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comments/comment2.xml" ContentType="application/vnd.openxmlformats-officedocument.presentationml.comments+xml"/>
  <Override PartName="/ppt/tags/tag2.xml" ContentType="application/vnd.openxmlformats-officedocument.presentationml.tags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20" r:id="rId2"/>
    <p:sldId id="1225" r:id="rId3"/>
    <p:sldId id="1278" r:id="rId4"/>
    <p:sldId id="1279" r:id="rId5"/>
    <p:sldId id="1280" r:id="rId6"/>
    <p:sldId id="1226" r:id="rId7"/>
    <p:sldId id="1227" r:id="rId8"/>
    <p:sldId id="1228" r:id="rId9"/>
    <p:sldId id="1277" r:id="rId10"/>
    <p:sldId id="1244" r:id="rId11"/>
    <p:sldId id="1248" r:id="rId12"/>
    <p:sldId id="1175" r:id="rId13"/>
    <p:sldId id="1165" r:id="rId14"/>
    <p:sldId id="885" r:id="rId15"/>
    <p:sldId id="755" r:id="rId16"/>
    <p:sldId id="1071" r:id="rId17"/>
    <p:sldId id="1073" r:id="rId18"/>
    <p:sldId id="1069" r:id="rId19"/>
    <p:sldId id="1265" r:id="rId20"/>
    <p:sldId id="1072" r:id="rId21"/>
    <p:sldId id="1137" r:id="rId22"/>
    <p:sldId id="1249" r:id="rId23"/>
    <p:sldId id="1271" r:id="rId24"/>
    <p:sldId id="1272" r:id="rId25"/>
    <p:sldId id="1273" r:id="rId26"/>
    <p:sldId id="1274" r:id="rId27"/>
    <p:sldId id="1275" r:id="rId28"/>
    <p:sldId id="1153" r:id="rId29"/>
    <p:sldId id="860" r:id="rId30"/>
    <p:sldId id="861" r:id="rId31"/>
    <p:sldId id="864" r:id="rId32"/>
    <p:sldId id="1167" r:id="rId33"/>
    <p:sldId id="869" r:id="rId34"/>
    <p:sldId id="1199" r:id="rId35"/>
    <p:sldId id="863" r:id="rId36"/>
    <p:sldId id="1251" r:id="rId37"/>
    <p:sldId id="1252" r:id="rId38"/>
    <p:sldId id="1253" r:id="rId39"/>
    <p:sldId id="1215" r:id="rId40"/>
    <p:sldId id="1254" r:id="rId41"/>
    <p:sldId id="1270" r:id="rId42"/>
    <p:sldId id="1281" r:id="rId43"/>
    <p:sldId id="1283" r:id="rId44"/>
    <p:sldId id="1255" r:id="rId45"/>
    <p:sldId id="1256" r:id="rId46"/>
    <p:sldId id="1257" r:id="rId47"/>
    <p:sldId id="1258" r:id="rId48"/>
    <p:sldId id="1259" r:id="rId4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kraemer" initials="b" lastIdx="1" clrIdx="0"/>
  <p:cmAuthor id="1" name="Brian" initials="B" lastIdx="2" clrIdx="1">
    <p:extLst>
      <p:ext uri="{19B8F6BF-5375-455C-9EA6-DF929625EA0E}">
        <p15:presenceInfo xmlns:p15="http://schemas.microsoft.com/office/powerpoint/2012/main" userId="Brian" providerId="None"/>
      </p:ext>
    </p:extLst>
  </p:cmAuthor>
  <p:cmAuthor id="2" name="Brian Kraemer" initials="BK" lastIdx="7" clrIdx="2">
    <p:extLst>
      <p:ext uri="{19B8F6BF-5375-455C-9EA6-DF929625EA0E}">
        <p15:presenceInfo xmlns:p15="http://schemas.microsoft.com/office/powerpoint/2012/main" userId="2f73fe464fb4a1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C00000"/>
    <a:srgbClr val="377942"/>
    <a:srgbClr val="996600"/>
    <a:srgbClr val="800000"/>
    <a:srgbClr val="8E8B00"/>
    <a:srgbClr val="ACA800"/>
    <a:srgbClr val="808000"/>
    <a:srgbClr val="EA8B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80" autoAdjust="0"/>
    <p:restoredTop sz="96414" autoAdjust="0"/>
  </p:normalViewPr>
  <p:slideViewPr>
    <p:cSldViewPr>
      <p:cViewPr varScale="1">
        <p:scale>
          <a:sx n="63" d="100"/>
          <a:sy n="63" d="100"/>
        </p:scale>
        <p:origin x="13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600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4-15T16:23:33.203" idx="2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5-31T10:25:04.027" idx="7">
    <p:pos x="10" y="10"/>
    <p:text>Update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5-31T10:25:04.027" idx="7">
    <p:pos x="10" y="10"/>
    <p:text>Update</p:text>
    <p:extLst>
      <p:ext uri="{C676402C-5697-4E1C-873F-D02D1690AC5C}">
        <p15:threadingInfo xmlns:p15="http://schemas.microsoft.com/office/powerpoint/2012/main" timeZoneBias="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9F8D686-232F-471D-B47E-A1E3D3245ABA}" type="datetimeFigureOut">
              <a:rPr lang="en-US"/>
              <a:pPr>
                <a:defRPr/>
              </a:pPr>
              <a:t>11/12/2019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B5B71F85-4CC9-4E08-9AFA-CCC6F4F0AF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379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67C2-957E-419F-9400-7BC0648DE9D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9975" indent="-239975" eaLnBrk="1" hangingPunct="1">
              <a:spcBef>
                <a:spcPct val="0"/>
              </a:spcBef>
            </a:pP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18886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Alzheimer's disease is the most common neurodegenerative</a:t>
            </a:r>
            <a:r>
              <a:rPr lang="en-US" baseline="0" dirty="0"/>
              <a:t> disorder.  </a:t>
            </a:r>
          </a:p>
          <a:p>
            <a:r>
              <a:rPr lang="en-US" baseline="0" dirty="0"/>
              <a:t>While the genetics of early onset AD is relatively well understood,  and clearly implicates plaques in AD </a:t>
            </a:r>
          </a:p>
          <a:p>
            <a:r>
              <a:rPr lang="en-US" baseline="0" dirty="0"/>
              <a:t>The neurofibrillary tangle pathology  more closely correlates with </a:t>
            </a:r>
            <a:r>
              <a:rPr lang="en-US" baseline="0" dirty="0" err="1"/>
              <a:t>neurodegeneative</a:t>
            </a:r>
            <a:r>
              <a:rPr lang="en-US" baseline="0" dirty="0"/>
              <a:t> changes.</a:t>
            </a:r>
          </a:p>
          <a:p>
            <a:endParaRPr lang="en-US" baseline="0" dirty="0"/>
          </a:p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71F85-4CC9-4E08-9AFA-CCC6F4F0AFB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8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300" b="1" dirty="0"/>
              <a:t>Why use the worm, C. elegans to model human disease?</a:t>
            </a:r>
            <a:endParaRPr lang="en-US" sz="1300" dirty="0"/>
          </a:p>
          <a:p>
            <a:r>
              <a:rPr lang="en-US" sz="1300" dirty="0"/>
              <a:t>The simple answer is for experimental advantages.</a:t>
            </a:r>
          </a:p>
          <a:p>
            <a:endParaRPr lang="en-US" sz="1300" dirty="0"/>
          </a:p>
          <a:p>
            <a:r>
              <a:rPr lang="en-US" sz="1300" dirty="0"/>
              <a:t>Worms have a short generation time—they are fast– they live ~15 days on average.</a:t>
            </a:r>
          </a:p>
          <a:p>
            <a:r>
              <a:rPr lang="en-US" sz="1300" dirty="0"/>
              <a:t>Transgenics is relatively quick and easy.</a:t>
            </a:r>
          </a:p>
          <a:p>
            <a:endParaRPr lang="en-US" sz="1300" dirty="0"/>
          </a:p>
          <a:p>
            <a:r>
              <a:rPr lang="en-US" sz="1300" dirty="0"/>
              <a:t>A complete wiring diagram of the nervous system is available</a:t>
            </a:r>
          </a:p>
          <a:p>
            <a:endParaRPr lang="en-US" sz="1300" dirty="0"/>
          </a:p>
          <a:p>
            <a:r>
              <a:rPr lang="en-US" sz="1300" dirty="0"/>
              <a:t>The cell lineage for somatic cells is known and essentially invariant.</a:t>
            </a:r>
          </a:p>
          <a:p>
            <a:endParaRPr lang="en-US" sz="1300" dirty="0"/>
          </a:p>
          <a:p>
            <a:r>
              <a:rPr lang="en-US" sz="1300" dirty="0"/>
              <a:t>Worms have simple well studied behavior.</a:t>
            </a:r>
          </a:p>
          <a:p>
            <a:endParaRPr lang="en-US" sz="1300" dirty="0"/>
          </a:p>
          <a:p>
            <a:r>
              <a:rPr lang="en-US" sz="1300" dirty="0"/>
              <a:t>Worms are optically transparent, live in vivo imaging is routine. </a:t>
            </a:r>
          </a:p>
          <a:p>
            <a:endParaRPr lang="en-US" sz="1300" dirty="0"/>
          </a:p>
          <a:p>
            <a:r>
              <a:rPr lang="en-US" sz="1300" dirty="0"/>
              <a:t>Worms have powerful forward genetic tools.</a:t>
            </a:r>
          </a:p>
          <a:p>
            <a:endParaRPr lang="en-US" sz="1300" dirty="0"/>
          </a:p>
          <a:p>
            <a:r>
              <a:rPr lang="en-US" sz="1300" dirty="0"/>
              <a:t>Worms are much simpler than humans.</a:t>
            </a:r>
          </a:p>
          <a:p>
            <a:r>
              <a:rPr lang="en-US" sz="1300" b="1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71F85-4CC9-4E08-9AFA-CCC6F4F0AFB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3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71F85-4CC9-4E08-9AFA-CCC6F4F0AFB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490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1300" b="1" dirty="0"/>
              <a:t>To find genes required for tau neurotoxicity we conducted a forward genetic screen for mutations </a:t>
            </a:r>
            <a:endParaRPr lang="en-US" sz="1300" dirty="0"/>
          </a:p>
          <a:p>
            <a:r>
              <a:rPr lang="en-US" sz="1300" b="1" dirty="0"/>
              <a:t>that make worms resistant to the neurotoxic effects of tau. </a:t>
            </a:r>
            <a:endParaRPr lang="en-US" sz="1300" dirty="0"/>
          </a:p>
          <a:p>
            <a:r>
              <a:rPr lang="en-US" sz="1300" dirty="0"/>
              <a:t>This approach is only feasible in the simplest and most rapidly growing models. </a:t>
            </a:r>
          </a:p>
          <a:p>
            <a:r>
              <a:rPr lang="en-US" sz="1300" dirty="0"/>
              <a:t> So we exposed the T337 strain, which has a strong Unc phenotype, to a chemical mutagen.</a:t>
            </a:r>
          </a:p>
          <a:p>
            <a:r>
              <a:rPr lang="en-US" sz="1300" dirty="0"/>
              <a:t>Mutagenesis randomly disrupts genes throughout the genome.</a:t>
            </a:r>
          </a:p>
          <a:p>
            <a:r>
              <a:rPr lang="en-US" sz="1300" dirty="0"/>
              <a:t>We sorted through millions of </a:t>
            </a:r>
            <a:r>
              <a:rPr lang="en-US" sz="1300" dirty="0" err="1"/>
              <a:t>mutagenized</a:t>
            </a:r>
            <a:r>
              <a:rPr lang="en-US" sz="1300" dirty="0"/>
              <a:t> progeny, selecting for those that have restored motor function</a:t>
            </a:r>
          </a:p>
          <a:p>
            <a:r>
              <a:rPr lang="en-US" sz="1300" dirty="0"/>
              <a:t>We then performed a secondary screen on candidate mutants selecting those with unchanged tau expression.</a:t>
            </a:r>
          </a:p>
          <a:p>
            <a:r>
              <a:rPr lang="en-US" sz="1300" dirty="0"/>
              <a:t>Candidate mutants were characterized further for parameters of locomotion and then positional cloning began.</a:t>
            </a:r>
          </a:p>
          <a:p>
            <a:r>
              <a:rPr lang="en-US" sz="1300" dirty="0"/>
              <a:t>Through a labor intensive series of genetic mapping, genomic rescue, and sequencing steps we are then able</a:t>
            </a:r>
          </a:p>
          <a:p>
            <a:r>
              <a:rPr lang="en-US" sz="1300" dirty="0"/>
              <a:t>to clone the mutated gene responsible for tau suppression and subsequently learn the</a:t>
            </a:r>
          </a:p>
          <a:p>
            <a:r>
              <a:rPr lang="en-US" sz="1300" dirty="0"/>
              <a:t> Suppressor gene identity.</a:t>
            </a:r>
          </a:p>
          <a:p>
            <a:r>
              <a:rPr lang="en-US" sz="1300" dirty="0"/>
              <a:t>At this point we have cloned two suppressors of tau (</a:t>
            </a:r>
            <a:r>
              <a:rPr lang="en-US" sz="1300" dirty="0" err="1"/>
              <a:t>sut</a:t>
            </a:r>
            <a:r>
              <a:rPr lang="en-US" sz="1300" dirty="0"/>
              <a:t>) genes, SUT-1 and SUT-2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71F85-4CC9-4E08-9AFA-CCC6F4F0AFB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4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300" b="1" dirty="0"/>
              <a:t> SUT-2 is a well conserved protein in animal phyla.</a:t>
            </a:r>
            <a:endParaRPr lang="en-US" sz="1300" dirty="0"/>
          </a:p>
          <a:p>
            <a:r>
              <a:rPr lang="en-US" sz="1300" dirty="0"/>
              <a:t>All sequenced genomes have a single SUT-2 like homolog.  This family of proteins has been poorly characterized to date and little is known about function</a:t>
            </a:r>
          </a:p>
          <a:p>
            <a:r>
              <a:rPr lang="en-US" sz="1300" dirty="0"/>
              <a:t>The mammalian protein we call MSUT2.</a:t>
            </a:r>
          </a:p>
          <a:p>
            <a:r>
              <a:rPr lang="en-US" sz="1300" dirty="0"/>
              <a:t>The SUT-2 family of proteins has 5 c-terminal CCCH type ZF domains of unknown function</a:t>
            </a:r>
          </a:p>
          <a:p>
            <a:r>
              <a:rPr lang="en-US" sz="1300" dirty="0"/>
              <a:t>A conserved N-terminal domain and both NLS and NES sequences, although their placement within the protein is not well conserved.</a:t>
            </a:r>
          </a:p>
          <a:p>
            <a:endParaRPr lang="en-US" sz="1300" dirty="0"/>
          </a:p>
          <a:p>
            <a:r>
              <a:rPr lang="en-US" sz="1300" dirty="0"/>
              <a:t>ZF domains are well conserved with exact spacing of putative Zinc chelating residues.  Nematode species have an inserted sequence between ZFs 3 and 4 that is not seen in mammals.  </a:t>
            </a:r>
          </a:p>
          <a:p>
            <a:r>
              <a:rPr lang="en-US" sz="1300" dirty="0"/>
              <a:t>Related CCCH type zinc fingers have been shown to bind to a variety of macromolecules including RNA, DNA, and protein.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71F85-4CC9-4E08-9AFA-CCC6F4F0AFB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86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71F85-4CC9-4E08-9AFA-CCC6F4F0AFB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4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67C2-957E-419F-9400-7BC0648DE9D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9975" indent="-239975" eaLnBrk="1" hangingPunct="1">
              <a:spcBef>
                <a:spcPct val="0"/>
              </a:spcBef>
            </a:pP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401508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75A4C-B299-470C-B42C-008997294E9C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3081-B719-45E3-980E-C1D02651ED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0AF49-3805-49B2-9071-6B846B1564E9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E7009-FFAA-4794-A08B-EBD8A7C652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EDAE-CDB6-432D-A5AD-C81779BF3D3F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153C-10C3-4B94-8B8E-1612264E02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42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D3910-E67E-4C71-BE59-2B65F290A803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20BB3-55D0-47D4-969E-2ACCBE5E2A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C19CB-701F-4816-953A-B1E9C7CE7EF1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70E93-941B-4B33-96DC-096274E6C5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30A8C-107A-4FB0-B1E9-F62F0F56FB7A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17C85-EAC6-4EC5-BD18-3A91577714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F8158-43C1-42BE-B962-F265C6294E22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9CCE-290A-42CD-9CE3-D0CFEC657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768C6-FDBD-4C86-B1FD-48DE3DACA649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5723F-7B97-4F6E-B73B-69B4AD390B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15EFD-8F1F-41E7-8564-4D38CA1B70A3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3659D-345F-4696-8843-0090C8581B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5D860-CD8F-46F9-A62C-7FA4A470CC6C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D442D-211C-4C60-90F5-38DBCF7F38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99C76-244E-48DD-90CA-B872733CED68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DA1F-EE38-491B-9C1D-7C399F5DE0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36CC66-8D20-4F37-B484-85823B6B8E75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E912D9-3584-4D40-9368-E674DD0683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comments" Target="../comments/commen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mlDrawing" Target="../drawings/vmlDrawing6.vml"/><Relationship Id="rId6" Type="http://schemas.openxmlformats.org/officeDocument/2006/relationships/comments" Target="../comments/comment3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apply.interfolio.com/69079" TargetMode="Externa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4.png"/><Relationship Id="rId4" Type="http://schemas.openxmlformats.org/officeDocument/2006/relationships/image" Target="../media/image1.png"/><Relationship Id="rId9" Type="http://schemas.openxmlformats.org/officeDocument/2006/relationships/hyperlink" Target="mailto:kraemerb@uw.edu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image" Target="../media/image80.t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595080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Veterans Affairs Puget Sound Health Care System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 University of Washington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-2690" t="-2596" r="-2690" b="-2596"/>
          <a:stretch>
            <a:fillRect/>
          </a:stretch>
        </p:blipFill>
        <p:spPr bwMode="auto">
          <a:xfrm>
            <a:off x="30480" y="5405437"/>
            <a:ext cx="1465263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0" y="53435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Brian Kraemer, PhD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410200"/>
            <a:ext cx="1477107" cy="1371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46893" y="-30480"/>
            <a:ext cx="9144000" cy="1470025"/>
          </a:xfrm>
        </p:spPr>
        <p:txBody>
          <a:bodyPr/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600" dirty="0" smtClean="0"/>
              <a:t> </a:t>
            </a:r>
            <a:r>
              <a:rPr lang="en-US" sz="3600" dirty="0"/>
              <a:t>An alternative strategy for finding protective variants and novel therapeutic targets in AD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838" y="1295400"/>
            <a:ext cx="5120962" cy="4023360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" y="14514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Protective Gene Variations Modifying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auopathy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29459"/>
              </p:ext>
            </p:extLst>
          </p:nvPr>
        </p:nvGraphicFramePr>
        <p:xfrm>
          <a:off x="533400" y="1143000"/>
          <a:ext cx="8382000" cy="46024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sng" strike="noStrike" dirty="0">
                          <a:effectLst/>
                        </a:rPr>
                        <a:t>Gene Identified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sng" strike="noStrike">
                          <a:effectLst/>
                        </a:rPr>
                        <a:t>Approach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sng" strike="noStrike" dirty="0">
                          <a:effectLst/>
                        </a:rPr>
                        <a:t>Reference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DOPA Decarboxylase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Reverse Genetic Screen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Kow, </a:t>
                      </a:r>
                      <a:r>
                        <a:rPr lang="en-US" sz="2000" u="none" strike="noStrike" dirty="0">
                          <a:effectLst/>
                        </a:rPr>
                        <a:t>et al 2018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4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D2/D4 Receptors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Small Molecule Screen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McCormick, </a:t>
                      </a:r>
                      <a:r>
                        <a:rPr lang="en-US" sz="2000" u="none" strike="noStrike" dirty="0">
                          <a:effectLst/>
                        </a:rPr>
                        <a:t>2013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21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XBP-1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Reverse Genetic Screen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Kraemer, </a:t>
                      </a:r>
                      <a:r>
                        <a:rPr lang="en-US" sz="2000" u="none" strike="noStrike" dirty="0">
                          <a:effectLst/>
                        </a:rPr>
                        <a:t>et al 2006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sut-2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Forward Genetic Screen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Guthrie, </a:t>
                      </a:r>
                      <a:r>
                        <a:rPr lang="en-US" sz="2000" b="1" u="none" strike="noStrike" dirty="0">
                          <a:effectLst/>
                        </a:rPr>
                        <a:t>et al 2011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sut-6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Forward Genetic Screen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unpublished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sut-4/5/20/21 family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Forward Genetic Screen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unpublished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TTBK1/2</a:t>
                      </a:r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*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Forward &amp; Reverse </a:t>
                      </a:r>
                      <a:r>
                        <a:rPr lang="en-US" sz="2000" u="none" strike="noStrike" dirty="0" smtClean="0">
                          <a:effectLst/>
                        </a:rPr>
                        <a:t>Genetic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Screens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Taylor et al, 2018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Calcineurin</a:t>
                      </a:r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*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PPI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2000" u="none" strike="noStrike" dirty="0" smtClean="0">
                          <a:effectLst/>
                        </a:rPr>
                        <a:t>Screen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Liachko, et al 2016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91000" y="648127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* Also modify TDP-43 proteinopathy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276600"/>
            <a:ext cx="8534400" cy="609600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152400"/>
            <a:ext cx="9113520" cy="1143000"/>
          </a:xfrm>
        </p:spPr>
        <p:txBody>
          <a:bodyPr/>
          <a:lstStyle/>
          <a:p>
            <a:r>
              <a:rPr lang="en-US" sz="3600" dirty="0" smtClean="0"/>
              <a:t>SUT-2 KO protects against tau in simple systems</a:t>
            </a:r>
            <a:endParaRPr lang="en-US" sz="36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90800"/>
            <a:ext cx="8647312" cy="3540014"/>
          </a:xfrm>
        </p:spPr>
      </p:pic>
      <p:sp>
        <p:nvSpPr>
          <p:cNvPr id="15" name="TextBox 14"/>
          <p:cNvSpPr txBox="1"/>
          <p:nvPr/>
        </p:nvSpPr>
        <p:spPr>
          <a:xfrm>
            <a:off x="30480" y="6172200"/>
            <a:ext cx="911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What about mice?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2667000" cy="18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0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Humans and worms have one SUT-2 homolog with conserved CCCH domains</a:t>
            </a:r>
          </a:p>
        </p:txBody>
      </p:sp>
      <p:sp>
        <p:nvSpPr>
          <p:cNvPr id="10244" name="Rectangle 13"/>
          <p:cNvSpPr>
            <a:spLocks noChangeArrowheads="1"/>
          </p:cNvSpPr>
          <p:nvPr/>
        </p:nvSpPr>
        <p:spPr bwMode="auto">
          <a:xfrm>
            <a:off x="4876800" y="4419600"/>
            <a:ext cx="106680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245" name="Rectangle 17"/>
          <p:cNvSpPr>
            <a:spLocks noChangeArrowheads="1"/>
          </p:cNvSpPr>
          <p:nvPr/>
        </p:nvSpPr>
        <p:spPr bwMode="auto">
          <a:xfrm>
            <a:off x="4724400" y="5257800"/>
            <a:ext cx="106680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6052" y="1831974"/>
          <a:ext cx="9045942" cy="3806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04" name="Image" r:id="rId4" imgW="7589520" imgH="3194280" progId="Photoshop.Image.13">
                  <p:embed/>
                </p:oleObj>
              </mc:Choice>
              <mc:Fallback>
                <p:oleObj name="Image" r:id="rId4" imgW="7589520" imgH="319428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052" y="1831974"/>
                        <a:ext cx="9045942" cy="3806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6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206226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600" dirty="0" smtClean="0"/>
              <a:t>Targeting the Mouse MSUT2 locus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667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57200" y="3962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dirty="0" smtClean="0"/>
              <a:t>     MUT2 </a:t>
            </a:r>
            <a:r>
              <a:rPr lang="en-US" dirty="0"/>
              <a:t>Protein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117103"/>
              </p:ext>
            </p:extLst>
          </p:nvPr>
        </p:nvGraphicFramePr>
        <p:xfrm>
          <a:off x="864564" y="990600"/>
          <a:ext cx="2909455" cy="3032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87" name="Image" r:id="rId3" imgW="1648800" imgH="1719000" progId="Photoshop.Image.13">
                  <p:embed/>
                </p:oleObj>
              </mc:Choice>
              <mc:Fallback>
                <p:oleObj name="Image" r:id="rId3" imgW="1648800" imgH="1719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4564" y="990600"/>
                        <a:ext cx="2909455" cy="3032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29200" y="1941255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Phenotypes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Healthy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Partial Fertility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Neurologically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Cognition ~normal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Poor maternal care for young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63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/>
              <a:t>Constitutive MSUT2 KO Mice Are Viable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4191000"/>
            <a:ext cx="8686800" cy="271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Experiment:</a:t>
            </a:r>
          </a:p>
          <a:p>
            <a:pPr algn="ctr"/>
            <a:r>
              <a:rPr lang="en-US" sz="2800" dirty="0" smtClean="0"/>
              <a:t>X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                MSUT2 KO  Tauopathy Mouse (PS19)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Can MSUT2 KO protect against tauopathy in mice?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AutoShape 245" descr="Image result for mous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6553" name="Picture 249" descr="Image result for mouse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08" y="4723104"/>
            <a:ext cx="911225" cy="8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559" name="Picture 255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28797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561" name="Picture 257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635895"/>
            <a:ext cx="92744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1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72600" cy="1143000"/>
          </a:xfrm>
        </p:spPr>
        <p:txBody>
          <a:bodyPr/>
          <a:lstStyle/>
          <a:p>
            <a:r>
              <a:rPr lang="en-US" dirty="0"/>
              <a:t>PS19 tauopathy mice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sz="2800" dirty="0"/>
              <a:t>Human Tau transgenic expressing </a:t>
            </a:r>
            <a:r>
              <a:rPr lang="en-US" sz="2800" u="sng" dirty="0"/>
              <a:t>P301S</a:t>
            </a:r>
            <a:r>
              <a:rPr lang="en-US" sz="2800" dirty="0"/>
              <a:t> mutant tau</a:t>
            </a:r>
          </a:p>
          <a:p>
            <a:r>
              <a:rPr lang="en-US" sz="2800" dirty="0"/>
              <a:t>Early tau hyperphosphorylation </a:t>
            </a:r>
          </a:p>
          <a:p>
            <a:r>
              <a:rPr lang="en-US" sz="2800" dirty="0"/>
              <a:t>Synapse loss &amp; </a:t>
            </a:r>
            <a:r>
              <a:rPr lang="en-US" sz="2800" dirty="0" err="1"/>
              <a:t>neuroinflammation</a:t>
            </a:r>
            <a:r>
              <a:rPr lang="en-US" sz="2800" dirty="0"/>
              <a:t> </a:t>
            </a:r>
          </a:p>
          <a:p>
            <a:r>
              <a:rPr lang="en-US" sz="2800" dirty="0"/>
              <a:t>Behavior &amp; memory dysfunction</a:t>
            </a:r>
          </a:p>
          <a:p>
            <a:r>
              <a:rPr lang="en-US" sz="2800" dirty="0"/>
              <a:t>Progressive tangle formation </a:t>
            </a:r>
          </a:p>
          <a:p>
            <a:r>
              <a:rPr lang="en-US" sz="2800" dirty="0"/>
              <a:t>Progressive neuronal loss </a:t>
            </a:r>
          </a:p>
          <a:p>
            <a:r>
              <a:rPr lang="en-US" sz="2800" dirty="0"/>
              <a:t>Premature Death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52970" y="6400800"/>
            <a:ext cx="364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Yoshiyama</a:t>
            </a:r>
            <a:r>
              <a:rPr lang="en-US" dirty="0"/>
              <a:t>, et al. 2007, Neuron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18" y="2667000"/>
            <a:ext cx="322633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775375"/>
              </p:ext>
            </p:extLst>
          </p:nvPr>
        </p:nvGraphicFramePr>
        <p:xfrm>
          <a:off x="749696" y="4800600"/>
          <a:ext cx="2838450" cy="2049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6" name="Image" r:id="rId4" imgW="1792080" imgH="1293840" progId="Photoshop.Image.13">
                  <p:embed/>
                </p:oleObj>
              </mc:Choice>
              <mc:Fallback>
                <p:oleObj name="Image" r:id="rId4" imgW="1792080" imgH="1293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9696" y="4800600"/>
                        <a:ext cx="2838450" cy="2049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166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138664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/>
              <a:t>Why start with worms?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0"/>
            <a:ext cx="8522208" cy="5041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067800" cy="228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7620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MSUT2 KO -- less phosphorylated tau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4114800"/>
            <a:ext cx="84261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                                                      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 smtClean="0"/>
              <a:t>9 month PS19 Stratum </a:t>
            </a:r>
            <a:r>
              <a:rPr lang="en-US" sz="2000" dirty="0" err="1"/>
              <a:t>Oriens</a:t>
            </a:r>
            <a:r>
              <a:rPr lang="en-US" sz="2000" dirty="0"/>
              <a:t>, stained with </a:t>
            </a:r>
            <a:r>
              <a:rPr lang="en-US" sz="2000" dirty="0" err="1" smtClean="0"/>
              <a:t>phospho</a:t>
            </a:r>
            <a:r>
              <a:rPr lang="en-US" sz="2000" dirty="0" smtClean="0"/>
              <a:t>-tau </a:t>
            </a:r>
            <a:r>
              <a:rPr lang="en-US" sz="2000" dirty="0"/>
              <a:t>monoclonal antibody AT180 (</a:t>
            </a:r>
            <a:r>
              <a:rPr lang="en-US" sz="2000" dirty="0" smtClean="0"/>
              <a:t>pT231</a:t>
            </a:r>
            <a:r>
              <a:rPr lang="en-US" dirty="0"/>
              <a:t>)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57918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620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MSUT2 KOs have less pre-tangle tau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" y="2116836"/>
            <a:ext cx="8622792" cy="2624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114800"/>
            <a:ext cx="84261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                                                                      </a:t>
            </a:r>
          </a:p>
          <a:p>
            <a:r>
              <a:rPr lang="en-US" sz="1200" dirty="0"/>
              <a:t>                                                                                                                                                                                 p=0.0042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Stratum </a:t>
            </a:r>
            <a:r>
              <a:rPr lang="en-US" dirty="0" err="1"/>
              <a:t>Oriens</a:t>
            </a:r>
            <a:r>
              <a:rPr lang="en-US" dirty="0"/>
              <a:t>, ICH with MC1 </a:t>
            </a:r>
          </a:p>
          <a:p>
            <a:r>
              <a:rPr lang="en-US" dirty="0"/>
              <a:t>(pretangle conformation specific tau monoclonal antibody MC1)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540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6858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MSUT2 KO mice have fewer Tangles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8991600" cy="2463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479329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Gallyas</a:t>
            </a:r>
            <a:r>
              <a:rPr lang="en-US" dirty="0"/>
              <a:t> Silver stain for </a:t>
            </a:r>
            <a:r>
              <a:rPr lang="en-US" dirty="0" smtClean="0"/>
              <a:t>NFTs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909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286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MSUT2 KO mice have less </a:t>
            </a:r>
            <a:r>
              <a:rPr lang="en-US" dirty="0" smtClean="0"/>
              <a:t>astrocytosis in response to pathological tau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114800"/>
            <a:ext cx="8426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                                                                      </a:t>
            </a:r>
          </a:p>
          <a:p>
            <a:r>
              <a:rPr lang="en-US" sz="1200" dirty="0"/>
              <a:t>                                                                                                                                                                                 </a:t>
            </a:r>
            <a:r>
              <a:rPr lang="en-US" sz="1200" dirty="0" smtClean="0"/>
              <a:t>p=0.01</a:t>
            </a:r>
            <a:endParaRPr lang="en-US" sz="1200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Entorhinal Cortex, GFAP stain for reactive astrocytes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" y="2011680"/>
            <a:ext cx="8152207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9" y="-648"/>
            <a:ext cx="896982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Why focus on protective variants?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Lessons from PCSK9 &amp; Heart Disease</a:t>
            </a:r>
            <a:endParaRPr lang="en-US" sz="3200" dirty="0"/>
          </a:p>
        </p:txBody>
      </p:sp>
      <p:pic>
        <p:nvPicPr>
          <p:cNvPr id="7170" name="Picture 2" descr="Image result for natural protective variants dis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18" y="1221378"/>
            <a:ext cx="3475039" cy="44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217" y="1471749"/>
            <a:ext cx="52425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Human genetics nominates novel drug targets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Drug targets with genetic support are more than twice as likely to </a:t>
            </a:r>
            <a:r>
              <a:rPr lang="en-US" dirty="0" smtClean="0"/>
              <a:t>succeed in clinical trials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Protective </a:t>
            </a:r>
            <a:r>
              <a:rPr lang="en-US" u="sng" dirty="0" smtClean="0"/>
              <a:t>loss-of-function</a:t>
            </a:r>
            <a:r>
              <a:rPr lang="en-US" dirty="0" smtClean="0"/>
              <a:t> is the prize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Phenocopy</a:t>
            </a:r>
            <a:r>
              <a:rPr lang="en-US" dirty="0" smtClean="0"/>
              <a:t> perfect inhibition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Demonstrate potential on-target safety</a:t>
            </a:r>
          </a:p>
          <a:p>
            <a:pPr lvl="1"/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Perfectly validate therapeutic </a:t>
            </a:r>
            <a:r>
              <a:rPr lang="en-US" dirty="0"/>
              <a:t>t</a:t>
            </a:r>
            <a:r>
              <a:rPr lang="en-US" dirty="0" smtClean="0"/>
              <a:t>arget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693" y="5648473"/>
            <a:ext cx="8866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FF0000"/>
                </a:solidFill>
              </a:rPr>
              <a:t>We need to identify protective variants for the pathologies of Alzheimer’s Disease, can</a:t>
            </a:r>
            <a:r>
              <a:rPr lang="en-US" sz="2000" b="1" i="1" u="sng" dirty="0" smtClean="0">
                <a:solidFill>
                  <a:srgbClr val="FF0000"/>
                </a:solidFill>
              </a:rPr>
              <a:t> C. elegans </a:t>
            </a:r>
            <a:r>
              <a:rPr lang="en-US" sz="2000" b="1" u="sng" dirty="0" smtClean="0">
                <a:solidFill>
                  <a:srgbClr val="FF0000"/>
                </a:solidFill>
              </a:rPr>
              <a:t>help?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17096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MSUT2 KO mice have less neuronal loss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" y="2139696"/>
            <a:ext cx="8092440" cy="2578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071" y="4141509"/>
            <a:ext cx="8426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                                                                      </a:t>
            </a:r>
          </a:p>
          <a:p>
            <a:r>
              <a:rPr lang="en-US" sz="1200" dirty="0"/>
              <a:t>                                                                                                                                                                                 p=0.0062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Hippocampus CA1 region, </a:t>
            </a:r>
            <a:r>
              <a:rPr lang="en-US" dirty="0" err="1"/>
              <a:t>Cresyl</a:t>
            </a:r>
            <a:r>
              <a:rPr lang="en-US" dirty="0"/>
              <a:t> Violet stain for neuronal cell bodies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190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18" y="2729369"/>
            <a:ext cx="3315081" cy="3479386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MSUT2 KO protects against tau learning and </a:t>
            </a:r>
            <a:r>
              <a:rPr lang="en-US" dirty="0" smtClean="0"/>
              <a:t>memory </a:t>
            </a:r>
            <a:r>
              <a:rPr lang="en-US" dirty="0"/>
              <a:t>d</a:t>
            </a:r>
            <a:r>
              <a:rPr lang="en-US" dirty="0" smtClean="0"/>
              <a:t>eficits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1506" y="5806221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BARNES MAZE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5300" y="53340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P=0.02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18885"/>
            <a:ext cx="4876800" cy="3420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317" y="2538869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P=0.002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8476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652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/>
              <a:t>Summary of </a:t>
            </a:r>
            <a:r>
              <a:rPr lang="en-US" sz="3200" b="1" dirty="0" smtClean="0"/>
              <a:t>MSUT2 KO studies:</a:t>
            </a:r>
            <a:endParaRPr lang="en-US" sz="32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4353699"/>
            <a:ext cx="81534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41020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2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59536"/>
            <a:ext cx="8622792" cy="554126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533400" y="5410200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 MSUT2 KO </a:t>
            </a:r>
            <a:r>
              <a:rPr lang="en-US" sz="3200" b="1" u="sng" dirty="0" smtClean="0">
                <a:solidFill>
                  <a:srgbClr val="FF0000"/>
                </a:solidFill>
              </a:rPr>
              <a:t>~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</a:rPr>
              <a:t>sut-2(null)</a:t>
            </a:r>
          </a:p>
          <a:p>
            <a:r>
              <a:rPr lang="en-US" sz="3200" b="1" i="1" dirty="0" smtClean="0">
                <a:solidFill>
                  <a:srgbClr val="FF0000"/>
                </a:solidFill>
              </a:rPr>
              <a:t>Mice           worms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87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47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/>
              <a:t>Manipulating MSUT-2 levels in mice</a:t>
            </a:r>
            <a:endParaRPr lang="en-US" sz="3600" i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990600"/>
            <a:ext cx="8686800" cy="193899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800000"/>
                </a:solidFill>
                <a:latin typeface="Calibri" pitchFamily="34" charset="0"/>
              </a:rPr>
              <a:t>What </a:t>
            </a:r>
            <a:r>
              <a:rPr lang="en-US" sz="2400" dirty="0">
                <a:solidFill>
                  <a:srgbClr val="800000"/>
                </a:solidFill>
                <a:latin typeface="Calibri" pitchFamily="34" charset="0"/>
              </a:rPr>
              <a:t>happens to tau pathology when MSUT2 is overexpressed in tau mice?</a:t>
            </a:r>
          </a:p>
          <a:p>
            <a:pPr marL="457200" indent="-457200">
              <a:spcBef>
                <a:spcPct val="50000"/>
              </a:spcBef>
              <a:buFont typeface="+mj-lt"/>
              <a:buAutoNum type="alphaUcPeriod"/>
            </a:pPr>
            <a:endParaRPr lang="en-US" sz="2400" dirty="0">
              <a:solidFill>
                <a:srgbClr val="80000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US" sz="24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352800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Approach:  </a:t>
            </a:r>
          </a:p>
          <a:p>
            <a:endParaRPr lang="en-US" dirty="0"/>
          </a:p>
          <a:p>
            <a:r>
              <a:rPr lang="en-US" dirty="0"/>
              <a:t>Inject AAV9 particles into tau </a:t>
            </a:r>
            <a:r>
              <a:rPr lang="en-US" dirty="0" err="1"/>
              <a:t>Tg</a:t>
            </a:r>
            <a:r>
              <a:rPr lang="en-US" dirty="0"/>
              <a:t> mice </a:t>
            </a:r>
          </a:p>
          <a:p>
            <a:endParaRPr lang="en-US" dirty="0"/>
          </a:p>
          <a:p>
            <a:r>
              <a:rPr lang="en-US" dirty="0"/>
              <a:t>Virus encoding:</a:t>
            </a:r>
          </a:p>
          <a:p>
            <a:endParaRPr lang="en-US" dirty="0"/>
          </a:p>
          <a:p>
            <a:r>
              <a:rPr lang="en-US" dirty="0"/>
              <a:t>a) Human MSUT2</a:t>
            </a:r>
          </a:p>
          <a:p>
            <a:r>
              <a:rPr lang="en-US" dirty="0"/>
              <a:t>        or</a:t>
            </a:r>
          </a:p>
          <a:p>
            <a:r>
              <a:rPr lang="en-US" dirty="0"/>
              <a:t>b)  GFP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267200" y="3124201"/>
          <a:ext cx="29718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88" name="Image" r:id="rId3" imgW="2971080" imgH="3529800" progId="Photoshop.Image.13">
                  <p:embed/>
                </p:oleObj>
              </mc:Choice>
              <mc:Fallback>
                <p:oleObj name="Image" r:id="rId3" imgW="2971080" imgH="3529800" progId="Photoshop.Image.1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124201"/>
                        <a:ext cx="2971800" cy="3048000"/>
                      </a:xfrm>
                      <a:prstGeom prst="rect">
                        <a:avLst/>
                      </a:prstGeom>
                      <a:solidFill>
                        <a:srgbClr val="00206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rrow: Right 9"/>
          <p:cNvSpPr/>
          <p:nvPr/>
        </p:nvSpPr>
        <p:spPr>
          <a:xfrm rot="2700000">
            <a:off x="3895386" y="3284117"/>
            <a:ext cx="1325494" cy="424168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8536" name="Picture 8" descr="Image result for icosahedr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3471" y="2651587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icosahedr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06371" y="252331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icosahedr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1400" y="228600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371600" y="6273077"/>
            <a:ext cx="9372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/>
              <a:t>Tau4RTg2652 tauopathy mice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811121" y="6027860"/>
            <a:ext cx="760879" cy="2782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733800" y="5562600"/>
            <a:ext cx="515471" cy="8382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257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91200"/>
            <a:ext cx="92744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4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72600" cy="1143000"/>
          </a:xfrm>
        </p:spPr>
        <p:txBody>
          <a:bodyPr/>
          <a:lstStyle/>
          <a:p>
            <a:r>
              <a:rPr lang="en-US" dirty="0"/>
              <a:t>Tau4RTg2652 tauopathy mice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3985" y="1143000"/>
            <a:ext cx="8229600" cy="4525963"/>
          </a:xfrm>
        </p:spPr>
        <p:txBody>
          <a:bodyPr/>
          <a:lstStyle/>
          <a:p>
            <a:r>
              <a:rPr lang="en-US" sz="2800" dirty="0"/>
              <a:t>Human Tau transgenic expressing wild type 1N4R tau</a:t>
            </a:r>
          </a:p>
          <a:p>
            <a:r>
              <a:rPr lang="en-US" sz="2800" dirty="0"/>
              <a:t>Early tau hyperphosphorylation </a:t>
            </a:r>
          </a:p>
          <a:p>
            <a:r>
              <a:rPr lang="en-US" sz="2800" dirty="0"/>
              <a:t>Mild Behavior &amp; memory dysfunction</a:t>
            </a:r>
          </a:p>
          <a:p>
            <a:r>
              <a:rPr lang="en-US" sz="2800" dirty="0"/>
              <a:t>Mild accumulation of oligomeric and pre-tangle tau</a:t>
            </a:r>
          </a:p>
          <a:p>
            <a:r>
              <a:rPr lang="en-US" sz="2800" dirty="0"/>
              <a:t>No </a:t>
            </a:r>
            <a:r>
              <a:rPr lang="en-US" sz="2800" dirty="0" smtClean="0"/>
              <a:t>neurofibrillary tangle</a:t>
            </a:r>
          </a:p>
          <a:p>
            <a:r>
              <a:rPr lang="en-US" sz="2800" dirty="0" smtClean="0"/>
              <a:t>No neuronal loss</a:t>
            </a:r>
          </a:p>
          <a:p>
            <a:r>
              <a:rPr lang="en-US" sz="2800" dirty="0" smtClean="0"/>
              <a:t>No </a:t>
            </a:r>
            <a:r>
              <a:rPr lang="en-US" sz="2800" dirty="0"/>
              <a:t>obvious progression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6439391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Wheeler, et al. 2015, Acta Neuropath.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3657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Mild </a:t>
            </a:r>
            <a:r>
              <a:rPr lang="en-US" b="1" dirty="0" err="1"/>
              <a:t>Tg</a:t>
            </a:r>
            <a:r>
              <a:rPr lang="en-US" b="1" dirty="0"/>
              <a:t> Mouse Model of early tauopathy</a:t>
            </a:r>
          </a:p>
        </p:txBody>
      </p:sp>
      <p:pic>
        <p:nvPicPr>
          <p:cNvPr id="279556" name="Picture 4" descr="An external file that holds a picture, illustration, etc.&#10;Object name is 40478_2015_210_Fig7_HT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67250"/>
            <a:ext cx="44958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979726" y="4419600"/>
          <a:ext cx="4161718" cy="1574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2" name="Image" r:id="rId4" imgW="5066640" imgH="1917360" progId="Photoshop.Image.13">
                  <p:embed/>
                </p:oleObj>
              </mc:Choice>
              <mc:Fallback>
                <p:oleObj name="Image" r:id="rId4" imgW="5066640" imgH="1917360" progId="Photoshop.Image.1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9726" y="4419600"/>
                        <a:ext cx="4161718" cy="1574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5943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 AD	     Tau4RTg2652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4184227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Gallyas</a:t>
            </a:r>
            <a:r>
              <a:rPr lang="en-US" dirty="0"/>
              <a:t> Silver Stain</a:t>
            </a:r>
          </a:p>
        </p:txBody>
      </p:sp>
    </p:spTree>
    <p:extLst>
      <p:ext uri="{BB962C8B-B14F-4D97-AF65-F5344CB8AC3E}">
        <p14:creationId xmlns:p14="http://schemas.microsoft.com/office/powerpoint/2010/main" val="6415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61" y="4191000"/>
            <a:ext cx="269584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4289" y="2286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600" dirty="0"/>
              <a:t>Adeno-Associated Viral Vector expression of MSUT2  exacerbates tau neuropathology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8725" y="4114800"/>
            <a:ext cx="4050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4" y="1756064"/>
            <a:ext cx="3441682" cy="251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55" y="1765012"/>
            <a:ext cx="3325091" cy="249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9618" y="5458380"/>
            <a:ext cx="368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AT180 IHC  pTau (T231)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33616" y="4321814"/>
            <a:ext cx="167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MSUT2 Injected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8416" y="4267200"/>
            <a:ext cx="136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GFP Injected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5884" y="13716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Ipsilateral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14478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Ipsilateral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96200" y="5643046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P=0.0044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433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5885" y="5117068"/>
            <a:ext cx="167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MSUT2 Injected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6049" y="5105400"/>
            <a:ext cx="136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GFP Injected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4289" y="2286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600" dirty="0"/>
              <a:t>MSUT2 overexpression  kills CA3 neurons in the hippocampi of tau transgenic mice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8" y="2667000"/>
            <a:ext cx="8813402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0049" y="5117068"/>
            <a:ext cx="167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MSUT2 Injected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449" y="23622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Contralateral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11333" y="22860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Ipsilateral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12249" y="2286000"/>
            <a:ext cx="1172116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Ipsilateral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893889" y="4267200"/>
            <a:ext cx="128016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76400" y="5715000"/>
            <a:ext cx="6626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NeuN immunostaining for neurons in Tau4RTg2652, 1 month post injection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4547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357" y="762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MSUT2 </a:t>
            </a:r>
            <a:r>
              <a:rPr lang="en-US" dirty="0" smtClean="0"/>
              <a:t> AAV injected mice have extensive neuroinflammatory changes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86400"/>
            <a:ext cx="8426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                                                                    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Hippocampus </a:t>
            </a:r>
            <a:r>
              <a:rPr lang="en-US" dirty="0" smtClean="0"/>
              <a:t>CA3 </a:t>
            </a:r>
            <a:r>
              <a:rPr lang="en-US" dirty="0"/>
              <a:t>region, </a:t>
            </a:r>
            <a:r>
              <a:rPr lang="en-US" dirty="0" smtClean="0"/>
              <a:t>IBA1 stain for microglia; GFAP for astrocytes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8001000" cy="4883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4800" y="236220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P=0.024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494643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P=0.022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3983"/>
            <a:ext cx="8610600" cy="25341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MSUT2 </a:t>
            </a:r>
            <a:r>
              <a:rPr lang="en-US" sz="2800" b="1" dirty="0"/>
              <a:t>overexpression and knockout have reciprocal consequences for tauopathy in </a:t>
            </a:r>
            <a:r>
              <a:rPr lang="en-US" sz="2800" b="1" dirty="0" smtClean="0"/>
              <a:t>tau </a:t>
            </a:r>
            <a:r>
              <a:rPr lang="en-US" sz="2800" b="1" dirty="0" err="1" smtClean="0"/>
              <a:t>Tg</a:t>
            </a:r>
            <a:r>
              <a:rPr lang="en-US" sz="2800" b="1" dirty="0" smtClean="0"/>
              <a:t> </a:t>
            </a:r>
            <a:r>
              <a:rPr lang="en-US" sz="2800" b="1" dirty="0"/>
              <a:t>mice</a:t>
            </a:r>
            <a:r>
              <a:rPr lang="en-US" sz="2800" b="1" dirty="0" smtClean="0"/>
              <a:t>.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2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4353699"/>
            <a:ext cx="81534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541020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2200" b="1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367880"/>
              </p:ext>
            </p:extLst>
          </p:nvPr>
        </p:nvGraphicFramePr>
        <p:xfrm>
          <a:off x="1036320" y="3505200"/>
          <a:ext cx="7193280" cy="2713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6" name="Image" r:id="rId4" imgW="7814880" imgH="2947320" progId="Photoshop.Image.13">
                  <p:embed/>
                </p:oleObj>
              </mc:Choice>
              <mc:Fallback>
                <p:oleObj name="Image" r:id="rId4" imgW="7814880" imgH="2947320" progId="Photoshop.Image.1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6320" y="3505200"/>
                        <a:ext cx="7193280" cy="2713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96222BED-8DFF-41F9-B3EA-8008D6F8E623}"/>
              </a:ext>
            </a:extLst>
          </p:cNvPr>
          <p:cNvSpPr txBox="1">
            <a:spLocks/>
          </p:cNvSpPr>
          <p:nvPr/>
        </p:nvSpPr>
        <p:spPr bwMode="auto">
          <a:xfrm>
            <a:off x="408928" y="6167931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solidFill>
                  <a:srgbClr val="C00000"/>
                </a:solidFill>
              </a:rPr>
              <a:t>But what is  MSUT2 molecular mechanism?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4741421-0189-4DF0-A4A5-DA6F8AC1A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169560"/>
              </p:ext>
            </p:extLst>
          </p:nvPr>
        </p:nvGraphicFramePr>
        <p:xfrm>
          <a:off x="408928" y="1066800"/>
          <a:ext cx="84582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8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Loss of MSUT2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MSUT2 Overexpression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Decreases </a:t>
                      </a:r>
                      <a:r>
                        <a:rPr lang="en-US" sz="2000" dirty="0" err="1"/>
                        <a:t>pTau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Increases </a:t>
                      </a:r>
                      <a:r>
                        <a:rPr lang="en-US" sz="2000" dirty="0" err="1"/>
                        <a:t>pTau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8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Reduces tau</a:t>
                      </a:r>
                      <a:r>
                        <a:rPr lang="en-US" sz="2000" baseline="0" dirty="0"/>
                        <a:t> aggregates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Increases tau aggregates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Protects against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 </a:t>
                      </a:r>
                      <a:r>
                        <a:rPr lang="en-US" sz="2000" baseline="0" dirty="0"/>
                        <a:t>neuron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Drives tau neuron 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Decreases Neuroinflammation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Increases Neuroinflammation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8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Reduces cognitive deficits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455042"/>
                  </a:ext>
                </a:extLst>
              </a:tr>
            </a:tbl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00218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600" dirty="0"/>
              <a:t>Molecular Function:  MSUT2 binds to PABPN1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379" b="-7379"/>
          <a:stretch/>
        </p:blipFill>
        <p:spPr bwMode="auto">
          <a:xfrm>
            <a:off x="1295400" y="914400"/>
            <a:ext cx="6781800" cy="61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0405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8915400" cy="1143000"/>
          </a:xfrm>
        </p:spPr>
        <p:txBody>
          <a:bodyPr/>
          <a:lstStyle/>
          <a:p>
            <a:pPr algn="ctr"/>
            <a:r>
              <a:rPr lang="en-US" dirty="0"/>
              <a:t>Alzheimer’s Pathology</a:t>
            </a:r>
          </a:p>
        </p:txBody>
      </p:sp>
      <p:pic>
        <p:nvPicPr>
          <p:cNvPr id="299011" name="Picture 3" descr="tang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2188" y="1676400"/>
            <a:ext cx="4113212" cy="4113213"/>
          </a:xfrm>
          <a:noFill/>
          <a:ln/>
        </p:spPr>
      </p:pic>
      <p:pic>
        <p:nvPicPr>
          <p:cNvPr id="299012" name="Picture 4" descr="plaqu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0188" y="1676400"/>
            <a:ext cx="4113212" cy="4113213"/>
          </a:xfrm>
          <a:noFill/>
          <a:ln/>
        </p:spPr>
      </p:pic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304800" y="61722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/>
              <a:t>    Plaques (A</a:t>
            </a:r>
            <a:r>
              <a:rPr lang="en-US" sz="3200" b="1" dirty="0">
                <a:latin typeface="Symbol" pitchFamily="18" charset="2"/>
              </a:rPr>
              <a:t>b</a:t>
            </a:r>
            <a:r>
              <a:rPr lang="en-US" sz="3200" b="1" dirty="0"/>
              <a:t>)		      Tangles (tau)</a:t>
            </a:r>
          </a:p>
        </p:txBody>
      </p:sp>
      <p:sp>
        <p:nvSpPr>
          <p:cNvPr id="6" name="Oval 5"/>
          <p:cNvSpPr/>
          <p:nvPr/>
        </p:nvSpPr>
        <p:spPr>
          <a:xfrm>
            <a:off x="4573588" y="1524000"/>
            <a:ext cx="4570412" cy="4495800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311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PABPN1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554" y="181662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Poly(A) RNA Binding </a:t>
            </a:r>
            <a:r>
              <a:rPr lang="en-US" dirty="0"/>
              <a:t>Protein- Nuclear 1</a:t>
            </a:r>
          </a:p>
          <a:p>
            <a:r>
              <a:rPr lang="en-US" dirty="0"/>
              <a:t>Responsible for proper maturation and export of mRNA to cytoplasm</a:t>
            </a:r>
          </a:p>
          <a:p>
            <a:pPr lvl="1"/>
            <a:r>
              <a:rPr lang="en-US" dirty="0"/>
              <a:t>Recruits PolyA Polymerase to newly cleaved messages to extend polyA tail</a:t>
            </a:r>
          </a:p>
          <a:p>
            <a:pPr lvl="1"/>
            <a:r>
              <a:rPr lang="en-US" dirty="0"/>
              <a:t>Controls polyA tail length in nucleus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/>
              <a:t>Forms reversible aggregates near nuclear speckles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/>
              <a:t>GCG repeat expansions cause Ocular Pharyngeal Muscular </a:t>
            </a:r>
            <a:r>
              <a:rPr lang="en-US" dirty="0" smtClean="0"/>
              <a:t>Dystrophy</a:t>
            </a:r>
          </a:p>
          <a:p>
            <a:pPr marL="400050" lvl="2" indent="0">
              <a:buNone/>
            </a:pPr>
            <a:r>
              <a:rPr lang="en-US" dirty="0" smtClean="0"/>
              <a:t> (dementia/tauopathy)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6000" t="24889" r="14000" b="49333"/>
          <a:stretch>
            <a:fillRect/>
          </a:stretch>
        </p:blipFill>
        <p:spPr bwMode="auto">
          <a:xfrm>
            <a:off x="2941320" y="143930"/>
            <a:ext cx="60960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6390735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Banerjee, </a:t>
            </a:r>
            <a:r>
              <a:rPr lang="en-US" dirty="0"/>
              <a:t>et </a:t>
            </a:r>
            <a:r>
              <a:rPr lang="en-US" dirty="0" smtClean="0"/>
              <a:t>al. 2003 </a:t>
            </a:r>
            <a:r>
              <a:rPr lang="en-US" dirty="0"/>
              <a:t>PMID2361051</a:t>
            </a:r>
          </a:p>
        </p:txBody>
      </p:sp>
      <p:pic>
        <p:nvPicPr>
          <p:cNvPr id="276482" name="Picture 2" descr="Image result for mRNA pol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06" y="5505455"/>
            <a:ext cx="350520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3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:\Tim\DV-Files\7-16-13-PAB-MSUT2-PolyT\TIFFS\RNAi\PolyAGranules\Hek_PAB_MSUT2_RNAi_MSUT2_488_polyT_647_03_R3D_D3D_PRJ_CLC_xx_-11_xx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524000"/>
            <a:ext cx="4191000" cy="4191001"/>
          </a:xfrm>
          <a:prstGeom prst="rect">
            <a:avLst/>
          </a:prstGeom>
          <a:noFill/>
        </p:spPr>
      </p:pic>
      <p:pic>
        <p:nvPicPr>
          <p:cNvPr id="7" name="Picture 3" descr="G:\Tim\DV-Files\7-16-13-PAB-MSUT2-PolyT\TIFFS\RNAi\7-16-13-PAB_MSUT2_RNAi_R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4191000" cy="4191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5791200"/>
            <a:ext cx="71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PolyA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43400" y="5791200"/>
            <a:ext cx="321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MSUT2-PolyA Co-localization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2400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MSUT2 colocalizes with nuclear </a:t>
            </a:r>
            <a:endParaRPr lang="en-US" sz="3600" dirty="0" smtClean="0"/>
          </a:p>
          <a:p>
            <a:pPr algn="ctr"/>
            <a:r>
              <a:rPr lang="en-US" sz="3600" dirty="0" smtClean="0"/>
              <a:t>poly(A) RNA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818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240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MSUT2 colocalizes with </a:t>
            </a:r>
            <a:r>
              <a:rPr lang="en-US" sz="3600" dirty="0" smtClean="0"/>
              <a:t>PABPN1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37" y="4182004"/>
            <a:ext cx="5207976" cy="25997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20436"/>
            <a:ext cx="4153845" cy="32419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57800" y="2362200"/>
            <a:ext cx="137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MSUT2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3137204"/>
            <a:ext cx="161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PABPN1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7661" y="4961270"/>
            <a:ext cx="2838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Proximity</a:t>
            </a:r>
          </a:p>
          <a:p>
            <a:r>
              <a:rPr lang="en-US" sz="2400" b="1" dirty="0" smtClean="0"/>
              <a:t>Ligation Assay: </a:t>
            </a:r>
            <a:r>
              <a:rPr lang="en-US" sz="2400" b="1" dirty="0" smtClean="0">
                <a:solidFill>
                  <a:srgbClr val="FF0000"/>
                </a:solidFill>
              </a:rPr>
              <a:t>PABPN1/MSUT2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7480" y="278160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CLC=0.88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04478" y="7108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PABPN1+MSUT2 = PMC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498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99"/>
            <a:ext cx="9143999" cy="8683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MSUT2 has high affinity for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polyA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RNA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837" y="723900"/>
            <a:ext cx="8095564" cy="289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19040" y="22098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MSUT2 K</a:t>
            </a:r>
            <a:r>
              <a:rPr lang="en-US" baseline="-25000" dirty="0"/>
              <a:t>D</a:t>
            </a:r>
            <a:r>
              <a:rPr lang="en-US" dirty="0"/>
              <a:t>: 60 </a:t>
            </a:r>
            <a:r>
              <a:rPr lang="en-US" u="sng" dirty="0"/>
              <a:t>+</a:t>
            </a:r>
            <a:r>
              <a:rPr lang="en-US" dirty="0"/>
              <a:t> 15 nM</a:t>
            </a:r>
          </a:p>
          <a:p>
            <a:r>
              <a:rPr lang="en-US" dirty="0"/>
              <a:t>(concentration range 0.6 to 1 uM)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619" y="3642867"/>
            <a:ext cx="8382000" cy="30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19040" y="5534624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PABPN1 K</a:t>
            </a:r>
            <a:r>
              <a:rPr lang="en-US" baseline="-25000" dirty="0"/>
              <a:t>D</a:t>
            </a:r>
            <a:r>
              <a:rPr lang="en-US" dirty="0"/>
              <a:t>: 237 </a:t>
            </a:r>
            <a:r>
              <a:rPr lang="en-US" u="sng" dirty="0"/>
              <a:t>+</a:t>
            </a:r>
            <a:r>
              <a:rPr lang="en-US" dirty="0"/>
              <a:t> 21 nM</a:t>
            </a:r>
          </a:p>
          <a:p>
            <a:r>
              <a:rPr lang="en-US" dirty="0"/>
              <a:t>(concentration range 0.6 to 1 uM)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648866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469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52" y="44039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P-tau (AT180= pThr231)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52" y="4865600"/>
            <a:ext cx="161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MSUT2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60" y="4284833"/>
            <a:ext cx="3025329" cy="2420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97" y="1474649"/>
            <a:ext cx="8538751" cy="28687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614" y="1502480"/>
            <a:ext cx="736099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9203" y="1502480"/>
            <a:ext cx="1685077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MSUT2 siRNA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2852" y="1482268"/>
            <a:ext cx="1642309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PABN1 siRNA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6550223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 press at Science Translational Medicine</a:t>
            </a:r>
            <a:endParaRPr lang="en-US" sz="1400" i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600" y="76200"/>
            <a:ext cx="8686800" cy="103909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 MSUT2 and PABPN1 exert reciprocal effects on p-tau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 MSUT2 and PABPN1 exert reciprocal effects on </a:t>
            </a:r>
            <a:r>
              <a:rPr lang="en-US" dirty="0" smtClean="0"/>
              <a:t>mRNA </a:t>
            </a:r>
            <a:r>
              <a:rPr lang="en-US" dirty="0" err="1" smtClean="0"/>
              <a:t>polyA</a:t>
            </a:r>
            <a:r>
              <a:rPr lang="en-US" dirty="0" smtClean="0"/>
              <a:t> </a:t>
            </a:r>
            <a:r>
              <a:rPr lang="en-US" dirty="0"/>
              <a:t>tail length</a:t>
            </a: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511" y="1252248"/>
            <a:ext cx="689897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288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Kelly et al. 2014. RNA 20: 1-8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0" y="63963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MSUT2 = ZC3H14</a:t>
            </a:r>
          </a:p>
        </p:txBody>
      </p:sp>
    </p:spTree>
    <p:extLst>
      <p:ext uri="{BB962C8B-B14F-4D97-AF65-F5344CB8AC3E}">
        <p14:creationId xmlns:p14="http://schemas.microsoft.com/office/powerpoint/2010/main" val="2008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99555"/>
            <a:ext cx="8991600" cy="4601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648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Ashburn &amp; Thor, NRDD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2286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Is MSUT2 </a:t>
            </a:r>
            <a:r>
              <a:rPr lang="en-US" sz="3200" dirty="0" err="1" smtClean="0"/>
              <a:t>Druggable</a:t>
            </a:r>
            <a:r>
              <a:rPr lang="en-US" sz="3200" dirty="0" smtClean="0"/>
              <a:t>?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Can MSUT2 serve as a drug repurposing target?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83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8328242" cy="48722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Screen for Small molecule Inhibitors of MSUT2 RNA binding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163068"/>
            <a:ext cx="7876032" cy="6379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819400"/>
            <a:ext cx="906780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" y="3124200"/>
            <a:ext cx="7857744" cy="4294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2971800"/>
            <a:ext cx="838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                       1                                 2                                 3                                4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7992" y="5080000"/>
            <a:ext cx="8382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                        5                                 6                                7                                8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0300"/>
          </a:xfrm>
        </p:spPr>
        <p:txBody>
          <a:bodyPr/>
          <a:lstStyle/>
          <a:p>
            <a:pPr eaLnBrk="1" hangingPunct="1"/>
            <a:r>
              <a:rPr lang="en-US" sz="4000" dirty="0"/>
              <a:t>Acknowledgements</a:t>
            </a:r>
          </a:p>
        </p:txBody>
      </p:sp>
      <p:pic>
        <p:nvPicPr>
          <p:cNvPr id="4506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896" t="13538" r="10133"/>
          <a:stretch>
            <a:fillRect/>
          </a:stretch>
        </p:blipFill>
        <p:spPr>
          <a:xfrm>
            <a:off x="-228600" y="2743200"/>
            <a:ext cx="1372653" cy="1234440"/>
          </a:xfrm>
        </p:spPr>
      </p:pic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1219200" y="-720507"/>
            <a:ext cx="2743200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Jeanna</a:t>
            </a:r>
          </a:p>
          <a:p>
            <a:r>
              <a:rPr lang="en-US" sz="1600" dirty="0">
                <a:latin typeface="Calibri" pitchFamily="34" charset="0"/>
              </a:rPr>
              <a:t>Wheeler</a:t>
            </a: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Jeremy </a:t>
            </a:r>
          </a:p>
          <a:p>
            <a:r>
              <a:rPr lang="en-US" sz="1600" dirty="0" smtClean="0">
                <a:latin typeface="Calibri" pitchFamily="34" charset="0"/>
              </a:rPr>
              <a:t>Baker</a:t>
            </a:r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Elaine</a:t>
            </a:r>
            <a:endParaRPr lang="en-US" sz="16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Loomis</a:t>
            </a: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Sarah</a:t>
            </a:r>
            <a:endParaRPr lang="en-US" sz="16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Waldherr</a:t>
            </a: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Rebecca</a:t>
            </a:r>
          </a:p>
          <a:p>
            <a:r>
              <a:rPr lang="en-US" sz="1600" dirty="0">
                <a:latin typeface="Calibri" pitchFamily="34" charset="0"/>
              </a:rPr>
              <a:t>Kow</a:t>
            </a:r>
          </a:p>
          <a:p>
            <a:endParaRPr lang="en-US" sz="1600" dirty="0">
              <a:latin typeface="Calibri" pitchFamily="34" charset="0"/>
            </a:endParaRPr>
          </a:p>
        </p:txBody>
      </p:sp>
      <p:sp>
        <p:nvSpPr>
          <p:cNvPr id="45062" name="TextBox 8"/>
          <p:cNvSpPr txBox="1">
            <a:spLocks noChangeArrowheads="1"/>
          </p:cNvSpPr>
          <p:nvPr/>
        </p:nvSpPr>
        <p:spPr bwMode="auto">
          <a:xfrm>
            <a:off x="2198675" y="533400"/>
            <a:ext cx="4800600" cy="89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latin typeface="Calibri" pitchFamily="34" charset="0"/>
              </a:rPr>
              <a:t>Research Funding: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Department of Veterans Affairs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National </a:t>
            </a:r>
            <a:r>
              <a:rPr lang="en-US" sz="1600" dirty="0" smtClean="0">
                <a:latin typeface="Calibri" pitchFamily="34" charset="0"/>
              </a:rPr>
              <a:t>Institute </a:t>
            </a:r>
            <a:r>
              <a:rPr lang="en-US" sz="1600" dirty="0">
                <a:latin typeface="Calibri" pitchFamily="34" charset="0"/>
              </a:rPr>
              <a:t>on </a:t>
            </a:r>
            <a:r>
              <a:rPr lang="en-US" sz="1600" dirty="0" smtClean="0">
                <a:latin typeface="Calibri" pitchFamily="34" charset="0"/>
              </a:rPr>
              <a:t>Aging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National </a:t>
            </a:r>
            <a:r>
              <a:rPr lang="en-US" sz="1600" dirty="0">
                <a:latin typeface="Calibri" pitchFamily="34" charset="0"/>
              </a:rPr>
              <a:t>Institute on </a:t>
            </a:r>
            <a:r>
              <a:rPr lang="en-US" sz="1600" dirty="0" smtClean="0">
                <a:latin typeface="Calibri" pitchFamily="34" charset="0"/>
              </a:rPr>
              <a:t>Neurological Disease and Stroke</a:t>
            </a:r>
            <a:endParaRPr lang="en-US" sz="1600" dirty="0">
              <a:latin typeface="Calibri" pitchFamily="34" charset="0"/>
            </a:endParaRPr>
          </a:p>
          <a:p>
            <a:pPr algn="ctr"/>
            <a:endParaRPr lang="en-US" sz="1600" u="sng" dirty="0">
              <a:latin typeface="Calibri" pitchFamily="34" charset="0"/>
            </a:endParaRPr>
          </a:p>
          <a:p>
            <a:pPr algn="ctr"/>
            <a:r>
              <a:rPr lang="en-US" sz="1600" b="1" u="sng" dirty="0">
                <a:latin typeface="Calibri" pitchFamily="34" charset="0"/>
              </a:rPr>
              <a:t>Collaborators</a:t>
            </a:r>
            <a:r>
              <a:rPr lang="en-US" sz="1600" b="1" dirty="0">
                <a:latin typeface="Calibri" pitchFamily="34" charset="0"/>
              </a:rPr>
              <a:t>: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Jerry Schellenberg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Tom Bird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Murray Raskind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Virginia Lee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John Trojanowski</a:t>
            </a:r>
          </a:p>
          <a:p>
            <a:pPr algn="ctr"/>
            <a:endParaRPr lang="en-US" sz="1600" dirty="0">
              <a:latin typeface="Calibri" pitchFamily="34" charset="0"/>
            </a:endParaRPr>
          </a:p>
          <a:p>
            <a:pPr algn="ctr"/>
            <a:r>
              <a:rPr lang="en-US" sz="1600" b="1" u="sng" dirty="0">
                <a:latin typeface="Calibri" pitchFamily="34" charset="0"/>
              </a:rPr>
              <a:t>Reagents: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Andrew Fire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Nick </a:t>
            </a:r>
            <a:r>
              <a:rPr lang="en-US" sz="1600" dirty="0" err="1" smtClean="0">
                <a:latin typeface="Calibri" pitchFamily="34" charset="0"/>
              </a:rPr>
              <a:t>Kanaan</a:t>
            </a:r>
            <a:endParaRPr lang="en-US" sz="1600" dirty="0">
              <a:latin typeface="Calibri" pitchFamily="34" charset="0"/>
            </a:endParaRPr>
          </a:p>
          <a:p>
            <a:pPr algn="ctr"/>
            <a:r>
              <a:rPr lang="en-US" sz="1600" dirty="0">
                <a:latin typeface="Calibri" pitchFamily="34" charset="0"/>
              </a:rPr>
              <a:t>Peter Davies</a:t>
            </a:r>
          </a:p>
          <a:p>
            <a:pPr algn="ctr"/>
            <a:r>
              <a:rPr lang="en-US" sz="1600" i="1" dirty="0">
                <a:latin typeface="Calibri" pitchFamily="34" charset="0"/>
              </a:rPr>
              <a:t>C. elegans </a:t>
            </a:r>
            <a:r>
              <a:rPr lang="en-US" sz="1600" dirty="0">
                <a:latin typeface="Calibri" pitchFamily="34" charset="0"/>
              </a:rPr>
              <a:t>Genetics Center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Japanese Biorepository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KOMP</a:t>
            </a:r>
          </a:p>
          <a:p>
            <a:pPr algn="ctr"/>
            <a:endParaRPr lang="en-US" sz="1600" dirty="0">
              <a:latin typeface="Calibri" pitchFamily="34" charset="0"/>
            </a:endParaRPr>
          </a:p>
          <a:p>
            <a:pPr algn="ctr"/>
            <a:r>
              <a:rPr lang="en-US" sz="1600" b="1" u="sng" dirty="0">
                <a:latin typeface="Calibri" pitchFamily="34" charset="0"/>
              </a:rPr>
              <a:t>Human Tissue Specimens</a:t>
            </a:r>
            <a:r>
              <a:rPr lang="en-US" sz="1600" u="sng" dirty="0">
                <a:latin typeface="Calibri" pitchFamily="34" charset="0"/>
              </a:rPr>
              <a:t>: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Dirk Keene</a:t>
            </a:r>
          </a:p>
          <a:p>
            <a:pPr algn="ctr"/>
            <a:endParaRPr lang="en-US" sz="1600" dirty="0" smtClean="0">
              <a:latin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</a:rPr>
              <a:t>Not Pictured: </a:t>
            </a:r>
            <a:r>
              <a:rPr lang="en-US" sz="1600" dirty="0" smtClean="0">
                <a:latin typeface="Calibri" pitchFamily="34" charset="0"/>
              </a:rPr>
              <a:t>Rikki Uhrich, </a:t>
            </a:r>
            <a:r>
              <a:rPr lang="en-US" sz="1600" dirty="0" smtClean="0">
                <a:latin typeface="Calibri" pitchFamily="34" charset="0"/>
              </a:rPr>
              <a:t>Kelsey Price,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 Aristide Black</a:t>
            </a:r>
            <a:r>
              <a:rPr lang="en-US" sz="1600" smtClean="0">
                <a:latin typeface="Calibri" pitchFamily="34" charset="0"/>
              </a:rPr>
              <a:t>, </a:t>
            </a:r>
            <a:r>
              <a:rPr lang="en-US" sz="1600" smtClean="0">
                <a:latin typeface="Calibri" pitchFamily="34" charset="0"/>
              </a:rPr>
              <a:t>and </a:t>
            </a:r>
            <a:r>
              <a:rPr lang="en-US" sz="1600" smtClean="0">
                <a:latin typeface="Calibri" pitchFamily="34" charset="0"/>
              </a:rPr>
              <a:t>Misa </a:t>
            </a:r>
            <a:r>
              <a:rPr lang="en-US" sz="1600" dirty="0" smtClean="0">
                <a:latin typeface="Calibri" pitchFamily="34" charset="0"/>
              </a:rPr>
              <a:t>Baum</a:t>
            </a:r>
            <a:endParaRPr lang="en-US" sz="1600" dirty="0">
              <a:latin typeface="Calibri" pitchFamily="34" charset="0"/>
            </a:endParaRPr>
          </a:p>
          <a:p>
            <a:pPr algn="ctr"/>
            <a:endParaRPr lang="en-US" sz="1600" dirty="0">
              <a:latin typeface="Calibri" pitchFamily="34" charset="0"/>
            </a:endParaRPr>
          </a:p>
          <a:p>
            <a:pPr algn="ctr"/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</p:txBody>
      </p:sp>
      <p:pic>
        <p:nvPicPr>
          <p:cNvPr id="45063" name="Picture 9" descr="Jeanna Wheel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2651" y="60960"/>
            <a:ext cx="1247684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781800" y="304800"/>
            <a:ext cx="274320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Pam</a:t>
            </a:r>
          </a:p>
          <a:p>
            <a:r>
              <a:rPr lang="en-US" sz="1600" dirty="0">
                <a:latin typeface="Calibri" pitchFamily="34" charset="0"/>
              </a:rPr>
              <a:t> McMillan</a:t>
            </a:r>
          </a:p>
          <a:p>
            <a:endParaRPr lang="en-US" sz="1600" dirty="0" smtClean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 err="1">
                <a:latin typeface="Calibri" pitchFamily="34" charset="0"/>
              </a:rPr>
              <a:t>Nicki</a:t>
            </a:r>
            <a:endParaRPr lang="en-US" sz="16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Liachko</a:t>
            </a: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Ali </a:t>
            </a:r>
          </a:p>
          <a:p>
            <a:r>
              <a:rPr lang="en-US" sz="1600" dirty="0">
                <a:latin typeface="Calibri" pitchFamily="34" charset="0"/>
              </a:rPr>
              <a:t>Saxton</a:t>
            </a: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Tim </a:t>
            </a:r>
            <a:endParaRPr lang="en-US" sz="1600" dirty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Strovas</a:t>
            </a: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Sarah</a:t>
            </a:r>
          </a:p>
          <a:p>
            <a:r>
              <a:rPr lang="en-US" sz="1600" dirty="0" smtClean="0">
                <a:latin typeface="Calibri" pitchFamily="34" charset="0"/>
              </a:rPr>
              <a:t>Benbow</a:t>
            </a:r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  <a:p>
            <a:endParaRPr lang="en-US" sz="160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63" y="0"/>
            <a:ext cx="1378781" cy="1234440"/>
          </a:xfrm>
          <a:prstGeom prst="rect">
            <a:avLst/>
          </a:prstGeom>
        </p:spPr>
      </p:pic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267200"/>
            <a:ext cx="1652722" cy="12344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162" name="Picture 2" descr="C:\Users\Brian\Pictures\People\Al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68" y="2604516"/>
            <a:ext cx="1343032" cy="13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93EB0A9-2103-4A68-B2CC-32BB1BA01651"/>
          <p:cNvPicPr>
            <a:picLocks noChangeAspect="1" noChangeArrowheads="1"/>
          </p:cNvPicPr>
          <p:nvPr/>
        </p:nvPicPr>
        <p:blipFill>
          <a:blip r:embed="rId8" cstate="print"/>
          <a:srcRect l="3750" r="22500"/>
          <a:stretch>
            <a:fillRect/>
          </a:stretch>
        </p:blipFill>
        <p:spPr bwMode="auto">
          <a:xfrm>
            <a:off x="7801263" y="1295400"/>
            <a:ext cx="1369344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3" y="5410200"/>
            <a:ext cx="1211683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08" y="4099560"/>
            <a:ext cx="1226425" cy="1234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330"/>
            <a:ext cx="1097280" cy="1234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12545"/>
          <a:stretch/>
        </p:blipFill>
        <p:spPr>
          <a:xfrm>
            <a:off x="7848600" y="5753116"/>
            <a:ext cx="1266832" cy="12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Genetics of Tau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4" r="-4502" b="-8428"/>
          <a:stretch/>
        </p:blipFill>
        <p:spPr bwMode="auto">
          <a:xfrm>
            <a:off x="253729" y="2057400"/>
            <a:ext cx="1737360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0" b="-5890"/>
          <a:stretch/>
        </p:blipFill>
        <p:spPr bwMode="auto">
          <a:xfrm>
            <a:off x="23372" y="4388075"/>
            <a:ext cx="2025933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6386" r="68" b="-6386"/>
          <a:stretch/>
        </p:blipFill>
        <p:spPr bwMode="auto">
          <a:xfrm>
            <a:off x="2812242" y="4391941"/>
            <a:ext cx="3181291" cy="216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3" b="-1706"/>
          <a:stretch/>
        </p:blipFill>
        <p:spPr bwMode="auto">
          <a:xfrm>
            <a:off x="6756471" y="4954735"/>
            <a:ext cx="2387529" cy="18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86803" y="6560887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200" b="1" dirty="0">
                <a:latin typeface="Arial" panose="020B0604020202020204" pitchFamily="34" charset="0"/>
              </a:rPr>
              <a:t>Thomas D. Bird et al. Brain 1999;122:741-756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0819" y="1746230"/>
            <a:ext cx="69422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Familial frontotemporal lobar degeneration (FTLD) is an autosomal dominant disorder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tau </a:t>
            </a:r>
            <a:r>
              <a:rPr lang="en-US" sz="2000" dirty="0"/>
              <a:t>gene (</a:t>
            </a:r>
            <a:r>
              <a:rPr lang="en-US" sz="2000" i="1" dirty="0"/>
              <a:t>MAPT</a:t>
            </a:r>
            <a:r>
              <a:rPr lang="en-US" sz="2000" dirty="0"/>
              <a:t>) mutations cause </a:t>
            </a:r>
            <a:r>
              <a:rPr lang="en-US" sz="2000" dirty="0" smtClean="0"/>
              <a:t>FTLD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FTLD-tau </a:t>
            </a:r>
            <a:r>
              <a:rPr lang="en-US" sz="2000" dirty="0"/>
              <a:t>exhibits AD-like tau pathology including </a:t>
            </a:r>
            <a:r>
              <a:rPr lang="en-US" sz="2000" dirty="0" smtClean="0"/>
              <a:t>tangles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(in the absence of plaques)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19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438400" y="1044476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Mt. Rainier</a:t>
            </a:r>
          </a:p>
          <a:p>
            <a:pPr algn="ctr">
              <a:spcBef>
                <a:spcPts val="0"/>
              </a:spcBef>
            </a:pPr>
            <a:endParaRPr lang="en-US" sz="2400" dirty="0" smtClean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ts val="0"/>
              </a:spcBef>
            </a:pPr>
            <a:endParaRPr lang="en-US" sz="2400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ts val="0"/>
              </a:spcBef>
            </a:pPr>
            <a:endParaRPr lang="en-US" sz="2400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ts val="0"/>
              </a:spcBef>
            </a:pP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Kraemer Lab</a:t>
            </a:r>
            <a:endParaRPr lang="en-US" sz="2400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-2690" t="-2596" r="-2690" b="-2596"/>
          <a:stretch>
            <a:fillRect/>
          </a:stretch>
        </p:blipFill>
        <p:spPr bwMode="auto">
          <a:xfrm>
            <a:off x="-22396" y="4606442"/>
            <a:ext cx="2232196" cy="22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58" name="Picture 2" descr="Image result for UW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0"/>
            <a:ext cx="2185916" cy="218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702742"/>
              </p:ext>
            </p:extLst>
          </p:nvPr>
        </p:nvGraphicFramePr>
        <p:xfrm>
          <a:off x="76200" y="405366"/>
          <a:ext cx="4921250" cy="2997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00" name="Image" r:id="rId6" imgW="9803160" imgH="5955480" progId="Photoshop.Image.13">
                  <p:embed/>
                </p:oleObj>
              </mc:Choice>
              <mc:Fallback>
                <p:oleObj name="Image" r:id="rId6" imgW="9803160" imgH="5955480" progId="Photoshop.Image.1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" y="405366"/>
                        <a:ext cx="4921250" cy="2997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 flipV="1">
            <a:off x="4648200" y="2286001"/>
            <a:ext cx="1371600" cy="30479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505822" y="1219199"/>
            <a:ext cx="3666378" cy="15240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921250" y="177225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</a:t>
            </a:r>
            <a:r>
              <a:rPr lang="en-US" sz="3200" b="1" dirty="0" smtClean="0"/>
              <a:t>Science in Seattle!</a:t>
            </a:r>
            <a:endParaRPr lang="en-US" sz="3200" b="1" dirty="0"/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76200" y="3520857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sng" dirty="0" smtClean="0">
                <a:latin typeface="Calibri" pitchFamily="34" charset="0"/>
              </a:rPr>
              <a:t>UW Postdoc openings in the Kraemer Group</a:t>
            </a:r>
          </a:p>
          <a:p>
            <a:pPr algn="ctr"/>
            <a:endParaRPr lang="en-US" sz="2800" u="sng" dirty="0" smtClean="0">
              <a:latin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</a:rPr>
              <a:t>See </a:t>
            </a:r>
            <a:r>
              <a:rPr lang="en-US" sz="2800" dirty="0">
                <a:hlinkClick r:id="rId8"/>
              </a:rPr>
              <a:t>https://</a:t>
            </a:r>
            <a:r>
              <a:rPr lang="en-US" sz="2800" dirty="0" smtClean="0">
                <a:hlinkClick r:id="rId8"/>
              </a:rPr>
              <a:t>apply.interfolio.com/69079</a:t>
            </a:r>
            <a:endParaRPr lang="en-US" sz="2800" dirty="0" smtClean="0">
              <a:latin typeface="Calibri" pitchFamily="34" charset="0"/>
            </a:endParaRPr>
          </a:p>
          <a:p>
            <a:pPr algn="ctr"/>
            <a:endParaRPr lang="en-US" sz="2800" u="sng" dirty="0" smtClean="0">
              <a:latin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</a:rPr>
              <a:t>For details contact Brian: </a:t>
            </a:r>
          </a:p>
          <a:p>
            <a:pPr algn="ctr"/>
            <a:r>
              <a:rPr lang="en-US" sz="2800" dirty="0" smtClean="0">
                <a:latin typeface="Calibri" pitchFamily="34" charset="0"/>
                <a:hlinkClick r:id="rId9"/>
              </a:rPr>
              <a:t>kraemerb@uw.edu</a:t>
            </a:r>
            <a:endParaRPr lang="en-US" sz="2800" dirty="0" smtClean="0">
              <a:latin typeface="Calibri" pitchFamily="34" charset="0"/>
            </a:endParaRPr>
          </a:p>
          <a:p>
            <a:pPr algn="ctr"/>
            <a:endParaRPr 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9150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D71122-32B4-425A-BF85-DF4C713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04675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2209800"/>
            <a:ext cx="189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PABPN1 and AD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CC50043-955B-4B90-A10A-4C5BC091EE01}"/>
              </a:ext>
            </a:extLst>
          </p:cNvPr>
          <p:cNvSpPr/>
          <p:nvPr/>
        </p:nvSpPr>
        <p:spPr>
          <a:xfrm rot="-8100000">
            <a:off x="1941503" y="3229283"/>
            <a:ext cx="822960" cy="2286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875BD08-BC8A-47D0-873B-E9992D2B96D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762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 </a:t>
            </a:r>
            <a:r>
              <a:rPr lang="en-US" sz="3600" dirty="0"/>
              <a:t> In AD, some MSUT2+ neurons have tangles.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48600" y="1752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MSUT2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0" y="2699266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P-tau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26" y="1578349"/>
            <a:ext cx="7053995" cy="2366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59" y="4043893"/>
            <a:ext cx="2331641" cy="2323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60" y="4038600"/>
            <a:ext cx="2315940" cy="2323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31" y="4109712"/>
            <a:ext cx="2275667" cy="22526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10862" y="1134261"/>
            <a:ext cx="7696200" cy="54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63262" y="3962400"/>
            <a:ext cx="7696200" cy="15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32538" y="1295400"/>
            <a:ext cx="68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Control                           AD, +	           AD, depleted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5562" y="2667000"/>
            <a:ext cx="129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MSUT2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PABPN1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762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 </a:t>
            </a:r>
            <a:r>
              <a:rPr lang="en-US" sz="3600" dirty="0"/>
              <a:t> PABPN1 and MSUT2 are co-depleted in some AD </a:t>
            </a:r>
            <a:r>
              <a:rPr lang="en-US" sz="3600" dirty="0" smtClean="0"/>
              <a:t>cases (low PMC)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7543800" y="6488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Unpublished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76200" y="63491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PABPN1+MSUT2 = PMC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32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23" y="1315547"/>
            <a:ext cx="4330677" cy="4684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566"/>
            <a:ext cx="4649949" cy="468410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76200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 </a:t>
            </a:r>
            <a:r>
              <a:rPr lang="en-US" sz="3600" dirty="0"/>
              <a:t>AD cases with depletion of </a:t>
            </a:r>
            <a:r>
              <a:rPr lang="en-US" sz="3600" dirty="0" smtClean="0"/>
              <a:t>PMC </a:t>
            </a:r>
            <a:r>
              <a:rPr lang="en-US" sz="3600" dirty="0"/>
              <a:t>have earlier age at AD onset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8674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Age </a:t>
            </a:r>
            <a:r>
              <a:rPr lang="en-US" dirty="0"/>
              <a:t>at onset 8.0 years earlier,		       Age at onset 10.8 years earlier,</a:t>
            </a:r>
          </a:p>
          <a:p>
            <a:r>
              <a:rPr lang="en-US" dirty="0"/>
              <a:t>                </a:t>
            </a:r>
            <a:r>
              <a:rPr lang="en-US" dirty="0" smtClean="0"/>
              <a:t>  </a:t>
            </a:r>
            <a:r>
              <a:rPr lang="en-US" dirty="0"/>
              <a:t>p= 0.031					p= 0.0093</a:t>
            </a:r>
          </a:p>
        </p:txBody>
      </p:sp>
    </p:spTree>
    <p:extLst>
      <p:ext uri="{BB962C8B-B14F-4D97-AF65-F5344CB8AC3E}">
        <p14:creationId xmlns:p14="http://schemas.microsoft.com/office/powerpoint/2010/main" val="2738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38470"/>
            <a:ext cx="8991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/>
              <a:t>Alzheimer's cases with low </a:t>
            </a:r>
            <a:r>
              <a:rPr lang="en-US" sz="3600" dirty="0" smtClean="0"/>
              <a:t>PMC </a:t>
            </a:r>
            <a:r>
              <a:rPr lang="en-US" sz="3600" dirty="0"/>
              <a:t>abundance  have exacerbated </a:t>
            </a:r>
            <a:r>
              <a:rPr lang="en-US" sz="3600" dirty="0" smtClean="0"/>
              <a:t>neurofibrillary degeneration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8042654" cy="5426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38400"/>
            <a:ext cx="1066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AT180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NeuN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26474" cy="1143000"/>
          </a:xfrm>
        </p:spPr>
        <p:txBody>
          <a:bodyPr/>
          <a:lstStyle/>
          <a:p>
            <a:r>
              <a:rPr lang="en-US" sz="4000" dirty="0"/>
              <a:t>Polyadenylation machinery as a control point in tau mediated neurodegeneration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" y="1627632"/>
            <a:ext cx="8403336" cy="3602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9613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PABPN1+MSUT2 = PMC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387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http://taurx.com/assets/images/science/Braak%20Stage_MMSE%20Score_Graph%20(Original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715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3600" dirty="0"/>
              <a:t>Alzheimer’s Disease:  tangle distribution correlates with cognitive decline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200" y="65648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 err="1"/>
              <a:t>TauRx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-1066800" y="2971800"/>
            <a:ext cx="3429000" cy="990600"/>
          </a:xfrm>
          <a:prstGeom prst="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Tau Pathology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143000" y="5715000"/>
            <a:ext cx="5638800" cy="990600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Cognitive Decline</a:t>
            </a:r>
          </a:p>
        </p:txBody>
      </p:sp>
    </p:spTree>
    <p:extLst>
      <p:ext uri="{BB962C8B-B14F-4D97-AF65-F5344CB8AC3E}">
        <p14:creationId xmlns:p14="http://schemas.microsoft.com/office/powerpoint/2010/main" val="10665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Translational </a:t>
            </a:r>
            <a:r>
              <a:rPr lang="en-US" dirty="0" smtClean="0"/>
              <a:t>Approach:</a:t>
            </a:r>
            <a:br>
              <a:rPr lang="en-US" dirty="0" smtClean="0"/>
            </a:br>
            <a:r>
              <a:rPr lang="en-US" dirty="0" smtClean="0"/>
              <a:t>Kraemer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6216499" cy="4525963"/>
          </a:xfrm>
        </p:spPr>
        <p:txBody>
          <a:bodyPr/>
          <a:lstStyle/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r>
              <a:rPr lang="en-US" sz="2800" dirty="0"/>
              <a:t>Screening based discovery in human tau transgenic </a:t>
            </a:r>
            <a:r>
              <a:rPr lang="en-US" sz="2800" i="1" dirty="0"/>
              <a:t>C. elegans.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endParaRPr lang="en-US" sz="2800" i="1" dirty="0"/>
          </a:p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endParaRPr lang="en-US" sz="2800" i="1" dirty="0"/>
          </a:p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r>
              <a:rPr lang="en-US" sz="2800" dirty="0"/>
              <a:t>Validate findings in human cells </a:t>
            </a:r>
            <a:r>
              <a:rPr lang="en-US" sz="2800" dirty="0" smtClean="0"/>
              <a:t>over-expressing </a:t>
            </a:r>
            <a:r>
              <a:rPr lang="en-US" sz="2800" dirty="0"/>
              <a:t>tau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endParaRPr lang="en-US" sz="2800" dirty="0"/>
          </a:p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endParaRPr lang="en-US" sz="2800" dirty="0"/>
          </a:p>
          <a:p>
            <a:pPr marL="514350" indent="-514350">
              <a:spcBef>
                <a:spcPts val="0"/>
              </a:spcBef>
              <a:buFont typeface="+mj-lt"/>
              <a:buAutoNum type="arabicParenR"/>
            </a:pPr>
            <a:r>
              <a:rPr lang="en-US" sz="2800" dirty="0" smtClean="0"/>
              <a:t>Hypothesis testing </a:t>
            </a:r>
            <a:r>
              <a:rPr lang="en-US" sz="2800" dirty="0"/>
              <a:t>in transgenic mice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262269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data:image/jpeg;base64,/9j/4AAQSkZJRgABAQAAAQABAAD/2wCEAAkGBhQSERQUEhQVFBQUFRQXGBcUFxUUFxQXFBQYFBcVFBYXHCYfFxkjGRQUHy8gIycpLCwsFR4xNTAqNSYrLCkBCQoKDgwOFA8PFykcHBwsLCksLCwpLCwsLCkpLCwpKSwpKSksKSksKSwsKSksKSkpLCwpKSksLCkpKSksKSksKf/AABEIAMIBAwMBIgACEQEDEQH/xAAcAAABBQEBAQAAAAAAAAAAAAACAAEDBAUGBwj/xABCEAABAwIDBQUHAgQEBAcAAAABAAIRAyEEMUEFElFhcQYigZGhEzJCUrHB8AfRFILh8SNicpIVFlOyFzNDVKKj0v/EABgBAQEBAQEAAAAAAAAAAAAAAAABAgME/8QAIBEBAQEAAgICAwEAAAAAAAAAAAERAhIxQSFRAxNxYf/aAAwDAQACEQMRAD8A7EpJ060GThJJFOkEycKIdOmThA4TpkkBSnCFOgIJ0IToCToU4VBIkKdAQKdCCiCBwiCEJwEBtKIFCE4CAgiCGEQagKUTShhJqoMlO0phCcBUEUnZJEpiUDtKZOAkg54hKERCULCghKEcJQgGE8IwEoQDCeEW6nAQBCeEe6lCAQE4CeE8IhoTwnATwim3U8IgEoRDAIg1IIoQIBFupBFuoGCIBIBFCoQCOEzVIGoBDUYCYAowFQ8SgcxGAiIQQwpKbkxYibTQEWygRsCTmqgQEkkkGEWpBqGU8rCnISCFIFQHCJRynlAcIgEARBA5CQSCdAoThNCeEDynTJICCdCnQEEQKBOFQcog5Rp0Egci3lEiREgeEYqBQIgqLHtQn9oFBCeE0T+0CIVAqwKkcbK6DL0/tFAxyfeQTOrJCsoJSlNFgVElDKSaMNIpEJQsqSSSSgeU4TAJFAYKIFRhOCgOU8oQkEBgp5QppQHKdRylvIJJToN5ECgIIgo0QKoKUSCUkBgp5UcqjtLH+zbIjPI/ZQc92t7ZVaVX2WG3Q5oBc5w37m4aBllElbHZHtIcTTcKgAq0yN7dsHA5OA0yIK8s7R7Q3arnMqB2+50ixInUHkbIOy3autQxFNz++J3XaSx3veIsb8FiW+Wrnh7vvJ5UHtLIwV0YSSk99vzVCSoqpy/NP7KiZjkcqFqIvhARRNKjDpRAIJwAko2uSVGOQlCIhMQsKAhKEUJkChOAkkgSUJ4ThAwTlQ4rFtptLnuDQNXGAuC7Q/qo1hLMM32jvnPug9Ikpo7+viWsEvcGji4gDzK5zav6jYOjI9oKjh8NPveG8Leq8o2r2hxOKtUrGHfCHFjLf5MlSpYKTcWHAAnhysoa9Fr/AKvb3/lYZ3IvePOGj7rGxnbfH1Hd0iiDkGtI8QXWJWHRpQPdF40cPUddFZq4w3bJOmds7Zj63sria0KPbTGUz3q88ntaQZ0Oo65K5g/1GxTTfcqNPwkXHRzfv/fk69bdNxJjKZy9OGYQ4OpcRLcyOEnhwyTDXqOzf1SouAFdrqTuIBc08xrxsuowHaChVjcqsM5XH5ovEa1S0QHA3g94iNYF4t6KTC02vO5uw4WHEdS0X80Ne7YnGspt3nuDWjUlYVft3h2mBvu5taI9SCuJ2dsjec1ri7dBEySTc3N1s4fZDKryxjRugBwaBnvCwcc7CZkxYlZltmx26faDbv6nOb3aNI3+J8jyH9Vx+Ox9euQaj3O3r7u9AAzyldntjsg0UnQ5jxeWte15A4wCYheSVsW+lUewOMNJHHJJvtjlxzw28Rst7b7tiJtH0UFMPBsL8IM+SrYHbLwSZ879M1abtEudJsc5EA2uba5K5GHY7L/UitTAbUa1wHdzg5AQfqDyXa7A7fUa4DS7dqatdY24fN4LyoVWub/iAzqSII6+BVR2PpzA0mMhEgcOd1ofRNOsHZFBUd3gOX1v9gvJuz3aqtQLfeqUjaMy2B8JOmS7zY/ailXcS1wJ4fEPDoAPNUdKYA/JQ7nHP6KOg/U5/Tkpd+UCCNrkEIoQSApJgkgy5TFMkVFJNCQTqBBIJJBAlQ2vtulh2F9V7WgcczyA1Kk2ntJtGm57smgkzbJeFdp+1FXG1SXGKYJDGzugD7kpaLna3tm/GOIaNykMm/E6NSfsFhUQ7KYnTIeOSqspCbnyC0sLhtQDAGYEm/hA6lRElGg5xubciADykazwWrhsC0NJMT/maT/tyk9FLhWAMN94wQd4xoLDdy4G/JVsTWLbbpvNzAIETYTOR5LeYgcRh918OImdDVcJ4Hn0VXFu1E93jkeo/e6sMrNn3S/iRvHT5Z/IVLEEuJ7gaCY1aAY5lSig+vLpn88VcpOBBvukeE8jzRUaG6PdzmCQTA5QQPNG8HQEWziLcT3jJz1UFesYbkJ0JO94WJ9VPsbH7lRr3kboN7zANiY6KjiapMZWGfHkRKgpOvl5f10UWPaMVRaxktIhwBBBkEZyPOZ6KDs7S9rUcwmJPxEgEZQY5fVcRsXtS+jTFOsQ6kPdM9+mPl5t5LocPtSHMqUnAi/iDxHkue5Xp48tdF2jxOHo03irQO+JgtgOysQdQvDcc4OqOLQYJOcT4wvTu21OpiqVKrTbIG+15Akgtgxa8RcdV5scLB4rrbrH5b84HCK5WovFQEA1GEEANJGbYzAOpUNOireHxzmgtBIHKyjis0sT7KiadQ77rAFpndAMxvfEDMRoquzML7RwbIk5DU9Oar4jO95VzZGMNNwyDdSb5IsdJgW+ycWXicyLG0RGhmAeiv4PZTm1RUaS10khzZEQJMBQM2jMkOkRk7dtPePWwC1sBi3PplrcgDB1nl14qV7OHHjY9E2DiXVKDHOEEg5WFjErRj8lVNlYb2VJlP5WgTxMSfUlXFt475+DokCeVUSAJIQUyDNKEoihUUpSlJMgeUFauGgk6Ilxn6k7aNHDODSQ58NkWgHPxOXFQcv2x7QnG1PZMMUmOvpvHifsCVzYwFEWe529PwgCBzv9is/DY2OHjf0VktnIZ3lwuY+UBRGpRrUG2Y0E6lsk/wDyMRHIIvbb/dY0RaXZnObE2bnpyusSo/dtGuoJ9FbwuN3o33OdGQtbzs0TwWpUaz6MgNAjgZdLjlIMG2cmwVd1MCxAi5JEm/AG8qV9S1ruOgBeQ3jOp6nRVnU7wQTOW9uzwuJt6laonNJu42CZJIjTyOQuczpprXGHMyAS1pIkZCc4IVmo8t3Yg5gQADN7CNPIlA6sTaC1s3JgmZyImAf63UorVLtLu6YI7svEGc72/us+rinPzyGVgB6C/UrRq07RBMeGXCTJ8FB7Av1A6lo/sOpWRlPdym2f3UPmr1ajb4c8wTJHIcFUqMGYUVLhagBuJ6rrOzuBFVxe4lgggBnxExodAPySuLpTP5C3tnbVNMRPInh0gyUWXHVba2gGYd2GpuLt90vdlNoI6ZWXKVcEGyOA/JCvux/tIsbTY24XJmAPySqeKxAaIgcyDM8p+yuFuqTgB+4UETMf3Sc6STMDn9goW1O93cuev7KIujCA8T+60MFsgvNhlfjAHHiUeyg6q9lKizfNr3jwtkOOvRer7D7Esps/xbvcIO6SB0T+LHAbM7Ove+N2NdY1cRHT6L0/Y/ZttINnr1MTc9Vfw2xKNO7WX5kmNLT1Pmr4CSfbV5eoQyRSmCZaYFKUpklQYSTAJIM8poTkJlFNCcBKUg5QIheTfq7tGXUqYyG87rp5L1hxsvEv1Uqj+LFyTuCR8t7Dlb6qUcfTcSYFgfX7not2g3dbGuungQLk8lg0q5BtYnXXwJWpgandiN42A+LXIA5dfVWMjxVb5LnoMuMRPiYVXDO7wAEknw8uCt40ODYBdfMB1uh3c7rPwwP5qpVdJTZuuaSS+YFhaTeIbrbLl5SYvF5BoLRqTaeR3ZMHhZOzDEMaSdCY/wApEznYTHkq2+SL5C29mejfPTzXRBOxcuADWmABwjkcgAnpUpO87IGxAsLZCYa0TF4UBfwF5gG4A5ADM88uSNzjBvIOQAvbN0fCNJUDR8p0iBz0tMnkonUb5dTnHQKzTaQDk3KwF45n7dbKOu6BxJuZB8gBl435BQVa+EsIjWYvEcTqfTmqTqGZdNrRlGt+a1f4e26dI5y6MuZGXLzVOs3PiLmeenW/qpVZrwZ+wR0zCtfw30sL/nE+CrupqAxXMRMNzganmoqmJJ/LeKmaxN/DT+cckFYCTnp5f0VvCYcvdutEDkLn+qOlgTlxP0/qvRP097MtkVHTAgjSTGvqosdJ2B7KDDUt94/xHRnoNF18JqeSOVqBIpTApSqHSTSkiHCdCiBQEEkwKdUZkpEoSUpUU6UppUdfENY0ueQ0DUmPzooocZim02Oe9wa1oJJNoAXgXa3agxOIqVWjdZMNnMgaxxPouk/UDtNUxBLG7zaLSIFxvn53DQcAeK4WoPQ56eCz5SoaUDh1dMDoNVew9fK+9M+9YeDR+clnQZUtJgBF78svNVG7XILYzjxA8FVYQHb26LDKbcLnXwVmi8OaRFxwyMaudwHl9UbMG0EgXeciZIH+nieZ8tRUX6T3PAaY42uCPmIygcJ5wjqYl2TnEgQ2SN4kcGtBAFuWuYS2dSDWnegnxIcRf+YjyCmr182kdczGmc2HSJ4rYo+zlp7t5sJBcLgXjxt/ZR1qUNzm4lrTIm0NnXMcReymdhd6HEAN0byibx+ac1J8sTJkTAm+e78g6XN5jJQDRpxzdlJmBGcAXn8spHPZJOQAEgm8RkYGZzgcRfVTewIMboJM2PugWvIMRHXjwVbF4WYn3WkAZAXNreE8TMlBHSmAW2m02A1yOvUeai9nvO1JtpnGZPCwnwVwuls6CBHHQC2mZjqpG0R8F7GSdTrfUZKKqU8HvumYANzBm+UeHoOiqYvDS47o7o+mQ+63xQsQSYJLiL2ysAcshPToqtXCboyJOfXT7eqYMyls8kE8lPVwQa7I9OcRn6rZwWEMje4jpAHlmfRWjgN527AJN7Di0Qen7pmRWfsjYj6r5AtJPJt7eH9F6bsymKTQwaeqwsMPZU2stlJI1PVaeErTmuPfbjeY6TD1VYBWbhai0GOXWMUUpSmSVDynlBKdEFvJbyFKUEgKSEJIM8lJCqu0cf7NogS91mt48Sf8oUa8jxmN3IAG885NH1J0bzQ4fZRf36zgSOIADeTG/c3Q4HACm11ao+SbknMnS2jRw5KNz34m5JZTnTN0fbmp/XaScfLE7Q9m6WJdu0m3tLh7o6+tlw22v08r0gS0BwvcaeGc/wBV7HSpBoAaAANAncyVnrfOufLlK+bq+ALSQQR1/MlJRwU5QOLjcn9l7Vt/sjSrNLgA18G9gPFef4rs81roL2G+TZOlojO6nbPLPVkbOwxOQ7ovJJjgMszwA9M1tYPByZvuiZtAveLaycp1zVrZ/Y7FVJdRbLWg3PcBMRutnW/gOt5MZ2ZxW6GuY9rGAF+6M/mMg2BiOQ4wty1eqqKbT3oschF3H5WcG3nTmo6jC4yYGt7jnuj4jMXOcqSjsWvVNTdBBPdDfhEOgje4QIFoulS2Fi2s9o+nFMndNQmWtuRpJEXudU0vG+4rPAm5EjT3o5uPuk/sn9s0d6Zm28RNtQ3jl+Zmb/h7qlgaY1z3RawHlCuYXszWc8S6lu/MDvZC1h1y6KdomKFLHG9zzLhOV78gSLDM+AElaux7REg5SbnWbZNHqVrP7FvJg1W7pM5OJJGRM+cc1ZwnYlgIL6r3GZO6GtGekzor3McfVo7xAadf6ST1E+CubOeRrYEAcz/aT5Lrx2OoQR34MTBGWcTHTyWgzYeHAA9mIExcG5zMxeYHkp2Mcdg2NfvXidZyALb9SZHkr1Wk1zrDR0coBk8siV0Nfs/Qczda0sOjhHGYIi4km3NZtbYbqcOBDgBBk7tzYW4346q9lxnxFxnDYmc78OcItl1g18vduEgtEgxzkiYiFfwWzScpNo0MgmYseBSxtJ1AsqFgc1pBIIlpg684PFL8zFnn5aB2DWcJbuvaci14g9FJR2ViG/8Apnwg/dWdk7dp4hpFN/uk90kbwGltRzyWozGFpg5xMHOOPRcv1xbVGgajfeY4eBWjRxfFWaeNGqsNqNPArpIxqKnVlSbyMUW8B4JewHGOq0gAU8onYdw59EEKh0kkkBhMmBToMqvWDGuc4wGgknoqGzKHtN6vVsDkDm1uYaPqVDtisalRtFuXvPP/AGt+56DilXcXPbQYbC7jy/LKOvCZ8pmg4h3eJ9k0wB80fZaYCClTDQGgQBkk+rHVGLe1GSqWN2s2mDqeGSJ75zv9llY7Ze+SbyfzVZtMjG2htN9ckOdDR8LbDx4qClSAEAAIdoUnUTLmmOOYjmBkoKO1KZ1vwNvKbFYHb4rG1amGa2gaNPQGnvd1o+G+TuJ68VB/F1GYZzHv9q82JgWnjHBc43GtGTnNnOxHqFPT2juMIY9sHOQDeNAra7cedjRfVe+jDCGvD82kRBO84dSdFmdqHONNu8HB/f8AcMNdvbo744QBbVRPxJIb3xYyM2mTx46qJrTM78zGe6fWZ1WV5fk2Yw8Phy4wCB1Meq0GbNqgTE/6XA38FoOeNWUz1BB8wk0M/wCmB0eR9QpjlqDC4qpTF9/oQ4rTpbfFgWn1AHmqzXAaPHSoD9SpW17ZVT/NTKGtvD4qm4SHA9CFYBbp9Vz4qDPdqeJpqWjjiDZpHg069VrWW3uclm9oWv8AZw0e8RMwBAvmecJf8WebT6AfdBUxTne9B/OATRiYDG1ab2xMEtBgjpIjWAL8l1W3awrUw0t3WmCDIuc9T6qgwg5hsc2//rqosSyYY0NM/wCaCPAA/VJbG5fnVzZ/ZrB+za40wKlOTLSWl8Xu5q2dl4mgATuP4GAHb8X945+MdVnYLB7rAHO3iOG8B9fqr9BzW6nxKs1v9kW8YAXAtZuffgVHTplMMW0I242ch+eC04rNIFTF8dfX+ypCs52vg37nT0U1MRp95/1HUqsrNCqQArJc12YvxVKSmL4WhNUpwo5SbiJsUyAgnTBOg4zD1YDqrol28RynL0A8lf2HhiGb7veqX6DQfnFUKmDL306Z90GT5SR9PNdCFHXlfRnvgSqtSpHUosQ+XAcBP2H3VR1TvHlZS1zWWWzTGvwChcJTucYtn6KAMVQFRsObI6f1XJbS7DGSaToB+FzSR6H7LsRKcOUHnjNm4mjaC5o4Deb5OuE7trwR7SmLaRuekL0QoKmGY73mg9QCpmq4bDbTw7rEOb0M/Qq9TfRPuv8A90fRwW/V7N4ZxvRp+UfRRDsnhhkzd6OcB9VOprKNAfC5jv8AZKTMO4g2HKBP0db1WnV7IUXavH8x+6hd2Hp6VKg8QfqFLx/0UTQfF2+h/dI4Vwzb6OVz/kgf9Z/okOxB0xFQeAKZftVQ4Un4fR/7p2YU/L6P/dXD2Jd/7mp/tb+6b/kUnPFVPJqnW/YrexcD7vp+5Rh5jQdSwD1Kl/8AD8a4iqf9o+ykH6f0talU9XAfQJ1v2apuxDRm9g/mb9kH/GKTbmqARzK0x2Bw3xbx6vcl/wAq4FmbGW4kn6p0NZbe1dKb1fK/1iVobP29SqfG89WOv03Q5W6bMGw91jJ5NCt09q0hlA8lZJ9nykw1TeyZUjj7OB/9h+y0GUjq138zh9BZURtymPiTjbjDk7yWtiZWiGcvVM6pH91RGODspUm+tIsDFfhR/wAQCqZKAuhUXBVupRUWTVrEKzRxMj0TRptySUNKtYJLSMPBj/HP+g/9wWrCdJGr6U6w7zv5foqlNok9XfVJJZqLbQmcLhJJRTEfdDTHdCSSiK1ZxVcvPEp0lGogdWdxPmeSiOId8ztNSkks+24i/in/ADu8yp6WKf8AO7zKSSQXGYh3zO8yrNOqeJ8ymSWownpvPEqXeTpLcDucquJqkanzSSUqMPGV3X7x8yqLkkl5ebpDOaOH5ZG1uaSSwsBuq7gGiUklricnRYNgjIK0QkkvZx8OJiEJCSSCtiQpsGLJ0ln2LDck6SS0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9" descr="data:image/jpeg;base64,/9j/4AAQSkZJRgABAQAAAQABAAD/2wCEAAkGBhQSERQUEhQVFBQUFRQXGBcUFxUUFxQXFBQYFBcVFBYXHCYfFxkjGRQUHy8gIycpLCwsFR4xNTAqNSYrLCkBCQoKDgwOFA8PFykcHBwsLCksLCwpLCwsLCkpLCwpKSwpKSksKSksKSwsKSksKSkpLCwpKSksLCkpKSksKSksKf/AABEIAMIBAwMBIgACEQEDEQH/xAAcAAABBQEBAQAAAAAAAAAAAAACAAEDBAUGBwj/xABCEAABAwIDBQUHAgQEBAcAAAABAAIRAyEEMUEFElFhcQYigZGhEzJCUrHB8AfRFILh8SNicpIVFlOyFzNDVKKj0v/EABgBAQEBAQEAAAAAAAAAAAAAAAABAgME/8QAIBEBAQEAAgICAwEAAAAAAAAAAAERAhIxQSFRAxNxYf/aAAwDAQACEQMRAD8A7EpJ060GThJJFOkEycKIdOmThA4TpkkBSnCFOgIJ0IToCToU4VBIkKdAQKdCCiCBwiCEJwEBtKIFCE4CAgiCGEQagKUTShhJqoMlO0phCcBUEUnZJEpiUDtKZOAkg54hKERCULCghKEcJQgGE8IwEoQDCeEW6nAQBCeEe6lCAQE4CeE8IhoTwnATwim3U8IgEoRDAIg1IIoQIBFupBFuoGCIBIBFCoQCOEzVIGoBDUYCYAowFQ8SgcxGAiIQQwpKbkxYibTQEWygRsCTmqgQEkkkGEWpBqGU8rCnISCFIFQHCJRynlAcIgEARBA5CQSCdAoThNCeEDynTJICCdCnQEEQKBOFQcog5Rp0Egci3lEiREgeEYqBQIgqLHtQn9oFBCeE0T+0CIVAqwKkcbK6DL0/tFAxyfeQTOrJCsoJSlNFgVElDKSaMNIpEJQsqSSSSgeU4TAJFAYKIFRhOCgOU8oQkEBgp5QppQHKdRylvIJJToN5ECgIIgo0QKoKUSCUkBgp5UcqjtLH+zbIjPI/ZQc92t7ZVaVX2WG3Q5oBc5w37m4aBllElbHZHtIcTTcKgAq0yN7dsHA5OA0yIK8s7R7Q3arnMqB2+50ixInUHkbIOy3autQxFNz++J3XaSx3veIsb8FiW+Wrnh7vvJ5UHtLIwV0YSSk99vzVCSoqpy/NP7KiZjkcqFqIvhARRNKjDpRAIJwAko2uSVGOQlCIhMQsKAhKEUJkChOAkkgSUJ4ThAwTlQ4rFtptLnuDQNXGAuC7Q/qo1hLMM32jvnPug9Ikpo7+viWsEvcGji4gDzK5zav6jYOjI9oKjh8NPveG8Leq8o2r2hxOKtUrGHfCHFjLf5MlSpYKTcWHAAnhysoa9Fr/AKvb3/lYZ3IvePOGj7rGxnbfH1Hd0iiDkGtI8QXWJWHRpQPdF40cPUddFZq4w3bJOmds7Zj63sria0KPbTGUz3q88ntaQZ0Oo65K5g/1GxTTfcqNPwkXHRzfv/fk69bdNxJjKZy9OGYQ4OpcRLcyOEnhwyTDXqOzf1SouAFdrqTuIBc08xrxsuowHaChVjcqsM5XH5ovEa1S0QHA3g94iNYF4t6KTC02vO5uw4WHEdS0X80Ne7YnGspt3nuDWjUlYVft3h2mBvu5taI9SCuJ2dsjec1ri7dBEySTc3N1s4fZDKryxjRugBwaBnvCwcc7CZkxYlZltmx26faDbv6nOb3aNI3+J8jyH9Vx+Ox9euQaj3O3r7u9AAzyldntjsg0UnQ5jxeWte15A4wCYheSVsW+lUewOMNJHHJJvtjlxzw28Rst7b7tiJtH0UFMPBsL8IM+SrYHbLwSZ879M1abtEudJsc5EA2uba5K5GHY7L/UitTAbUa1wHdzg5AQfqDyXa7A7fUa4DS7dqatdY24fN4LyoVWub/iAzqSII6+BVR2PpzA0mMhEgcOd1ofRNOsHZFBUd3gOX1v9gvJuz3aqtQLfeqUjaMy2B8JOmS7zY/ailXcS1wJ4fEPDoAPNUdKYA/JQ7nHP6KOg/U5/Tkpd+UCCNrkEIoQSApJgkgy5TFMkVFJNCQTqBBIJJBAlQ2vtulh2F9V7WgcczyA1Kk2ntJtGm57smgkzbJeFdp+1FXG1SXGKYJDGzugD7kpaLna3tm/GOIaNykMm/E6NSfsFhUQ7KYnTIeOSqspCbnyC0sLhtQDAGYEm/hA6lRElGg5xubciADykazwWrhsC0NJMT/maT/tyk9FLhWAMN94wQd4xoLDdy4G/JVsTWLbbpvNzAIETYTOR5LeYgcRh918OImdDVcJ4Hn0VXFu1E93jkeo/e6sMrNn3S/iRvHT5Z/IVLEEuJ7gaCY1aAY5lSig+vLpn88VcpOBBvukeE8jzRUaG6PdzmCQTA5QQPNG8HQEWziLcT3jJz1UFesYbkJ0JO94WJ9VPsbH7lRr3kboN7zANiY6KjiapMZWGfHkRKgpOvl5f10UWPaMVRaxktIhwBBBkEZyPOZ6KDs7S9rUcwmJPxEgEZQY5fVcRsXtS+jTFOsQ6kPdM9+mPl5t5LocPtSHMqUnAi/iDxHkue5Xp48tdF2jxOHo03irQO+JgtgOysQdQvDcc4OqOLQYJOcT4wvTu21OpiqVKrTbIG+15Akgtgxa8RcdV5scLB4rrbrH5b84HCK5WovFQEA1GEEANJGbYzAOpUNOireHxzmgtBIHKyjis0sT7KiadQ77rAFpndAMxvfEDMRoquzML7RwbIk5DU9Oar4jO95VzZGMNNwyDdSb5IsdJgW+ycWXicyLG0RGhmAeiv4PZTm1RUaS10khzZEQJMBQM2jMkOkRk7dtPePWwC1sBi3PplrcgDB1nl14qV7OHHjY9E2DiXVKDHOEEg5WFjErRj8lVNlYb2VJlP5WgTxMSfUlXFt475+DokCeVUSAJIQUyDNKEoihUUpSlJMgeUFauGgk6Ilxn6k7aNHDODSQ58NkWgHPxOXFQcv2x7QnG1PZMMUmOvpvHifsCVzYwFEWe529PwgCBzv9is/DY2OHjf0VktnIZ3lwuY+UBRGpRrUG2Y0E6lsk/wDyMRHIIvbb/dY0RaXZnObE2bnpyusSo/dtGuoJ9FbwuN3o33OdGQtbzs0TwWpUaz6MgNAjgZdLjlIMG2cmwVd1MCxAi5JEm/AG8qV9S1ruOgBeQ3jOp6nRVnU7wQTOW9uzwuJt6laonNJu42CZJIjTyOQuczpprXGHMyAS1pIkZCc4IVmo8t3Yg5gQADN7CNPIlA6sTaC1s3JgmZyImAf63UorVLtLu6YI7svEGc72/us+rinPzyGVgB6C/UrRq07RBMeGXCTJ8FB7Av1A6lo/sOpWRlPdym2f3UPmr1ajb4c8wTJHIcFUqMGYUVLhagBuJ6rrOzuBFVxe4lgggBnxExodAPySuLpTP5C3tnbVNMRPInh0gyUWXHVba2gGYd2GpuLt90vdlNoI6ZWXKVcEGyOA/JCvux/tIsbTY24XJmAPySqeKxAaIgcyDM8p+yuFuqTgB+4UETMf3Sc6STMDn9goW1O93cuev7KIujCA8T+60MFsgvNhlfjAHHiUeyg6q9lKizfNr3jwtkOOvRer7D7Esps/xbvcIO6SB0T+LHAbM7Ove+N2NdY1cRHT6L0/Y/ZttINnr1MTc9Vfw2xKNO7WX5kmNLT1Pmr4CSfbV5eoQyRSmCZaYFKUpklQYSTAJIM8poTkJlFNCcBKUg5QIheTfq7tGXUqYyG87rp5L1hxsvEv1Uqj+LFyTuCR8t7Dlb6qUcfTcSYFgfX7not2g3dbGuungQLk8lg0q5BtYnXXwJWpgandiN42A+LXIA5dfVWMjxVb5LnoMuMRPiYVXDO7wAEknw8uCt40ODYBdfMB1uh3c7rPwwP5qpVdJTZuuaSS+YFhaTeIbrbLl5SYvF5BoLRqTaeR3ZMHhZOzDEMaSdCY/wApEznYTHkq2+SL5C29mejfPTzXRBOxcuADWmABwjkcgAnpUpO87IGxAsLZCYa0TF4UBfwF5gG4A5ADM88uSNzjBvIOQAvbN0fCNJUDR8p0iBz0tMnkonUb5dTnHQKzTaQDk3KwF45n7dbKOu6BxJuZB8gBl435BQVa+EsIjWYvEcTqfTmqTqGZdNrRlGt+a1f4e26dI5y6MuZGXLzVOs3PiLmeenW/qpVZrwZ+wR0zCtfw30sL/nE+CrupqAxXMRMNzganmoqmJJ/LeKmaxN/DT+cckFYCTnp5f0VvCYcvdutEDkLn+qOlgTlxP0/qvRP097MtkVHTAgjSTGvqosdJ2B7KDDUt94/xHRnoNF18JqeSOVqBIpTApSqHSTSkiHCdCiBQEEkwKdUZkpEoSUpUU6UppUdfENY0ueQ0DUmPzooocZim02Oe9wa1oJJNoAXgXa3agxOIqVWjdZMNnMgaxxPouk/UDtNUxBLG7zaLSIFxvn53DQcAeK4WoPQ56eCz5SoaUDh1dMDoNVew9fK+9M+9YeDR+clnQZUtJgBF78svNVG7XILYzjxA8FVYQHb26LDKbcLnXwVmi8OaRFxwyMaudwHl9UbMG0EgXeciZIH+nieZ8tRUX6T3PAaY42uCPmIygcJ5wjqYl2TnEgQ2SN4kcGtBAFuWuYS2dSDWnegnxIcRf+YjyCmr182kdczGmc2HSJ4rYo+zlp7t5sJBcLgXjxt/ZR1qUNzm4lrTIm0NnXMcReymdhd6HEAN0byibx+ac1J8sTJkTAm+e78g6XN5jJQDRpxzdlJmBGcAXn8spHPZJOQAEgm8RkYGZzgcRfVTewIMboJM2PugWvIMRHXjwVbF4WYn3WkAZAXNreE8TMlBHSmAW2m02A1yOvUeai9nvO1JtpnGZPCwnwVwuls6CBHHQC2mZjqpG0R8F7GSdTrfUZKKqU8HvumYANzBm+UeHoOiqYvDS47o7o+mQ+63xQsQSYJLiL2ysAcshPToqtXCboyJOfXT7eqYMyls8kE8lPVwQa7I9OcRn6rZwWEMje4jpAHlmfRWjgN527AJN7Di0Qen7pmRWfsjYj6r5AtJPJt7eH9F6bsymKTQwaeqwsMPZU2stlJI1PVaeErTmuPfbjeY6TD1VYBWbhai0GOXWMUUpSmSVDynlBKdEFvJbyFKUEgKSEJIM8lJCqu0cf7NogS91mt48Sf8oUa8jxmN3IAG885NH1J0bzQ4fZRf36zgSOIADeTG/c3Q4HACm11ao+SbknMnS2jRw5KNz34m5JZTnTN0fbmp/XaScfLE7Q9m6WJdu0m3tLh7o6+tlw22v08r0gS0BwvcaeGc/wBV7HSpBoAaAANAncyVnrfOufLlK+bq+ALSQQR1/MlJRwU5QOLjcn9l7Vt/sjSrNLgA18G9gPFef4rs81roL2G+TZOlojO6nbPLPVkbOwxOQ7ovJJjgMszwA9M1tYPByZvuiZtAveLaycp1zVrZ/Y7FVJdRbLWg3PcBMRutnW/gOt5MZ2ZxW6GuY9rGAF+6M/mMg2BiOQ4wty1eqqKbT3oschF3H5WcG3nTmo6jC4yYGt7jnuj4jMXOcqSjsWvVNTdBBPdDfhEOgje4QIFoulS2Fi2s9o+nFMndNQmWtuRpJEXudU0vG+4rPAm5EjT3o5uPuk/sn9s0d6Zm28RNtQ3jl+Zmb/h7qlgaY1z3RawHlCuYXszWc8S6lu/MDvZC1h1y6KdomKFLHG9zzLhOV78gSLDM+AElaux7REg5SbnWbZNHqVrP7FvJg1W7pM5OJJGRM+cc1ZwnYlgIL6r3GZO6GtGekzor3McfVo7xAadf6ST1E+CubOeRrYEAcz/aT5Lrx2OoQR34MTBGWcTHTyWgzYeHAA9mIExcG5zMxeYHkp2Mcdg2NfvXidZyALb9SZHkr1Wk1zrDR0coBk8siV0Nfs/Qczda0sOjhHGYIi4km3NZtbYbqcOBDgBBk7tzYW4346q9lxnxFxnDYmc78OcItl1g18vduEgtEgxzkiYiFfwWzScpNo0MgmYseBSxtJ1AsqFgc1pBIIlpg684PFL8zFnn5aB2DWcJbuvaci14g9FJR2ViG/8Apnwg/dWdk7dp4hpFN/uk90kbwGltRzyWozGFpg5xMHOOPRcv1xbVGgajfeY4eBWjRxfFWaeNGqsNqNPArpIxqKnVlSbyMUW8B4JewHGOq0gAU8onYdw59EEKh0kkkBhMmBToMqvWDGuc4wGgknoqGzKHtN6vVsDkDm1uYaPqVDtisalRtFuXvPP/AGt+56DilXcXPbQYbC7jy/LKOvCZ8pmg4h3eJ9k0wB80fZaYCClTDQGgQBkk+rHVGLe1GSqWN2s2mDqeGSJ75zv9llY7Ze+SbyfzVZtMjG2htN9ckOdDR8LbDx4qClSAEAAIdoUnUTLmmOOYjmBkoKO1KZ1vwNvKbFYHb4rG1amGa2gaNPQGnvd1o+G+TuJ68VB/F1GYZzHv9q82JgWnjHBc43GtGTnNnOxHqFPT2juMIY9sHOQDeNAra7cedjRfVe+jDCGvD82kRBO84dSdFmdqHONNu8HB/f8AcMNdvbo744QBbVRPxJIb3xYyM2mTx46qJrTM78zGe6fWZ1WV5fk2Yw8Phy4wCB1Meq0GbNqgTE/6XA38FoOeNWUz1BB8wk0M/wCmB0eR9QpjlqDC4qpTF9/oQ4rTpbfFgWn1AHmqzXAaPHSoD9SpW17ZVT/NTKGtvD4qm4SHA9CFYBbp9Vz4qDPdqeJpqWjjiDZpHg069VrWW3uclm9oWv8AZw0e8RMwBAvmecJf8WebT6AfdBUxTne9B/OATRiYDG1ab2xMEtBgjpIjWAL8l1W3awrUw0t3WmCDIuc9T6qgwg5hsc2//rqosSyYY0NM/wCaCPAA/VJbG5fnVzZ/ZrB+za40wKlOTLSWl8Xu5q2dl4mgATuP4GAHb8X945+MdVnYLB7rAHO3iOG8B9fqr9BzW6nxKs1v9kW8YAXAtZuffgVHTplMMW0I242ch+eC04rNIFTF8dfX+ypCs52vg37nT0U1MRp95/1HUqsrNCqQArJc12YvxVKSmL4WhNUpwo5SbiJsUyAgnTBOg4zD1YDqrol28RynL0A8lf2HhiGb7veqX6DQfnFUKmDL306Z90GT5SR9PNdCFHXlfRnvgSqtSpHUosQ+XAcBP2H3VR1TvHlZS1zWWWzTGvwChcJTucYtn6KAMVQFRsObI6f1XJbS7DGSaToB+FzSR6H7LsRKcOUHnjNm4mjaC5o4Deb5OuE7trwR7SmLaRuekL0QoKmGY73mg9QCpmq4bDbTw7rEOb0M/Qq9TfRPuv8A90fRwW/V7N4ZxvRp+UfRRDsnhhkzd6OcB9VOprKNAfC5jv8AZKTMO4g2HKBP0db1WnV7IUXavH8x+6hd2Hp6VKg8QfqFLx/0UTQfF2+h/dI4Vwzb6OVz/kgf9Z/okOxB0xFQeAKZftVQ4Un4fR/7p2YU/L6P/dXD2Jd/7mp/tb+6b/kUnPFVPJqnW/YrexcD7vp+5Rh5jQdSwD1Kl/8AD8a4iqf9o+ykH6f0talU9XAfQJ1v2apuxDRm9g/mb9kH/GKTbmqARzK0x2Bw3xbx6vcl/wAq4FmbGW4kn6p0NZbe1dKb1fK/1iVobP29SqfG89WOv03Q5W6bMGw91jJ5NCt09q0hlA8lZJ9nykw1TeyZUjj7OB/9h+y0GUjq138zh9BZURtymPiTjbjDk7yWtiZWiGcvVM6pH91RGODspUm+tIsDFfhR/wAQCqZKAuhUXBVupRUWTVrEKzRxMj0TRptySUNKtYJLSMPBj/HP+g/9wWrCdJGr6U6w7zv5foqlNok9XfVJJZqLbQmcLhJJRTEfdDTHdCSSiK1ZxVcvPEp0lGogdWdxPmeSiOId8ztNSkks+24i/in/ADu8yp6WKf8AO7zKSSQXGYh3zO8yrNOqeJ8ymSWownpvPEqXeTpLcDucquJqkanzSSUqMPGV3X7x8yqLkkl5ebpDOaOH5ZG1uaSSwsBuq7gGiUklricnRYNgjIK0QkkvZx8OJiEJCSSCtiQpsGLJ0ln2LDck6SS0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221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8635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221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0"/>
            <a:ext cx="1828800" cy="179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8458200" y="1447800"/>
            <a:ext cx="685800" cy="5410200"/>
          </a:xfrm>
          <a:prstGeom prst="downArrow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86800" y="1803903"/>
            <a:ext cx="22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5608317" y="1600200"/>
            <a:ext cx="563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38600" y="2307134"/>
            <a:ext cx="1905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Human tau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transgenic</a:t>
            </a:r>
          </a:p>
          <a:p>
            <a:pPr algn="ctr"/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C. elegans</a:t>
            </a: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Human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ell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model of tau aggregation</a:t>
            </a: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Human tau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transgenic mice</a:t>
            </a: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281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80" name="Picture 8" descr="http://wormclassroom.org/files/worm/images/skop-lab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92" y="750841"/>
            <a:ext cx="5148292" cy="161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38664"/>
            <a:ext cx="9144000" cy="914400"/>
          </a:xfrm>
        </p:spPr>
        <p:txBody>
          <a:bodyPr/>
          <a:lstStyle/>
          <a:p>
            <a:pPr eaLnBrk="1" hangingPunct="1"/>
            <a:r>
              <a:rPr lang="en-US" dirty="0"/>
              <a:t>Why start with worms?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2133600"/>
            <a:ext cx="403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/>
              <a:t>Experimental Advantages:</a:t>
            </a: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4520509" y="838200"/>
            <a:ext cx="4677557" cy="2164787"/>
            <a:chOff x="485" y="624"/>
            <a:chExt cx="3259" cy="2598"/>
          </a:xfrm>
        </p:grpSpPr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976" y="1070"/>
              <a:ext cx="64" cy="1292"/>
            </a:xfrm>
            <a:prstGeom prst="rect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672" y="624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Calibri" pitchFamily="34" charset="0"/>
                </a:rPr>
                <a:t>Human</a:t>
              </a: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1792" y="897"/>
              <a:ext cx="19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i="1" dirty="0">
                  <a:latin typeface="Calibri" pitchFamily="34" charset="0"/>
                </a:rPr>
                <a:t>Caenorhabditis elegans</a:t>
              </a: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881" y="2324"/>
              <a:ext cx="3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Calibri" pitchFamily="34" charset="0"/>
                </a:rPr>
                <a:t>21</a:t>
              </a:r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>
              <a:off x="3216" y="1304"/>
              <a:ext cx="64" cy="51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2992" y="1236"/>
              <a:ext cx="64" cy="61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2768" y="1338"/>
              <a:ext cx="64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2544" y="1372"/>
              <a:ext cx="64" cy="37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13"/>
            <p:cNvSpPr>
              <a:spLocks noChangeArrowheads="1"/>
            </p:cNvSpPr>
            <p:nvPr/>
          </p:nvSpPr>
          <p:spPr bwMode="auto">
            <a:xfrm>
              <a:off x="2320" y="1338"/>
              <a:ext cx="64" cy="4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14"/>
            <p:cNvSpPr>
              <a:spLocks noChangeArrowheads="1"/>
            </p:cNvSpPr>
            <p:nvPr/>
          </p:nvSpPr>
          <p:spPr bwMode="auto">
            <a:xfrm>
              <a:off x="2096" y="1338"/>
              <a:ext cx="64" cy="40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>
              <a:off x="1655" y="1406"/>
              <a:ext cx="0" cy="30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 rot="-5400000">
              <a:off x="1036" y="1229"/>
              <a:ext cx="9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Calibri" pitchFamily="34" charset="0"/>
                </a:rPr>
                <a:t>10 Mb</a:t>
              </a:r>
            </a:p>
          </p:txBody>
        </p: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2064" y="1882"/>
              <a:ext cx="14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latin typeface="Calibri" pitchFamily="34" charset="0"/>
                </a:rPr>
                <a:t>I    II    III   IV   V    X</a:t>
              </a:r>
            </a:p>
          </p:txBody>
        </p:sp>
        <p:sp>
          <p:nvSpPr>
            <p:cNvPr id="40" name="Text Box 18"/>
            <p:cNvSpPr txBox="1">
              <a:spLocks noChangeArrowheads="1"/>
            </p:cNvSpPr>
            <p:nvPr/>
          </p:nvSpPr>
          <p:spPr bwMode="auto">
            <a:xfrm>
              <a:off x="485" y="2640"/>
              <a:ext cx="1968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A50021"/>
                  </a:solidFill>
                  <a:latin typeface="Calibri" pitchFamily="34" charset="0"/>
                </a:rPr>
                <a:t>~23,290 genes</a:t>
              </a:r>
            </a:p>
            <a:p>
              <a:pPr algn="ctr"/>
              <a:r>
                <a:rPr lang="en-US" dirty="0">
                  <a:solidFill>
                    <a:srgbClr val="A50021"/>
                  </a:solidFill>
                  <a:latin typeface="Calibri" pitchFamily="34" charset="0"/>
                </a:rPr>
                <a:t>~3300 MB</a:t>
              </a:r>
            </a:p>
            <a:p>
              <a:pPr algn="ctr"/>
              <a:r>
                <a:rPr lang="en-US" dirty="0">
                  <a:solidFill>
                    <a:srgbClr val="A50021"/>
                  </a:solidFill>
                  <a:latin typeface="Calibri" pitchFamily="34" charset="0"/>
                </a:rPr>
                <a:t>~100,000,000,000 neurons </a:t>
              </a:r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auto">
            <a:xfrm>
              <a:off x="2309" y="2592"/>
              <a:ext cx="1344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00000"/>
                  </a:solidFill>
                  <a:latin typeface="Calibri" pitchFamily="34" charset="0"/>
                </a:rPr>
                <a:t>~21,730 genes         ~100 MB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  <a:latin typeface="Calibri" pitchFamily="34" charset="0"/>
                </a:rPr>
                <a:t>302 neurons</a:t>
              </a:r>
            </a:p>
          </p:txBody>
        </p:sp>
      </p:grpSp>
      <p:pic>
        <p:nvPicPr>
          <p:cNvPr id="254978" name="Picture 2" descr="http://d1vn86fw4xmcz1.cloudfront.net/content/royptb/370/1666/20140309/F6.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28878"/>
            <a:ext cx="5097882" cy="34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228599" y="2590800"/>
            <a:ext cx="597118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400" dirty="0"/>
              <a:t>Rapid tempo – 3 day lifecycle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/>
              <a:t>Neuronal wiring diagram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/>
              <a:t>Cell lineage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/>
              <a:t>Simple behavior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/>
              <a:t>Transparent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800" dirty="0"/>
              <a:t>Rapid transgenics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09900"/>
                </a:solidFill>
              </a:rPr>
              <a:t>Conserved Genes</a:t>
            </a:r>
            <a:endParaRPr lang="en-US" sz="2800" b="1" dirty="0">
              <a:solidFill>
                <a:srgbClr val="009900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09900"/>
                </a:solidFill>
              </a:rPr>
              <a:t>Genetics/Genome Editing 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9900"/>
                </a:solidFill>
              </a:rPr>
              <a:t>Protective Variants</a:t>
            </a:r>
            <a:r>
              <a:rPr lang="en-US" dirty="0"/>
              <a:t>			</a:t>
            </a:r>
          </a:p>
          <a:p>
            <a:pPr eaLnBrk="1" hangingPunct="1">
              <a:buFont typeface="Wingdings" pitchFamily="2" charset="2"/>
              <a:buChar char="§"/>
            </a:pPr>
            <a:endParaRPr lang="en-US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06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762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latin typeface="Calibri" pitchFamily="34" charset="0"/>
              </a:rPr>
              <a:t>C. </a:t>
            </a:r>
            <a:r>
              <a:rPr lang="en-US" sz="4000" i="1" dirty="0">
                <a:latin typeface="Calibri" pitchFamily="34" charset="0"/>
              </a:rPr>
              <a:t>elegans</a:t>
            </a:r>
            <a:r>
              <a:rPr lang="en-US" sz="3600" dirty="0">
                <a:latin typeface="Calibri" pitchFamily="34" charset="0"/>
              </a:rPr>
              <a:t> as a model for tauopathy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04800" y="1225689"/>
            <a:ext cx="8534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Tau transgenic </a:t>
            </a:r>
            <a:r>
              <a:rPr lang="en-US" sz="2400" b="1" i="1" dirty="0">
                <a:solidFill>
                  <a:srgbClr val="800000"/>
                </a:solidFill>
                <a:latin typeface="Calibri" pitchFamily="34" charset="0"/>
              </a:rPr>
              <a:t>C. elegans </a:t>
            </a:r>
            <a:r>
              <a:rPr lang="en-US" sz="2400" b="1" dirty="0">
                <a:solidFill>
                  <a:srgbClr val="800000"/>
                </a:solidFill>
                <a:latin typeface="Calibri" pitchFamily="34" charset="0"/>
              </a:rPr>
              <a:t>exhibit: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00000"/>
                </a:solidFill>
                <a:latin typeface="Calibri" pitchFamily="34" charset="0"/>
              </a:rPr>
              <a:t>	•  Progressive behavioral phenotype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00000"/>
                </a:solidFill>
                <a:latin typeface="Calibri" pitchFamily="34" charset="0"/>
              </a:rPr>
              <a:t>	•  Insoluble tau, hyperphosphorylation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00000"/>
                </a:solidFill>
                <a:latin typeface="Calibri" pitchFamily="34" charset="0"/>
              </a:rPr>
              <a:t>	•  Axonal degeneration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00000"/>
                </a:solidFill>
                <a:latin typeface="Calibri" pitchFamily="34" charset="0"/>
              </a:rPr>
              <a:t>	•  Neuronal loss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00000"/>
                </a:solidFill>
                <a:latin typeface="Calibri" pitchFamily="34" charset="0"/>
              </a:rPr>
              <a:t>	•  Intracellular tau aggregates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00000"/>
                </a:solidFill>
                <a:latin typeface="Calibri" pitchFamily="34" charset="0"/>
              </a:rPr>
              <a:t>	•  FTDP-17 mutations - more pronounced phenotype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Calibri" pitchFamily="34" charset="0"/>
              </a:rPr>
              <a:t>Absent: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66"/>
                </a:solidFill>
                <a:latin typeface="Calibri" pitchFamily="34" charset="0"/>
              </a:rPr>
              <a:t> 	•  Filamentous aggregated tau (NFT’s)</a:t>
            </a:r>
          </a:p>
          <a:p>
            <a:pPr>
              <a:spcBef>
                <a:spcPct val="50000"/>
              </a:spcBef>
            </a:pPr>
            <a:endParaRPr lang="en-US" sz="24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457200" y="9906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64886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Kraemer, et al 2003 PNAS 100:  9980-</a:t>
            </a:r>
          </a:p>
        </p:txBody>
      </p:sp>
      <p:pic>
        <p:nvPicPr>
          <p:cNvPr id="6" name="Picture 4" descr="cz1200c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3292" y="1560311"/>
            <a:ext cx="1125831" cy="112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xczb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5343" y="2912769"/>
            <a:ext cx="1125831" cy="112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96200" y="1905000"/>
            <a:ext cx="137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non-Tg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Tau Tg</a:t>
            </a:r>
          </a:p>
          <a:p>
            <a:r>
              <a:rPr lang="en-US" dirty="0"/>
              <a:t>(</a:t>
            </a:r>
            <a:r>
              <a:rPr lang="en-US" baseline="30000" dirty="0"/>
              <a:t>V</a:t>
            </a:r>
            <a:r>
              <a:rPr lang="en-US" dirty="0"/>
              <a:t>337</a:t>
            </a:r>
            <a:r>
              <a:rPr lang="en-US" baseline="30000" dirty="0"/>
              <a:t>M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512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Classical Genetics: </a:t>
            </a:r>
            <a:r>
              <a:rPr lang="en-US" sz="4000" dirty="0" smtClean="0"/>
              <a:t>phenotype </a:t>
            </a:r>
            <a:r>
              <a:rPr lang="en-US" sz="4000" dirty="0"/>
              <a:t>drives discovery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5703094"/>
            <a:ext cx="7848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Protective loss of function mutations identify </a:t>
            </a:r>
            <a:r>
              <a:rPr lang="en-US" sz="2800" b="1" i="1" u="sng" dirty="0" smtClean="0">
                <a:solidFill>
                  <a:srgbClr val="C00000"/>
                </a:solidFill>
              </a:rPr>
              <a:t>su</a:t>
            </a:r>
            <a:r>
              <a:rPr lang="en-US" sz="2800" b="1" dirty="0" smtClean="0">
                <a:solidFill>
                  <a:srgbClr val="C00000"/>
                </a:solidFill>
              </a:rPr>
              <a:t>ppressors </a:t>
            </a:r>
            <a:r>
              <a:rPr lang="en-US" sz="2800" b="1" dirty="0">
                <a:solidFill>
                  <a:srgbClr val="C00000"/>
                </a:solidFill>
              </a:rPr>
              <a:t>of </a:t>
            </a:r>
            <a:r>
              <a:rPr lang="en-US" sz="2800" b="1" i="1" u="sng" dirty="0" smtClean="0">
                <a:solidFill>
                  <a:srgbClr val="C00000"/>
                </a:solidFill>
              </a:rPr>
              <a:t>t</a:t>
            </a:r>
            <a:r>
              <a:rPr lang="en-US" sz="2800" b="1" dirty="0" smtClean="0">
                <a:solidFill>
                  <a:srgbClr val="C00000"/>
                </a:solidFill>
              </a:rPr>
              <a:t>auopathy  (</a:t>
            </a:r>
            <a:r>
              <a:rPr lang="en-US" sz="2800" b="1" i="1" dirty="0" err="1" smtClean="0">
                <a:solidFill>
                  <a:srgbClr val="C00000"/>
                </a:solidFill>
              </a:rPr>
              <a:t>sut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genes)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098550"/>
            <a:ext cx="81915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7.9|4.9|6|10.6|14.5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7.9|4.9|6|10.6|14.5|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31915</TotalTime>
  <Words>1792</Words>
  <Application>Microsoft Office PowerPoint</Application>
  <PresentationFormat>On-screen Show (4:3)</PresentationFormat>
  <Paragraphs>502</Paragraphs>
  <Slides>48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msgothic</vt:lpstr>
      <vt:lpstr>Symbol</vt:lpstr>
      <vt:lpstr>Wingdings</vt:lpstr>
      <vt:lpstr>Office Theme</vt:lpstr>
      <vt:lpstr>Image</vt:lpstr>
      <vt:lpstr>  An alternative strategy for finding protective variants and novel therapeutic targets in AD  </vt:lpstr>
      <vt:lpstr>Why focus on protective variants? Lessons from PCSK9 &amp; Heart Disease</vt:lpstr>
      <vt:lpstr>Alzheimer’s Pathology</vt:lpstr>
      <vt:lpstr>Molecular Genetics of Tau</vt:lpstr>
      <vt:lpstr>Alzheimer’s Disease:  tangle distribution correlates with cognitive decline</vt:lpstr>
      <vt:lpstr>The Translational Approach: Kraemer Group</vt:lpstr>
      <vt:lpstr>Why start with worms?</vt:lpstr>
      <vt:lpstr>PowerPoint Presentation</vt:lpstr>
      <vt:lpstr>Classical Genetics: phenotype drives discovery </vt:lpstr>
      <vt:lpstr>Protective Gene Variations Modifying Tauopathy</vt:lpstr>
      <vt:lpstr>SUT-2 KO protects against tau in simple systems</vt:lpstr>
      <vt:lpstr>Humans and worms have one SUT-2 homolog with conserved CCCH domains</vt:lpstr>
      <vt:lpstr>PowerPoint Presentation</vt:lpstr>
      <vt:lpstr>PowerPoint Presentation</vt:lpstr>
      <vt:lpstr>PS19 tauopathy mice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MSUT2 KO studies:</vt:lpstr>
      <vt:lpstr>PowerPoint Presentation</vt:lpstr>
      <vt:lpstr>Tau4RTg2652 tauopathy mice</vt:lpstr>
      <vt:lpstr>PowerPoint Presentation</vt:lpstr>
      <vt:lpstr>PowerPoint Presentation</vt:lpstr>
      <vt:lpstr>PowerPoint Presentation</vt:lpstr>
      <vt:lpstr>PowerPoint Presentation</vt:lpstr>
      <vt:lpstr>Molecular Function:  MSUT2 binds to PABPN1</vt:lpstr>
      <vt:lpstr>PABPN1</vt:lpstr>
      <vt:lpstr>PowerPoint Presentation</vt:lpstr>
      <vt:lpstr>PowerPoint Presentation</vt:lpstr>
      <vt:lpstr>PowerPoint Presentation</vt:lpstr>
      <vt:lpstr>PowerPoint Presentation</vt:lpstr>
      <vt:lpstr> MSUT2 and PABPN1 exert reciprocal effects on mRNA polyA tail length</vt:lpstr>
      <vt:lpstr>PowerPoint Presentation</vt:lpstr>
      <vt:lpstr>PowerPoint Presentation</vt:lpstr>
      <vt:lpstr>PowerPoint Presentation</vt:lpstr>
      <vt:lpstr>Acknowledgements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Polyadenylation machinery as a control point in tau mediated neurodegeneration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bkramer</dc:creator>
  <cp:lastModifiedBy>Brian C Kraemer</cp:lastModifiedBy>
  <cp:revision>957</cp:revision>
  <cp:lastPrinted>2014-05-27T05:02:54Z</cp:lastPrinted>
  <dcterms:created xsi:type="dcterms:W3CDTF">2009-02-23T23:05:28Z</dcterms:created>
  <dcterms:modified xsi:type="dcterms:W3CDTF">2019-11-12T17:39:37Z</dcterms:modified>
</cp:coreProperties>
</file>