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831" r:id="rId2"/>
    <p:sldId id="838" r:id="rId3"/>
    <p:sldId id="521" r:id="rId4"/>
    <p:sldId id="376" r:id="rId5"/>
    <p:sldId id="313" r:id="rId6"/>
    <p:sldId id="310" r:id="rId7"/>
    <p:sldId id="508" r:id="rId8"/>
    <p:sldId id="509" r:id="rId9"/>
    <p:sldId id="832" r:id="rId10"/>
    <p:sldId id="512" r:id="rId11"/>
    <p:sldId id="513" r:id="rId12"/>
    <p:sldId id="514" r:id="rId13"/>
    <p:sldId id="833" r:id="rId14"/>
    <p:sldId id="839" r:id="rId15"/>
    <p:sldId id="258" r:id="rId16"/>
    <p:sldId id="267" r:id="rId17"/>
    <p:sldId id="286" r:id="rId18"/>
    <p:sldId id="290" r:id="rId19"/>
    <p:sldId id="289" r:id="rId20"/>
    <p:sldId id="837" r:id="rId21"/>
    <p:sldId id="830" r:id="rId22"/>
    <p:sldId id="82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D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1"/>
    <p:restoredTop sz="93051"/>
  </p:normalViewPr>
  <p:slideViewPr>
    <p:cSldViewPr snapToGrid="0" snapToObjects="1">
      <p:cViewPr varScale="1">
        <p:scale>
          <a:sx n="106" d="100"/>
          <a:sy n="106" d="100"/>
        </p:scale>
        <p:origin x="10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7F0D3-7581-2544-95E5-074B8B32C713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6DC7D-149C-B14C-A5C3-CF03F1CDD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8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01B10E-3F44-804F-925A-2F7ED67E39E7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8" tIns="45249" rIns="90498" bIns="45249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894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5E1513-A012-D74B-B94B-D89ECC2402B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8" tIns="45244" rIns="90488" bIns="45244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4315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5E1513-A012-D74B-B94B-D89ECC2402B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88" tIns="45244" rIns="90488" bIns="45244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170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FC8B7-595C-4D95-8719-6DEE906C8B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5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adjust for the burden of tangles, most of the association with amyloid is no longer significant, aside for the peptide that bridges exons 7 and 8, which is diminished by 49.2%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4A24B-64B2-2743-995F-4ACA85E604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70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5244" rIns="90488" bIns="4524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01B10E-3F44-804F-925A-2F7ED67E39E7}" type="slidenum">
              <a:rPr lang="en-US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8" tIns="45249" rIns="90498" bIns="45249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666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5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36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1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2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9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2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EA48B-4090-D743-B628-DCD3657C1E89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D6E11-6122-D747-B8D7-9EC2CB961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5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(null)"/><Relationship Id="rId2" Type="http://schemas.openxmlformats.org/officeDocument/2006/relationships/image" Target="../media/image9.(null)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(null)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zuckerberg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(null)"/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(null)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2667000" y="5410200"/>
            <a:ext cx="4191000" cy="228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219918" y="597801"/>
            <a:ext cx="8727311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i="1" dirty="0"/>
              <a:t>Complementary Strategies for Probing the Genetic Architecture of Disease and Biological Function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462290" y="2552700"/>
            <a:ext cx="8153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Philip L. De Jager, M.D. Ph.D.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Weil-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Granat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Professor of Neurology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Director, Center for Translational &amp; Computational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Neuroimmunology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Chief, Division of Neuroimmunology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Taub Institute on Alzheimer’s disease and the Aging Brain</a:t>
            </a:r>
          </a:p>
          <a:p>
            <a:pPr algn="ctr">
              <a:spcBef>
                <a:spcPct val="20000"/>
              </a:spcBef>
            </a:pPr>
            <a:endParaRPr lang="en-US" sz="1400" dirty="0"/>
          </a:p>
          <a:p>
            <a:pPr algn="ctr">
              <a:spcBef>
                <a:spcPct val="20000"/>
              </a:spcBef>
            </a:pPr>
            <a:endParaRPr lang="en-US" dirty="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819400" y="5562600"/>
            <a:ext cx="4191000" cy="228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721122"/>
            <a:ext cx="3743981" cy="1048803"/>
          </a:xfrm>
          <a:prstGeom prst="rect">
            <a:avLst/>
          </a:prstGeom>
        </p:spPr>
      </p:pic>
      <p:pic>
        <p:nvPicPr>
          <p:cNvPr id="8" name="Picture 11" descr="home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417" y="6067568"/>
            <a:ext cx="1815789" cy="51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065" y="5374383"/>
            <a:ext cx="1559885" cy="1346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15614E-6E0E-C74D-8C0B-242308342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335" y="4462999"/>
            <a:ext cx="3439181" cy="132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64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9930AF-BCBD-3E47-917B-EDDCA4608707}"/>
              </a:ext>
            </a:extLst>
          </p:cNvPr>
          <p:cNvSpPr txBox="1"/>
          <p:nvPr/>
        </p:nvSpPr>
        <p:spPr>
          <a:xfrm>
            <a:off x="4481945" y="5368203"/>
            <a:ext cx="40524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rs62623705 influences TREM2 in an independent collection of PD monocytes</a:t>
            </a:r>
          </a:p>
          <a:p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D968A1-D86E-114C-8EBE-4FDB9F6E2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33" y="1826516"/>
            <a:ext cx="3162344" cy="31623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5205C6-B97E-1E41-9E93-793169D9F6A9}"/>
              </a:ext>
            </a:extLst>
          </p:cNvPr>
          <p:cNvSpPr txBox="1"/>
          <p:nvPr/>
        </p:nvSpPr>
        <p:spPr>
          <a:xfrm>
            <a:off x="2234045" y="2016865"/>
            <a:ext cx="329002" cy="28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7" dirty="0"/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CEF0E-CD49-3B4A-922F-8FEEE11B6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4" y="1826516"/>
            <a:ext cx="3162344" cy="316234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620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i="1" dirty="0"/>
              <a:t>SIRPB1</a:t>
            </a:r>
            <a:r>
              <a:rPr lang="en-US" sz="4000" dirty="0"/>
              <a:t> locus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685800" y="1063752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5179209"/>
            <a:ext cx="2700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rs2253814 influences SIRPB1 expression in monocyte-derived microglia-like  cells</a:t>
            </a:r>
          </a:p>
        </p:txBody>
      </p:sp>
    </p:spTree>
    <p:extLst>
      <p:ext uri="{BB962C8B-B14F-4D97-AF65-F5344CB8AC3E}">
        <p14:creationId xmlns:p14="http://schemas.microsoft.com/office/powerpoint/2010/main" val="181848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9E6B7F5-9875-BE4D-B6AE-824A70C07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826" y="2285421"/>
            <a:ext cx="4748546" cy="2508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BCF6B-FE07-ED4F-96F7-D363A0AA6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713" y="3739205"/>
            <a:ext cx="2859821" cy="2819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5AB048-127F-FC4B-B01A-B4DD68B13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13" y="1063752"/>
            <a:ext cx="2143690" cy="2931939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620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i="1" dirty="0"/>
              <a:t>SIRPB1</a:t>
            </a:r>
            <a:r>
              <a:rPr lang="en-US" sz="4000" dirty="0"/>
              <a:t> locus influences phagocytosis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685800" y="1063752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50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B7038B-289A-B047-B5D6-2E5BDB2B4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91" y="1557338"/>
            <a:ext cx="5925415" cy="2962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0A028-BD8D-CB42-983E-8E9ABE4D95D9}"/>
              </a:ext>
            </a:extLst>
          </p:cNvPr>
          <p:cNvSpPr txBox="1"/>
          <p:nvPr/>
        </p:nvSpPr>
        <p:spPr>
          <a:xfrm>
            <a:off x="685801" y="4968153"/>
            <a:ext cx="7515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Lentivirus </a:t>
            </a:r>
            <a:r>
              <a:rPr lang="en-US" dirty="0"/>
              <a:t>mediated shRNA triggered knockdown of SIRPB1 in healthy subjects causes reduction in beta amyloid uptake ability and lowers TREM2 and TYROBP expression in </a:t>
            </a:r>
            <a:r>
              <a:rPr lang="en-US" dirty="0" err="1"/>
              <a:t>MDMi</a:t>
            </a:r>
            <a:r>
              <a:rPr lang="en-US" dirty="0"/>
              <a:t>.  A) SIRPB1. B) TREM2.  C) TYROBP. D) Uptake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D7B78-6A50-AF46-BB62-A53B3126D34D}"/>
              </a:ext>
            </a:extLst>
          </p:cNvPr>
          <p:cNvSpPr txBox="1"/>
          <p:nvPr/>
        </p:nvSpPr>
        <p:spPr>
          <a:xfrm>
            <a:off x="2218370" y="1303859"/>
            <a:ext cx="327404" cy="28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7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57624-EB5A-5747-AF8D-C3A4FA9A4A71}"/>
              </a:ext>
            </a:extLst>
          </p:cNvPr>
          <p:cNvSpPr txBox="1"/>
          <p:nvPr/>
        </p:nvSpPr>
        <p:spPr>
          <a:xfrm>
            <a:off x="3395568" y="1303859"/>
            <a:ext cx="327404" cy="28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7" dirty="0"/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5841F-ED3B-CC46-A4B3-98BCAE2B4951}"/>
              </a:ext>
            </a:extLst>
          </p:cNvPr>
          <p:cNvSpPr txBox="1"/>
          <p:nvPr/>
        </p:nvSpPr>
        <p:spPr>
          <a:xfrm>
            <a:off x="4572766" y="1303859"/>
            <a:ext cx="327404" cy="28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7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78F56-596F-3749-A1C3-47BF6D207520}"/>
              </a:ext>
            </a:extLst>
          </p:cNvPr>
          <p:cNvSpPr txBox="1"/>
          <p:nvPr/>
        </p:nvSpPr>
        <p:spPr>
          <a:xfrm>
            <a:off x="5796771" y="1303859"/>
            <a:ext cx="327404" cy="28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7" dirty="0"/>
              <a:t>D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620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/>
              <a:t>Knockdown of </a:t>
            </a:r>
            <a:r>
              <a:rPr lang="en-US" sz="3200" dirty="0"/>
              <a:t>SIRPB1 affects TYROBP and TREM2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685800" y="1063752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23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7FC2EEE4-89B6-EF43-AD08-67B68A20DC81}"/>
              </a:ext>
            </a:extLst>
          </p:cNvPr>
          <p:cNvSpPr txBox="1"/>
          <p:nvPr/>
        </p:nvSpPr>
        <p:spPr>
          <a:xfrm>
            <a:off x="3714944" y="4611306"/>
            <a:ext cx="1113910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0" b="1" dirty="0">
                <a:latin typeface="Arial" panose="020B0604020202020204" pitchFamily="34" charset="0"/>
                <a:cs typeface="Arial" panose="020B0604020202020204" pitchFamily="34" charset="0"/>
              </a:rPr>
              <a:t>TREM2 mRNA</a:t>
            </a:r>
            <a:endParaRPr lang="en-US" sz="102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8A62B2-5D61-DF47-92A3-12B3C6434995}"/>
              </a:ext>
            </a:extLst>
          </p:cNvPr>
          <p:cNvSpPr txBox="1"/>
          <p:nvPr/>
        </p:nvSpPr>
        <p:spPr>
          <a:xfrm>
            <a:off x="1803799" y="4695798"/>
            <a:ext cx="1750097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0" b="1" dirty="0">
                <a:latin typeface="Arial" panose="020B0604020202020204" pitchFamily="34" charset="0"/>
                <a:cs typeface="Arial" panose="020B0604020202020204" pitchFamily="34" charset="0"/>
              </a:rPr>
              <a:t>Spice variant SIRPB1</a:t>
            </a:r>
            <a:endParaRPr lang="en-US" sz="102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7B799A-E7B8-804B-B53D-469438AE7065}"/>
              </a:ext>
            </a:extLst>
          </p:cNvPr>
          <p:cNvSpPr txBox="1"/>
          <p:nvPr/>
        </p:nvSpPr>
        <p:spPr>
          <a:xfrm>
            <a:off x="1431949" y="3466641"/>
            <a:ext cx="868862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0" b="1" dirty="0">
                <a:latin typeface="Arial" panose="020B0604020202020204" pitchFamily="34" charset="0"/>
                <a:cs typeface="Arial" panose="020B0604020202020204" pitchFamily="34" charset="0"/>
              </a:rPr>
              <a:t>TYROBP</a:t>
            </a:r>
            <a:endParaRPr lang="en-US" sz="102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870FDCC1-C5C8-3845-A5DC-C181EAFFECDE}"/>
              </a:ext>
            </a:extLst>
          </p:cNvPr>
          <p:cNvSpPr/>
          <p:nvPr/>
        </p:nvSpPr>
        <p:spPr>
          <a:xfrm>
            <a:off x="758614" y="2983437"/>
            <a:ext cx="3632663" cy="299028"/>
          </a:xfrm>
          <a:custGeom>
            <a:avLst/>
            <a:gdLst>
              <a:gd name="connsiteX0" fmla="*/ 0 w 7988300"/>
              <a:gd name="connsiteY0" fmla="*/ 1804422 h 1804422"/>
              <a:gd name="connsiteX1" fmla="*/ 1854200 w 7988300"/>
              <a:gd name="connsiteY1" fmla="*/ 255022 h 1804422"/>
              <a:gd name="connsiteX2" fmla="*/ 6159500 w 7988300"/>
              <a:gd name="connsiteY2" fmla="*/ 153422 h 1804422"/>
              <a:gd name="connsiteX3" fmla="*/ 7988300 w 7988300"/>
              <a:gd name="connsiteY3" fmla="*/ 1779022 h 1804422"/>
              <a:gd name="connsiteX4" fmla="*/ 7988300 w 7988300"/>
              <a:gd name="connsiteY4" fmla="*/ 1779022 h 180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300" h="1804422">
                <a:moveTo>
                  <a:pt x="0" y="1804422"/>
                </a:moveTo>
                <a:cubicBezTo>
                  <a:pt x="413808" y="1167305"/>
                  <a:pt x="827617" y="530189"/>
                  <a:pt x="1854200" y="255022"/>
                </a:cubicBezTo>
                <a:cubicBezTo>
                  <a:pt x="2880783" y="-20145"/>
                  <a:pt x="5137150" y="-100578"/>
                  <a:pt x="6159500" y="153422"/>
                </a:cubicBezTo>
                <a:cubicBezTo>
                  <a:pt x="7181850" y="407422"/>
                  <a:pt x="7988300" y="1779022"/>
                  <a:pt x="7988300" y="1779022"/>
                </a:cubicBezTo>
                <a:lnTo>
                  <a:pt x="7988300" y="1779022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8C9E997-B4E7-C04B-8A2D-D3B1E34CAD32}"/>
              </a:ext>
            </a:extLst>
          </p:cNvPr>
          <p:cNvSpPr/>
          <p:nvPr/>
        </p:nvSpPr>
        <p:spPr>
          <a:xfrm>
            <a:off x="1187169" y="2861211"/>
            <a:ext cx="131023" cy="436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9885610-AA2A-2D46-A916-9FF20A64C3AC}"/>
              </a:ext>
            </a:extLst>
          </p:cNvPr>
          <p:cNvSpPr/>
          <p:nvPr/>
        </p:nvSpPr>
        <p:spPr>
          <a:xfrm>
            <a:off x="1405542" y="2850292"/>
            <a:ext cx="131023" cy="436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7A15247-AB12-DF47-9EEA-8618291A160F}"/>
              </a:ext>
            </a:extLst>
          </p:cNvPr>
          <p:cNvSpPr/>
          <p:nvPr/>
        </p:nvSpPr>
        <p:spPr>
          <a:xfrm>
            <a:off x="2129851" y="2785292"/>
            <a:ext cx="131023" cy="436744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2BBC681-FD5A-9545-972A-3FDEFB9278DB}"/>
              </a:ext>
            </a:extLst>
          </p:cNvPr>
          <p:cNvSpPr/>
          <p:nvPr/>
        </p:nvSpPr>
        <p:spPr>
          <a:xfrm>
            <a:off x="2364263" y="2779567"/>
            <a:ext cx="131023" cy="436744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0FF0F6-3495-2141-8BFF-4B6074AE15D5}"/>
              </a:ext>
            </a:extLst>
          </p:cNvPr>
          <p:cNvSpPr/>
          <p:nvPr/>
        </p:nvSpPr>
        <p:spPr>
          <a:xfrm>
            <a:off x="1977849" y="2927695"/>
            <a:ext cx="131023" cy="436744"/>
          </a:xfrm>
          <a:prstGeom prst="ellipse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A5232FC-3093-F34A-83CA-2543EFBA81E1}"/>
              </a:ext>
            </a:extLst>
          </p:cNvPr>
          <p:cNvSpPr/>
          <p:nvPr/>
        </p:nvSpPr>
        <p:spPr>
          <a:xfrm>
            <a:off x="1560361" y="2978538"/>
            <a:ext cx="131023" cy="436744"/>
          </a:xfrm>
          <a:prstGeom prst="ellipse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0BC3CD7-9D7E-1C43-932B-CA003C03998E}"/>
              </a:ext>
            </a:extLst>
          </p:cNvPr>
          <p:cNvCxnSpPr/>
          <p:nvPr/>
        </p:nvCxnSpPr>
        <p:spPr>
          <a:xfrm flipH="1">
            <a:off x="706751" y="5462947"/>
            <a:ext cx="1346563" cy="182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40F1BB43-F0F7-9440-AE49-E7AB899B4068}"/>
              </a:ext>
            </a:extLst>
          </p:cNvPr>
          <p:cNvSpPr/>
          <p:nvPr/>
        </p:nvSpPr>
        <p:spPr>
          <a:xfrm>
            <a:off x="1018338" y="5393850"/>
            <a:ext cx="747680" cy="21226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SIRPB1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59B6869-6A98-B54A-B3B9-B3ECA33D5C60}"/>
              </a:ext>
            </a:extLst>
          </p:cNvPr>
          <p:cNvSpPr/>
          <p:nvPr/>
        </p:nvSpPr>
        <p:spPr>
          <a:xfrm rot="18900000">
            <a:off x="1042670" y="5426605"/>
            <a:ext cx="87349" cy="873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466ED0D-0C08-AC4F-9D79-88B03D3A1DFC}"/>
              </a:ext>
            </a:extLst>
          </p:cNvPr>
          <p:cNvSpPr/>
          <p:nvPr/>
        </p:nvSpPr>
        <p:spPr>
          <a:xfrm rot="18900000">
            <a:off x="1895762" y="5424689"/>
            <a:ext cx="87349" cy="873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8B48DC7-F890-D24C-8262-A209C13811CE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1117227" y="5071836"/>
            <a:ext cx="79833" cy="36756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04117E00-EC10-4048-AF6D-81341782D8E5}"/>
              </a:ext>
            </a:extLst>
          </p:cNvPr>
          <p:cNvSpPr/>
          <p:nvPr/>
        </p:nvSpPr>
        <p:spPr>
          <a:xfrm>
            <a:off x="3018088" y="3585213"/>
            <a:ext cx="131023" cy="436744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88C4159-59CA-D745-A945-A668DFD026B6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1970319" y="5089933"/>
            <a:ext cx="380745" cy="34754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DFEC0B0-9F6E-D847-BFA3-38AF31965697}"/>
              </a:ext>
            </a:extLst>
          </p:cNvPr>
          <p:cNvCxnSpPr>
            <a:cxnSpLocks/>
          </p:cNvCxnSpPr>
          <p:nvPr/>
        </p:nvCxnSpPr>
        <p:spPr>
          <a:xfrm flipH="1" flipV="1">
            <a:off x="2920961" y="3261963"/>
            <a:ext cx="142986" cy="26374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2CE980F-BEF1-C343-909F-738AC651AD7F}"/>
              </a:ext>
            </a:extLst>
          </p:cNvPr>
          <p:cNvSpPr txBox="1"/>
          <p:nvPr/>
        </p:nvSpPr>
        <p:spPr>
          <a:xfrm>
            <a:off x="2186116" y="2496938"/>
            <a:ext cx="689997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0" b="1" dirty="0">
                <a:latin typeface="Arial" panose="020B0604020202020204" pitchFamily="34" charset="0"/>
                <a:cs typeface="Arial" panose="020B0604020202020204" pitchFamily="34" charset="0"/>
              </a:rPr>
              <a:t>TREM2 </a:t>
            </a:r>
            <a:endParaRPr lang="en-US" sz="102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F687BAB-44BC-F04A-963B-E6887121DF08}"/>
              </a:ext>
            </a:extLst>
          </p:cNvPr>
          <p:cNvSpPr txBox="1"/>
          <p:nvPr/>
        </p:nvSpPr>
        <p:spPr>
          <a:xfrm>
            <a:off x="1887290" y="5559023"/>
            <a:ext cx="1361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rs62623705 A_G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DD00CA6-0A00-5B4C-B99D-96EC6373AC08}"/>
              </a:ext>
            </a:extLst>
          </p:cNvPr>
          <p:cNvSpPr/>
          <p:nvPr/>
        </p:nvSpPr>
        <p:spPr>
          <a:xfrm>
            <a:off x="2602574" y="2793104"/>
            <a:ext cx="131023" cy="436744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934778D-59F0-204F-98AC-DC80D97EA8EC}"/>
              </a:ext>
            </a:extLst>
          </p:cNvPr>
          <p:cNvSpPr/>
          <p:nvPr/>
        </p:nvSpPr>
        <p:spPr>
          <a:xfrm>
            <a:off x="2835571" y="2785463"/>
            <a:ext cx="131023" cy="436744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A5F22B9-01B2-4842-AB25-5542130A07D8}"/>
              </a:ext>
            </a:extLst>
          </p:cNvPr>
          <p:cNvSpPr/>
          <p:nvPr/>
        </p:nvSpPr>
        <p:spPr>
          <a:xfrm flipH="1">
            <a:off x="3203205" y="3808977"/>
            <a:ext cx="846972" cy="790745"/>
          </a:xfrm>
          <a:custGeom>
            <a:avLst/>
            <a:gdLst>
              <a:gd name="connsiteX0" fmla="*/ 21877 w 574770"/>
              <a:gd name="connsiteY0" fmla="*/ 2381693 h 2381693"/>
              <a:gd name="connsiteX1" fmla="*/ 11245 w 574770"/>
              <a:gd name="connsiteY1" fmla="*/ 1222744 h 2381693"/>
              <a:gd name="connsiteX2" fmla="*/ 160100 w 574770"/>
              <a:gd name="connsiteY2" fmla="*/ 435935 h 2381693"/>
              <a:gd name="connsiteX3" fmla="*/ 574770 w 574770"/>
              <a:gd name="connsiteY3" fmla="*/ 0 h 238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770" h="2381693">
                <a:moveTo>
                  <a:pt x="21877" y="2381693"/>
                </a:moveTo>
                <a:cubicBezTo>
                  <a:pt x="5042" y="1964365"/>
                  <a:pt x="-11792" y="1547037"/>
                  <a:pt x="11245" y="1222744"/>
                </a:cubicBezTo>
                <a:cubicBezTo>
                  <a:pt x="34282" y="898451"/>
                  <a:pt x="66179" y="639726"/>
                  <a:pt x="160100" y="435935"/>
                </a:cubicBezTo>
                <a:cubicBezTo>
                  <a:pt x="254021" y="232144"/>
                  <a:pt x="414395" y="116072"/>
                  <a:pt x="574770" y="0"/>
                </a:cubicBezTo>
              </a:path>
            </a:pathLst>
          </a:custGeom>
          <a:ln w="12700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700572E1-319D-A440-9091-5A3EF221D5AD}"/>
              </a:ext>
            </a:extLst>
          </p:cNvPr>
          <p:cNvSpPr/>
          <p:nvPr/>
        </p:nvSpPr>
        <p:spPr>
          <a:xfrm>
            <a:off x="819558" y="4892876"/>
            <a:ext cx="649249" cy="97798"/>
          </a:xfrm>
          <a:custGeom>
            <a:avLst/>
            <a:gdLst>
              <a:gd name="connsiteX0" fmla="*/ 0 w 1132764"/>
              <a:gd name="connsiteY0" fmla="*/ 139057 h 170630"/>
              <a:gd name="connsiteX1" fmla="*/ 150125 w 1132764"/>
              <a:gd name="connsiteY1" fmla="*/ 43522 h 170630"/>
              <a:gd name="connsiteX2" fmla="*/ 259307 w 1132764"/>
              <a:gd name="connsiteY2" fmla="*/ 84466 h 170630"/>
              <a:gd name="connsiteX3" fmla="*/ 341194 w 1132764"/>
              <a:gd name="connsiteY3" fmla="*/ 166352 h 170630"/>
              <a:gd name="connsiteX4" fmla="*/ 450376 w 1132764"/>
              <a:gd name="connsiteY4" fmla="*/ 70818 h 170630"/>
              <a:gd name="connsiteX5" fmla="*/ 614149 w 1132764"/>
              <a:gd name="connsiteY5" fmla="*/ 29874 h 170630"/>
              <a:gd name="connsiteX6" fmla="*/ 764274 w 1132764"/>
              <a:gd name="connsiteY6" fmla="*/ 166352 h 170630"/>
              <a:gd name="connsiteX7" fmla="*/ 996286 w 1132764"/>
              <a:gd name="connsiteY7" fmla="*/ 125409 h 170630"/>
              <a:gd name="connsiteX8" fmla="*/ 1064525 w 1132764"/>
              <a:gd name="connsiteY8" fmla="*/ 16227 h 170630"/>
              <a:gd name="connsiteX9" fmla="*/ 1132764 w 1132764"/>
              <a:gd name="connsiteY9" fmla="*/ 2579 h 17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2764" h="170630">
                <a:moveTo>
                  <a:pt x="0" y="139057"/>
                </a:moveTo>
                <a:cubicBezTo>
                  <a:pt x="53453" y="95839"/>
                  <a:pt x="106907" y="52621"/>
                  <a:pt x="150125" y="43522"/>
                </a:cubicBezTo>
                <a:cubicBezTo>
                  <a:pt x="193343" y="34423"/>
                  <a:pt x="227462" y="63994"/>
                  <a:pt x="259307" y="84466"/>
                </a:cubicBezTo>
                <a:cubicBezTo>
                  <a:pt x="291152" y="104938"/>
                  <a:pt x="309349" y="168627"/>
                  <a:pt x="341194" y="166352"/>
                </a:cubicBezTo>
                <a:cubicBezTo>
                  <a:pt x="373039" y="164077"/>
                  <a:pt x="404884" y="93564"/>
                  <a:pt x="450376" y="70818"/>
                </a:cubicBezTo>
                <a:cubicBezTo>
                  <a:pt x="495868" y="48072"/>
                  <a:pt x="561833" y="13952"/>
                  <a:pt x="614149" y="29874"/>
                </a:cubicBezTo>
                <a:cubicBezTo>
                  <a:pt x="666465" y="45796"/>
                  <a:pt x="700585" y="150430"/>
                  <a:pt x="764274" y="166352"/>
                </a:cubicBezTo>
                <a:cubicBezTo>
                  <a:pt x="827964" y="182275"/>
                  <a:pt x="946244" y="150430"/>
                  <a:pt x="996286" y="125409"/>
                </a:cubicBezTo>
                <a:cubicBezTo>
                  <a:pt x="1046328" y="100388"/>
                  <a:pt x="1041779" y="36699"/>
                  <a:pt x="1064525" y="16227"/>
                </a:cubicBezTo>
                <a:cubicBezTo>
                  <a:pt x="1087271" y="-4245"/>
                  <a:pt x="1110017" y="-833"/>
                  <a:pt x="1132764" y="2579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44D4499-2CE8-904F-9083-A13AA8C1A106}"/>
              </a:ext>
            </a:extLst>
          </p:cNvPr>
          <p:cNvSpPr/>
          <p:nvPr/>
        </p:nvSpPr>
        <p:spPr>
          <a:xfrm>
            <a:off x="1209188" y="3710490"/>
            <a:ext cx="131023" cy="436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12BC218-3A89-AA4B-81C9-6564A9B9F29A}"/>
              </a:ext>
            </a:extLst>
          </p:cNvPr>
          <p:cNvCxnSpPr>
            <a:cxnSpLocks/>
          </p:cNvCxnSpPr>
          <p:nvPr/>
        </p:nvCxnSpPr>
        <p:spPr>
          <a:xfrm flipV="1">
            <a:off x="1274699" y="4204349"/>
            <a:ext cx="0" cy="42527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41582AC-DF06-904B-BB81-27556F8698AC}"/>
              </a:ext>
            </a:extLst>
          </p:cNvPr>
          <p:cNvCxnSpPr/>
          <p:nvPr/>
        </p:nvCxnSpPr>
        <p:spPr>
          <a:xfrm flipH="1" flipV="1">
            <a:off x="1263892" y="3345358"/>
            <a:ext cx="10919" cy="28257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0769B59-92E9-774F-8A4D-594DA128136C}"/>
              </a:ext>
            </a:extLst>
          </p:cNvPr>
          <p:cNvSpPr txBox="1"/>
          <p:nvPr/>
        </p:nvSpPr>
        <p:spPr>
          <a:xfrm>
            <a:off x="388291" y="5693783"/>
            <a:ext cx="1220206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90" b="1" dirty="0">
                <a:latin typeface="Arial" panose="020B0604020202020204" pitchFamily="34" charset="0"/>
                <a:cs typeface="Arial" panose="020B0604020202020204" pitchFamily="34" charset="0"/>
              </a:rPr>
              <a:t>rs2235814T_G</a:t>
            </a:r>
            <a:endParaRPr lang="en-US" sz="119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D105897-D138-2A45-B9D9-C426A60F31FC}"/>
              </a:ext>
            </a:extLst>
          </p:cNvPr>
          <p:cNvSpPr txBox="1"/>
          <p:nvPr/>
        </p:nvSpPr>
        <p:spPr>
          <a:xfrm>
            <a:off x="803084" y="2613060"/>
            <a:ext cx="868862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0" b="1" dirty="0">
                <a:latin typeface="Arial" panose="020B0604020202020204" pitchFamily="34" charset="0"/>
                <a:cs typeface="Arial" panose="020B0604020202020204" pitchFamily="34" charset="0"/>
              </a:rPr>
              <a:t>SIRPB-1</a:t>
            </a:r>
            <a:endParaRPr lang="en-US" sz="102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073F3C9-2B76-8243-BC09-2E522F98EBFE}"/>
              </a:ext>
            </a:extLst>
          </p:cNvPr>
          <p:cNvSpPr txBox="1"/>
          <p:nvPr/>
        </p:nvSpPr>
        <p:spPr>
          <a:xfrm>
            <a:off x="491855" y="4682300"/>
            <a:ext cx="1808956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0" b="1" dirty="0">
                <a:latin typeface="Arial" panose="020B0604020202020204" pitchFamily="34" charset="0"/>
                <a:cs typeface="Arial" panose="020B0604020202020204" pitchFamily="34" charset="0"/>
              </a:rPr>
              <a:t>SIRPB1 mRNA</a:t>
            </a:r>
            <a:endParaRPr lang="en-US" sz="102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6B2D443-55EB-204F-AD98-B9AFBAF525C1}"/>
              </a:ext>
            </a:extLst>
          </p:cNvPr>
          <p:cNvCxnSpPr/>
          <p:nvPr/>
        </p:nvCxnSpPr>
        <p:spPr>
          <a:xfrm>
            <a:off x="1556443" y="4703085"/>
            <a:ext cx="0" cy="223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428F80B-416E-D24A-BD47-A2720DC042C5}"/>
              </a:ext>
            </a:extLst>
          </p:cNvPr>
          <p:cNvCxnSpPr/>
          <p:nvPr/>
        </p:nvCxnSpPr>
        <p:spPr>
          <a:xfrm>
            <a:off x="1530933" y="3473151"/>
            <a:ext cx="0" cy="20133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5168E91-DB65-DE4E-8ACB-7FA6C3147D16}"/>
              </a:ext>
            </a:extLst>
          </p:cNvPr>
          <p:cNvCxnSpPr/>
          <p:nvPr/>
        </p:nvCxnSpPr>
        <p:spPr>
          <a:xfrm>
            <a:off x="1456097" y="2589985"/>
            <a:ext cx="0" cy="20133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7B8A591-C009-554C-9971-0167D03C4CEA}"/>
              </a:ext>
            </a:extLst>
          </p:cNvPr>
          <p:cNvSpPr txBox="1"/>
          <p:nvPr/>
        </p:nvSpPr>
        <p:spPr>
          <a:xfrm>
            <a:off x="4633219" y="3068664"/>
            <a:ext cx="978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b="1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uptake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E16FEFA-CD92-6B4B-B7B6-2C55CE423C23}"/>
              </a:ext>
            </a:extLst>
          </p:cNvPr>
          <p:cNvSpPr txBox="1"/>
          <p:nvPr/>
        </p:nvSpPr>
        <p:spPr>
          <a:xfrm>
            <a:off x="3984489" y="4422041"/>
            <a:ext cx="1113910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0" b="1" dirty="0">
                <a:latin typeface="Arial" panose="020B0604020202020204" pitchFamily="34" charset="0"/>
                <a:cs typeface="Arial" panose="020B0604020202020204" pitchFamily="34" charset="0"/>
              </a:rPr>
              <a:t>No change </a:t>
            </a:r>
            <a:endParaRPr lang="en-US" sz="102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69AB762-A506-0F47-BEF2-39D99EE2FC16}"/>
              </a:ext>
            </a:extLst>
          </p:cNvPr>
          <p:cNvCxnSpPr>
            <a:cxnSpLocks/>
          </p:cNvCxnSpPr>
          <p:nvPr/>
        </p:nvCxnSpPr>
        <p:spPr>
          <a:xfrm flipV="1">
            <a:off x="2560635" y="3344988"/>
            <a:ext cx="15288" cy="125434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F31AF985-87EE-7E44-9A10-A8293E413FE3}"/>
              </a:ext>
            </a:extLst>
          </p:cNvPr>
          <p:cNvSpPr/>
          <p:nvPr/>
        </p:nvSpPr>
        <p:spPr>
          <a:xfrm>
            <a:off x="961584" y="2934593"/>
            <a:ext cx="131023" cy="436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E32C68F-D2FF-9740-96BF-98DB10C16DA1}"/>
              </a:ext>
            </a:extLst>
          </p:cNvPr>
          <p:cNvCxnSpPr/>
          <p:nvPr/>
        </p:nvCxnSpPr>
        <p:spPr>
          <a:xfrm>
            <a:off x="2880402" y="2496938"/>
            <a:ext cx="0" cy="20133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 80">
            <a:extLst>
              <a:ext uri="{FF2B5EF4-FFF2-40B4-BE49-F238E27FC236}">
                <a16:creationId xmlns:a16="http://schemas.microsoft.com/office/drawing/2014/main" id="{0FCC8401-BDF9-9048-A4CB-CDC741E97B24}"/>
              </a:ext>
            </a:extLst>
          </p:cNvPr>
          <p:cNvSpPr/>
          <p:nvPr/>
        </p:nvSpPr>
        <p:spPr>
          <a:xfrm>
            <a:off x="2243654" y="4943375"/>
            <a:ext cx="649249" cy="97798"/>
          </a:xfrm>
          <a:custGeom>
            <a:avLst/>
            <a:gdLst>
              <a:gd name="connsiteX0" fmla="*/ 0 w 1132764"/>
              <a:gd name="connsiteY0" fmla="*/ 139057 h 170630"/>
              <a:gd name="connsiteX1" fmla="*/ 150125 w 1132764"/>
              <a:gd name="connsiteY1" fmla="*/ 43522 h 170630"/>
              <a:gd name="connsiteX2" fmla="*/ 259307 w 1132764"/>
              <a:gd name="connsiteY2" fmla="*/ 84466 h 170630"/>
              <a:gd name="connsiteX3" fmla="*/ 341194 w 1132764"/>
              <a:gd name="connsiteY3" fmla="*/ 166352 h 170630"/>
              <a:gd name="connsiteX4" fmla="*/ 450376 w 1132764"/>
              <a:gd name="connsiteY4" fmla="*/ 70818 h 170630"/>
              <a:gd name="connsiteX5" fmla="*/ 614149 w 1132764"/>
              <a:gd name="connsiteY5" fmla="*/ 29874 h 170630"/>
              <a:gd name="connsiteX6" fmla="*/ 764274 w 1132764"/>
              <a:gd name="connsiteY6" fmla="*/ 166352 h 170630"/>
              <a:gd name="connsiteX7" fmla="*/ 996286 w 1132764"/>
              <a:gd name="connsiteY7" fmla="*/ 125409 h 170630"/>
              <a:gd name="connsiteX8" fmla="*/ 1064525 w 1132764"/>
              <a:gd name="connsiteY8" fmla="*/ 16227 h 170630"/>
              <a:gd name="connsiteX9" fmla="*/ 1132764 w 1132764"/>
              <a:gd name="connsiteY9" fmla="*/ 2579 h 17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2764" h="170630">
                <a:moveTo>
                  <a:pt x="0" y="139057"/>
                </a:moveTo>
                <a:cubicBezTo>
                  <a:pt x="53453" y="95839"/>
                  <a:pt x="106907" y="52621"/>
                  <a:pt x="150125" y="43522"/>
                </a:cubicBezTo>
                <a:cubicBezTo>
                  <a:pt x="193343" y="34423"/>
                  <a:pt x="227462" y="63994"/>
                  <a:pt x="259307" y="84466"/>
                </a:cubicBezTo>
                <a:cubicBezTo>
                  <a:pt x="291152" y="104938"/>
                  <a:pt x="309349" y="168627"/>
                  <a:pt x="341194" y="166352"/>
                </a:cubicBezTo>
                <a:cubicBezTo>
                  <a:pt x="373039" y="164077"/>
                  <a:pt x="404884" y="93564"/>
                  <a:pt x="450376" y="70818"/>
                </a:cubicBezTo>
                <a:cubicBezTo>
                  <a:pt x="495868" y="48072"/>
                  <a:pt x="561833" y="13952"/>
                  <a:pt x="614149" y="29874"/>
                </a:cubicBezTo>
                <a:cubicBezTo>
                  <a:pt x="666465" y="45796"/>
                  <a:pt x="700585" y="150430"/>
                  <a:pt x="764274" y="166352"/>
                </a:cubicBezTo>
                <a:cubicBezTo>
                  <a:pt x="827964" y="182275"/>
                  <a:pt x="946244" y="150430"/>
                  <a:pt x="996286" y="125409"/>
                </a:cubicBezTo>
                <a:cubicBezTo>
                  <a:pt x="1046328" y="100388"/>
                  <a:pt x="1041779" y="36699"/>
                  <a:pt x="1064525" y="16227"/>
                </a:cubicBezTo>
                <a:cubicBezTo>
                  <a:pt x="1087271" y="-4245"/>
                  <a:pt x="1110017" y="-833"/>
                  <a:pt x="1132764" y="2579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6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48C894-047D-DC48-B70A-0082CD0A260A}"/>
              </a:ext>
            </a:extLst>
          </p:cNvPr>
          <p:cNvSpPr txBox="1"/>
          <p:nvPr/>
        </p:nvSpPr>
        <p:spPr>
          <a:xfrm>
            <a:off x="2753317" y="4879234"/>
            <a:ext cx="3209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D5E56FD5-BCD3-C140-8E00-37C11B598B28}"/>
              </a:ext>
            </a:extLst>
          </p:cNvPr>
          <p:cNvSpPr/>
          <p:nvPr/>
        </p:nvSpPr>
        <p:spPr>
          <a:xfrm>
            <a:off x="4115739" y="3283148"/>
            <a:ext cx="827193" cy="774126"/>
          </a:xfrm>
          <a:custGeom>
            <a:avLst/>
            <a:gdLst>
              <a:gd name="connsiteX0" fmla="*/ 285477 w 827193"/>
              <a:gd name="connsiteY0" fmla="*/ 0 h 774126"/>
              <a:gd name="connsiteX1" fmla="*/ 66816 w 827193"/>
              <a:gd name="connsiteY1" fmla="*/ 59635 h 774126"/>
              <a:gd name="connsiteX2" fmla="*/ 7182 w 827193"/>
              <a:gd name="connsiteY2" fmla="*/ 278295 h 774126"/>
              <a:gd name="connsiteX3" fmla="*/ 205964 w 827193"/>
              <a:gd name="connsiteY3" fmla="*/ 487017 h 774126"/>
              <a:gd name="connsiteX4" fmla="*/ 464382 w 827193"/>
              <a:gd name="connsiteY4" fmla="*/ 427382 h 774126"/>
              <a:gd name="connsiteX5" fmla="*/ 514077 w 827193"/>
              <a:gd name="connsiteY5" fmla="*/ 218661 h 774126"/>
              <a:gd name="connsiteX6" fmla="*/ 742677 w 827193"/>
              <a:gd name="connsiteY6" fmla="*/ 447261 h 774126"/>
              <a:gd name="connsiteX7" fmla="*/ 822190 w 827193"/>
              <a:gd name="connsiteY7" fmla="*/ 745435 h 774126"/>
              <a:gd name="connsiteX8" fmla="*/ 812251 w 827193"/>
              <a:gd name="connsiteY8" fmla="*/ 745435 h 77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193" h="774126">
                <a:moveTo>
                  <a:pt x="285477" y="0"/>
                </a:moveTo>
                <a:cubicBezTo>
                  <a:pt x="199337" y="6626"/>
                  <a:pt x="113198" y="13253"/>
                  <a:pt x="66816" y="59635"/>
                </a:cubicBezTo>
                <a:cubicBezTo>
                  <a:pt x="20434" y="106017"/>
                  <a:pt x="-16009" y="207065"/>
                  <a:pt x="7182" y="278295"/>
                </a:cubicBezTo>
                <a:cubicBezTo>
                  <a:pt x="30373" y="349525"/>
                  <a:pt x="129764" y="462169"/>
                  <a:pt x="205964" y="487017"/>
                </a:cubicBezTo>
                <a:cubicBezTo>
                  <a:pt x="282164" y="511865"/>
                  <a:pt x="413030" y="472108"/>
                  <a:pt x="464382" y="427382"/>
                </a:cubicBezTo>
                <a:cubicBezTo>
                  <a:pt x="515734" y="382656"/>
                  <a:pt x="467695" y="215348"/>
                  <a:pt x="514077" y="218661"/>
                </a:cubicBezTo>
                <a:cubicBezTo>
                  <a:pt x="560460" y="221974"/>
                  <a:pt x="691325" y="359465"/>
                  <a:pt x="742677" y="447261"/>
                </a:cubicBezTo>
                <a:cubicBezTo>
                  <a:pt x="794029" y="535057"/>
                  <a:pt x="810594" y="695739"/>
                  <a:pt x="822190" y="745435"/>
                </a:cubicBezTo>
                <a:cubicBezTo>
                  <a:pt x="833786" y="795131"/>
                  <a:pt x="823018" y="770283"/>
                  <a:pt x="812251" y="74543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5D5EC2C-351F-E04A-8778-45AE6C55695B}"/>
              </a:ext>
            </a:extLst>
          </p:cNvPr>
          <p:cNvSpPr/>
          <p:nvPr/>
        </p:nvSpPr>
        <p:spPr>
          <a:xfrm rot="19616750">
            <a:off x="4172668" y="3434521"/>
            <a:ext cx="94754" cy="109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F2CD066-7E60-C54A-92AA-BFF7F461E5D9}"/>
              </a:ext>
            </a:extLst>
          </p:cNvPr>
          <p:cNvSpPr/>
          <p:nvPr/>
        </p:nvSpPr>
        <p:spPr>
          <a:xfrm rot="19616750">
            <a:off x="4376592" y="3581563"/>
            <a:ext cx="94754" cy="109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1AD8F36-9987-F441-A605-3E0FA0761EBF}"/>
              </a:ext>
            </a:extLst>
          </p:cNvPr>
          <p:cNvSpPr/>
          <p:nvPr/>
        </p:nvSpPr>
        <p:spPr>
          <a:xfrm rot="19616750">
            <a:off x="4394670" y="3371745"/>
            <a:ext cx="94754" cy="109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6E59B2F-0D87-D743-A5A8-1440F07EFFBD}"/>
              </a:ext>
            </a:extLst>
          </p:cNvPr>
          <p:cNvSpPr/>
          <p:nvPr/>
        </p:nvSpPr>
        <p:spPr>
          <a:xfrm rot="19616750">
            <a:off x="4494066" y="2626919"/>
            <a:ext cx="94754" cy="109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57033D3-9D9B-BF47-983C-F476A63AAB52}"/>
              </a:ext>
            </a:extLst>
          </p:cNvPr>
          <p:cNvSpPr/>
          <p:nvPr/>
        </p:nvSpPr>
        <p:spPr>
          <a:xfrm rot="19616750">
            <a:off x="4867352" y="3459447"/>
            <a:ext cx="94754" cy="109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82CB6F2-B7FD-AB46-8918-A2A5F3314510}"/>
              </a:ext>
            </a:extLst>
          </p:cNvPr>
          <p:cNvSpPr/>
          <p:nvPr/>
        </p:nvSpPr>
        <p:spPr>
          <a:xfrm rot="19616750">
            <a:off x="5377971" y="2917652"/>
            <a:ext cx="94754" cy="109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C1E87AD-31AD-2F4C-B76C-7939EE196518}"/>
              </a:ext>
            </a:extLst>
          </p:cNvPr>
          <p:cNvSpPr/>
          <p:nvPr/>
        </p:nvSpPr>
        <p:spPr>
          <a:xfrm rot="19616750">
            <a:off x="5005482" y="2530145"/>
            <a:ext cx="94754" cy="109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9A11C50-D6C8-3249-A910-627DE699F0B0}"/>
              </a:ext>
            </a:extLst>
          </p:cNvPr>
          <p:cNvCxnSpPr/>
          <p:nvPr/>
        </p:nvCxnSpPr>
        <p:spPr>
          <a:xfrm>
            <a:off x="4634458" y="3106495"/>
            <a:ext cx="0" cy="2013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reeform 91">
            <a:extLst>
              <a:ext uri="{FF2B5EF4-FFF2-40B4-BE49-F238E27FC236}">
                <a16:creationId xmlns:a16="http://schemas.microsoft.com/office/drawing/2014/main" id="{9FC31B31-3ECF-A94D-901B-A18FC834D416}"/>
              </a:ext>
            </a:extLst>
          </p:cNvPr>
          <p:cNvSpPr/>
          <p:nvPr/>
        </p:nvSpPr>
        <p:spPr>
          <a:xfrm>
            <a:off x="1245184" y="1840176"/>
            <a:ext cx="3685880" cy="1169492"/>
          </a:xfrm>
          <a:custGeom>
            <a:avLst/>
            <a:gdLst>
              <a:gd name="connsiteX0" fmla="*/ 0 w 3685880"/>
              <a:gd name="connsiteY0" fmla="*/ 759426 h 1169492"/>
              <a:gd name="connsiteX1" fmla="*/ 174396 w 3685880"/>
              <a:gd name="connsiteY1" fmla="*/ 325793 h 1169492"/>
              <a:gd name="connsiteX2" fmla="*/ 857839 w 3685880"/>
              <a:gd name="connsiteY2" fmla="*/ 5282 h 1169492"/>
              <a:gd name="connsiteX3" fmla="*/ 2818614 w 3685880"/>
              <a:gd name="connsiteY3" fmla="*/ 207958 h 1169492"/>
              <a:gd name="connsiteX4" fmla="*/ 3685880 w 3685880"/>
              <a:gd name="connsiteY4" fmla="*/ 1169492 h 116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5880" h="1169492">
                <a:moveTo>
                  <a:pt x="0" y="759426"/>
                </a:moveTo>
                <a:cubicBezTo>
                  <a:pt x="15711" y="605455"/>
                  <a:pt x="31423" y="451484"/>
                  <a:pt x="174396" y="325793"/>
                </a:cubicBezTo>
                <a:cubicBezTo>
                  <a:pt x="317369" y="200102"/>
                  <a:pt x="417136" y="24921"/>
                  <a:pt x="857839" y="5282"/>
                </a:cubicBezTo>
                <a:cubicBezTo>
                  <a:pt x="1298542" y="-14357"/>
                  <a:pt x="2347274" y="13923"/>
                  <a:pt x="2818614" y="207958"/>
                </a:cubicBezTo>
                <a:cubicBezTo>
                  <a:pt x="3289954" y="401993"/>
                  <a:pt x="3487917" y="785742"/>
                  <a:pt x="3685880" y="1169492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EA3880B-66E5-CF4F-8100-2BBB1A5B3C23}"/>
              </a:ext>
            </a:extLst>
          </p:cNvPr>
          <p:cNvCxnSpPr>
            <a:cxnSpLocks/>
          </p:cNvCxnSpPr>
          <p:nvPr/>
        </p:nvCxnSpPr>
        <p:spPr>
          <a:xfrm flipV="1">
            <a:off x="3750863" y="5606118"/>
            <a:ext cx="1371598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442C262-3E34-4A46-89AF-F9F858BCAD53}"/>
              </a:ext>
            </a:extLst>
          </p:cNvPr>
          <p:cNvCxnSpPr/>
          <p:nvPr/>
        </p:nvCxnSpPr>
        <p:spPr>
          <a:xfrm flipH="1" flipV="1">
            <a:off x="4263757" y="5026647"/>
            <a:ext cx="12847" cy="433387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3B1AB7D4-BF68-924D-89E4-DB077BC74031}"/>
              </a:ext>
            </a:extLst>
          </p:cNvPr>
          <p:cNvSpPr/>
          <p:nvPr/>
        </p:nvSpPr>
        <p:spPr>
          <a:xfrm>
            <a:off x="3913792" y="5531233"/>
            <a:ext cx="745034" cy="1603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TREM2</a:t>
            </a: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355D0210-032E-B64A-B36C-4BC9AC03C946}"/>
              </a:ext>
            </a:extLst>
          </p:cNvPr>
          <p:cNvSpPr/>
          <p:nvPr/>
        </p:nvSpPr>
        <p:spPr>
          <a:xfrm>
            <a:off x="3990533" y="4865282"/>
            <a:ext cx="763823" cy="115056"/>
          </a:xfrm>
          <a:custGeom>
            <a:avLst/>
            <a:gdLst>
              <a:gd name="connsiteX0" fmla="*/ 0 w 1132764"/>
              <a:gd name="connsiteY0" fmla="*/ 139057 h 170630"/>
              <a:gd name="connsiteX1" fmla="*/ 150125 w 1132764"/>
              <a:gd name="connsiteY1" fmla="*/ 43522 h 170630"/>
              <a:gd name="connsiteX2" fmla="*/ 259307 w 1132764"/>
              <a:gd name="connsiteY2" fmla="*/ 84466 h 170630"/>
              <a:gd name="connsiteX3" fmla="*/ 341194 w 1132764"/>
              <a:gd name="connsiteY3" fmla="*/ 166352 h 170630"/>
              <a:gd name="connsiteX4" fmla="*/ 450376 w 1132764"/>
              <a:gd name="connsiteY4" fmla="*/ 70818 h 170630"/>
              <a:gd name="connsiteX5" fmla="*/ 614149 w 1132764"/>
              <a:gd name="connsiteY5" fmla="*/ 29874 h 170630"/>
              <a:gd name="connsiteX6" fmla="*/ 764274 w 1132764"/>
              <a:gd name="connsiteY6" fmla="*/ 166352 h 170630"/>
              <a:gd name="connsiteX7" fmla="*/ 996286 w 1132764"/>
              <a:gd name="connsiteY7" fmla="*/ 125409 h 170630"/>
              <a:gd name="connsiteX8" fmla="*/ 1064525 w 1132764"/>
              <a:gd name="connsiteY8" fmla="*/ 16227 h 170630"/>
              <a:gd name="connsiteX9" fmla="*/ 1132764 w 1132764"/>
              <a:gd name="connsiteY9" fmla="*/ 2579 h 17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2764" h="170630">
                <a:moveTo>
                  <a:pt x="0" y="139057"/>
                </a:moveTo>
                <a:cubicBezTo>
                  <a:pt x="53453" y="95839"/>
                  <a:pt x="106907" y="52621"/>
                  <a:pt x="150125" y="43522"/>
                </a:cubicBezTo>
                <a:cubicBezTo>
                  <a:pt x="193343" y="34423"/>
                  <a:pt x="227462" y="63994"/>
                  <a:pt x="259307" y="84466"/>
                </a:cubicBezTo>
                <a:cubicBezTo>
                  <a:pt x="291152" y="104938"/>
                  <a:pt x="309349" y="168627"/>
                  <a:pt x="341194" y="166352"/>
                </a:cubicBezTo>
                <a:cubicBezTo>
                  <a:pt x="373039" y="164077"/>
                  <a:pt x="404884" y="93564"/>
                  <a:pt x="450376" y="70818"/>
                </a:cubicBezTo>
                <a:cubicBezTo>
                  <a:pt x="495868" y="48072"/>
                  <a:pt x="561833" y="13952"/>
                  <a:pt x="614149" y="29874"/>
                </a:cubicBezTo>
                <a:cubicBezTo>
                  <a:pt x="666465" y="45796"/>
                  <a:pt x="700585" y="150430"/>
                  <a:pt x="764274" y="166352"/>
                </a:cubicBezTo>
                <a:cubicBezTo>
                  <a:pt x="827964" y="182275"/>
                  <a:pt x="946244" y="150430"/>
                  <a:pt x="996286" y="125409"/>
                </a:cubicBezTo>
                <a:cubicBezTo>
                  <a:pt x="1046328" y="100388"/>
                  <a:pt x="1041779" y="36699"/>
                  <a:pt x="1064525" y="16227"/>
                </a:cubicBezTo>
                <a:cubicBezTo>
                  <a:pt x="1087271" y="-4245"/>
                  <a:pt x="1110017" y="-833"/>
                  <a:pt x="1132764" y="2579"/>
                </a:cubicBezTo>
              </a:path>
            </a:pathLst>
          </a:custGeom>
          <a:ln w="28575">
            <a:solidFill>
              <a:srgbClr val="92D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E6B680FE-5D10-314D-AD52-C9E75944FA39}"/>
              </a:ext>
            </a:extLst>
          </p:cNvPr>
          <p:cNvSpPr/>
          <p:nvPr/>
        </p:nvSpPr>
        <p:spPr>
          <a:xfrm>
            <a:off x="1246898" y="2249124"/>
            <a:ext cx="380698" cy="636588"/>
          </a:xfrm>
          <a:custGeom>
            <a:avLst/>
            <a:gdLst>
              <a:gd name="connsiteX0" fmla="*/ 0 w 380698"/>
              <a:gd name="connsiteY0" fmla="*/ 351580 h 636588"/>
              <a:gd name="connsiteX1" fmla="*/ 320633 w 380698"/>
              <a:gd name="connsiteY1" fmla="*/ 7195 h 636588"/>
              <a:gd name="connsiteX2" fmla="*/ 380010 w 380698"/>
              <a:gd name="connsiteY2" fmla="*/ 636588 h 63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698" h="636588">
                <a:moveTo>
                  <a:pt x="0" y="351580"/>
                </a:moveTo>
                <a:cubicBezTo>
                  <a:pt x="128649" y="155637"/>
                  <a:pt x="257298" y="-40306"/>
                  <a:pt x="320633" y="7195"/>
                </a:cubicBezTo>
                <a:cubicBezTo>
                  <a:pt x="383968" y="54696"/>
                  <a:pt x="381989" y="345642"/>
                  <a:pt x="380010" y="63658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45170ABE-41FA-C143-8073-670019C7FA79}"/>
              </a:ext>
            </a:extLst>
          </p:cNvPr>
          <p:cNvSpPr/>
          <p:nvPr/>
        </p:nvSpPr>
        <p:spPr>
          <a:xfrm>
            <a:off x="1270648" y="2195071"/>
            <a:ext cx="1199408" cy="381882"/>
          </a:xfrm>
          <a:custGeom>
            <a:avLst/>
            <a:gdLst>
              <a:gd name="connsiteX0" fmla="*/ 0 w 1199408"/>
              <a:gd name="connsiteY0" fmla="*/ 381882 h 381882"/>
              <a:gd name="connsiteX1" fmla="*/ 855024 w 1199408"/>
              <a:gd name="connsiteY1" fmla="*/ 1872 h 381882"/>
              <a:gd name="connsiteX2" fmla="*/ 1199408 w 1199408"/>
              <a:gd name="connsiteY2" fmla="*/ 263129 h 38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9408" h="381882">
                <a:moveTo>
                  <a:pt x="0" y="381882"/>
                </a:moveTo>
                <a:cubicBezTo>
                  <a:pt x="327561" y="201773"/>
                  <a:pt x="655123" y="21664"/>
                  <a:pt x="855024" y="1872"/>
                </a:cubicBezTo>
                <a:cubicBezTo>
                  <a:pt x="1054925" y="-17920"/>
                  <a:pt x="1127166" y="122604"/>
                  <a:pt x="1199408" y="26312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2">
            <a:extLst>
              <a:ext uri="{FF2B5EF4-FFF2-40B4-BE49-F238E27FC236}">
                <a16:creationId xmlns:a16="http://schemas.microsoft.com/office/drawing/2014/main" id="{A03F7EEE-A442-3041-A61D-F1F7B82F0418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/>
              <a:t>SIRPB1 as a regulator of TYROBP and TREM2</a:t>
            </a:r>
          </a:p>
        </p:txBody>
      </p:sp>
      <p:sp>
        <p:nvSpPr>
          <p:cNvPr id="103" name="Line 4">
            <a:extLst>
              <a:ext uri="{FF2B5EF4-FFF2-40B4-BE49-F238E27FC236}">
                <a16:creationId xmlns:a16="http://schemas.microsoft.com/office/drawing/2014/main" id="{C1EA6FD9-05E8-364C-B5C5-626FABD45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63752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4988339-7097-804E-969F-C12775236212}"/>
              </a:ext>
            </a:extLst>
          </p:cNvPr>
          <p:cNvSpPr txBox="1"/>
          <p:nvPr/>
        </p:nvSpPr>
        <p:spPr>
          <a:xfrm>
            <a:off x="5862651" y="1453782"/>
            <a:ext cx="29405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SIRP</a:t>
            </a:r>
            <a:r>
              <a:rPr lang="en-US" dirty="0"/>
              <a:t> locus regulates the level of protein expression of TYROBP &amp; TREM2 – mechanism remains to be dissected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SIRPB1 most likely culprit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Known to be involved in murine microglial phagocytosis in mice. Enhanced expression increases phagocytosis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i="1" dirty="0"/>
              <a:t>SIRPB1</a:t>
            </a:r>
            <a:r>
              <a:rPr lang="en-US" dirty="0"/>
              <a:t> has a suggestive enrichment in rare AD variants in the ADSP discovery analysis. No replication. </a:t>
            </a:r>
          </a:p>
        </p:txBody>
      </p:sp>
    </p:spTree>
    <p:extLst>
      <p:ext uri="{BB962C8B-B14F-4D97-AF65-F5344CB8AC3E}">
        <p14:creationId xmlns:p14="http://schemas.microsoft.com/office/powerpoint/2010/main" val="372853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4FA9BB-0C8E-9848-BF56-C4F70CA6F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27" y="4595121"/>
            <a:ext cx="1447262" cy="154993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2CF517F-E3E4-104A-8C6B-94BD2C8557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7218" y="1119879"/>
            <a:ext cx="7929564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dirty="0">
                <a:ea typeface="ＭＳ Ｐゴシック" charset="-128"/>
                <a:cs typeface="ＭＳ Ｐゴシック" charset="-128"/>
              </a:rPr>
              <a:t>Proteomic dissection of BIN1 isoforms in AD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64BBAE35-F2FE-3D42-A7A7-E731975D04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861472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FB136-1EB0-604B-941A-39009983DB77}"/>
              </a:ext>
            </a:extLst>
          </p:cNvPr>
          <p:cNvSpPr txBox="1"/>
          <p:nvPr/>
        </p:nvSpPr>
        <p:spPr>
          <a:xfrm>
            <a:off x="560326" y="6307015"/>
            <a:ext cx="211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Mariko </a:t>
            </a:r>
            <a:r>
              <a:rPr lang="en-US" b="1" dirty="0" err="1"/>
              <a:t>Taga</a:t>
            </a:r>
            <a:r>
              <a:rPr lang="en-US" b="1" dirty="0"/>
              <a:t>, PhD</a:t>
            </a:r>
          </a:p>
        </p:txBody>
      </p:sp>
    </p:spTree>
    <p:extLst>
      <p:ext uri="{BB962C8B-B14F-4D97-AF65-F5344CB8AC3E}">
        <p14:creationId xmlns:p14="http://schemas.microsoft.com/office/powerpoint/2010/main" val="326351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2A1924-4613-4247-B745-36AFCB1173D4}"/>
              </a:ext>
            </a:extLst>
          </p:cNvPr>
          <p:cNvSpPr txBox="1"/>
          <p:nvPr/>
        </p:nvSpPr>
        <p:spPr>
          <a:xfrm>
            <a:off x="367468" y="969649"/>
            <a:ext cx="85682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+mj-lt"/>
              </a:rPr>
              <a:t>20 Exons </a:t>
            </a:r>
            <a:r>
              <a:rPr lang="en-US" sz="1350" dirty="0">
                <a:latin typeface="+mj-lt"/>
              </a:rPr>
              <a:t>with </a:t>
            </a:r>
            <a:r>
              <a:rPr lang="en-US" sz="1350" b="1" dirty="0">
                <a:latin typeface="+mj-lt"/>
              </a:rPr>
              <a:t>5 main domains</a:t>
            </a:r>
            <a:r>
              <a:rPr lang="en-US" sz="1350" dirty="0">
                <a:latin typeface="+mj-lt"/>
              </a:rPr>
              <a:t>: </a:t>
            </a:r>
            <a:r>
              <a:rPr lang="en-US" sz="1350" b="1" dirty="0">
                <a:latin typeface="+mj-lt"/>
              </a:rPr>
              <a:t>N-BAR</a:t>
            </a:r>
            <a:r>
              <a:rPr lang="en-US" sz="1350" dirty="0">
                <a:latin typeface="+mj-lt"/>
              </a:rPr>
              <a:t>; </a:t>
            </a:r>
            <a:r>
              <a:rPr lang="en-US" sz="1350" b="1" dirty="0">
                <a:latin typeface="+mj-lt"/>
              </a:rPr>
              <a:t>PI </a:t>
            </a:r>
            <a:r>
              <a:rPr lang="en-US" sz="1350" dirty="0">
                <a:latin typeface="+mj-lt"/>
              </a:rPr>
              <a:t>(phosphoinositide) binding module; </a:t>
            </a:r>
            <a:r>
              <a:rPr lang="en-US" sz="1350" b="1" dirty="0">
                <a:latin typeface="+mj-lt"/>
              </a:rPr>
              <a:t>CLAP</a:t>
            </a:r>
            <a:r>
              <a:rPr lang="en-US" sz="1350" dirty="0">
                <a:latin typeface="+mj-lt"/>
              </a:rPr>
              <a:t> (</a:t>
            </a:r>
            <a:r>
              <a:rPr lang="en-US" sz="1350" dirty="0" err="1">
                <a:latin typeface="+mj-lt"/>
              </a:rPr>
              <a:t>clathrin</a:t>
            </a:r>
            <a:r>
              <a:rPr lang="en-US" sz="1350" dirty="0">
                <a:latin typeface="+mj-lt"/>
              </a:rPr>
              <a:t> and AP2) binding domain; </a:t>
            </a:r>
            <a:r>
              <a:rPr lang="en-US" sz="1350" b="1" dirty="0">
                <a:latin typeface="+mj-lt"/>
              </a:rPr>
              <a:t>MBD</a:t>
            </a:r>
            <a:r>
              <a:rPr lang="en-US" sz="1350" dirty="0">
                <a:latin typeface="+mj-lt"/>
              </a:rPr>
              <a:t> (</a:t>
            </a:r>
            <a:r>
              <a:rPr lang="en-US" sz="1350" dirty="0" err="1">
                <a:latin typeface="+mj-lt"/>
              </a:rPr>
              <a:t>Myc</a:t>
            </a:r>
            <a:r>
              <a:rPr lang="en-US" sz="1350" dirty="0">
                <a:latin typeface="+mj-lt"/>
              </a:rPr>
              <a:t>-binding domain); </a:t>
            </a:r>
            <a:r>
              <a:rPr lang="en-US" sz="1350" b="1" dirty="0">
                <a:latin typeface="+mj-lt"/>
              </a:rPr>
              <a:t>SH3</a:t>
            </a:r>
            <a:r>
              <a:rPr lang="en-US" sz="1350" dirty="0">
                <a:latin typeface="+mj-lt"/>
              </a:rPr>
              <a:t> (</a:t>
            </a:r>
            <a:r>
              <a:rPr lang="en-US" sz="1350" dirty="0" err="1">
                <a:latin typeface="+mj-lt"/>
              </a:rPr>
              <a:t>Src</a:t>
            </a:r>
            <a:r>
              <a:rPr lang="en-US" sz="1350" dirty="0">
                <a:latin typeface="+mj-lt"/>
              </a:rPr>
              <a:t> homology 3) domain.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DA748-3C0C-5747-B572-A74156E2F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53" y="1533674"/>
            <a:ext cx="6598735" cy="67069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85F575-14A3-0F40-AC09-6318E7787D1B}"/>
              </a:ext>
            </a:extLst>
          </p:cNvPr>
          <p:cNvCxnSpPr>
            <a:cxnSpLocks/>
          </p:cNvCxnSpPr>
          <p:nvPr/>
        </p:nvCxnSpPr>
        <p:spPr>
          <a:xfrm>
            <a:off x="2159888" y="2204366"/>
            <a:ext cx="0" cy="22216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26CAF66-53CF-DD40-BB73-43A70102931A}"/>
              </a:ext>
            </a:extLst>
          </p:cNvPr>
          <p:cNvSpPr txBox="1"/>
          <p:nvPr/>
        </p:nvSpPr>
        <p:spPr>
          <a:xfrm>
            <a:off x="1193874" y="2390803"/>
            <a:ext cx="170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Sense and induce Membrane curvature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87C76C-92F8-FE4A-9677-404BAF231E8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049277" y="2163361"/>
            <a:ext cx="0" cy="22216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EBC29E-A9E3-C947-8972-913F2DBC4772}"/>
              </a:ext>
            </a:extLst>
          </p:cNvPr>
          <p:cNvSpPr txBox="1"/>
          <p:nvPr/>
        </p:nvSpPr>
        <p:spPr>
          <a:xfrm>
            <a:off x="4195599" y="2385522"/>
            <a:ext cx="1707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Endocytosis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D51E3-0925-0D4E-94E9-6DD4DC45C5C3}"/>
              </a:ext>
            </a:extLst>
          </p:cNvPr>
          <p:cNvSpPr txBox="1"/>
          <p:nvPr/>
        </p:nvSpPr>
        <p:spPr>
          <a:xfrm>
            <a:off x="5599606" y="2385521"/>
            <a:ext cx="1592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Regulation of c-</a:t>
            </a:r>
            <a:r>
              <a:rPr lang="en-US" sz="1200" dirty="0" err="1">
                <a:latin typeface="+mj-lt"/>
              </a:rPr>
              <a:t>Myc</a:t>
            </a:r>
            <a:r>
              <a:rPr lang="en-US" sz="1200" dirty="0">
                <a:latin typeface="+mj-lt"/>
              </a:rPr>
              <a:t>, a transcription factor regulating histone acetylation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037E52-45D4-A248-A77D-A640C944C116}"/>
              </a:ext>
            </a:extLst>
          </p:cNvPr>
          <p:cNvCxnSpPr>
            <a:cxnSpLocks/>
          </p:cNvCxnSpPr>
          <p:nvPr/>
        </p:nvCxnSpPr>
        <p:spPr>
          <a:xfrm>
            <a:off x="6321123" y="2204366"/>
            <a:ext cx="0" cy="22216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F4ADDD-215A-A546-9FAF-E35B746067AE}"/>
              </a:ext>
            </a:extLst>
          </p:cNvPr>
          <p:cNvSpPr txBox="1"/>
          <p:nvPr/>
        </p:nvSpPr>
        <p:spPr>
          <a:xfrm>
            <a:off x="153978" y="1922600"/>
            <a:ext cx="1152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+mj-lt"/>
              </a:rPr>
              <a:t>N-Terminal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735184-DDD1-7545-87D3-438334881AAA}"/>
              </a:ext>
            </a:extLst>
          </p:cNvPr>
          <p:cNvSpPr txBox="1"/>
          <p:nvPr/>
        </p:nvSpPr>
        <p:spPr>
          <a:xfrm>
            <a:off x="7549063" y="1912001"/>
            <a:ext cx="1152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j-lt"/>
              </a:rPr>
              <a:t>C-Terminal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27A328-3A94-214B-8105-C841F2096C09}"/>
              </a:ext>
            </a:extLst>
          </p:cNvPr>
          <p:cNvSpPr/>
          <p:nvPr/>
        </p:nvSpPr>
        <p:spPr>
          <a:xfrm>
            <a:off x="7249810" y="2363971"/>
            <a:ext cx="1685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Involved in downstream signaling protein recruitments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D9037B-8FC9-824A-AD57-6757B9559599}"/>
              </a:ext>
            </a:extLst>
          </p:cNvPr>
          <p:cNvCxnSpPr>
            <a:cxnSpLocks/>
          </p:cNvCxnSpPr>
          <p:nvPr/>
        </p:nvCxnSpPr>
        <p:spPr>
          <a:xfrm>
            <a:off x="7239095" y="2204365"/>
            <a:ext cx="741163" cy="181156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0B3DEC-055C-6C4D-A28D-96C509567BE1}"/>
              </a:ext>
            </a:extLst>
          </p:cNvPr>
          <p:cNvSpPr txBox="1"/>
          <p:nvPr/>
        </p:nvSpPr>
        <p:spPr>
          <a:xfrm>
            <a:off x="2776001" y="2385522"/>
            <a:ext cx="140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Activation of BIN1 to induce membrane curvature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19A148-A3C6-F14A-90C0-7BFA94E58302}"/>
              </a:ext>
            </a:extLst>
          </p:cNvPr>
          <p:cNvCxnSpPr>
            <a:cxnSpLocks/>
          </p:cNvCxnSpPr>
          <p:nvPr/>
        </p:nvCxnSpPr>
        <p:spPr>
          <a:xfrm>
            <a:off x="3517201" y="2163361"/>
            <a:ext cx="0" cy="263166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C7F1CE8-D48D-C944-B273-EDD10A65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1578"/>
            <a:ext cx="8229600" cy="1143000"/>
          </a:xfrm>
        </p:spPr>
        <p:txBody>
          <a:bodyPr/>
          <a:lstStyle/>
          <a:p>
            <a:r>
              <a:rPr lang="en-US" dirty="0"/>
              <a:t>Structure of </a:t>
            </a:r>
            <a:r>
              <a:rPr lang="en-US" i="1" dirty="0"/>
              <a:t>BIN1</a:t>
            </a:r>
          </a:p>
        </p:txBody>
      </p:sp>
      <p:sp>
        <p:nvSpPr>
          <p:cNvPr id="20" name="Line 4">
            <a:extLst>
              <a:ext uri="{FF2B5EF4-FFF2-40B4-BE49-F238E27FC236}">
                <a16:creationId xmlns:a16="http://schemas.microsoft.com/office/drawing/2014/main" id="{993C1362-8F56-8A4C-AC83-A1AFA643A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63" y="856432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F36F5B-1C9F-6747-B4B6-D7C807C4E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47" y="3397673"/>
            <a:ext cx="7899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41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71" y="1019175"/>
            <a:ext cx="976144" cy="976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92" y="1981546"/>
            <a:ext cx="13396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+mj-lt"/>
              </a:rPr>
              <a:t>Andrea </a:t>
            </a:r>
            <a:r>
              <a:rPr lang="en-US" sz="1350" dirty="0" err="1">
                <a:latin typeface="+mj-lt"/>
              </a:rPr>
              <a:t>Crotti</a:t>
            </a:r>
            <a:r>
              <a:rPr lang="en-US" sz="1350" dirty="0">
                <a:latin typeface="+mj-lt"/>
              </a:rPr>
              <a:t> (Biogen)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8" y="3034203"/>
            <a:ext cx="8609572" cy="575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092" y="2652420"/>
            <a:ext cx="1028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+mj-lt"/>
              </a:rPr>
              <a:t>BIN1 gene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12370"/>
          <a:stretch/>
        </p:blipFill>
        <p:spPr>
          <a:xfrm>
            <a:off x="2881202" y="932659"/>
            <a:ext cx="3378084" cy="16843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0473" y="3618432"/>
            <a:ext cx="115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1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2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93084" y="3609433"/>
            <a:ext cx="115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4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8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0372" y="3618432"/>
            <a:ext cx="115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1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4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5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94675" y="3548434"/>
            <a:ext cx="1157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1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2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3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5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+mj-lt"/>
              </a:rPr>
              <a:t>Isoform 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23D600-A9E9-B842-8D71-D810F1B5A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75" y="4669823"/>
            <a:ext cx="3815460" cy="2024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0EADD9-78C5-404D-8D64-E9973DF25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879" y="4564097"/>
            <a:ext cx="4717449" cy="204422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61B1044-84B3-9441-B3D6-AF3D9F99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157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Identifying cell distribution of </a:t>
            </a:r>
            <a:r>
              <a:rPr lang="en-US" sz="3600" i="1" dirty="0"/>
              <a:t>BIN1 exons</a:t>
            </a:r>
          </a:p>
        </p:txBody>
      </p:sp>
      <p:sp>
        <p:nvSpPr>
          <p:cNvPr id="20" name="Line 4">
            <a:extLst>
              <a:ext uri="{FF2B5EF4-FFF2-40B4-BE49-F238E27FC236}">
                <a16:creationId xmlns:a16="http://schemas.microsoft.com/office/drawing/2014/main" id="{00FD7C57-97A9-D64D-8B19-F92D324D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63" y="856432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86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30326A-4B37-B242-B5E0-CF97F31A8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67" y="828596"/>
            <a:ext cx="6721709" cy="1583267"/>
          </a:xfrm>
          <a:prstGeom prst="rect">
            <a:avLst/>
          </a:prstGeom>
        </p:spPr>
      </p:pic>
      <p:pic>
        <p:nvPicPr>
          <p:cNvPr id="2050" name="Picture 2" descr="「Petyuk, Vladislav」の画像検索結果">
            <a:extLst>
              <a:ext uri="{FF2B5EF4-FFF2-40B4-BE49-F238E27FC236}">
                <a16:creationId xmlns:a16="http://schemas.microsoft.com/office/drawing/2014/main" id="{CC0ACFD3-7663-6D47-A99F-5FEB6CC6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49" y="907913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79C196-C978-B14D-8784-9254A08BD831}"/>
              </a:ext>
            </a:extLst>
          </p:cNvPr>
          <p:cNvSpPr/>
          <p:nvPr/>
        </p:nvSpPr>
        <p:spPr>
          <a:xfrm>
            <a:off x="7741897" y="2108063"/>
            <a:ext cx="137928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+mj-lt"/>
              </a:rPr>
              <a:t>Vlad </a:t>
            </a:r>
            <a:r>
              <a:rPr lang="en-US" sz="1350" dirty="0" err="1">
                <a:latin typeface="+mj-lt"/>
              </a:rPr>
              <a:t>Petyuk</a:t>
            </a:r>
            <a:r>
              <a:rPr lang="en-US" sz="1350" dirty="0">
                <a:latin typeface="+mj-lt"/>
              </a:rPr>
              <a:t>, PhD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D216CC-E29B-C54F-AD61-5C1B8C3ECE0A}"/>
              </a:ext>
            </a:extLst>
          </p:cNvPr>
          <p:cNvCxnSpPr>
            <a:cxnSpLocks/>
          </p:cNvCxnSpPr>
          <p:nvPr/>
        </p:nvCxnSpPr>
        <p:spPr>
          <a:xfrm flipH="1">
            <a:off x="1538961" y="2411862"/>
            <a:ext cx="1" cy="35628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2469F2-BF7A-D549-83B0-E99D554A5383}"/>
              </a:ext>
            </a:extLst>
          </p:cNvPr>
          <p:cNvSpPr txBox="1"/>
          <p:nvPr/>
        </p:nvSpPr>
        <p:spPr>
          <a:xfrm>
            <a:off x="690269" y="2751804"/>
            <a:ext cx="18981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+mj-lt"/>
              </a:rPr>
              <a:t>Astrocyte - Neurons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414F88-6D79-6A48-9C6E-B52D02A05D8D}"/>
              </a:ext>
            </a:extLst>
          </p:cNvPr>
          <p:cNvCxnSpPr>
            <a:cxnSpLocks/>
          </p:cNvCxnSpPr>
          <p:nvPr/>
        </p:nvCxnSpPr>
        <p:spPr>
          <a:xfrm flipH="1">
            <a:off x="3943344" y="2411862"/>
            <a:ext cx="1" cy="35628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07E783-BF8E-F74D-9AD9-76B672A7A623}"/>
              </a:ext>
            </a:extLst>
          </p:cNvPr>
          <p:cNvSpPr txBox="1"/>
          <p:nvPr/>
        </p:nvSpPr>
        <p:spPr>
          <a:xfrm>
            <a:off x="3131782" y="2730533"/>
            <a:ext cx="24819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+mj-lt"/>
              </a:rPr>
              <a:t>Astrocyte - Neurons - Microglia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09D66C-190D-4E4E-A635-2C6AFCD91B0B}"/>
              </a:ext>
            </a:extLst>
          </p:cNvPr>
          <p:cNvSpPr txBox="1">
            <a:spLocks/>
          </p:cNvSpPr>
          <p:nvPr/>
        </p:nvSpPr>
        <p:spPr>
          <a:xfrm>
            <a:off x="0" y="-16157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Targeted BIN1 peptide analysis </a:t>
            </a:r>
            <a:endParaRPr lang="en-US" sz="3600" i="1" dirty="0"/>
          </a:p>
        </p:txBody>
      </p:sp>
      <p:sp>
        <p:nvSpPr>
          <p:cNvPr id="18" name="Line 4">
            <a:extLst>
              <a:ext uri="{FF2B5EF4-FFF2-40B4-BE49-F238E27FC236}">
                <a16:creationId xmlns:a16="http://schemas.microsoft.com/office/drawing/2014/main" id="{44EC7069-2A54-2041-8E2A-E123C13F9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63" y="803424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7AB5F-F416-3A4A-9EF0-DC87BCDCA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67" y="3325947"/>
            <a:ext cx="2774715" cy="35780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CA84D8-AEAF-9547-A5CF-7D68E4CD5B17}"/>
              </a:ext>
            </a:extLst>
          </p:cNvPr>
          <p:cNvSpPr txBox="1"/>
          <p:nvPr/>
        </p:nvSpPr>
        <p:spPr>
          <a:xfrm>
            <a:off x="3999937" y="3672958"/>
            <a:ext cx="505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Selected Reaction Monitoring (SRM) proteomics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27BE3C-D515-F548-93AC-3BBC74A9E454}"/>
              </a:ext>
            </a:extLst>
          </p:cNvPr>
          <p:cNvSpPr txBox="1"/>
          <p:nvPr/>
        </p:nvSpPr>
        <p:spPr>
          <a:xfrm>
            <a:off x="3943344" y="4091114"/>
            <a:ext cx="6108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Frozen tissue from dorsolateral prefrontal cortex (n=1377)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D27F31-A71B-2E4E-8294-ED4B7744B4D6}"/>
              </a:ext>
            </a:extLst>
          </p:cNvPr>
          <p:cNvSpPr txBox="1"/>
          <p:nvPr/>
        </p:nvSpPr>
        <p:spPr>
          <a:xfrm>
            <a:off x="3517364" y="4532862"/>
            <a:ext cx="635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dirty="0">
                <a:latin typeface="+mj-lt"/>
              </a:rPr>
              <a:t>7 peptides were attributed to different domain of BIN1 protein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latin typeface="+mj-lt"/>
              </a:rPr>
              <a:t> Association between peptide  abundance and AD pathology </a:t>
            </a:r>
          </a:p>
          <a:p>
            <a:pPr marL="214313" indent="-214313">
              <a:buFont typeface="Arial" charset="0"/>
              <a:buChar char="•"/>
            </a:pP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3355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DAAC24-BA89-EC4F-9449-DAA984077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17"/>
          <a:stretch/>
        </p:blipFill>
        <p:spPr>
          <a:xfrm>
            <a:off x="106017" y="860963"/>
            <a:ext cx="5274366" cy="530879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559E10-79C3-7941-84A3-50E8C7A481CB}"/>
              </a:ext>
            </a:extLst>
          </p:cNvPr>
          <p:cNvCxnSpPr>
            <a:cxnSpLocks/>
          </p:cNvCxnSpPr>
          <p:nvPr/>
        </p:nvCxnSpPr>
        <p:spPr>
          <a:xfrm flipV="1">
            <a:off x="1211177" y="6190298"/>
            <a:ext cx="428625" cy="414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EA3CCF-ACE8-7B47-9D7B-9943A5F45496}"/>
              </a:ext>
            </a:extLst>
          </p:cNvPr>
          <p:cNvCxnSpPr>
            <a:cxnSpLocks/>
          </p:cNvCxnSpPr>
          <p:nvPr/>
        </p:nvCxnSpPr>
        <p:spPr>
          <a:xfrm flipH="1" flipV="1">
            <a:off x="4266528" y="6206283"/>
            <a:ext cx="582216" cy="332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894415-9BAA-CF40-A9AB-49CD20785A59}"/>
              </a:ext>
            </a:extLst>
          </p:cNvPr>
          <p:cNvSpPr txBox="1"/>
          <p:nvPr/>
        </p:nvSpPr>
        <p:spPr>
          <a:xfrm>
            <a:off x="4955900" y="6403526"/>
            <a:ext cx="1950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Adjusted for amyloid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6ECB3-AA3C-8F4F-898A-F38E69B6C003}"/>
              </a:ext>
            </a:extLst>
          </p:cNvPr>
          <p:cNvSpPr txBox="1"/>
          <p:nvPr/>
        </p:nvSpPr>
        <p:spPr>
          <a:xfrm>
            <a:off x="197108" y="6593446"/>
            <a:ext cx="1950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Adjusted for tangles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A6FF65-FD14-4240-9A26-DB96B83D2B75}"/>
              </a:ext>
            </a:extLst>
          </p:cNvPr>
          <p:cNvSpPr txBox="1"/>
          <p:nvPr/>
        </p:nvSpPr>
        <p:spPr>
          <a:xfrm>
            <a:off x="5676279" y="1229551"/>
            <a:ext cx="3171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The association of the alternatively spliced exon 7 of BIN1 with AD is primarily driven by tangles: reduced exon 7 with increasing tangle  burden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70A867-A28D-764C-9932-EEC612C42924}"/>
              </a:ext>
            </a:extLst>
          </p:cNvPr>
          <p:cNvSpPr txBox="1">
            <a:spLocks/>
          </p:cNvSpPr>
          <p:nvPr/>
        </p:nvSpPr>
        <p:spPr>
          <a:xfrm>
            <a:off x="0" y="-16157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Dissecting pathologic association of BIN1 isoforms</a:t>
            </a:r>
            <a:endParaRPr lang="en-US" sz="3200" i="1" dirty="0"/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082A0F25-A32F-4A41-B90A-7A962342B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63" y="803424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6CB36B-8155-7746-83D3-143E2F4B4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08" t="63571" r="8660" b="16667"/>
          <a:stretch/>
        </p:blipFill>
        <p:spPr>
          <a:xfrm>
            <a:off x="5706955" y="2678009"/>
            <a:ext cx="3331028" cy="33310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BF8E42-459E-C84B-8B3C-CD612BFC2FAB}"/>
              </a:ext>
            </a:extLst>
          </p:cNvPr>
          <p:cNvSpPr txBox="1"/>
          <p:nvPr/>
        </p:nvSpPr>
        <p:spPr>
          <a:xfrm>
            <a:off x="7262191" y="5754494"/>
            <a:ext cx="8817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Tangles</a:t>
            </a:r>
          </a:p>
        </p:txBody>
      </p:sp>
    </p:spTree>
    <p:extLst>
      <p:ext uri="{BB962C8B-B14F-4D97-AF65-F5344CB8AC3E}">
        <p14:creationId xmlns:p14="http://schemas.microsoft.com/office/powerpoint/2010/main" val="3508464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AE6AB4-3C41-7C4A-9F94-F809A150A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97" y="1631304"/>
            <a:ext cx="5430403" cy="967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6D157D-582A-924E-8A10-083A53409CB5}"/>
              </a:ext>
            </a:extLst>
          </p:cNvPr>
          <p:cNvSpPr txBox="1"/>
          <p:nvPr/>
        </p:nvSpPr>
        <p:spPr>
          <a:xfrm>
            <a:off x="6028431" y="5226696"/>
            <a:ext cx="258678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+mj-lt"/>
              </a:rPr>
              <a:t>Quantified with </a:t>
            </a:r>
            <a:r>
              <a:rPr lang="en-US" sz="1350" dirty="0" err="1">
                <a:latin typeface="+mj-lt"/>
              </a:rPr>
              <a:t>CellProfiler</a:t>
            </a:r>
            <a:r>
              <a:rPr lang="en-US" sz="1350" dirty="0">
                <a:latin typeface="+mj-lt"/>
              </a:rPr>
              <a:t> and </a:t>
            </a:r>
            <a:r>
              <a:rPr lang="en-US" sz="1350" dirty="0" err="1">
                <a:latin typeface="+mj-lt"/>
              </a:rPr>
              <a:t>CellProfiler</a:t>
            </a:r>
            <a:r>
              <a:rPr lang="en-US" sz="1350" dirty="0">
                <a:latin typeface="+mj-lt"/>
              </a:rPr>
              <a:t> Analyst (automatic segmentation of histological images and count the number of cells expressing each marker combination)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9C1C29-57F7-0942-A560-D099A0B2A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00"/>
          <a:stretch/>
        </p:blipFill>
        <p:spPr>
          <a:xfrm>
            <a:off x="954997" y="1327639"/>
            <a:ext cx="5430403" cy="2279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D3DE76-4273-0644-8F7E-DEF8DB1EBD09}"/>
              </a:ext>
            </a:extLst>
          </p:cNvPr>
          <p:cNvSpPr txBox="1"/>
          <p:nvPr/>
        </p:nvSpPr>
        <p:spPr>
          <a:xfrm>
            <a:off x="1061283" y="867367"/>
            <a:ext cx="170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Sense and induce Membrane curvature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C9D807-2B74-F24B-B8B7-BF2F7D65644B}"/>
              </a:ext>
            </a:extLst>
          </p:cNvPr>
          <p:cNvSpPr txBox="1">
            <a:spLocks/>
          </p:cNvSpPr>
          <p:nvPr/>
        </p:nvSpPr>
        <p:spPr>
          <a:xfrm>
            <a:off x="0" y="-16157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Resolving the affected cell type for the BIN1 exon association</a:t>
            </a:r>
            <a:endParaRPr lang="en-US" sz="2800" i="1" dirty="0"/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id="{62BF1AAE-F5B3-5D4A-8CE1-FFEAF6CA3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63" y="803424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63CE9A-CFF3-6B49-93F8-0E4AC4AF9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" y="2580859"/>
            <a:ext cx="5249595" cy="4273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6C1AAB-9B1C-354F-9F8C-200D3955BD03}"/>
              </a:ext>
            </a:extLst>
          </p:cNvPr>
          <p:cNvSpPr txBox="1"/>
          <p:nvPr/>
        </p:nvSpPr>
        <p:spPr>
          <a:xfrm>
            <a:off x="5897217" y="2888974"/>
            <a:ext cx="2849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BIN1 exon7 protein expression decreased in </a:t>
            </a:r>
            <a:r>
              <a:rPr lang="en-US" b="1" dirty="0"/>
              <a:t>astrocytes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36971A-2299-EA4D-9766-28EDB6517A1C}"/>
              </a:ext>
            </a:extLst>
          </p:cNvPr>
          <p:cNvSpPr txBox="1"/>
          <p:nvPr/>
        </p:nvSpPr>
        <p:spPr>
          <a:xfrm>
            <a:off x="5897217" y="4019765"/>
            <a:ext cx="284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change in neurons</a:t>
            </a:r>
          </a:p>
        </p:txBody>
      </p:sp>
    </p:spTree>
    <p:extLst>
      <p:ext uri="{BB962C8B-B14F-4D97-AF65-F5344CB8AC3E}">
        <p14:creationId xmlns:p14="http://schemas.microsoft.com/office/powerpoint/2010/main" val="2252065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105096"/>
            <a:ext cx="92964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dirty="0">
                <a:ea typeface="ＭＳ Ｐゴシック" charset="-128"/>
                <a:cs typeface="ＭＳ Ｐゴシック" charset="-128"/>
              </a:rPr>
              <a:t>Disclosures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2286000" y="1248096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07165-9CEB-9A4D-989C-CFBCC8202538}"/>
              </a:ext>
            </a:extLst>
          </p:cNvPr>
          <p:cNvSpPr txBox="1"/>
          <p:nvPr/>
        </p:nvSpPr>
        <p:spPr>
          <a:xfrm>
            <a:off x="783771" y="1615044"/>
            <a:ext cx="7540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Advisory Board: Roche, Biogen, Celgene, Neuroinflammation Newco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Investigator-initiated project support: Roche, Biogen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Grant support: NIA, Chan-Zuckerberg Initiative, Ludwig foundation</a:t>
            </a:r>
          </a:p>
        </p:txBody>
      </p:sp>
    </p:spTree>
    <p:extLst>
      <p:ext uri="{BB962C8B-B14F-4D97-AF65-F5344CB8AC3E}">
        <p14:creationId xmlns:p14="http://schemas.microsoft.com/office/powerpoint/2010/main" val="2207540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562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Broadening of molecular intermediate phenotypes to enable genetic screens for regulators of AD genes – </a:t>
            </a:r>
            <a:r>
              <a:rPr lang="en-US" i="1" dirty="0"/>
              <a:t>SIRPB1</a:t>
            </a:r>
          </a:p>
          <a:p>
            <a:pPr lvl="1"/>
            <a:r>
              <a:rPr lang="en-US" dirty="0"/>
              <a:t>Genetic dissection of molecular networks</a:t>
            </a:r>
          </a:p>
          <a:p>
            <a:r>
              <a:rPr lang="en-US" dirty="0"/>
              <a:t>Moving to the protein level – resolving </a:t>
            </a:r>
            <a:r>
              <a:rPr lang="en-US" dirty="0" err="1"/>
              <a:t>proteoform</a:t>
            </a:r>
            <a:r>
              <a:rPr lang="en-US" dirty="0"/>
              <a:t> associations for well-validated AD genes</a:t>
            </a:r>
          </a:p>
          <a:p>
            <a:pPr lvl="1"/>
            <a:r>
              <a:rPr lang="en-US" dirty="0"/>
              <a:t>Independent effects of different sources of variation – genetic &amp; non-genetic </a:t>
            </a:r>
          </a:p>
          <a:p>
            <a:pPr lvl="1"/>
            <a:r>
              <a:rPr lang="en-US" dirty="0"/>
              <a:t>Dissect the most relevant domain of the target protein</a:t>
            </a: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C168AD28-8988-5240-8F22-FAFA61289F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63" y="1028708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5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406" y="870793"/>
            <a:ext cx="4937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cs typeface="Arial"/>
              </a:rPr>
              <a:t>Center for Translational &amp; Computational </a:t>
            </a:r>
            <a:r>
              <a:rPr lang="en-US" sz="2000" b="1" dirty="0" err="1">
                <a:latin typeface="Arial"/>
                <a:cs typeface="Arial"/>
              </a:rPr>
              <a:t>Neuroimmunology</a:t>
            </a:r>
            <a:endParaRPr lang="en-US" sz="2000" b="1" dirty="0">
              <a:latin typeface="Arial"/>
              <a:cs typeface="Arial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12738"/>
            <a:ext cx="7772400" cy="1143001"/>
          </a:xfrm>
        </p:spPr>
        <p:txBody>
          <a:bodyPr/>
          <a:lstStyle/>
          <a:p>
            <a:pPr eaLnBrk="1" hangingPunct="1"/>
            <a:r>
              <a:rPr lang="en-US" sz="3600">
                <a:latin typeface="Arial"/>
                <a:cs typeface="Arial"/>
              </a:rPr>
              <a:t>Acknowledgements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7012" y="1496438"/>
            <a:ext cx="3429000" cy="4953000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De Jager lab</a:t>
            </a:r>
            <a:endParaRPr lang="en-US" sz="200" b="1" dirty="0">
              <a:latin typeface="Arial"/>
              <a:ea typeface="Arial" charset="0"/>
              <a:cs typeface="Arial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sz="400" b="1" dirty="0">
              <a:latin typeface="Arial"/>
              <a:ea typeface="Arial" charset="0"/>
              <a:cs typeface="Arial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dirty="0">
                <a:latin typeface="Arial"/>
                <a:ea typeface="Arial" charset="0"/>
                <a:cs typeface="Arial"/>
              </a:rPr>
              <a:t>Lien </a:t>
            </a:r>
            <a:r>
              <a:rPr lang="en-US" sz="1800" dirty="0" err="1">
                <a:latin typeface="Arial"/>
                <a:ea typeface="Arial" charset="0"/>
                <a:cs typeface="Arial"/>
              </a:rPr>
              <a:t>Beckers</a:t>
            </a:r>
            <a:endParaRPr lang="en-US" sz="1800" dirty="0">
              <a:latin typeface="Arial"/>
              <a:ea typeface="Arial" charset="0"/>
              <a:cs typeface="Arial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dirty="0" err="1">
                <a:latin typeface="Arial"/>
                <a:ea typeface="Arial" charset="0"/>
                <a:cs typeface="Arial"/>
              </a:rPr>
              <a:t>Claudiu</a:t>
            </a:r>
            <a:r>
              <a:rPr lang="en-US" sz="1800" dirty="0">
                <a:latin typeface="Arial"/>
                <a:ea typeface="Arial" charset="0"/>
                <a:cs typeface="Arial"/>
              </a:rPr>
              <a:t> </a:t>
            </a:r>
            <a:r>
              <a:rPr lang="en-US" sz="1800" dirty="0" err="1">
                <a:latin typeface="Arial"/>
                <a:ea typeface="Arial" charset="0"/>
                <a:cs typeface="Arial"/>
              </a:rPr>
              <a:t>Diaconu</a:t>
            </a:r>
            <a:endParaRPr lang="en-US" sz="1800" dirty="0">
              <a:latin typeface="Arial"/>
              <a:ea typeface="Arial" charset="0"/>
              <a:cs typeface="Arial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dirty="0">
                <a:latin typeface="Arial"/>
                <a:ea typeface="Arial" charset="0"/>
                <a:cs typeface="Arial"/>
              </a:rPr>
              <a:t>Seth Levin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dirty="0" err="1">
                <a:latin typeface="Arial"/>
                <a:ea typeface="Arial" charset="0"/>
                <a:cs typeface="Arial"/>
              </a:rPr>
              <a:t>Yiyi</a:t>
            </a:r>
            <a:r>
              <a:rPr lang="en-US" sz="1800" dirty="0">
                <a:latin typeface="Arial"/>
                <a:ea typeface="Arial" charset="0"/>
                <a:cs typeface="Arial"/>
              </a:rPr>
              <a:t> Ma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dirty="0">
                <a:latin typeface="Arial"/>
                <a:ea typeface="Arial" charset="0"/>
                <a:cs typeface="Arial"/>
              </a:rPr>
              <a:t>Zoe Pelly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dirty="0">
                <a:latin typeface="Arial"/>
                <a:ea typeface="Arial" charset="0"/>
                <a:cs typeface="Arial"/>
              </a:rPr>
              <a:t>Kathryn </a:t>
            </a:r>
            <a:r>
              <a:rPr lang="en-US" sz="1800" dirty="0" err="1">
                <a:latin typeface="Arial"/>
                <a:ea typeface="Arial" charset="0"/>
                <a:cs typeface="Arial"/>
              </a:rPr>
              <a:t>Rimmer</a:t>
            </a:r>
            <a:endParaRPr lang="en-US" sz="1800" dirty="0">
              <a:latin typeface="Arial"/>
              <a:ea typeface="Arial" charset="0"/>
              <a:cs typeface="Arial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dirty="0">
                <a:latin typeface="Arial"/>
                <a:ea typeface="Arial" charset="0"/>
                <a:cs typeface="Arial"/>
              </a:rPr>
              <a:t>Tina </a:t>
            </a:r>
            <a:r>
              <a:rPr lang="en-US" sz="1800" dirty="0" err="1">
                <a:latin typeface="Arial"/>
                <a:ea typeface="Arial" charset="0"/>
                <a:cs typeface="Arial"/>
              </a:rPr>
              <a:t>Roostaei</a:t>
            </a:r>
            <a:endParaRPr lang="en-US" sz="1800" dirty="0">
              <a:latin typeface="Arial"/>
              <a:ea typeface="Arial" charset="0"/>
              <a:cs typeface="Arial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dirty="0" err="1">
                <a:latin typeface="Arial"/>
                <a:ea typeface="Arial" charset="0"/>
                <a:cs typeface="Arial"/>
              </a:rPr>
              <a:t>Hanane</a:t>
            </a:r>
            <a:r>
              <a:rPr lang="en-US" sz="1800" dirty="0">
                <a:latin typeface="Arial"/>
                <a:ea typeface="Arial" charset="0"/>
                <a:cs typeface="Arial"/>
              </a:rPr>
              <a:t> </a:t>
            </a:r>
            <a:r>
              <a:rPr lang="en-US" sz="1800" dirty="0" err="1">
                <a:latin typeface="Arial"/>
                <a:ea typeface="Arial" charset="0"/>
                <a:cs typeface="Arial"/>
              </a:rPr>
              <a:t>Touil</a:t>
            </a:r>
            <a:endParaRPr lang="en-US" sz="1800" dirty="0">
              <a:latin typeface="Arial"/>
              <a:ea typeface="Arial" charset="0"/>
              <a:cs typeface="Arial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800" dirty="0">
                <a:latin typeface="Arial"/>
                <a:ea typeface="Arial" charset="0"/>
                <a:cs typeface="Arial"/>
              </a:rPr>
              <a:t>John </a:t>
            </a:r>
            <a:r>
              <a:rPr lang="en-US" sz="1800" dirty="0" err="1">
                <a:latin typeface="Arial"/>
                <a:ea typeface="Arial" charset="0"/>
                <a:cs typeface="Arial"/>
              </a:rPr>
              <a:t>Tuddenham</a:t>
            </a:r>
            <a:endParaRPr lang="en-US" sz="1800" dirty="0">
              <a:latin typeface="Arial"/>
              <a:ea typeface="Arial" charset="0"/>
              <a:cs typeface="Arial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sz="1800" dirty="0">
                <a:latin typeface="Arial"/>
                <a:ea typeface="Arial" charset="0"/>
                <a:cs typeface="Arial"/>
              </a:rPr>
              <a:t>Charles White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sz="1800" dirty="0">
                <a:latin typeface="Arial"/>
                <a:ea typeface="Arial" charset="0"/>
                <a:cs typeface="Arial"/>
              </a:rPr>
              <a:t>Hyun-</a:t>
            </a:r>
            <a:r>
              <a:rPr lang="en-US" sz="1800" dirty="0" err="1">
                <a:latin typeface="Arial"/>
                <a:ea typeface="Arial" charset="0"/>
                <a:cs typeface="Arial"/>
              </a:rPr>
              <a:t>Sik</a:t>
            </a:r>
            <a:r>
              <a:rPr lang="en-US" sz="1800" dirty="0">
                <a:latin typeface="Arial"/>
                <a:ea typeface="Arial" charset="0"/>
                <a:cs typeface="Arial"/>
              </a:rPr>
              <a:t> Yang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685800" y="728663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Rectangle 3"/>
          <p:cNvSpPr txBox="1">
            <a:spLocks noChangeArrowheads="1"/>
          </p:cNvSpPr>
          <p:nvPr/>
        </p:nvSpPr>
        <p:spPr bwMode="auto">
          <a:xfrm>
            <a:off x="4830232" y="5088568"/>
            <a:ext cx="44323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>
                <a:latin typeface="Arial"/>
                <a:cs typeface="Arial"/>
              </a:rPr>
              <a:t>Funding Sources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Arial"/>
                <a:cs typeface="Arial"/>
              </a:rPr>
              <a:t>NIH: NIA, NIGMS, NINDS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Arial"/>
                <a:cs typeface="Arial"/>
              </a:rPr>
              <a:t>Thompson Foundation (TAME- AD)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Arial"/>
                <a:cs typeface="Arial"/>
              </a:rPr>
              <a:t>Ludwig Foundation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Arial"/>
                <a:cs typeface="Arial"/>
              </a:rPr>
              <a:t>National MS Society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Arial"/>
                <a:cs typeface="Arial"/>
              </a:rPr>
              <a:t>Biogen, Eisai, Sanofi/Genzyme, UCB, </a:t>
            </a:r>
            <a:r>
              <a:rPr lang="en-US" sz="1600" dirty="0" err="1">
                <a:latin typeface="Arial"/>
                <a:cs typeface="Arial"/>
              </a:rPr>
              <a:t>Lundbeck</a:t>
            </a:r>
            <a:r>
              <a:rPr lang="en-US" sz="1600" dirty="0">
                <a:latin typeface="Arial"/>
                <a:cs typeface="Arial"/>
              </a:rPr>
              <a:t>, Genentech, Roche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21724" y="3673579"/>
            <a:ext cx="4267200" cy="158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35171" y="533400"/>
            <a:ext cx="3882938" cy="40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2000" dirty="0">
              <a:latin typeface="Arial"/>
              <a:cs typeface="Arial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en-US" sz="4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6150" y="1479890"/>
            <a:ext cx="3350886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Bradshaw lab</a:t>
            </a:r>
            <a:endParaRPr lang="en-US" sz="200" b="1" dirty="0">
              <a:latin typeface="Arial"/>
              <a:ea typeface="Arial" charset="0"/>
              <a:cs typeface="Arial"/>
            </a:endParaRPr>
          </a:p>
          <a:p>
            <a:pPr lvl="1">
              <a:lnSpc>
                <a:spcPct val="80000"/>
              </a:lnSpc>
            </a:pPr>
            <a:endParaRPr lang="en-US" dirty="0">
              <a:latin typeface="Arial"/>
              <a:ea typeface="Arial" charset="0"/>
              <a:cs typeface="Arial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38466" y="3126901"/>
            <a:ext cx="3350886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en-US" sz="400" b="1" dirty="0">
              <a:latin typeface="Arial"/>
              <a:ea typeface="Arial" charset="0"/>
              <a:cs typeface="Arial"/>
            </a:endParaRPr>
          </a:p>
          <a:p>
            <a:pPr lvl="1">
              <a:lnSpc>
                <a:spcPct val="80000"/>
              </a:lnSpc>
            </a:pPr>
            <a:endParaRPr lang="en-US" dirty="0">
              <a:latin typeface="Arial"/>
              <a:ea typeface="Arial" charset="0"/>
              <a:cs typeface="Arial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84276" y="2690662"/>
            <a:ext cx="335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Menon lab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69051" y="1034138"/>
            <a:ext cx="33508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RUSH University</a:t>
            </a:r>
            <a:endParaRPr lang="en-US" sz="200" b="1" dirty="0">
              <a:latin typeface="Arial"/>
              <a:ea typeface="Arial" charset="0"/>
              <a:cs typeface="Arial"/>
            </a:endParaRPr>
          </a:p>
          <a:p>
            <a:pPr algn="ctr">
              <a:lnSpc>
                <a:spcPct val="80000"/>
              </a:lnSpc>
            </a:pPr>
            <a:endParaRPr lang="en-US" sz="400" b="1" dirty="0">
              <a:latin typeface="Arial"/>
              <a:ea typeface="Arial" charset="0"/>
              <a:cs typeface="Arial"/>
            </a:endParaRP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/>
                <a:ea typeface="Arial" charset="0"/>
                <a:cs typeface="Arial"/>
              </a:rPr>
              <a:t>David Bennett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Chris </a:t>
            </a:r>
            <a:r>
              <a:rPr lang="en-US" dirty="0" err="1">
                <a:latin typeface="Arial"/>
                <a:ea typeface="Arial" charset="0"/>
                <a:cs typeface="Arial"/>
              </a:rPr>
              <a:t>Gaiteri</a:t>
            </a:r>
            <a:endParaRPr lang="en-US" dirty="0">
              <a:latin typeface="Arial"/>
              <a:ea typeface="Arial" charset="0"/>
              <a:cs typeface="Arial"/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Julie Schneider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Lei Yu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0746" y="1881716"/>
            <a:ext cx="335088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err="1">
                <a:latin typeface="Arial"/>
                <a:ea typeface="Arial" charset="0"/>
                <a:cs typeface="Arial"/>
              </a:rPr>
              <a:t>Elyaman</a:t>
            </a:r>
            <a:r>
              <a:rPr lang="en-US" sz="2000" b="1" dirty="0">
                <a:latin typeface="Arial"/>
                <a:ea typeface="Arial" charset="0"/>
                <a:cs typeface="Arial"/>
              </a:rPr>
              <a:t> lab</a:t>
            </a:r>
            <a:endParaRPr lang="en-US" sz="200" b="1" dirty="0">
              <a:latin typeface="Arial"/>
              <a:ea typeface="Arial" charset="0"/>
              <a:cs typeface="Arial"/>
            </a:endParaRPr>
          </a:p>
          <a:p>
            <a:pPr algn="ctr">
              <a:lnSpc>
                <a:spcPct val="80000"/>
              </a:lnSpc>
            </a:pPr>
            <a:endParaRPr lang="en-US" sz="4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838" y="5038987"/>
            <a:ext cx="3350886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Columbia MS Center</a:t>
            </a:r>
            <a:endParaRPr lang="en-US" sz="200" b="1" dirty="0">
              <a:latin typeface="Arial"/>
              <a:ea typeface="Arial" charset="0"/>
              <a:cs typeface="Arial"/>
            </a:endParaRPr>
          </a:p>
          <a:p>
            <a:pPr algn="ctr">
              <a:lnSpc>
                <a:spcPct val="80000"/>
              </a:lnSpc>
            </a:pPr>
            <a:endParaRPr lang="en-US" sz="400" b="1" dirty="0">
              <a:latin typeface="Arial"/>
              <a:ea typeface="Arial" charset="0"/>
              <a:cs typeface="Arial"/>
            </a:endParaRP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/>
                <a:ea typeface="Arial" charset="0"/>
                <a:cs typeface="Arial"/>
              </a:rPr>
              <a:t>Claire Riley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Vicky Leavitt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Libby Levine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Rebecca Farber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Wendy Vargas</a:t>
            </a:r>
          </a:p>
          <a:p>
            <a:pPr lvl="1">
              <a:lnSpc>
                <a:spcPct val="80000"/>
              </a:lnSpc>
            </a:pPr>
            <a:endParaRPr lang="en-US" dirty="0">
              <a:latin typeface="Arial"/>
              <a:ea typeface="Arial" charset="0"/>
              <a:cs typeface="Arial"/>
            </a:endParaRP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89341" y="2068816"/>
            <a:ext cx="3350886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PNNL</a:t>
            </a:r>
            <a:endParaRPr lang="en-US" sz="1000" b="1" dirty="0">
              <a:latin typeface="Arial"/>
              <a:ea typeface="Arial" charset="0"/>
              <a:cs typeface="Arial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Vlad </a:t>
            </a:r>
            <a:r>
              <a:rPr lang="en-US" dirty="0" err="1">
                <a:latin typeface="Arial"/>
                <a:ea typeface="Arial" charset="0"/>
                <a:cs typeface="Arial"/>
              </a:rPr>
              <a:t>Petyuk</a:t>
            </a:r>
            <a:endParaRPr lang="en-US" sz="10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8097" y="3514692"/>
            <a:ext cx="3350886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BWH</a:t>
            </a:r>
            <a:endParaRPr lang="en-US" sz="1000" b="1" dirty="0">
              <a:latin typeface="Arial"/>
              <a:ea typeface="Arial" charset="0"/>
              <a:cs typeface="Arial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Tracy Young-</a:t>
            </a:r>
            <a:r>
              <a:rPr lang="en-US" dirty="0" err="1">
                <a:latin typeface="Arial"/>
                <a:ea typeface="Arial" charset="0"/>
                <a:cs typeface="Arial"/>
              </a:rPr>
              <a:t>Pearse</a:t>
            </a:r>
            <a:endParaRPr lang="en-US" dirty="0">
              <a:latin typeface="Arial"/>
              <a:ea typeface="Arial" charset="0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87336" y="2724666"/>
            <a:ext cx="3350886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UBC</a:t>
            </a:r>
            <a:endParaRPr lang="en-US" sz="1000" b="1" dirty="0">
              <a:latin typeface="Arial"/>
              <a:ea typeface="Arial" charset="0"/>
              <a:cs typeface="Arial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Sara </a:t>
            </a:r>
            <a:r>
              <a:rPr lang="en-US" dirty="0" err="1">
                <a:latin typeface="Arial"/>
                <a:ea typeface="Arial" charset="0"/>
                <a:cs typeface="Arial"/>
              </a:rPr>
              <a:t>Mostafavi</a:t>
            </a:r>
            <a:endParaRPr lang="en-US" dirty="0">
              <a:latin typeface="Arial"/>
              <a:ea typeface="Arial" charset="0"/>
              <a:cs typeface="Arial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Bernard 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26793" y="3641728"/>
            <a:ext cx="3350886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>
                <a:latin typeface="Arial"/>
                <a:ea typeface="Arial" charset="0"/>
                <a:cs typeface="Arial"/>
              </a:rPr>
              <a:t>Broad Institute</a:t>
            </a:r>
            <a:endParaRPr lang="en-US" sz="1000" b="1" dirty="0">
              <a:latin typeface="Arial"/>
              <a:ea typeface="Arial" charset="0"/>
              <a:cs typeface="Arial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Aviv </a:t>
            </a:r>
            <a:r>
              <a:rPr lang="en-US" dirty="0" err="1">
                <a:latin typeface="Arial"/>
                <a:ea typeface="Arial" charset="0"/>
                <a:cs typeface="Arial"/>
              </a:rPr>
              <a:t>Regev</a:t>
            </a:r>
            <a:endParaRPr lang="en-US" dirty="0">
              <a:latin typeface="Arial"/>
              <a:ea typeface="Arial" charset="0"/>
              <a:cs typeface="Arial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latin typeface="Arial"/>
                <a:ea typeface="Arial" charset="0"/>
                <a:cs typeface="Arial"/>
              </a:rPr>
              <a:t>Naomi Habib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F37050-23CF-104D-B157-C315F5F8E99A}"/>
              </a:ext>
            </a:extLst>
          </p:cNvPr>
          <p:cNvSpPr txBox="1"/>
          <p:nvPr/>
        </p:nvSpPr>
        <p:spPr>
          <a:xfrm>
            <a:off x="2638455" y="2305487"/>
            <a:ext cx="335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Klein lab</a:t>
            </a:r>
          </a:p>
        </p:txBody>
      </p:sp>
      <p:sp>
        <p:nvSpPr>
          <p:cNvPr id="6" name="AutoShape 2" descr="/var/folders/vf/nf40hj_x7bqb6sr0kmf917jw0000gn/T/com.microsoft.Powerpoint/WebArchiveCopyPasteTempFiles/logo-minified.svg">
            <a:hlinkClick r:id="rId3" tooltip="Home"/>
            <a:extLst>
              <a:ext uri="{FF2B5EF4-FFF2-40B4-BE49-F238E27FC236}">
                <a16:creationId xmlns:a16="http://schemas.microsoft.com/office/drawing/2014/main" id="{6037C732-FA48-8D46-B477-AEBDE5A3DB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E139D8-2BAD-6144-A51A-463AD231D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862" y="4980601"/>
            <a:ext cx="650492" cy="5483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47E325-FEB3-0E4C-A662-874C43AD4FA6}"/>
              </a:ext>
            </a:extLst>
          </p:cNvPr>
          <p:cNvSpPr txBox="1"/>
          <p:nvPr/>
        </p:nvSpPr>
        <p:spPr>
          <a:xfrm>
            <a:off x="2638455" y="3093674"/>
            <a:ext cx="335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err="1">
                <a:latin typeface="Arial"/>
                <a:ea typeface="Arial" charset="0"/>
                <a:cs typeface="Arial"/>
              </a:rPr>
              <a:t>Olah</a:t>
            </a:r>
            <a:r>
              <a:rPr lang="en-US" sz="2000" b="1" dirty="0">
                <a:latin typeface="Arial"/>
                <a:ea typeface="Arial" charset="0"/>
                <a:cs typeface="Arial"/>
              </a:rPr>
              <a:t> lab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E683F4-8C0F-7B4F-A118-C640EE167FF1}"/>
              </a:ext>
            </a:extLst>
          </p:cNvPr>
          <p:cNvSpPr txBox="1"/>
          <p:nvPr/>
        </p:nvSpPr>
        <p:spPr>
          <a:xfrm>
            <a:off x="2638455" y="3482186"/>
            <a:ext cx="335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latin typeface="Arial"/>
                <a:ea typeface="Arial" charset="0"/>
                <a:cs typeface="Arial"/>
              </a:rPr>
              <a:t>Sher lab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F510EA-58FA-934D-9F21-1CA4956D2829}"/>
              </a:ext>
            </a:extLst>
          </p:cNvPr>
          <p:cNvSpPr txBox="1"/>
          <p:nvPr/>
        </p:nvSpPr>
        <p:spPr>
          <a:xfrm>
            <a:off x="2610164" y="3870663"/>
            <a:ext cx="335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err="1">
                <a:latin typeface="Arial"/>
                <a:ea typeface="Arial" charset="0"/>
                <a:cs typeface="Arial"/>
              </a:rPr>
              <a:t>Taga</a:t>
            </a:r>
            <a:r>
              <a:rPr lang="en-US" sz="2000" b="1" dirty="0">
                <a:latin typeface="Arial"/>
                <a:ea typeface="Arial" charset="0"/>
                <a:cs typeface="Arial"/>
              </a:rPr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51154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2667000" y="5410200"/>
            <a:ext cx="4191000" cy="228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284163" y="865740"/>
            <a:ext cx="857947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The Center for Translational &amp; Computational </a:t>
            </a:r>
            <a:r>
              <a:rPr lang="en-US" sz="3200" b="1" dirty="0" err="1">
                <a:latin typeface="Arial"/>
                <a:cs typeface="Arial"/>
              </a:rPr>
              <a:t>Neuroimmunology</a:t>
            </a:r>
            <a:endParaRPr lang="en-US" sz="3200" b="1" dirty="0">
              <a:latin typeface="Arial"/>
              <a:cs typeface="Arial"/>
            </a:endParaRPr>
          </a:p>
          <a:p>
            <a:pPr algn="ctr"/>
            <a:r>
              <a:rPr lang="en-US" sz="3200" b="1" dirty="0">
                <a:latin typeface="Arial"/>
                <a:cs typeface="Arial"/>
              </a:rPr>
              <a:t>&amp; </a:t>
            </a:r>
          </a:p>
          <a:p>
            <a:pPr algn="ctr"/>
            <a:r>
              <a:rPr lang="en-US" sz="3200" b="1" dirty="0">
                <a:latin typeface="Arial"/>
                <a:cs typeface="Arial"/>
              </a:rPr>
              <a:t>Multiple Sclerosis Center</a:t>
            </a:r>
            <a:endParaRPr lang="en-US" sz="1600" b="1" dirty="0">
              <a:latin typeface="Arial"/>
              <a:cs typeface="Arial"/>
            </a:endParaRPr>
          </a:p>
          <a:p>
            <a:pPr algn="ctr"/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457200" y="2637656"/>
            <a:ext cx="8153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1200" dirty="0"/>
          </a:p>
          <a:p>
            <a:pPr algn="ctr">
              <a:spcBef>
                <a:spcPct val="20000"/>
              </a:spcBef>
            </a:pPr>
            <a:r>
              <a:rPr lang="en-US" sz="2800" dirty="0"/>
              <a:t>Transforming the management of </a:t>
            </a:r>
            <a:r>
              <a:rPr lang="en-US" sz="2800" dirty="0" err="1"/>
              <a:t>neuroimmunologic</a:t>
            </a:r>
            <a:r>
              <a:rPr lang="en-US" sz="2800" dirty="0"/>
              <a:t> function in neurodegenerative diseases</a:t>
            </a:r>
          </a:p>
          <a:p>
            <a:pPr algn="ctr">
              <a:spcBef>
                <a:spcPct val="20000"/>
              </a:spcBef>
            </a:pPr>
            <a:endParaRPr lang="en-US" sz="1600" dirty="0"/>
          </a:p>
          <a:p>
            <a:pPr algn="ctr">
              <a:spcBef>
                <a:spcPct val="20000"/>
              </a:spcBef>
            </a:pPr>
            <a:endParaRPr lang="en-US" sz="2000" dirty="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819400" y="5562600"/>
            <a:ext cx="4191000" cy="228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8388" y="5751745"/>
            <a:ext cx="4672012" cy="689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ABA106-218E-F64A-A671-6E9222063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332" y="3944689"/>
            <a:ext cx="4519612" cy="174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0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1776372"/>
            <a:ext cx="7929564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dirty="0">
                <a:ea typeface="ＭＳ Ｐゴシック" charset="-128"/>
                <a:cs typeface="ＭＳ Ｐゴシック" charset="-128"/>
              </a:rPr>
              <a:t>Genetic architecture of myeloid proteins: defining the regulatory architecture of AD genes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2447831" y="4520288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8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 txBox="1">
            <a:spLocks/>
          </p:cNvSpPr>
          <p:nvPr/>
        </p:nvSpPr>
        <p:spPr>
          <a:xfrm>
            <a:off x="0" y="-11906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/>
                <a:cs typeface="Arial"/>
              </a:rPr>
              <a:t>Do Alzheimer’s disease loci influence myeloid protein expression in trans?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85800" y="101071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281679" y="2052633"/>
            <a:ext cx="4650045" cy="351797"/>
          </a:xfrm>
          <a:custGeom>
            <a:avLst/>
            <a:gdLst>
              <a:gd name="connsiteX0" fmla="*/ 0 w 7988300"/>
              <a:gd name="connsiteY0" fmla="*/ 1804422 h 1804422"/>
              <a:gd name="connsiteX1" fmla="*/ 1854200 w 7988300"/>
              <a:gd name="connsiteY1" fmla="*/ 255022 h 1804422"/>
              <a:gd name="connsiteX2" fmla="*/ 6159500 w 7988300"/>
              <a:gd name="connsiteY2" fmla="*/ 153422 h 1804422"/>
              <a:gd name="connsiteX3" fmla="*/ 7988300 w 7988300"/>
              <a:gd name="connsiteY3" fmla="*/ 1779022 h 1804422"/>
              <a:gd name="connsiteX4" fmla="*/ 7988300 w 7988300"/>
              <a:gd name="connsiteY4" fmla="*/ 1779022 h 180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300" h="1804422">
                <a:moveTo>
                  <a:pt x="0" y="1804422"/>
                </a:moveTo>
                <a:cubicBezTo>
                  <a:pt x="413808" y="1167305"/>
                  <a:pt x="827617" y="530189"/>
                  <a:pt x="1854200" y="255022"/>
                </a:cubicBezTo>
                <a:cubicBezTo>
                  <a:pt x="2880783" y="-20145"/>
                  <a:pt x="5137150" y="-100578"/>
                  <a:pt x="6159500" y="153422"/>
                </a:cubicBezTo>
                <a:cubicBezTo>
                  <a:pt x="7181850" y="407422"/>
                  <a:pt x="7988300" y="1779022"/>
                  <a:pt x="7988300" y="1779022"/>
                </a:cubicBezTo>
                <a:lnTo>
                  <a:pt x="7988300" y="1779022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43764" y="1905670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71428" y="1863197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87814" y="1890613"/>
            <a:ext cx="154145" cy="51381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51087" y="2659683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75702" y="2637662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61296" y="1619894"/>
            <a:ext cx="1204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TREM1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8804" y="1586198"/>
            <a:ext cx="110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TREM2 </a:t>
            </a:r>
            <a:endParaRPr lang="en-US" sz="12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0985" y="1591217"/>
            <a:ext cx="1735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CD33</a:t>
            </a:r>
            <a:endParaRPr lang="en-US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49913" y="3155751"/>
            <a:ext cx="110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PTK2B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5844" y="3168717"/>
            <a:ext cx="110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NME8</a:t>
            </a:r>
            <a:endParaRPr 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018" y="3379923"/>
            <a:ext cx="2206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SNPs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AD susceptibility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CSF biomarkers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AD pathology </a:t>
            </a:r>
            <a:r>
              <a:rPr lang="en-US" dirty="0" err="1"/>
              <a:t>endophenotypes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195761" y="4482923"/>
            <a:ext cx="1584191" cy="214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562335" y="4401632"/>
            <a:ext cx="879624" cy="16258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CD33</a:t>
            </a:r>
          </a:p>
        </p:txBody>
      </p:sp>
      <p:cxnSp>
        <p:nvCxnSpPr>
          <p:cNvPr id="21" name="Straight Connector 20"/>
          <p:cNvCxnSpPr>
            <a:stCxn id="23" idx="3"/>
          </p:cNvCxnSpPr>
          <p:nvPr/>
        </p:nvCxnSpPr>
        <p:spPr>
          <a:xfrm>
            <a:off x="6183694" y="5638259"/>
            <a:ext cx="1" cy="8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75478" y="5609443"/>
            <a:ext cx="2816904" cy="748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438660" y="5558061"/>
            <a:ext cx="745034" cy="160396"/>
          </a:xfrm>
          <a:prstGeom prst="round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TREM1</a:t>
            </a:r>
          </a:p>
        </p:txBody>
      </p:sp>
      <p:sp>
        <p:nvSpPr>
          <p:cNvPr id="24" name="Rectangle 23"/>
          <p:cNvSpPr/>
          <p:nvPr/>
        </p:nvSpPr>
        <p:spPr>
          <a:xfrm rot="18900000">
            <a:off x="3637732" y="4440169"/>
            <a:ext cx="102763" cy="1027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900000">
            <a:off x="5055439" y="5598120"/>
            <a:ext cx="102763" cy="1027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63582" y="5756147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rs6910730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59494" y="4611574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rs3865444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838407" y="5609443"/>
            <a:ext cx="745034" cy="1603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TREM2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813868" y="4645506"/>
            <a:ext cx="1584191" cy="214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305844" y="4564215"/>
            <a:ext cx="879624" cy="162583"/>
          </a:xfrm>
          <a:prstGeom prst="round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PTK2B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892650" y="5403186"/>
            <a:ext cx="1584191" cy="214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7460826" y="5321895"/>
            <a:ext cx="879624" cy="162583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NME8</a:t>
            </a:r>
          </a:p>
        </p:txBody>
      </p:sp>
      <p:sp>
        <p:nvSpPr>
          <p:cNvPr id="33" name="Rectangle 32"/>
          <p:cNvSpPr/>
          <p:nvPr/>
        </p:nvSpPr>
        <p:spPr>
          <a:xfrm rot="18900000">
            <a:off x="6090660" y="4613995"/>
            <a:ext cx="102763" cy="1027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 rot="18900000">
            <a:off x="7247765" y="5387728"/>
            <a:ext cx="102763" cy="1027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08811" y="4794179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rs28834970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68797" y="5587974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rs2718058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46297" y="2419487"/>
            <a:ext cx="541517" cy="198214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4" idx="3"/>
          </p:cNvCxnSpPr>
          <p:nvPr/>
        </p:nvCxnSpPr>
        <p:spPr>
          <a:xfrm flipV="1">
            <a:off x="3725446" y="2174875"/>
            <a:ext cx="1883365" cy="228034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6" idx="1"/>
          </p:cNvCxnSpPr>
          <p:nvPr/>
        </p:nvCxnSpPr>
        <p:spPr>
          <a:xfrm flipV="1">
            <a:off x="3761778" y="3294251"/>
            <a:ext cx="1288135" cy="110738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441959" y="2984500"/>
            <a:ext cx="22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94359" y="3533775"/>
            <a:ext cx="22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037A7-FD32-E241-8F15-E8B19191A9DA}"/>
              </a:ext>
            </a:extLst>
          </p:cNvPr>
          <p:cNvSpPr txBox="1"/>
          <p:nvPr/>
        </p:nvSpPr>
        <p:spPr>
          <a:xfrm>
            <a:off x="6435991" y="6481332"/>
            <a:ext cx="29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 </a:t>
            </a:r>
            <a:r>
              <a:rPr lang="en-US" i="1" dirty="0"/>
              <a:t>et al Nat Neuro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706168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2192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23 AD-related genetic variants</a:t>
            </a:r>
          </a:p>
          <a:p>
            <a:r>
              <a:rPr lang="en-US" sz="2000" dirty="0" err="1"/>
              <a:t>Cytometric</a:t>
            </a:r>
            <a:r>
              <a:rPr lang="en-US" sz="2000" dirty="0"/>
              <a:t> </a:t>
            </a:r>
            <a:r>
              <a:rPr lang="en-US" sz="2000" dirty="0" err="1"/>
              <a:t>immunophenotyping</a:t>
            </a:r>
            <a:r>
              <a:rPr lang="en-US" sz="2000" dirty="0"/>
              <a:t> of Peripheral Blood Mononuclear Cells from:</a:t>
            </a:r>
          </a:p>
          <a:p>
            <a:pPr lvl="1"/>
            <a:r>
              <a:rPr lang="en-US" sz="1600" dirty="0"/>
              <a:t>ImmVar Project (n=113; mean age=32) </a:t>
            </a:r>
          </a:p>
          <a:p>
            <a:pPr lvl="1"/>
            <a:r>
              <a:rPr lang="en-US" sz="1600" dirty="0"/>
              <a:t>Harvard Aging Brain Study (n=31; mean age=76)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 noChangeAspect="1"/>
          </p:cNvGraphicFramePr>
          <p:nvPr/>
        </p:nvGraphicFramePr>
        <p:xfrm>
          <a:off x="762000" y="2514600"/>
          <a:ext cx="7543800" cy="35052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55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781">
                <a:tc>
                  <a:txBody>
                    <a:bodyPr/>
                    <a:lstStyle/>
                    <a:p>
                      <a:r>
                        <a:rPr lang="en-US" sz="1400" dirty="0"/>
                        <a:t>MARKER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KNOWN</a:t>
                      </a:r>
                      <a:r>
                        <a:rPr lang="en-US" sz="1400" baseline="0" dirty="0"/>
                        <a:t> FUNCTION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781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CD33</a:t>
                      </a:r>
                      <a:endParaRPr lang="en-US" sz="1400" b="1" dirty="0">
                        <a:solidFill>
                          <a:srgbClr val="9900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Inhibitory receptor expressed by myeloid cells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TREM1</a:t>
                      </a:r>
                      <a:endParaRPr lang="en-US" sz="1400" b="1" dirty="0">
                        <a:solidFill>
                          <a:srgbClr val="9900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Surface receptor on myeloid cells that ampliﬁes inflammatory responses</a:t>
                      </a:r>
                      <a:r>
                        <a:rPr lang="en-US" sz="1400" baseline="0" dirty="0"/>
                        <a:t> (</a:t>
                      </a:r>
                      <a:r>
                        <a:rPr lang="en-US" sz="1400" dirty="0"/>
                        <a:t>e.g. cytokine secretion)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80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TREM2</a:t>
                      </a:r>
                      <a:endParaRPr lang="en-US" sz="1400" b="1" dirty="0">
                        <a:solidFill>
                          <a:srgbClr val="9900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Surface receptor on myeloid cells that has an anti-inflammatory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role in the brain;</a:t>
                      </a:r>
                      <a:r>
                        <a:rPr lang="en-US" sz="1400" baseline="0" dirty="0"/>
                        <a:t> involved in phagocytosis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7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TREML2</a:t>
                      </a:r>
                      <a:endParaRPr lang="en-US" sz="1400" b="1" dirty="0">
                        <a:solidFill>
                          <a:srgbClr val="9900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Surface receptor on myeloid cells; function not as obvious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7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TYROBP</a:t>
                      </a:r>
                      <a:endParaRPr lang="en-US" sz="1400" b="1" dirty="0">
                        <a:solidFill>
                          <a:srgbClr val="9900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Transmembrane adaptor protein for TREM1 and TREM2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7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PTK2B</a:t>
                      </a:r>
                      <a:endParaRPr lang="en-US" sz="1400" b="1" dirty="0">
                        <a:solidFill>
                          <a:srgbClr val="9900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Tyrosine kinase required for normal macrophage polarization and migration towards sites of inflammation;</a:t>
                      </a:r>
                      <a:r>
                        <a:rPr lang="en-US" sz="1400" baseline="0" dirty="0"/>
                        <a:t> r</a:t>
                      </a:r>
                      <a:r>
                        <a:rPr lang="en-US" sz="1400" dirty="0"/>
                        <a:t>egulates cytoskeleton rearrangement and cell spreading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7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NUP160</a:t>
                      </a:r>
                      <a:endParaRPr lang="en-US" sz="1400" b="1" dirty="0">
                        <a:solidFill>
                          <a:srgbClr val="9900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Part of nuclear pore complex, which mediates nucleoplasmic transport (mRNA export)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itle 9"/>
          <p:cNvSpPr txBox="1">
            <a:spLocks/>
          </p:cNvSpPr>
          <p:nvPr/>
        </p:nvSpPr>
        <p:spPr>
          <a:xfrm>
            <a:off x="0" y="-11906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/>
                <a:cs typeface="Arial"/>
              </a:rPr>
              <a:t>Do Alzheimer’s disease loci influence myeloid protein expression in trans?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85800" y="101071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67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48432" y="2704812"/>
            <a:ext cx="4650045" cy="351797"/>
          </a:xfrm>
          <a:custGeom>
            <a:avLst/>
            <a:gdLst>
              <a:gd name="connsiteX0" fmla="*/ 0 w 7988300"/>
              <a:gd name="connsiteY0" fmla="*/ 1804422 h 1804422"/>
              <a:gd name="connsiteX1" fmla="*/ 1854200 w 7988300"/>
              <a:gd name="connsiteY1" fmla="*/ 255022 h 1804422"/>
              <a:gd name="connsiteX2" fmla="*/ 6159500 w 7988300"/>
              <a:gd name="connsiteY2" fmla="*/ 153422 h 1804422"/>
              <a:gd name="connsiteX3" fmla="*/ 7988300 w 7988300"/>
              <a:gd name="connsiteY3" fmla="*/ 1779022 h 1804422"/>
              <a:gd name="connsiteX4" fmla="*/ 7988300 w 7988300"/>
              <a:gd name="connsiteY4" fmla="*/ 1779022 h 180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300" h="1804422">
                <a:moveTo>
                  <a:pt x="0" y="1804422"/>
                </a:moveTo>
                <a:cubicBezTo>
                  <a:pt x="413808" y="1167305"/>
                  <a:pt x="827617" y="530189"/>
                  <a:pt x="1854200" y="255022"/>
                </a:cubicBezTo>
                <a:cubicBezTo>
                  <a:pt x="2880783" y="-20145"/>
                  <a:pt x="5137150" y="-100578"/>
                  <a:pt x="6159500" y="153422"/>
                </a:cubicBezTo>
                <a:cubicBezTo>
                  <a:pt x="7181850" y="407422"/>
                  <a:pt x="7988300" y="1779022"/>
                  <a:pt x="7988300" y="1779022"/>
                </a:cubicBezTo>
                <a:lnTo>
                  <a:pt x="7988300" y="1779022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95707" y="2642026"/>
            <a:ext cx="154145" cy="51381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2615" y="2561016"/>
            <a:ext cx="154145" cy="51381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09524" y="2548171"/>
            <a:ext cx="154145" cy="51381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55082" y="2529947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69795" y="2466127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35419" y="2572420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35692" y="2464268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287417" y="5621882"/>
            <a:ext cx="1584191" cy="214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53991" y="5540591"/>
            <a:ext cx="879624" cy="16258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CD33</a:t>
            </a:r>
          </a:p>
        </p:txBody>
      </p:sp>
      <p:cxnSp>
        <p:nvCxnSpPr>
          <p:cNvPr id="22" name="Straight Connector 21"/>
          <p:cNvCxnSpPr>
            <a:stCxn id="21" idx="3"/>
          </p:cNvCxnSpPr>
          <p:nvPr/>
        </p:nvCxnSpPr>
        <p:spPr>
          <a:xfrm>
            <a:off x="4919262" y="5511776"/>
            <a:ext cx="1" cy="8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411046" y="5482960"/>
            <a:ext cx="2816904" cy="748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4174228" y="5431578"/>
            <a:ext cx="745034" cy="160396"/>
          </a:xfrm>
          <a:prstGeom prst="round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TREM1</a:t>
            </a:r>
          </a:p>
        </p:txBody>
      </p:sp>
      <p:sp>
        <p:nvSpPr>
          <p:cNvPr id="26" name="Rectangle 25"/>
          <p:cNvSpPr/>
          <p:nvPr/>
        </p:nvSpPr>
        <p:spPr>
          <a:xfrm rot="18900000">
            <a:off x="729388" y="5579128"/>
            <a:ext cx="102763" cy="1027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rot="18900000">
            <a:off x="3791007" y="5471637"/>
            <a:ext cx="102763" cy="1027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>
            <a:stCxn id="26" idx="3"/>
          </p:cNvCxnSpPr>
          <p:nvPr/>
        </p:nvCxnSpPr>
        <p:spPr>
          <a:xfrm flipV="1">
            <a:off x="817102" y="5068844"/>
            <a:ext cx="241040" cy="5253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420704" y="4978374"/>
            <a:ext cx="0" cy="35043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4266558" y="3424155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4364770" y="4059082"/>
            <a:ext cx="35324" cy="49547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343631" y="3064484"/>
            <a:ext cx="5454" cy="30829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099296" y="2158974"/>
            <a:ext cx="1204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TREM1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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846868" y="3424155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2923940" y="4978374"/>
            <a:ext cx="12847" cy="433387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11095" y="4059081"/>
            <a:ext cx="25691" cy="49547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936786" y="3115865"/>
            <a:ext cx="25691" cy="25690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500910" y="2156941"/>
            <a:ext cx="110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TREM2 </a:t>
            </a:r>
            <a:r>
              <a:rPr lang="en-US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</a:t>
            </a:r>
            <a:endParaRPr lang="en-US" sz="12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99150" y="5629664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rs6910730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65" name="Oval 64"/>
          <p:cNvSpPr/>
          <p:nvPr/>
        </p:nvSpPr>
        <p:spPr>
          <a:xfrm>
            <a:off x="3020281" y="2469657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296458" y="2529947"/>
            <a:ext cx="154145" cy="513817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3832863" y="3777384"/>
            <a:ext cx="293304" cy="1686029"/>
          </a:xfrm>
          <a:custGeom>
            <a:avLst/>
            <a:gdLst>
              <a:gd name="connsiteX0" fmla="*/ 21877 w 574770"/>
              <a:gd name="connsiteY0" fmla="*/ 2381693 h 2381693"/>
              <a:gd name="connsiteX1" fmla="*/ 11245 w 574770"/>
              <a:gd name="connsiteY1" fmla="*/ 1222744 h 2381693"/>
              <a:gd name="connsiteX2" fmla="*/ 160100 w 574770"/>
              <a:gd name="connsiteY2" fmla="*/ 435935 h 2381693"/>
              <a:gd name="connsiteX3" fmla="*/ 574770 w 574770"/>
              <a:gd name="connsiteY3" fmla="*/ 0 h 238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770" h="2381693">
                <a:moveTo>
                  <a:pt x="21877" y="2381693"/>
                </a:moveTo>
                <a:cubicBezTo>
                  <a:pt x="5042" y="1964365"/>
                  <a:pt x="-11792" y="1547037"/>
                  <a:pt x="11245" y="1222744"/>
                </a:cubicBezTo>
                <a:cubicBezTo>
                  <a:pt x="34282" y="898451"/>
                  <a:pt x="66179" y="639726"/>
                  <a:pt x="160100" y="435935"/>
                </a:cubicBezTo>
                <a:cubicBezTo>
                  <a:pt x="254021" y="232144"/>
                  <a:pt x="414395" y="116072"/>
                  <a:pt x="574770" y="0"/>
                </a:cubicBezTo>
              </a:path>
            </a:pathLst>
          </a:custGeom>
          <a:ln w="12700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4074213" y="4863318"/>
            <a:ext cx="763823" cy="115056"/>
          </a:xfrm>
          <a:custGeom>
            <a:avLst/>
            <a:gdLst>
              <a:gd name="connsiteX0" fmla="*/ 0 w 1132764"/>
              <a:gd name="connsiteY0" fmla="*/ 139057 h 170630"/>
              <a:gd name="connsiteX1" fmla="*/ 150125 w 1132764"/>
              <a:gd name="connsiteY1" fmla="*/ 43522 h 170630"/>
              <a:gd name="connsiteX2" fmla="*/ 259307 w 1132764"/>
              <a:gd name="connsiteY2" fmla="*/ 84466 h 170630"/>
              <a:gd name="connsiteX3" fmla="*/ 341194 w 1132764"/>
              <a:gd name="connsiteY3" fmla="*/ 166352 h 170630"/>
              <a:gd name="connsiteX4" fmla="*/ 450376 w 1132764"/>
              <a:gd name="connsiteY4" fmla="*/ 70818 h 170630"/>
              <a:gd name="connsiteX5" fmla="*/ 614149 w 1132764"/>
              <a:gd name="connsiteY5" fmla="*/ 29874 h 170630"/>
              <a:gd name="connsiteX6" fmla="*/ 764274 w 1132764"/>
              <a:gd name="connsiteY6" fmla="*/ 166352 h 170630"/>
              <a:gd name="connsiteX7" fmla="*/ 996286 w 1132764"/>
              <a:gd name="connsiteY7" fmla="*/ 125409 h 170630"/>
              <a:gd name="connsiteX8" fmla="*/ 1064525 w 1132764"/>
              <a:gd name="connsiteY8" fmla="*/ 16227 h 170630"/>
              <a:gd name="connsiteX9" fmla="*/ 1132764 w 1132764"/>
              <a:gd name="connsiteY9" fmla="*/ 2579 h 17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2764" h="170630">
                <a:moveTo>
                  <a:pt x="0" y="139057"/>
                </a:moveTo>
                <a:cubicBezTo>
                  <a:pt x="53453" y="95839"/>
                  <a:pt x="106907" y="52621"/>
                  <a:pt x="150125" y="43522"/>
                </a:cubicBezTo>
                <a:cubicBezTo>
                  <a:pt x="193343" y="34423"/>
                  <a:pt x="227462" y="63994"/>
                  <a:pt x="259307" y="84466"/>
                </a:cubicBezTo>
                <a:cubicBezTo>
                  <a:pt x="291152" y="104938"/>
                  <a:pt x="309349" y="168627"/>
                  <a:pt x="341194" y="166352"/>
                </a:cubicBezTo>
                <a:cubicBezTo>
                  <a:pt x="373039" y="164077"/>
                  <a:pt x="404884" y="93564"/>
                  <a:pt x="450376" y="70818"/>
                </a:cubicBezTo>
                <a:cubicBezTo>
                  <a:pt x="495868" y="48072"/>
                  <a:pt x="561833" y="13952"/>
                  <a:pt x="614149" y="29874"/>
                </a:cubicBezTo>
                <a:cubicBezTo>
                  <a:pt x="666465" y="45796"/>
                  <a:pt x="700585" y="150430"/>
                  <a:pt x="764274" y="166352"/>
                </a:cubicBezTo>
                <a:cubicBezTo>
                  <a:pt x="827964" y="182275"/>
                  <a:pt x="946244" y="150430"/>
                  <a:pt x="996286" y="125409"/>
                </a:cubicBezTo>
                <a:cubicBezTo>
                  <a:pt x="1046328" y="100388"/>
                  <a:pt x="1041779" y="36699"/>
                  <a:pt x="1064525" y="16227"/>
                </a:cubicBezTo>
                <a:cubicBezTo>
                  <a:pt x="1087271" y="-4245"/>
                  <a:pt x="1110017" y="-833"/>
                  <a:pt x="1132764" y="2579"/>
                </a:cubicBezTo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ight Brace 87"/>
          <p:cNvSpPr/>
          <p:nvPr/>
        </p:nvSpPr>
        <p:spPr>
          <a:xfrm rot="16200000">
            <a:off x="3432087" y="750511"/>
            <a:ext cx="411933" cy="2712768"/>
          </a:xfrm>
          <a:prstGeom prst="rightBrace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581396" y="1549374"/>
            <a:ext cx="2494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TREM1/TREM2 ratio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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2529183" y="4863318"/>
            <a:ext cx="763823" cy="115056"/>
          </a:xfrm>
          <a:custGeom>
            <a:avLst/>
            <a:gdLst>
              <a:gd name="connsiteX0" fmla="*/ 0 w 1132764"/>
              <a:gd name="connsiteY0" fmla="*/ 139057 h 170630"/>
              <a:gd name="connsiteX1" fmla="*/ 150125 w 1132764"/>
              <a:gd name="connsiteY1" fmla="*/ 43522 h 170630"/>
              <a:gd name="connsiteX2" fmla="*/ 259307 w 1132764"/>
              <a:gd name="connsiteY2" fmla="*/ 84466 h 170630"/>
              <a:gd name="connsiteX3" fmla="*/ 341194 w 1132764"/>
              <a:gd name="connsiteY3" fmla="*/ 166352 h 170630"/>
              <a:gd name="connsiteX4" fmla="*/ 450376 w 1132764"/>
              <a:gd name="connsiteY4" fmla="*/ 70818 h 170630"/>
              <a:gd name="connsiteX5" fmla="*/ 614149 w 1132764"/>
              <a:gd name="connsiteY5" fmla="*/ 29874 h 170630"/>
              <a:gd name="connsiteX6" fmla="*/ 764274 w 1132764"/>
              <a:gd name="connsiteY6" fmla="*/ 166352 h 170630"/>
              <a:gd name="connsiteX7" fmla="*/ 996286 w 1132764"/>
              <a:gd name="connsiteY7" fmla="*/ 125409 h 170630"/>
              <a:gd name="connsiteX8" fmla="*/ 1064525 w 1132764"/>
              <a:gd name="connsiteY8" fmla="*/ 16227 h 170630"/>
              <a:gd name="connsiteX9" fmla="*/ 1132764 w 1132764"/>
              <a:gd name="connsiteY9" fmla="*/ 2579 h 17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2764" h="170630">
                <a:moveTo>
                  <a:pt x="0" y="139057"/>
                </a:moveTo>
                <a:cubicBezTo>
                  <a:pt x="53453" y="95839"/>
                  <a:pt x="106907" y="52621"/>
                  <a:pt x="150125" y="43522"/>
                </a:cubicBezTo>
                <a:cubicBezTo>
                  <a:pt x="193343" y="34423"/>
                  <a:pt x="227462" y="63994"/>
                  <a:pt x="259307" y="84466"/>
                </a:cubicBezTo>
                <a:cubicBezTo>
                  <a:pt x="291152" y="104938"/>
                  <a:pt x="309349" y="168627"/>
                  <a:pt x="341194" y="166352"/>
                </a:cubicBezTo>
                <a:cubicBezTo>
                  <a:pt x="373039" y="164077"/>
                  <a:pt x="404884" y="93564"/>
                  <a:pt x="450376" y="70818"/>
                </a:cubicBezTo>
                <a:cubicBezTo>
                  <a:pt x="495868" y="48072"/>
                  <a:pt x="561833" y="13952"/>
                  <a:pt x="614149" y="29874"/>
                </a:cubicBezTo>
                <a:cubicBezTo>
                  <a:pt x="666465" y="45796"/>
                  <a:pt x="700585" y="150430"/>
                  <a:pt x="764274" y="166352"/>
                </a:cubicBezTo>
                <a:cubicBezTo>
                  <a:pt x="827964" y="182275"/>
                  <a:pt x="946244" y="150430"/>
                  <a:pt x="996286" y="125409"/>
                </a:cubicBezTo>
                <a:cubicBezTo>
                  <a:pt x="1046328" y="100388"/>
                  <a:pt x="1041779" y="36699"/>
                  <a:pt x="1064525" y="16227"/>
                </a:cubicBezTo>
                <a:cubicBezTo>
                  <a:pt x="1087271" y="-4245"/>
                  <a:pt x="1110017" y="-833"/>
                  <a:pt x="1132764" y="2579"/>
                </a:cubicBezTo>
              </a:path>
            </a:pathLst>
          </a:custGeom>
          <a:ln w="28575">
            <a:solidFill>
              <a:srgbClr val="92D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653991" y="4939518"/>
            <a:ext cx="763823" cy="115056"/>
          </a:xfrm>
          <a:custGeom>
            <a:avLst/>
            <a:gdLst>
              <a:gd name="connsiteX0" fmla="*/ 0 w 1132764"/>
              <a:gd name="connsiteY0" fmla="*/ 139057 h 170630"/>
              <a:gd name="connsiteX1" fmla="*/ 150125 w 1132764"/>
              <a:gd name="connsiteY1" fmla="*/ 43522 h 170630"/>
              <a:gd name="connsiteX2" fmla="*/ 259307 w 1132764"/>
              <a:gd name="connsiteY2" fmla="*/ 84466 h 170630"/>
              <a:gd name="connsiteX3" fmla="*/ 341194 w 1132764"/>
              <a:gd name="connsiteY3" fmla="*/ 166352 h 170630"/>
              <a:gd name="connsiteX4" fmla="*/ 450376 w 1132764"/>
              <a:gd name="connsiteY4" fmla="*/ 70818 h 170630"/>
              <a:gd name="connsiteX5" fmla="*/ 614149 w 1132764"/>
              <a:gd name="connsiteY5" fmla="*/ 29874 h 170630"/>
              <a:gd name="connsiteX6" fmla="*/ 764274 w 1132764"/>
              <a:gd name="connsiteY6" fmla="*/ 166352 h 170630"/>
              <a:gd name="connsiteX7" fmla="*/ 996286 w 1132764"/>
              <a:gd name="connsiteY7" fmla="*/ 125409 h 170630"/>
              <a:gd name="connsiteX8" fmla="*/ 1064525 w 1132764"/>
              <a:gd name="connsiteY8" fmla="*/ 16227 h 170630"/>
              <a:gd name="connsiteX9" fmla="*/ 1132764 w 1132764"/>
              <a:gd name="connsiteY9" fmla="*/ 2579 h 17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2764" h="170630">
                <a:moveTo>
                  <a:pt x="0" y="139057"/>
                </a:moveTo>
                <a:cubicBezTo>
                  <a:pt x="53453" y="95839"/>
                  <a:pt x="106907" y="52621"/>
                  <a:pt x="150125" y="43522"/>
                </a:cubicBezTo>
                <a:cubicBezTo>
                  <a:pt x="193343" y="34423"/>
                  <a:pt x="227462" y="63994"/>
                  <a:pt x="259307" y="84466"/>
                </a:cubicBezTo>
                <a:cubicBezTo>
                  <a:pt x="291152" y="104938"/>
                  <a:pt x="309349" y="168627"/>
                  <a:pt x="341194" y="166352"/>
                </a:cubicBezTo>
                <a:cubicBezTo>
                  <a:pt x="373039" y="164077"/>
                  <a:pt x="404884" y="93564"/>
                  <a:pt x="450376" y="70818"/>
                </a:cubicBezTo>
                <a:cubicBezTo>
                  <a:pt x="495868" y="48072"/>
                  <a:pt x="561833" y="13952"/>
                  <a:pt x="614149" y="29874"/>
                </a:cubicBezTo>
                <a:cubicBezTo>
                  <a:pt x="666465" y="45796"/>
                  <a:pt x="700585" y="150430"/>
                  <a:pt x="764274" y="166352"/>
                </a:cubicBezTo>
                <a:cubicBezTo>
                  <a:pt x="827964" y="182275"/>
                  <a:pt x="946244" y="150430"/>
                  <a:pt x="996286" y="125409"/>
                </a:cubicBezTo>
                <a:cubicBezTo>
                  <a:pt x="1046328" y="100388"/>
                  <a:pt x="1041779" y="36699"/>
                  <a:pt x="1064525" y="16227"/>
                </a:cubicBezTo>
                <a:cubicBezTo>
                  <a:pt x="1087271" y="-4245"/>
                  <a:pt x="1110017" y="-833"/>
                  <a:pt x="1132764" y="2579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379469" y="2557363"/>
            <a:ext cx="154145" cy="51381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06761" y="3545143"/>
            <a:ext cx="154145" cy="51381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0" name="Straight Arrow Connector 119"/>
          <p:cNvCxnSpPr/>
          <p:nvPr/>
        </p:nvCxnSpPr>
        <p:spPr>
          <a:xfrm flipV="1">
            <a:off x="1058142" y="4136530"/>
            <a:ext cx="25691" cy="49547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 flipV="1">
            <a:off x="1070988" y="3177597"/>
            <a:ext cx="12845" cy="33244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Freeform 122"/>
          <p:cNvSpPr/>
          <p:nvPr/>
        </p:nvSpPr>
        <p:spPr>
          <a:xfrm flipV="1">
            <a:off x="1553169" y="3022887"/>
            <a:ext cx="869799" cy="221432"/>
          </a:xfrm>
          <a:custGeom>
            <a:avLst/>
            <a:gdLst>
              <a:gd name="connsiteX0" fmla="*/ 0 w 406400"/>
              <a:gd name="connsiteY0" fmla="*/ 496280 h 496280"/>
              <a:gd name="connsiteX1" fmla="*/ 215900 w 406400"/>
              <a:gd name="connsiteY1" fmla="*/ 980 h 496280"/>
              <a:gd name="connsiteX2" fmla="*/ 406400 w 406400"/>
              <a:gd name="connsiteY2" fmla="*/ 394680 h 49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400" h="496280">
                <a:moveTo>
                  <a:pt x="0" y="496280"/>
                </a:moveTo>
                <a:cubicBezTo>
                  <a:pt x="74083" y="257096"/>
                  <a:pt x="148167" y="17913"/>
                  <a:pt x="215900" y="980"/>
                </a:cubicBezTo>
                <a:cubicBezTo>
                  <a:pt x="283633" y="-15953"/>
                  <a:pt x="345016" y="189363"/>
                  <a:pt x="406400" y="394680"/>
                </a:cubicBezTo>
              </a:path>
            </a:pathLst>
          </a:cu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51150" y="5750533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rs3865444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0" y="2268468"/>
            <a:ext cx="1735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Full-length CD33 </a:t>
            </a:r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</a:t>
            </a:r>
            <a:endParaRPr lang="en-US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Connector 145"/>
          <p:cNvCxnSpPr/>
          <p:nvPr/>
        </p:nvCxnSpPr>
        <p:spPr>
          <a:xfrm>
            <a:off x="1687760" y="2165705"/>
            <a:ext cx="300309" cy="9501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V="1">
            <a:off x="1889883" y="3086237"/>
            <a:ext cx="205527" cy="473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595707" y="1596070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Anti-CD33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</a:p>
        </p:txBody>
      </p:sp>
      <p:cxnSp>
        <p:nvCxnSpPr>
          <p:cNvPr id="152" name="Straight Connector 151"/>
          <p:cNvCxnSpPr/>
          <p:nvPr/>
        </p:nvCxnSpPr>
        <p:spPr>
          <a:xfrm flipH="1">
            <a:off x="1533615" y="1661936"/>
            <a:ext cx="19555" cy="241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1417814" y="1900929"/>
            <a:ext cx="112397" cy="179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1573772" y="1671110"/>
            <a:ext cx="19555" cy="241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1568748" y="1893061"/>
            <a:ext cx="52987" cy="187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1387046" y="1909780"/>
            <a:ext cx="107726" cy="147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1595241" y="1900929"/>
            <a:ext cx="51850" cy="156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2573975" y="5482960"/>
            <a:ext cx="745034" cy="1603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963" y="4648925"/>
            <a:ext cx="2128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Full-length CD33 mRNA </a:t>
            </a:r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</a:t>
            </a:r>
            <a:endParaRPr lang="en-US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286000" y="4608252"/>
            <a:ext cx="1310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TREM2 mRNA</a:t>
            </a:r>
            <a:endParaRPr lang="en-US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869691" y="4612930"/>
            <a:ext cx="1310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TREM1 mRNA</a:t>
            </a:r>
            <a:endParaRPr lang="en-US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433743" y="2730474"/>
            <a:ext cx="3710257" cy="3232658"/>
            <a:chOff x="5433743" y="2552700"/>
            <a:chExt cx="3710257" cy="3232658"/>
          </a:xfrm>
        </p:grpSpPr>
        <p:sp>
          <p:nvSpPr>
            <p:cNvPr id="97" name="Freeform 96"/>
            <p:cNvSpPr/>
            <p:nvPr/>
          </p:nvSpPr>
          <p:spPr>
            <a:xfrm>
              <a:off x="5562600" y="2552700"/>
              <a:ext cx="3412991" cy="351797"/>
            </a:xfrm>
            <a:custGeom>
              <a:avLst/>
              <a:gdLst>
                <a:gd name="connsiteX0" fmla="*/ 0 w 7988300"/>
                <a:gd name="connsiteY0" fmla="*/ 1804422 h 1804422"/>
                <a:gd name="connsiteX1" fmla="*/ 1854200 w 7988300"/>
                <a:gd name="connsiteY1" fmla="*/ 255022 h 1804422"/>
                <a:gd name="connsiteX2" fmla="*/ 6159500 w 7988300"/>
                <a:gd name="connsiteY2" fmla="*/ 153422 h 1804422"/>
                <a:gd name="connsiteX3" fmla="*/ 7988300 w 7988300"/>
                <a:gd name="connsiteY3" fmla="*/ 1779022 h 1804422"/>
                <a:gd name="connsiteX4" fmla="*/ 7988300 w 7988300"/>
                <a:gd name="connsiteY4" fmla="*/ 1779022 h 180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8300" h="1804422">
                  <a:moveTo>
                    <a:pt x="0" y="1804422"/>
                  </a:moveTo>
                  <a:cubicBezTo>
                    <a:pt x="413808" y="1167305"/>
                    <a:pt x="827617" y="530189"/>
                    <a:pt x="1854200" y="255022"/>
                  </a:cubicBezTo>
                  <a:cubicBezTo>
                    <a:pt x="2880783" y="-20145"/>
                    <a:pt x="5137150" y="-100578"/>
                    <a:pt x="6159500" y="153422"/>
                  </a:cubicBezTo>
                  <a:cubicBezTo>
                    <a:pt x="7181850" y="407422"/>
                    <a:pt x="7988300" y="1779022"/>
                    <a:pt x="7988300" y="1779022"/>
                  </a:cubicBezTo>
                  <a:lnTo>
                    <a:pt x="7988300" y="177902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5638800" y="5328908"/>
              <a:ext cx="1584191" cy="214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6130776" y="5247617"/>
              <a:ext cx="879624" cy="162583"/>
            </a:xfrm>
            <a:prstGeom prst="roundRect">
              <a:avLst/>
            </a:prstGeom>
            <a:gradFill flip="none" rotWithShape="1">
              <a:gsLst>
                <a:gs pos="0">
                  <a:srgbClr val="002060">
                    <a:tint val="66000"/>
                    <a:satMod val="160000"/>
                  </a:srgbClr>
                </a:gs>
                <a:gs pos="50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PTK2B</a:t>
              </a:r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7391400" y="5225412"/>
              <a:ext cx="1584191" cy="214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00"/>
            <p:cNvSpPr/>
            <p:nvPr/>
          </p:nvSpPr>
          <p:spPr>
            <a:xfrm>
              <a:off x="7959576" y="5144121"/>
              <a:ext cx="879624" cy="162583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NME8</a:t>
              </a:r>
            </a:p>
          </p:txBody>
        </p:sp>
        <p:cxnSp>
          <p:nvCxnSpPr>
            <p:cNvPr id="102" name="Straight Arrow Connector 101"/>
            <p:cNvCxnSpPr>
              <a:stCxn id="109" idx="3"/>
            </p:cNvCxnSpPr>
            <p:nvPr/>
          </p:nvCxnSpPr>
          <p:spPr>
            <a:xfrm flipV="1">
              <a:off x="6003306" y="4707478"/>
              <a:ext cx="444951" cy="60496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110" idx="3"/>
            </p:cNvCxnSpPr>
            <p:nvPr/>
          </p:nvCxnSpPr>
          <p:spPr>
            <a:xfrm flipV="1">
              <a:off x="7834229" y="4678776"/>
              <a:ext cx="349266" cy="54622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Freeform 103"/>
            <p:cNvSpPr/>
            <p:nvPr/>
          </p:nvSpPr>
          <p:spPr>
            <a:xfrm>
              <a:off x="6048983" y="4511449"/>
              <a:ext cx="763823" cy="115056"/>
            </a:xfrm>
            <a:custGeom>
              <a:avLst/>
              <a:gdLst>
                <a:gd name="connsiteX0" fmla="*/ 0 w 1132764"/>
                <a:gd name="connsiteY0" fmla="*/ 139057 h 170630"/>
                <a:gd name="connsiteX1" fmla="*/ 150125 w 1132764"/>
                <a:gd name="connsiteY1" fmla="*/ 43522 h 170630"/>
                <a:gd name="connsiteX2" fmla="*/ 259307 w 1132764"/>
                <a:gd name="connsiteY2" fmla="*/ 84466 h 170630"/>
                <a:gd name="connsiteX3" fmla="*/ 341194 w 1132764"/>
                <a:gd name="connsiteY3" fmla="*/ 166352 h 170630"/>
                <a:gd name="connsiteX4" fmla="*/ 450376 w 1132764"/>
                <a:gd name="connsiteY4" fmla="*/ 70818 h 170630"/>
                <a:gd name="connsiteX5" fmla="*/ 614149 w 1132764"/>
                <a:gd name="connsiteY5" fmla="*/ 29874 h 170630"/>
                <a:gd name="connsiteX6" fmla="*/ 764274 w 1132764"/>
                <a:gd name="connsiteY6" fmla="*/ 166352 h 170630"/>
                <a:gd name="connsiteX7" fmla="*/ 996286 w 1132764"/>
                <a:gd name="connsiteY7" fmla="*/ 125409 h 170630"/>
                <a:gd name="connsiteX8" fmla="*/ 1064525 w 1132764"/>
                <a:gd name="connsiteY8" fmla="*/ 16227 h 170630"/>
                <a:gd name="connsiteX9" fmla="*/ 1132764 w 1132764"/>
                <a:gd name="connsiteY9" fmla="*/ 2579 h 17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2764" h="170630">
                  <a:moveTo>
                    <a:pt x="0" y="139057"/>
                  </a:moveTo>
                  <a:cubicBezTo>
                    <a:pt x="53453" y="95839"/>
                    <a:pt x="106907" y="52621"/>
                    <a:pt x="150125" y="43522"/>
                  </a:cubicBezTo>
                  <a:cubicBezTo>
                    <a:pt x="193343" y="34423"/>
                    <a:pt x="227462" y="63994"/>
                    <a:pt x="259307" y="84466"/>
                  </a:cubicBezTo>
                  <a:cubicBezTo>
                    <a:pt x="291152" y="104938"/>
                    <a:pt x="309349" y="168627"/>
                    <a:pt x="341194" y="166352"/>
                  </a:cubicBezTo>
                  <a:cubicBezTo>
                    <a:pt x="373039" y="164077"/>
                    <a:pt x="404884" y="93564"/>
                    <a:pt x="450376" y="70818"/>
                  </a:cubicBezTo>
                  <a:cubicBezTo>
                    <a:pt x="495868" y="48072"/>
                    <a:pt x="561833" y="13952"/>
                    <a:pt x="614149" y="29874"/>
                  </a:cubicBezTo>
                  <a:cubicBezTo>
                    <a:pt x="666465" y="45796"/>
                    <a:pt x="700585" y="150430"/>
                    <a:pt x="764274" y="166352"/>
                  </a:cubicBezTo>
                  <a:cubicBezTo>
                    <a:pt x="827964" y="182275"/>
                    <a:pt x="946244" y="150430"/>
                    <a:pt x="996286" y="125409"/>
                  </a:cubicBezTo>
                  <a:cubicBezTo>
                    <a:pt x="1046328" y="100388"/>
                    <a:pt x="1041779" y="36699"/>
                    <a:pt x="1064525" y="16227"/>
                  </a:cubicBezTo>
                  <a:cubicBezTo>
                    <a:pt x="1087271" y="-4245"/>
                    <a:pt x="1110017" y="-833"/>
                    <a:pt x="1132764" y="2579"/>
                  </a:cubicBezTo>
                </a:path>
              </a:pathLst>
            </a:custGeom>
            <a:ln w="28575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796962" y="4494508"/>
              <a:ext cx="763823" cy="115056"/>
            </a:xfrm>
            <a:custGeom>
              <a:avLst/>
              <a:gdLst>
                <a:gd name="connsiteX0" fmla="*/ 0 w 1132764"/>
                <a:gd name="connsiteY0" fmla="*/ 139057 h 170630"/>
                <a:gd name="connsiteX1" fmla="*/ 150125 w 1132764"/>
                <a:gd name="connsiteY1" fmla="*/ 43522 h 170630"/>
                <a:gd name="connsiteX2" fmla="*/ 259307 w 1132764"/>
                <a:gd name="connsiteY2" fmla="*/ 84466 h 170630"/>
                <a:gd name="connsiteX3" fmla="*/ 341194 w 1132764"/>
                <a:gd name="connsiteY3" fmla="*/ 166352 h 170630"/>
                <a:gd name="connsiteX4" fmla="*/ 450376 w 1132764"/>
                <a:gd name="connsiteY4" fmla="*/ 70818 h 170630"/>
                <a:gd name="connsiteX5" fmla="*/ 614149 w 1132764"/>
                <a:gd name="connsiteY5" fmla="*/ 29874 h 170630"/>
                <a:gd name="connsiteX6" fmla="*/ 764274 w 1132764"/>
                <a:gd name="connsiteY6" fmla="*/ 166352 h 170630"/>
                <a:gd name="connsiteX7" fmla="*/ 996286 w 1132764"/>
                <a:gd name="connsiteY7" fmla="*/ 125409 h 170630"/>
                <a:gd name="connsiteX8" fmla="*/ 1064525 w 1132764"/>
                <a:gd name="connsiteY8" fmla="*/ 16227 h 170630"/>
                <a:gd name="connsiteX9" fmla="*/ 1132764 w 1132764"/>
                <a:gd name="connsiteY9" fmla="*/ 2579 h 17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2764" h="170630">
                  <a:moveTo>
                    <a:pt x="0" y="139057"/>
                  </a:moveTo>
                  <a:cubicBezTo>
                    <a:pt x="53453" y="95839"/>
                    <a:pt x="106907" y="52621"/>
                    <a:pt x="150125" y="43522"/>
                  </a:cubicBezTo>
                  <a:cubicBezTo>
                    <a:pt x="193343" y="34423"/>
                    <a:pt x="227462" y="63994"/>
                    <a:pt x="259307" y="84466"/>
                  </a:cubicBezTo>
                  <a:cubicBezTo>
                    <a:pt x="291152" y="104938"/>
                    <a:pt x="309349" y="168627"/>
                    <a:pt x="341194" y="166352"/>
                  </a:cubicBezTo>
                  <a:cubicBezTo>
                    <a:pt x="373039" y="164077"/>
                    <a:pt x="404884" y="93564"/>
                    <a:pt x="450376" y="70818"/>
                  </a:cubicBezTo>
                  <a:cubicBezTo>
                    <a:pt x="495868" y="48072"/>
                    <a:pt x="561833" y="13952"/>
                    <a:pt x="614149" y="29874"/>
                  </a:cubicBezTo>
                  <a:cubicBezTo>
                    <a:pt x="666465" y="45796"/>
                    <a:pt x="700585" y="150430"/>
                    <a:pt x="764274" y="166352"/>
                  </a:cubicBezTo>
                  <a:cubicBezTo>
                    <a:pt x="827964" y="182275"/>
                    <a:pt x="946244" y="150430"/>
                    <a:pt x="996286" y="125409"/>
                  </a:cubicBezTo>
                  <a:cubicBezTo>
                    <a:pt x="1046328" y="100388"/>
                    <a:pt x="1041779" y="36699"/>
                    <a:pt x="1064525" y="16227"/>
                  </a:cubicBezTo>
                  <a:cubicBezTo>
                    <a:pt x="1087271" y="-4245"/>
                    <a:pt x="1110017" y="-833"/>
                    <a:pt x="1132764" y="2579"/>
                  </a:cubicBezTo>
                </a:path>
              </a:pathLst>
            </a:custGeom>
            <a:ln w="28575"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775653" y="4228133"/>
              <a:ext cx="14473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PTK2B mRNA </a:t>
              </a:r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</a:t>
              </a:r>
              <a:endPara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757318" y="4217111"/>
              <a:ext cx="1386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NME8 mRNA </a:t>
              </a:r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</a:t>
              </a:r>
              <a:endParaRPr lang="en-US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 rot="18900000">
              <a:off x="5915592" y="5297397"/>
              <a:ext cx="102763" cy="102763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 rot="18900000">
              <a:off x="7746515" y="5209954"/>
              <a:ext cx="102763" cy="102763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433743" y="5477581"/>
              <a:ext cx="1236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rs28834970</a:t>
              </a:r>
              <a:r>
                <a:rPr lang="en-US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367547" y="5410200"/>
              <a:ext cx="118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rs2718058</a:t>
              </a:r>
              <a:r>
                <a:rPr lang="en-US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6322855" y="3067583"/>
              <a:ext cx="154145" cy="513817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tint val="66000"/>
                    <a:satMod val="160000"/>
                  </a:srgbClr>
                </a:gs>
                <a:gs pos="50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V="1">
              <a:off x="6400800" y="3734367"/>
              <a:ext cx="0" cy="39467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8251427" y="3119818"/>
              <a:ext cx="154145" cy="513817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flipV="1">
              <a:off x="8208547" y="3734367"/>
              <a:ext cx="0" cy="39467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5890627" y="2731623"/>
              <a:ext cx="110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PTK2B </a:t>
              </a:r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</a:t>
              </a:r>
              <a:endPara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806283" y="2769963"/>
              <a:ext cx="1109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NME8</a:t>
              </a:r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?</a:t>
              </a:r>
              <a:endParaRPr lang="en-US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6552327" y="3126638"/>
              <a:ext cx="154145" cy="513817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tint val="66000"/>
                    <a:satMod val="160000"/>
                  </a:srgbClr>
                </a:gs>
                <a:gs pos="50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6118961" y="3161860"/>
              <a:ext cx="154145" cy="513817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tint val="66000"/>
                    <a:satMod val="160000"/>
                  </a:srgbClr>
                </a:gs>
                <a:gs pos="50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7999255" y="3143783"/>
              <a:ext cx="154145" cy="513817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30"/>
            <p:cNvSpPr/>
            <p:nvPr/>
          </p:nvSpPr>
          <p:spPr>
            <a:xfrm flipH="1">
              <a:off x="6815346" y="3246381"/>
              <a:ext cx="1109453" cy="120988"/>
            </a:xfrm>
            <a:custGeom>
              <a:avLst/>
              <a:gdLst>
                <a:gd name="connsiteX0" fmla="*/ 0 w 406400"/>
                <a:gd name="connsiteY0" fmla="*/ 496280 h 496280"/>
                <a:gd name="connsiteX1" fmla="*/ 215900 w 406400"/>
                <a:gd name="connsiteY1" fmla="*/ 980 h 496280"/>
                <a:gd name="connsiteX2" fmla="*/ 406400 w 406400"/>
                <a:gd name="connsiteY2" fmla="*/ 394680 h 49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496280">
                  <a:moveTo>
                    <a:pt x="0" y="496280"/>
                  </a:moveTo>
                  <a:cubicBezTo>
                    <a:pt x="74083" y="257096"/>
                    <a:pt x="148167" y="17913"/>
                    <a:pt x="215900" y="980"/>
                  </a:cubicBezTo>
                  <a:cubicBezTo>
                    <a:pt x="283633" y="-15953"/>
                    <a:pt x="345016" y="189363"/>
                    <a:pt x="406400" y="394680"/>
                  </a:cubicBezTo>
                </a:path>
              </a:pathLst>
            </a:cu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966484" y="5963132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 risk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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815346" y="5963132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 risk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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itle 9"/>
          <p:cNvSpPr txBox="1">
            <a:spLocks/>
          </p:cNvSpPr>
          <p:nvPr/>
        </p:nvSpPr>
        <p:spPr>
          <a:xfrm>
            <a:off x="0" y="-11906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latin typeface="Arial"/>
                <a:cs typeface="Arial"/>
              </a:rPr>
              <a:t>AD trans </a:t>
            </a:r>
            <a:r>
              <a:rPr lang="en-US" sz="2800" dirty="0" err="1">
                <a:latin typeface="Arial"/>
                <a:cs typeface="Arial"/>
              </a:rPr>
              <a:t>pQTLs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93" name="Line 4"/>
          <p:cNvSpPr>
            <a:spLocks noChangeShapeType="1"/>
          </p:cNvSpPr>
          <p:nvPr/>
        </p:nvSpPr>
        <p:spPr bwMode="auto">
          <a:xfrm>
            <a:off x="665264" y="942983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E3ED9B0-4E1E-FD44-9F75-4963D0B0416E}"/>
              </a:ext>
            </a:extLst>
          </p:cNvPr>
          <p:cNvSpPr txBox="1"/>
          <p:nvPr/>
        </p:nvSpPr>
        <p:spPr>
          <a:xfrm>
            <a:off x="6435991" y="6481332"/>
            <a:ext cx="29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 </a:t>
            </a:r>
            <a:r>
              <a:rPr lang="en-US" i="1" dirty="0"/>
              <a:t>et al Nat Neuro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047063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018B4-FEC9-FC48-B307-15239E9DD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40" y="814387"/>
            <a:ext cx="6256627" cy="6256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E5438C-410E-504D-90DF-F088F7419A1E}"/>
              </a:ext>
            </a:extLst>
          </p:cNvPr>
          <p:cNvSpPr txBox="1"/>
          <p:nvPr/>
        </p:nvSpPr>
        <p:spPr>
          <a:xfrm>
            <a:off x="5091545" y="1388097"/>
            <a:ext cx="40524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Four Manhattan plots of the protein QTL GWAS of the immune AD proteins in monocytes: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CD33 (blue)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TREM1 (red)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TREM2 (green)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TYROBP (orange)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226 subjects, </a:t>
            </a:r>
            <a:r>
              <a:rPr lang="en-US" sz="2000" dirty="0" err="1"/>
              <a:t>PhenoGenetic</a:t>
            </a:r>
            <a:r>
              <a:rPr lang="en-US" sz="2000" dirty="0"/>
              <a:t> (n=165) &amp; HABS (n=61)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i="1" dirty="0"/>
              <a:t>SIRPB1</a:t>
            </a:r>
            <a:r>
              <a:rPr lang="en-US" sz="2000" dirty="0"/>
              <a:t> locus influences both TREM2 and TYROBP </a:t>
            </a:r>
            <a:r>
              <a:rPr lang="en-US" sz="2000" dirty="0" err="1"/>
              <a:t>expresssion</a:t>
            </a:r>
            <a:endParaRPr lang="en-US" sz="20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/>
              <a:t>GWAS for 4 AD myeloid proteins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85800" y="1063752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1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66D35-6E24-E644-9422-82A03E4EE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5770"/>
            <a:ext cx="4786746" cy="3350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6D5C4-FC9B-4648-B57B-804AB1B5F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5770"/>
            <a:ext cx="4786746" cy="335072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620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i="1" dirty="0"/>
              <a:t>SIRPB1</a:t>
            </a:r>
            <a:r>
              <a:rPr lang="en-US" sz="4000" dirty="0"/>
              <a:t> locus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685800" y="1063752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1488" y="1696438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TYROBP: rs2453814 is the top SNP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43488" y="1686505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TREM2: rs62623705 is the top SNP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5913" y="5629275"/>
            <a:ext cx="6272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TYROBP and TREM2 protein expression on monocytes are controlled by distinct </a:t>
            </a:r>
            <a:r>
              <a:rPr lang="en-US" sz="2000" i="1" dirty="0"/>
              <a:t>SIRPB1</a:t>
            </a:r>
            <a:r>
              <a:rPr lang="en-US" sz="2000" dirty="0"/>
              <a:t> variants</a:t>
            </a:r>
          </a:p>
        </p:txBody>
      </p:sp>
    </p:spTree>
    <p:extLst>
      <p:ext uri="{BB962C8B-B14F-4D97-AF65-F5344CB8AC3E}">
        <p14:creationId xmlns:p14="http://schemas.microsoft.com/office/powerpoint/2010/main" val="290879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D2BDCE-F345-0E4D-AD33-D675DAC5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84302"/>
            <a:ext cx="9057260" cy="557369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894C928-6F26-4A49-90FF-07DECFF7F20F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/>
              <a:t>Polygenic analysis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A1B92793-2FEF-0C42-9A0F-4406D6973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63752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8C8B1-4A08-8C4D-AD75-7C9CE86BFEAC}"/>
              </a:ext>
            </a:extLst>
          </p:cNvPr>
          <p:cNvSpPr txBox="1"/>
          <p:nvPr/>
        </p:nvSpPr>
        <p:spPr>
          <a:xfrm>
            <a:off x="973777" y="1864426"/>
            <a:ext cx="114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CD33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7080A-02F8-4B42-97BE-6BC852C982A5}"/>
              </a:ext>
            </a:extLst>
          </p:cNvPr>
          <p:cNvSpPr txBox="1"/>
          <p:nvPr/>
        </p:nvSpPr>
        <p:spPr>
          <a:xfrm>
            <a:off x="973776" y="4118651"/>
            <a:ext cx="114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TREM2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524A8-69EA-A24B-9CF0-C47699589945}"/>
              </a:ext>
            </a:extLst>
          </p:cNvPr>
          <p:cNvSpPr txBox="1"/>
          <p:nvPr/>
        </p:nvSpPr>
        <p:spPr>
          <a:xfrm>
            <a:off x="3406237" y="1864426"/>
            <a:ext cx="114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SIRPB1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87A11-7AC6-9645-A5EA-B96809D7841F}"/>
              </a:ext>
            </a:extLst>
          </p:cNvPr>
          <p:cNvSpPr txBox="1"/>
          <p:nvPr/>
        </p:nvSpPr>
        <p:spPr>
          <a:xfrm>
            <a:off x="5826822" y="1864426"/>
            <a:ext cx="114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TREM1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8DDECD-384C-D445-B896-AE10ACCFFD21}"/>
              </a:ext>
            </a:extLst>
          </p:cNvPr>
          <p:cNvSpPr txBox="1"/>
          <p:nvPr/>
        </p:nvSpPr>
        <p:spPr>
          <a:xfrm>
            <a:off x="3406236" y="4118651"/>
            <a:ext cx="114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TYROBP</a:t>
            </a:r>
          </a:p>
        </p:txBody>
      </p:sp>
    </p:spTree>
    <p:extLst>
      <p:ext uri="{BB962C8B-B14F-4D97-AF65-F5344CB8AC3E}">
        <p14:creationId xmlns:p14="http://schemas.microsoft.com/office/powerpoint/2010/main" val="3154668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1110</Words>
  <Application>Microsoft Macintosh PowerPoint</Application>
  <PresentationFormat>On-screen Show (4:3)</PresentationFormat>
  <Paragraphs>247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Symbol</vt:lpstr>
      <vt:lpstr>Office Theme</vt:lpstr>
      <vt:lpstr>PowerPoint Presentation</vt:lpstr>
      <vt:lpstr>Disclosures</vt:lpstr>
      <vt:lpstr>Genetic architecture of myeloid proteins: defining the regulatory architecture of AD genes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Proteomic dissection of BIN1 isoforms in AD</vt:lpstr>
      <vt:lpstr>Structure of BIN1</vt:lpstr>
      <vt:lpstr>Identifying cell distribution of BIN1 exons</vt:lpstr>
      <vt:lpstr>PowerPoint Presentation</vt:lpstr>
      <vt:lpstr>PowerPoint Presentation</vt:lpstr>
      <vt:lpstr>PowerPoint Presentation</vt:lpstr>
      <vt:lpstr>Summary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 Jager, Philip L.</dc:creator>
  <cp:lastModifiedBy>De Jager, Philip L.</cp:lastModifiedBy>
  <cp:revision>37</cp:revision>
  <dcterms:created xsi:type="dcterms:W3CDTF">2019-11-06T11:26:08Z</dcterms:created>
  <dcterms:modified xsi:type="dcterms:W3CDTF">2019-11-12T18:08:58Z</dcterms:modified>
</cp:coreProperties>
</file>