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91.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3" r:id="rId2"/>
  </p:sldMasterIdLst>
  <p:notesMasterIdLst>
    <p:notesMasterId r:id="rId77"/>
  </p:notesMasterIdLst>
  <p:sldIdLst>
    <p:sldId id="269" r:id="rId3"/>
    <p:sldId id="628" r:id="rId4"/>
    <p:sldId id="2034" r:id="rId5"/>
    <p:sldId id="620" r:id="rId6"/>
    <p:sldId id="622" r:id="rId7"/>
    <p:sldId id="623" r:id="rId8"/>
    <p:sldId id="282" r:id="rId9"/>
    <p:sldId id="624" r:id="rId10"/>
    <p:sldId id="627" r:id="rId11"/>
    <p:sldId id="632" r:id="rId12"/>
    <p:sldId id="560" r:id="rId13"/>
    <p:sldId id="626" r:id="rId14"/>
    <p:sldId id="637" r:id="rId15"/>
    <p:sldId id="593" r:id="rId16"/>
    <p:sldId id="595" r:id="rId17"/>
    <p:sldId id="602" r:id="rId18"/>
    <p:sldId id="601" r:id="rId19"/>
    <p:sldId id="600" r:id="rId20"/>
    <p:sldId id="596" r:id="rId21"/>
    <p:sldId id="594" r:id="rId22"/>
    <p:sldId id="598" r:id="rId23"/>
    <p:sldId id="2024" r:id="rId24"/>
    <p:sldId id="582" r:id="rId25"/>
    <p:sldId id="583" r:id="rId26"/>
    <p:sldId id="2025" r:id="rId27"/>
    <p:sldId id="633" r:id="rId28"/>
    <p:sldId id="574" r:id="rId29"/>
    <p:sldId id="578" r:id="rId30"/>
    <p:sldId id="2028" r:id="rId31"/>
    <p:sldId id="562" r:id="rId32"/>
    <p:sldId id="635" r:id="rId33"/>
    <p:sldId id="571" r:id="rId34"/>
    <p:sldId id="2030" r:id="rId35"/>
    <p:sldId id="370" r:id="rId36"/>
    <p:sldId id="605" r:id="rId37"/>
    <p:sldId id="564" r:id="rId38"/>
    <p:sldId id="606" r:id="rId39"/>
    <p:sldId id="607" r:id="rId40"/>
    <p:sldId id="608" r:id="rId41"/>
    <p:sldId id="609" r:id="rId42"/>
    <p:sldId id="610" r:id="rId43"/>
    <p:sldId id="611" r:id="rId44"/>
    <p:sldId id="612" r:id="rId45"/>
    <p:sldId id="613" r:id="rId46"/>
    <p:sldId id="614" r:id="rId47"/>
    <p:sldId id="257" r:id="rId48"/>
    <p:sldId id="259" r:id="rId49"/>
    <p:sldId id="2029" r:id="rId50"/>
    <p:sldId id="1737" r:id="rId51"/>
    <p:sldId id="1738" r:id="rId52"/>
    <p:sldId id="1782" r:id="rId53"/>
    <p:sldId id="1967" r:id="rId54"/>
    <p:sldId id="277" r:id="rId55"/>
    <p:sldId id="1748" r:id="rId56"/>
    <p:sldId id="278" r:id="rId57"/>
    <p:sldId id="2027" r:id="rId58"/>
    <p:sldId id="1742" r:id="rId59"/>
    <p:sldId id="1626" r:id="rId60"/>
    <p:sldId id="1835" r:id="rId61"/>
    <p:sldId id="570" r:id="rId62"/>
    <p:sldId id="618" r:id="rId63"/>
    <p:sldId id="591" r:id="rId64"/>
    <p:sldId id="590" r:id="rId65"/>
    <p:sldId id="589" r:id="rId66"/>
    <p:sldId id="2031" r:id="rId67"/>
    <p:sldId id="586" r:id="rId68"/>
    <p:sldId id="617" r:id="rId69"/>
    <p:sldId id="630" r:id="rId70"/>
    <p:sldId id="559" r:id="rId71"/>
    <p:sldId id="2023" r:id="rId72"/>
    <p:sldId id="615" r:id="rId73"/>
    <p:sldId id="2032" r:id="rId74"/>
    <p:sldId id="2035" r:id="rId75"/>
    <p:sldId id="616"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2673"/>
    <a:srgbClr val="E28E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3817" autoAdjust="0"/>
  </p:normalViewPr>
  <p:slideViewPr>
    <p:cSldViewPr snapToGrid="0" showGuides="1">
      <p:cViewPr varScale="1">
        <p:scale>
          <a:sx n="61" d="100"/>
          <a:sy n="61" d="100"/>
        </p:scale>
        <p:origin x="741" y="2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27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B050"/>
              </a:solidFill>
              <a:ln w="19050">
                <a:solidFill>
                  <a:schemeClr val="lt1"/>
                </a:solidFill>
              </a:ln>
              <a:effectLst/>
            </c:spPr>
            <c:extLst>
              <c:ext xmlns:c16="http://schemas.microsoft.com/office/drawing/2014/chart" uri="{C3380CC4-5D6E-409C-BE32-E72D297353CC}">
                <c16:uniqueId val="{00000001-90D5-47CC-A1BB-76DED3E82EE0}"/>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90D5-47CC-A1BB-76DED3E82EE0}"/>
              </c:ext>
            </c:extLst>
          </c:dPt>
          <c:dPt>
            <c:idx val="2"/>
            <c:bubble3D val="0"/>
            <c:spPr>
              <a:solidFill>
                <a:srgbClr val="CC99FF"/>
              </a:solidFill>
              <a:ln w="19050">
                <a:noFill/>
              </a:ln>
              <a:effectLst/>
            </c:spPr>
            <c:extLst>
              <c:ext xmlns:c16="http://schemas.microsoft.com/office/drawing/2014/chart" uri="{C3380CC4-5D6E-409C-BE32-E72D297353CC}">
                <c16:uniqueId val="{00000005-90D5-47CC-A1BB-76DED3E82EE0}"/>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90D5-47CC-A1BB-76DED3E82EE0}"/>
              </c:ext>
            </c:extLst>
          </c:dPt>
          <c:val>
            <c:numRef>
              <c:f>Sheet1!$D$4:$D$7</c:f>
              <c:numCache>
                <c:formatCode>General</c:formatCode>
                <c:ptCount val="4"/>
                <c:pt idx="0">
                  <c:v>50</c:v>
                </c:pt>
                <c:pt idx="1">
                  <c:v>71</c:v>
                </c:pt>
                <c:pt idx="2">
                  <c:v>373</c:v>
                </c:pt>
                <c:pt idx="3">
                  <c:v>43</c:v>
                </c:pt>
              </c:numCache>
            </c:numRef>
          </c:val>
          <c:extLst>
            <c:ext xmlns:c16="http://schemas.microsoft.com/office/drawing/2014/chart" uri="{C3380CC4-5D6E-409C-BE32-E72D297353CC}">
              <c16:uniqueId val="{00000008-90D5-47CC-A1BB-76DED3E82EE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EB1BB-A535-499C-9932-FB0B73512D0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8675030-3FA5-4736-A0ED-9021DCA38857}">
      <dgm:prSet phldrT="[Text]"/>
      <dgm:spPr>
        <a:solidFill>
          <a:srgbClr val="00B050"/>
        </a:solidFill>
      </dgm:spPr>
      <dgm:t>
        <a:bodyPr/>
        <a:lstStyle/>
        <a:p>
          <a:r>
            <a:rPr lang="en-US" dirty="0"/>
            <a:t>1</a:t>
          </a:r>
        </a:p>
      </dgm:t>
    </dgm:pt>
    <dgm:pt modelId="{48E0C24B-166C-4769-8AF9-A24290462C97}" type="parTrans" cxnId="{6B03BE6A-F2EA-47E6-9EA4-8D2EC8F9D1E4}">
      <dgm:prSet/>
      <dgm:spPr/>
      <dgm:t>
        <a:bodyPr/>
        <a:lstStyle/>
        <a:p>
          <a:endParaRPr lang="en-US"/>
        </a:p>
      </dgm:t>
    </dgm:pt>
    <dgm:pt modelId="{F78CF0FB-676F-4B9B-B643-AB72D0209412}" type="sibTrans" cxnId="{6B03BE6A-F2EA-47E6-9EA4-8D2EC8F9D1E4}">
      <dgm:prSet/>
      <dgm:spPr/>
      <dgm:t>
        <a:bodyPr/>
        <a:lstStyle/>
        <a:p>
          <a:endParaRPr lang="en-US"/>
        </a:p>
      </dgm:t>
    </dgm:pt>
    <dgm:pt modelId="{5C8819B3-4B1F-492E-A715-718D568C12DE}">
      <dgm:prSet phldrT="[Text]"/>
      <dgm:spPr/>
      <dgm:t>
        <a:bodyPr/>
        <a:lstStyle/>
        <a:p>
          <a:r>
            <a:rPr lang="en-US" dirty="0"/>
            <a:t>2</a:t>
          </a:r>
        </a:p>
      </dgm:t>
    </dgm:pt>
    <dgm:pt modelId="{A0A67D9C-B0CA-4B40-8E23-44E9B1BB67A2}" type="parTrans" cxnId="{5FA9DA32-AAFE-430E-957F-EFDEEF54267D}">
      <dgm:prSet/>
      <dgm:spPr/>
      <dgm:t>
        <a:bodyPr/>
        <a:lstStyle/>
        <a:p>
          <a:endParaRPr lang="en-US"/>
        </a:p>
      </dgm:t>
    </dgm:pt>
    <dgm:pt modelId="{22C5B700-ECAF-44ED-B428-02FA50783B71}" type="sibTrans" cxnId="{5FA9DA32-AAFE-430E-957F-EFDEEF54267D}">
      <dgm:prSet/>
      <dgm:spPr/>
      <dgm:t>
        <a:bodyPr/>
        <a:lstStyle/>
        <a:p>
          <a:endParaRPr lang="en-US"/>
        </a:p>
      </dgm:t>
    </dgm:pt>
    <dgm:pt modelId="{D1A8E4A9-1D9A-4A9E-BF3B-08210389163F}">
      <dgm:prSet phldrT="[Text]"/>
      <dgm:spPr/>
      <dgm:t>
        <a:bodyPr/>
        <a:lstStyle/>
        <a:p>
          <a:r>
            <a:rPr lang="en-US" b="0" dirty="0">
              <a:solidFill>
                <a:prstClr val="black"/>
              </a:solidFill>
              <a:cs typeface="Arial" panose="020B0604020202020204" pitchFamily="34" charset="0"/>
            </a:rPr>
            <a:t>Maximize the use of existing data and generate additional molecular profiling data (human and mouse) for use in target and biomarker discovery</a:t>
          </a:r>
          <a:endParaRPr lang="en-US" b="0" dirty="0"/>
        </a:p>
      </dgm:t>
    </dgm:pt>
    <dgm:pt modelId="{0B2C0AF8-0BF9-4F49-BF23-07BFD91B2DCE}" type="parTrans" cxnId="{D0221BD5-006E-4709-B5C7-60250642F10A}">
      <dgm:prSet/>
      <dgm:spPr/>
      <dgm:t>
        <a:bodyPr/>
        <a:lstStyle/>
        <a:p>
          <a:endParaRPr lang="en-US"/>
        </a:p>
      </dgm:t>
    </dgm:pt>
    <dgm:pt modelId="{8BB4CF0E-2EE9-46F1-8975-6A5D1D334DB0}" type="sibTrans" cxnId="{D0221BD5-006E-4709-B5C7-60250642F10A}">
      <dgm:prSet/>
      <dgm:spPr/>
      <dgm:t>
        <a:bodyPr/>
        <a:lstStyle/>
        <a:p>
          <a:endParaRPr lang="en-US"/>
        </a:p>
      </dgm:t>
    </dgm:pt>
    <dgm:pt modelId="{794B0861-2C3B-4662-873D-510258DF2DDE}">
      <dgm:prSet phldrT="[Text]"/>
      <dgm:spPr/>
      <dgm:t>
        <a:bodyPr/>
        <a:lstStyle/>
        <a:p>
          <a:r>
            <a:rPr lang="en-US" dirty="0"/>
            <a:t>3</a:t>
          </a:r>
        </a:p>
      </dgm:t>
    </dgm:pt>
    <dgm:pt modelId="{EFE234E9-1DDE-4C2C-B23C-103AB3759D9F}" type="parTrans" cxnId="{B10DBF90-4756-4149-B858-1D283ED951E8}">
      <dgm:prSet/>
      <dgm:spPr/>
      <dgm:t>
        <a:bodyPr/>
        <a:lstStyle/>
        <a:p>
          <a:endParaRPr lang="en-US"/>
        </a:p>
      </dgm:t>
    </dgm:pt>
    <dgm:pt modelId="{35F4B63E-524B-406E-95F1-1E8CB7AFD4FD}" type="sibTrans" cxnId="{B10DBF90-4756-4149-B858-1D283ED951E8}">
      <dgm:prSet/>
      <dgm:spPr/>
      <dgm:t>
        <a:bodyPr/>
        <a:lstStyle/>
        <a:p>
          <a:endParaRPr lang="en-US"/>
        </a:p>
      </dgm:t>
    </dgm:pt>
    <dgm:pt modelId="{A8BF6686-6DED-4625-9AE0-49D0D1357176}">
      <dgm:prSet phldrT="[Text]"/>
      <dgm:spPr/>
      <dgm:t>
        <a:bodyPr/>
        <a:lstStyle/>
        <a:p>
          <a:r>
            <a:rPr lang="en-US" b="0" dirty="0">
              <a:solidFill>
                <a:prstClr val="black"/>
              </a:solidFill>
              <a:cs typeface="Arial" panose="020B0604020202020204" pitchFamily="34" charset="0"/>
            </a:rPr>
            <a:t>Increase the bandwidth and develop new methods for functional validation of novel targets</a:t>
          </a:r>
          <a:endParaRPr lang="en-US" b="0" dirty="0"/>
        </a:p>
      </dgm:t>
    </dgm:pt>
    <dgm:pt modelId="{3A7E61EA-A289-463D-9A57-E3773E22B8CB}" type="parTrans" cxnId="{FEEF81FC-1169-4056-B98C-15D7C17FAE75}">
      <dgm:prSet/>
      <dgm:spPr/>
      <dgm:t>
        <a:bodyPr/>
        <a:lstStyle/>
        <a:p>
          <a:endParaRPr lang="en-US"/>
        </a:p>
      </dgm:t>
    </dgm:pt>
    <dgm:pt modelId="{0A179E39-4632-4BBC-98F4-857F1FA9549E}" type="sibTrans" cxnId="{FEEF81FC-1169-4056-B98C-15D7C17FAE75}">
      <dgm:prSet/>
      <dgm:spPr/>
      <dgm:t>
        <a:bodyPr/>
        <a:lstStyle/>
        <a:p>
          <a:endParaRPr lang="en-US"/>
        </a:p>
      </dgm:t>
    </dgm:pt>
    <dgm:pt modelId="{D7C98200-3954-4502-9392-4684CDC0E51D}">
      <dgm:prSet phldrT="[Text]" custT="1"/>
      <dgm:spPr/>
      <dgm:t>
        <a:bodyPr/>
        <a:lstStyle/>
        <a:p>
          <a:r>
            <a:rPr lang="en-US" sz="1600" b="0" dirty="0">
              <a:solidFill>
                <a:prstClr val="black"/>
              </a:solidFill>
              <a:cs typeface="Arial" panose="020B0604020202020204" pitchFamily="34" charset="0"/>
            </a:rPr>
            <a:t>Sustain and expand the capabilities of the AMP-AD Knowledge Portal and the AGORA platform</a:t>
          </a:r>
          <a:endParaRPr lang="en-US" sz="1600" b="0" dirty="0"/>
        </a:p>
      </dgm:t>
    </dgm:pt>
    <dgm:pt modelId="{B636567D-2960-4906-87A1-EE46BFED0749}" type="parTrans" cxnId="{DE5F0BC3-9594-45E4-B6D2-C69DB6C9A7D3}">
      <dgm:prSet/>
      <dgm:spPr/>
      <dgm:t>
        <a:bodyPr/>
        <a:lstStyle/>
        <a:p>
          <a:endParaRPr lang="en-US"/>
        </a:p>
      </dgm:t>
    </dgm:pt>
    <dgm:pt modelId="{51E6D0E8-E040-40A5-9630-BD0E4E935C49}" type="sibTrans" cxnId="{DE5F0BC3-9594-45E4-B6D2-C69DB6C9A7D3}">
      <dgm:prSet/>
      <dgm:spPr/>
      <dgm:t>
        <a:bodyPr/>
        <a:lstStyle/>
        <a:p>
          <a:endParaRPr lang="en-US"/>
        </a:p>
      </dgm:t>
    </dgm:pt>
    <dgm:pt modelId="{D2145B5E-4F0F-4115-B2F4-0FD0EB3B4D22}" type="pres">
      <dgm:prSet presAssocID="{C9CEB1BB-A535-499C-9932-FB0B73512D06}" presName="linearFlow" presStyleCnt="0">
        <dgm:presLayoutVars>
          <dgm:dir/>
          <dgm:animLvl val="lvl"/>
          <dgm:resizeHandles val="exact"/>
        </dgm:presLayoutVars>
      </dgm:prSet>
      <dgm:spPr/>
      <dgm:t>
        <a:bodyPr/>
        <a:lstStyle/>
        <a:p>
          <a:endParaRPr lang="en-US"/>
        </a:p>
      </dgm:t>
    </dgm:pt>
    <dgm:pt modelId="{D93DA35C-AC93-4EE8-801D-41AE4F4A9BF5}" type="pres">
      <dgm:prSet presAssocID="{28675030-3FA5-4736-A0ED-9021DCA38857}" presName="composite" presStyleCnt="0"/>
      <dgm:spPr/>
    </dgm:pt>
    <dgm:pt modelId="{30202CF9-7657-4C31-B26F-3D1E4C502F2B}" type="pres">
      <dgm:prSet presAssocID="{28675030-3FA5-4736-A0ED-9021DCA38857}" presName="parentText" presStyleLbl="alignNode1" presStyleIdx="0" presStyleCnt="3">
        <dgm:presLayoutVars>
          <dgm:chMax val="1"/>
          <dgm:bulletEnabled val="1"/>
        </dgm:presLayoutVars>
      </dgm:prSet>
      <dgm:spPr/>
      <dgm:t>
        <a:bodyPr/>
        <a:lstStyle/>
        <a:p>
          <a:endParaRPr lang="en-US"/>
        </a:p>
      </dgm:t>
    </dgm:pt>
    <dgm:pt modelId="{95C62BE3-AFB2-4507-AF17-55416AB23730}" type="pres">
      <dgm:prSet presAssocID="{28675030-3FA5-4736-A0ED-9021DCA38857}" presName="descendantText" presStyleLbl="alignAcc1" presStyleIdx="0" presStyleCnt="3">
        <dgm:presLayoutVars>
          <dgm:bulletEnabled val="1"/>
        </dgm:presLayoutVars>
      </dgm:prSet>
      <dgm:spPr/>
      <dgm:t>
        <a:bodyPr/>
        <a:lstStyle/>
        <a:p>
          <a:endParaRPr lang="en-US"/>
        </a:p>
      </dgm:t>
    </dgm:pt>
    <dgm:pt modelId="{28861E5E-411C-45A9-8C7A-D244D98CF8F0}" type="pres">
      <dgm:prSet presAssocID="{F78CF0FB-676F-4B9B-B643-AB72D0209412}" presName="sp" presStyleCnt="0"/>
      <dgm:spPr/>
    </dgm:pt>
    <dgm:pt modelId="{610FADEB-68E4-4BEC-963F-0D4F84A74779}" type="pres">
      <dgm:prSet presAssocID="{5C8819B3-4B1F-492E-A715-718D568C12DE}" presName="composite" presStyleCnt="0"/>
      <dgm:spPr/>
    </dgm:pt>
    <dgm:pt modelId="{2F2F0EB2-E85F-41B3-B0CD-ABCEA54EF9C9}" type="pres">
      <dgm:prSet presAssocID="{5C8819B3-4B1F-492E-A715-718D568C12DE}" presName="parentText" presStyleLbl="alignNode1" presStyleIdx="1" presStyleCnt="3">
        <dgm:presLayoutVars>
          <dgm:chMax val="1"/>
          <dgm:bulletEnabled val="1"/>
        </dgm:presLayoutVars>
      </dgm:prSet>
      <dgm:spPr/>
      <dgm:t>
        <a:bodyPr/>
        <a:lstStyle/>
        <a:p>
          <a:endParaRPr lang="en-US"/>
        </a:p>
      </dgm:t>
    </dgm:pt>
    <dgm:pt modelId="{D78E6D5D-6EDC-472A-93B0-2A10D743E62C}" type="pres">
      <dgm:prSet presAssocID="{5C8819B3-4B1F-492E-A715-718D568C12DE}" presName="descendantText" presStyleLbl="alignAcc1" presStyleIdx="1" presStyleCnt="3">
        <dgm:presLayoutVars>
          <dgm:bulletEnabled val="1"/>
        </dgm:presLayoutVars>
      </dgm:prSet>
      <dgm:spPr/>
      <dgm:t>
        <a:bodyPr/>
        <a:lstStyle/>
        <a:p>
          <a:endParaRPr lang="en-US"/>
        </a:p>
      </dgm:t>
    </dgm:pt>
    <dgm:pt modelId="{6E8F5CCE-413C-4E87-9F0F-B3B2887CC257}" type="pres">
      <dgm:prSet presAssocID="{22C5B700-ECAF-44ED-B428-02FA50783B71}" presName="sp" presStyleCnt="0"/>
      <dgm:spPr/>
    </dgm:pt>
    <dgm:pt modelId="{E29F1E54-4B49-436D-8271-A56AC5F61AA8}" type="pres">
      <dgm:prSet presAssocID="{794B0861-2C3B-4662-873D-510258DF2DDE}" presName="composite" presStyleCnt="0"/>
      <dgm:spPr/>
    </dgm:pt>
    <dgm:pt modelId="{A5CF9967-D9FB-419E-809E-1D9322021F81}" type="pres">
      <dgm:prSet presAssocID="{794B0861-2C3B-4662-873D-510258DF2DDE}" presName="parentText" presStyleLbl="alignNode1" presStyleIdx="2" presStyleCnt="3">
        <dgm:presLayoutVars>
          <dgm:chMax val="1"/>
          <dgm:bulletEnabled val="1"/>
        </dgm:presLayoutVars>
      </dgm:prSet>
      <dgm:spPr/>
      <dgm:t>
        <a:bodyPr/>
        <a:lstStyle/>
        <a:p>
          <a:endParaRPr lang="en-US"/>
        </a:p>
      </dgm:t>
    </dgm:pt>
    <dgm:pt modelId="{EB10D34A-EE11-461C-B05B-A1166039D77D}" type="pres">
      <dgm:prSet presAssocID="{794B0861-2C3B-4662-873D-510258DF2DDE}" presName="descendantText" presStyleLbl="alignAcc1" presStyleIdx="2" presStyleCnt="3">
        <dgm:presLayoutVars>
          <dgm:bulletEnabled val="1"/>
        </dgm:presLayoutVars>
      </dgm:prSet>
      <dgm:spPr/>
      <dgm:t>
        <a:bodyPr/>
        <a:lstStyle/>
        <a:p>
          <a:endParaRPr lang="en-US"/>
        </a:p>
      </dgm:t>
    </dgm:pt>
  </dgm:ptLst>
  <dgm:cxnLst>
    <dgm:cxn modelId="{BC81D24C-5692-47AA-94F0-014C83C71E54}" type="presOf" srcId="{28675030-3FA5-4736-A0ED-9021DCA38857}" destId="{30202CF9-7657-4C31-B26F-3D1E4C502F2B}" srcOrd="0" destOrd="0" presId="urn:microsoft.com/office/officeart/2005/8/layout/chevron2"/>
    <dgm:cxn modelId="{5AF4E9C2-7F9B-42DD-A1F6-B14201CBD3A3}" type="presOf" srcId="{D7C98200-3954-4502-9392-4684CDC0E51D}" destId="{95C62BE3-AFB2-4507-AF17-55416AB23730}" srcOrd="0" destOrd="0" presId="urn:microsoft.com/office/officeart/2005/8/layout/chevron2"/>
    <dgm:cxn modelId="{5BA8B323-EC17-44EF-AC93-3C782F33CAD1}" type="presOf" srcId="{794B0861-2C3B-4662-873D-510258DF2DDE}" destId="{A5CF9967-D9FB-419E-809E-1D9322021F81}" srcOrd="0" destOrd="0" presId="urn:microsoft.com/office/officeart/2005/8/layout/chevron2"/>
    <dgm:cxn modelId="{D0221BD5-006E-4709-B5C7-60250642F10A}" srcId="{5C8819B3-4B1F-492E-A715-718D568C12DE}" destId="{D1A8E4A9-1D9A-4A9E-BF3B-08210389163F}" srcOrd="0" destOrd="0" parTransId="{0B2C0AF8-0BF9-4F49-BF23-07BFD91B2DCE}" sibTransId="{8BB4CF0E-2EE9-46F1-8975-6A5D1D334DB0}"/>
    <dgm:cxn modelId="{FEEF81FC-1169-4056-B98C-15D7C17FAE75}" srcId="{794B0861-2C3B-4662-873D-510258DF2DDE}" destId="{A8BF6686-6DED-4625-9AE0-49D0D1357176}" srcOrd="0" destOrd="0" parTransId="{3A7E61EA-A289-463D-9A57-E3773E22B8CB}" sibTransId="{0A179E39-4632-4BBC-98F4-857F1FA9549E}"/>
    <dgm:cxn modelId="{DE5F0BC3-9594-45E4-B6D2-C69DB6C9A7D3}" srcId="{28675030-3FA5-4736-A0ED-9021DCA38857}" destId="{D7C98200-3954-4502-9392-4684CDC0E51D}" srcOrd="0" destOrd="0" parTransId="{B636567D-2960-4906-87A1-EE46BFED0749}" sibTransId="{51E6D0E8-E040-40A5-9630-BD0E4E935C49}"/>
    <dgm:cxn modelId="{5FA9DA32-AAFE-430E-957F-EFDEEF54267D}" srcId="{C9CEB1BB-A535-499C-9932-FB0B73512D06}" destId="{5C8819B3-4B1F-492E-A715-718D568C12DE}" srcOrd="1" destOrd="0" parTransId="{A0A67D9C-B0CA-4B40-8E23-44E9B1BB67A2}" sibTransId="{22C5B700-ECAF-44ED-B428-02FA50783B71}"/>
    <dgm:cxn modelId="{6B03BE6A-F2EA-47E6-9EA4-8D2EC8F9D1E4}" srcId="{C9CEB1BB-A535-499C-9932-FB0B73512D06}" destId="{28675030-3FA5-4736-A0ED-9021DCA38857}" srcOrd="0" destOrd="0" parTransId="{48E0C24B-166C-4769-8AF9-A24290462C97}" sibTransId="{F78CF0FB-676F-4B9B-B643-AB72D0209412}"/>
    <dgm:cxn modelId="{B10DBF90-4756-4149-B858-1D283ED951E8}" srcId="{C9CEB1BB-A535-499C-9932-FB0B73512D06}" destId="{794B0861-2C3B-4662-873D-510258DF2DDE}" srcOrd="2" destOrd="0" parTransId="{EFE234E9-1DDE-4C2C-B23C-103AB3759D9F}" sibTransId="{35F4B63E-524B-406E-95F1-1E8CB7AFD4FD}"/>
    <dgm:cxn modelId="{061E6D2A-C4A2-4982-A28D-31455194C742}" type="presOf" srcId="{A8BF6686-6DED-4625-9AE0-49D0D1357176}" destId="{EB10D34A-EE11-461C-B05B-A1166039D77D}" srcOrd="0" destOrd="0" presId="urn:microsoft.com/office/officeart/2005/8/layout/chevron2"/>
    <dgm:cxn modelId="{94DF3372-5E49-42F1-BCAE-03D937B3282E}" type="presOf" srcId="{C9CEB1BB-A535-499C-9932-FB0B73512D06}" destId="{D2145B5E-4F0F-4115-B2F4-0FD0EB3B4D22}" srcOrd="0" destOrd="0" presId="urn:microsoft.com/office/officeart/2005/8/layout/chevron2"/>
    <dgm:cxn modelId="{EDD71E78-A313-46A2-B6AA-CC0060249D79}" type="presOf" srcId="{D1A8E4A9-1D9A-4A9E-BF3B-08210389163F}" destId="{D78E6D5D-6EDC-472A-93B0-2A10D743E62C}" srcOrd="0" destOrd="0" presId="urn:microsoft.com/office/officeart/2005/8/layout/chevron2"/>
    <dgm:cxn modelId="{AFD66EF4-08E7-4803-A888-759A7CCE55A9}" type="presOf" srcId="{5C8819B3-4B1F-492E-A715-718D568C12DE}" destId="{2F2F0EB2-E85F-41B3-B0CD-ABCEA54EF9C9}" srcOrd="0" destOrd="0" presId="urn:microsoft.com/office/officeart/2005/8/layout/chevron2"/>
    <dgm:cxn modelId="{1AF89D93-A463-4216-BFA4-FB90240967D0}" type="presParOf" srcId="{D2145B5E-4F0F-4115-B2F4-0FD0EB3B4D22}" destId="{D93DA35C-AC93-4EE8-801D-41AE4F4A9BF5}" srcOrd="0" destOrd="0" presId="urn:microsoft.com/office/officeart/2005/8/layout/chevron2"/>
    <dgm:cxn modelId="{1252115D-F171-4798-B0DC-8FEDB99C0264}" type="presParOf" srcId="{D93DA35C-AC93-4EE8-801D-41AE4F4A9BF5}" destId="{30202CF9-7657-4C31-B26F-3D1E4C502F2B}" srcOrd="0" destOrd="0" presId="urn:microsoft.com/office/officeart/2005/8/layout/chevron2"/>
    <dgm:cxn modelId="{57CF50F1-FC04-4021-A8DB-DEB9AE2E81A7}" type="presParOf" srcId="{D93DA35C-AC93-4EE8-801D-41AE4F4A9BF5}" destId="{95C62BE3-AFB2-4507-AF17-55416AB23730}" srcOrd="1" destOrd="0" presId="urn:microsoft.com/office/officeart/2005/8/layout/chevron2"/>
    <dgm:cxn modelId="{7AF5A16C-C6B9-4309-9D27-A0801243C1E6}" type="presParOf" srcId="{D2145B5E-4F0F-4115-B2F4-0FD0EB3B4D22}" destId="{28861E5E-411C-45A9-8C7A-D244D98CF8F0}" srcOrd="1" destOrd="0" presId="urn:microsoft.com/office/officeart/2005/8/layout/chevron2"/>
    <dgm:cxn modelId="{9778EA40-14B7-45E8-A510-0466A2D2146C}" type="presParOf" srcId="{D2145B5E-4F0F-4115-B2F4-0FD0EB3B4D22}" destId="{610FADEB-68E4-4BEC-963F-0D4F84A74779}" srcOrd="2" destOrd="0" presId="urn:microsoft.com/office/officeart/2005/8/layout/chevron2"/>
    <dgm:cxn modelId="{AA6FAB1A-DE75-4087-8E2B-0F0538A523BE}" type="presParOf" srcId="{610FADEB-68E4-4BEC-963F-0D4F84A74779}" destId="{2F2F0EB2-E85F-41B3-B0CD-ABCEA54EF9C9}" srcOrd="0" destOrd="0" presId="urn:microsoft.com/office/officeart/2005/8/layout/chevron2"/>
    <dgm:cxn modelId="{85DB1486-97BB-432B-BBD3-E1EEC66A0A77}" type="presParOf" srcId="{610FADEB-68E4-4BEC-963F-0D4F84A74779}" destId="{D78E6D5D-6EDC-472A-93B0-2A10D743E62C}" srcOrd="1" destOrd="0" presId="urn:microsoft.com/office/officeart/2005/8/layout/chevron2"/>
    <dgm:cxn modelId="{8BB506C6-F14B-4894-996C-E0779BBD0359}" type="presParOf" srcId="{D2145B5E-4F0F-4115-B2F4-0FD0EB3B4D22}" destId="{6E8F5CCE-413C-4E87-9F0F-B3B2887CC257}" srcOrd="3" destOrd="0" presId="urn:microsoft.com/office/officeart/2005/8/layout/chevron2"/>
    <dgm:cxn modelId="{6D0CEEB4-50E5-45E9-815D-D06BE04C69B8}" type="presParOf" srcId="{D2145B5E-4F0F-4115-B2F4-0FD0EB3B4D22}" destId="{E29F1E54-4B49-436D-8271-A56AC5F61AA8}" srcOrd="4" destOrd="0" presId="urn:microsoft.com/office/officeart/2005/8/layout/chevron2"/>
    <dgm:cxn modelId="{D6960306-2EF1-4AEB-A27B-ADFBD8D37BF1}" type="presParOf" srcId="{E29F1E54-4B49-436D-8271-A56AC5F61AA8}" destId="{A5CF9967-D9FB-419E-809E-1D9322021F81}" srcOrd="0" destOrd="0" presId="urn:microsoft.com/office/officeart/2005/8/layout/chevron2"/>
    <dgm:cxn modelId="{B8A5CE76-74D3-49F3-B0EF-CA9A8C7CE312}" type="presParOf" srcId="{E29F1E54-4B49-436D-8271-A56AC5F61AA8}" destId="{EB10D34A-EE11-461C-B05B-A1166039D7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CEB1BB-A535-499C-9932-FB0B73512D0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8675030-3FA5-4736-A0ED-9021DCA38857}">
      <dgm:prSet phldrT="[Text]"/>
      <dgm:spPr>
        <a:solidFill>
          <a:schemeClr val="accent1"/>
        </a:solidFill>
      </dgm:spPr>
      <dgm:t>
        <a:bodyPr/>
        <a:lstStyle/>
        <a:p>
          <a:r>
            <a:rPr lang="en-US" dirty="0"/>
            <a:t>4</a:t>
          </a:r>
        </a:p>
      </dgm:t>
    </dgm:pt>
    <dgm:pt modelId="{48E0C24B-166C-4769-8AF9-A24290462C97}" type="parTrans" cxnId="{6B03BE6A-F2EA-47E6-9EA4-8D2EC8F9D1E4}">
      <dgm:prSet/>
      <dgm:spPr/>
      <dgm:t>
        <a:bodyPr/>
        <a:lstStyle/>
        <a:p>
          <a:endParaRPr lang="en-US"/>
        </a:p>
      </dgm:t>
    </dgm:pt>
    <dgm:pt modelId="{F78CF0FB-676F-4B9B-B643-AB72D0209412}" type="sibTrans" cxnId="{6B03BE6A-F2EA-47E6-9EA4-8D2EC8F9D1E4}">
      <dgm:prSet/>
      <dgm:spPr/>
      <dgm:t>
        <a:bodyPr/>
        <a:lstStyle/>
        <a:p>
          <a:endParaRPr lang="en-US"/>
        </a:p>
      </dgm:t>
    </dgm:pt>
    <dgm:pt modelId="{30F413F7-DEA9-4618-9BFB-D9D12EB6CEC5}">
      <dgm:prSet phldrT="[Text]" custT="1"/>
      <dgm:spPr/>
      <dgm:t>
        <a:bodyPr/>
        <a:lstStyle/>
        <a:p>
          <a:r>
            <a:rPr lang="en-US" sz="1600" b="0" dirty="0">
              <a:solidFill>
                <a:prstClr val="black"/>
              </a:solidFill>
              <a:cs typeface="Arial" panose="020B0604020202020204" pitchFamily="34" charset="0"/>
            </a:rPr>
            <a:t>Develop methods for integrative network analyses to discover patient stratification biomarkers and to enable disease sub-classification </a:t>
          </a:r>
          <a:endParaRPr lang="en-US" sz="1600" b="0" dirty="0"/>
        </a:p>
      </dgm:t>
    </dgm:pt>
    <dgm:pt modelId="{FBBD6061-CF35-400A-BC09-E8B5FE876CB2}" type="parTrans" cxnId="{B64065BC-B207-412E-8532-9F246C914F6B}">
      <dgm:prSet/>
      <dgm:spPr/>
      <dgm:t>
        <a:bodyPr/>
        <a:lstStyle/>
        <a:p>
          <a:endParaRPr lang="en-US"/>
        </a:p>
      </dgm:t>
    </dgm:pt>
    <dgm:pt modelId="{FE7E8CC9-D3A1-425B-AC49-22E07B2489D3}" type="sibTrans" cxnId="{B64065BC-B207-412E-8532-9F246C914F6B}">
      <dgm:prSet/>
      <dgm:spPr/>
      <dgm:t>
        <a:bodyPr/>
        <a:lstStyle/>
        <a:p>
          <a:endParaRPr lang="en-US"/>
        </a:p>
      </dgm:t>
    </dgm:pt>
    <dgm:pt modelId="{D2145B5E-4F0F-4115-B2F4-0FD0EB3B4D22}" type="pres">
      <dgm:prSet presAssocID="{C9CEB1BB-A535-499C-9932-FB0B73512D06}" presName="linearFlow" presStyleCnt="0">
        <dgm:presLayoutVars>
          <dgm:dir/>
          <dgm:animLvl val="lvl"/>
          <dgm:resizeHandles val="exact"/>
        </dgm:presLayoutVars>
      </dgm:prSet>
      <dgm:spPr/>
      <dgm:t>
        <a:bodyPr/>
        <a:lstStyle/>
        <a:p>
          <a:endParaRPr lang="en-US"/>
        </a:p>
      </dgm:t>
    </dgm:pt>
    <dgm:pt modelId="{D93DA35C-AC93-4EE8-801D-41AE4F4A9BF5}" type="pres">
      <dgm:prSet presAssocID="{28675030-3FA5-4736-A0ED-9021DCA38857}" presName="composite" presStyleCnt="0"/>
      <dgm:spPr/>
    </dgm:pt>
    <dgm:pt modelId="{30202CF9-7657-4C31-B26F-3D1E4C502F2B}" type="pres">
      <dgm:prSet presAssocID="{28675030-3FA5-4736-A0ED-9021DCA38857}" presName="parentText" presStyleLbl="alignNode1" presStyleIdx="0" presStyleCnt="1">
        <dgm:presLayoutVars>
          <dgm:chMax val="1"/>
          <dgm:bulletEnabled val="1"/>
        </dgm:presLayoutVars>
      </dgm:prSet>
      <dgm:spPr/>
      <dgm:t>
        <a:bodyPr/>
        <a:lstStyle/>
        <a:p>
          <a:endParaRPr lang="en-US"/>
        </a:p>
      </dgm:t>
    </dgm:pt>
    <dgm:pt modelId="{95C62BE3-AFB2-4507-AF17-55416AB23730}" type="pres">
      <dgm:prSet presAssocID="{28675030-3FA5-4736-A0ED-9021DCA38857}" presName="descendantText" presStyleLbl="alignAcc1" presStyleIdx="0" presStyleCnt="1">
        <dgm:presLayoutVars>
          <dgm:bulletEnabled val="1"/>
        </dgm:presLayoutVars>
      </dgm:prSet>
      <dgm:spPr/>
      <dgm:t>
        <a:bodyPr/>
        <a:lstStyle/>
        <a:p>
          <a:endParaRPr lang="en-US"/>
        </a:p>
      </dgm:t>
    </dgm:pt>
  </dgm:ptLst>
  <dgm:cxnLst>
    <dgm:cxn modelId="{94DF3372-5E49-42F1-BCAE-03D937B3282E}" type="presOf" srcId="{C9CEB1BB-A535-499C-9932-FB0B73512D06}" destId="{D2145B5E-4F0F-4115-B2F4-0FD0EB3B4D22}" srcOrd="0" destOrd="0" presId="urn:microsoft.com/office/officeart/2005/8/layout/chevron2"/>
    <dgm:cxn modelId="{4417C90A-90AA-4EC9-B71C-C3FC41A6597C}" type="presOf" srcId="{30F413F7-DEA9-4618-9BFB-D9D12EB6CEC5}" destId="{95C62BE3-AFB2-4507-AF17-55416AB23730}" srcOrd="0" destOrd="0" presId="urn:microsoft.com/office/officeart/2005/8/layout/chevron2"/>
    <dgm:cxn modelId="{BC81D24C-5692-47AA-94F0-014C83C71E54}" type="presOf" srcId="{28675030-3FA5-4736-A0ED-9021DCA38857}" destId="{30202CF9-7657-4C31-B26F-3D1E4C502F2B}" srcOrd="0" destOrd="0" presId="urn:microsoft.com/office/officeart/2005/8/layout/chevron2"/>
    <dgm:cxn modelId="{6B03BE6A-F2EA-47E6-9EA4-8D2EC8F9D1E4}" srcId="{C9CEB1BB-A535-499C-9932-FB0B73512D06}" destId="{28675030-3FA5-4736-A0ED-9021DCA38857}" srcOrd="0" destOrd="0" parTransId="{48E0C24B-166C-4769-8AF9-A24290462C97}" sibTransId="{F78CF0FB-676F-4B9B-B643-AB72D0209412}"/>
    <dgm:cxn modelId="{B64065BC-B207-412E-8532-9F246C914F6B}" srcId="{28675030-3FA5-4736-A0ED-9021DCA38857}" destId="{30F413F7-DEA9-4618-9BFB-D9D12EB6CEC5}" srcOrd="0" destOrd="0" parTransId="{FBBD6061-CF35-400A-BC09-E8B5FE876CB2}" sibTransId="{FE7E8CC9-D3A1-425B-AC49-22E07B2489D3}"/>
    <dgm:cxn modelId="{1AF89D93-A463-4216-BFA4-FB90240967D0}" type="presParOf" srcId="{D2145B5E-4F0F-4115-B2F4-0FD0EB3B4D22}" destId="{D93DA35C-AC93-4EE8-801D-41AE4F4A9BF5}" srcOrd="0" destOrd="0" presId="urn:microsoft.com/office/officeart/2005/8/layout/chevron2"/>
    <dgm:cxn modelId="{1252115D-F171-4798-B0DC-8FEDB99C0264}" type="presParOf" srcId="{D93DA35C-AC93-4EE8-801D-41AE4F4A9BF5}" destId="{30202CF9-7657-4C31-B26F-3D1E4C502F2B}" srcOrd="0" destOrd="0" presId="urn:microsoft.com/office/officeart/2005/8/layout/chevron2"/>
    <dgm:cxn modelId="{57CF50F1-FC04-4021-A8DB-DEB9AE2E81A7}" type="presParOf" srcId="{D93DA35C-AC93-4EE8-801D-41AE4F4A9BF5}" destId="{95C62BE3-AFB2-4507-AF17-55416AB23730}"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E26516-3D82-4D7B-B1A5-A6B77AD1FB3D}" type="doc">
      <dgm:prSet loTypeId="urn:microsoft.com/office/officeart/2005/8/layout/gear1" loCatId="cycle" qsTypeId="urn:microsoft.com/office/officeart/2005/8/quickstyle/simple1" qsCatId="simple" csTypeId="urn:microsoft.com/office/officeart/2005/8/colors/accent1_2" csCatId="accent1" phldr="1"/>
      <dgm:spPr/>
    </dgm:pt>
    <dgm:pt modelId="{CEFBB846-03F2-43F1-98D3-B15F0E72B7D7}">
      <dgm:prSet phldrT="[Text]" custT="1"/>
      <dgm:spPr>
        <a:solidFill>
          <a:srgbClr val="0070C0"/>
        </a:solidFill>
      </dgm:spPr>
      <dgm:t>
        <a:bodyPr/>
        <a:lstStyle/>
        <a:p>
          <a:r>
            <a:rPr lang="en-US" sz="1600" b="1" dirty="0"/>
            <a:t>TARGETS</a:t>
          </a:r>
        </a:p>
        <a:p>
          <a:r>
            <a:rPr lang="en-US" sz="1600" b="1" dirty="0"/>
            <a:t>and BIOMARKERS </a:t>
          </a:r>
        </a:p>
      </dgm:t>
    </dgm:pt>
    <dgm:pt modelId="{3DC5AF20-15E0-44E1-BD26-8A3CDE8E9E86}" type="parTrans" cxnId="{2DD25F36-A9F3-491C-A0E9-4ECC9E7DD5DB}">
      <dgm:prSet/>
      <dgm:spPr/>
      <dgm:t>
        <a:bodyPr/>
        <a:lstStyle/>
        <a:p>
          <a:endParaRPr lang="en-US"/>
        </a:p>
      </dgm:t>
    </dgm:pt>
    <dgm:pt modelId="{405C1DA6-B595-4827-BB6A-3ABE09D1B024}" type="sibTrans" cxnId="{2DD25F36-A9F3-491C-A0E9-4ECC9E7DD5DB}">
      <dgm:prSet/>
      <dgm:spPr/>
      <dgm:t>
        <a:bodyPr/>
        <a:lstStyle/>
        <a:p>
          <a:endParaRPr lang="en-US"/>
        </a:p>
      </dgm:t>
    </dgm:pt>
    <dgm:pt modelId="{B627D318-CE9C-442C-801F-E5D7475D77E4}">
      <dgm:prSet phldrT="[Text]" custT="1"/>
      <dgm:spPr>
        <a:solidFill>
          <a:schemeClr val="bg1">
            <a:lumMod val="50000"/>
          </a:schemeClr>
        </a:solidFill>
      </dgm:spPr>
      <dgm:t>
        <a:bodyPr/>
        <a:lstStyle/>
        <a:p>
          <a:r>
            <a:rPr lang="en-US" sz="1600" b="1" dirty="0"/>
            <a:t>New Disease Insights </a:t>
          </a:r>
        </a:p>
      </dgm:t>
    </dgm:pt>
    <dgm:pt modelId="{0733075F-B7F7-4199-B84F-C3808E85198E}" type="parTrans" cxnId="{0CC18085-AA4E-4BF6-96D5-960B0CF036A2}">
      <dgm:prSet/>
      <dgm:spPr/>
      <dgm:t>
        <a:bodyPr/>
        <a:lstStyle/>
        <a:p>
          <a:endParaRPr lang="en-US"/>
        </a:p>
      </dgm:t>
    </dgm:pt>
    <dgm:pt modelId="{6F3753D0-AA88-4DCE-8B32-4986195FA26B}" type="sibTrans" cxnId="{0CC18085-AA4E-4BF6-96D5-960B0CF036A2}">
      <dgm:prSet/>
      <dgm:spPr/>
      <dgm:t>
        <a:bodyPr/>
        <a:lstStyle/>
        <a:p>
          <a:endParaRPr lang="en-US"/>
        </a:p>
      </dgm:t>
    </dgm:pt>
    <dgm:pt modelId="{58A985E8-9704-4C52-8B9A-E97F2B0B4B5B}">
      <dgm:prSet phldrT="[Text]" custT="1"/>
      <dgm:spPr>
        <a:solidFill>
          <a:srgbClr val="669900"/>
        </a:solidFill>
      </dgm:spPr>
      <dgm:t>
        <a:bodyPr/>
        <a:lstStyle/>
        <a:p>
          <a:r>
            <a:rPr lang="en-US" sz="1600" b="1" dirty="0"/>
            <a:t>OPEN Data and Methods</a:t>
          </a:r>
        </a:p>
      </dgm:t>
    </dgm:pt>
    <dgm:pt modelId="{5708A68A-BF75-4A41-A7DC-07E85956362D}" type="parTrans" cxnId="{E91C0050-036E-48FF-9F72-9A5F6151BD3C}">
      <dgm:prSet/>
      <dgm:spPr/>
      <dgm:t>
        <a:bodyPr/>
        <a:lstStyle/>
        <a:p>
          <a:endParaRPr lang="en-US"/>
        </a:p>
      </dgm:t>
    </dgm:pt>
    <dgm:pt modelId="{15D85369-BA8E-406C-92C6-B9C3D0D63476}" type="sibTrans" cxnId="{E91C0050-036E-48FF-9F72-9A5F6151BD3C}">
      <dgm:prSet/>
      <dgm:spPr/>
      <dgm:t>
        <a:bodyPr/>
        <a:lstStyle/>
        <a:p>
          <a:endParaRPr lang="en-US"/>
        </a:p>
      </dgm:t>
    </dgm:pt>
    <dgm:pt modelId="{579E0D31-B6D6-4415-B475-39DD5793B40A}" type="pres">
      <dgm:prSet presAssocID="{9FE26516-3D82-4D7B-B1A5-A6B77AD1FB3D}" presName="composite" presStyleCnt="0">
        <dgm:presLayoutVars>
          <dgm:chMax val="3"/>
          <dgm:animLvl val="lvl"/>
          <dgm:resizeHandles val="exact"/>
        </dgm:presLayoutVars>
      </dgm:prSet>
      <dgm:spPr/>
    </dgm:pt>
    <dgm:pt modelId="{B131AA3F-8E7E-4532-8616-8B6E5EF6A1CC}" type="pres">
      <dgm:prSet presAssocID="{CEFBB846-03F2-43F1-98D3-B15F0E72B7D7}" presName="gear1" presStyleLbl="node1" presStyleIdx="0" presStyleCnt="3">
        <dgm:presLayoutVars>
          <dgm:chMax val="1"/>
          <dgm:bulletEnabled val="1"/>
        </dgm:presLayoutVars>
      </dgm:prSet>
      <dgm:spPr/>
      <dgm:t>
        <a:bodyPr/>
        <a:lstStyle/>
        <a:p>
          <a:endParaRPr lang="en-US"/>
        </a:p>
      </dgm:t>
    </dgm:pt>
    <dgm:pt modelId="{A4C4EC65-A1B8-4DF6-8F1D-FFA2203CA4D6}" type="pres">
      <dgm:prSet presAssocID="{CEFBB846-03F2-43F1-98D3-B15F0E72B7D7}" presName="gear1srcNode" presStyleLbl="node1" presStyleIdx="0" presStyleCnt="3"/>
      <dgm:spPr/>
      <dgm:t>
        <a:bodyPr/>
        <a:lstStyle/>
        <a:p>
          <a:endParaRPr lang="en-US"/>
        </a:p>
      </dgm:t>
    </dgm:pt>
    <dgm:pt modelId="{CBA675F0-83E8-4A13-8451-AB6035EC7935}" type="pres">
      <dgm:prSet presAssocID="{CEFBB846-03F2-43F1-98D3-B15F0E72B7D7}" presName="gear1dstNode" presStyleLbl="node1" presStyleIdx="0" presStyleCnt="3"/>
      <dgm:spPr/>
      <dgm:t>
        <a:bodyPr/>
        <a:lstStyle/>
        <a:p>
          <a:endParaRPr lang="en-US"/>
        </a:p>
      </dgm:t>
    </dgm:pt>
    <dgm:pt modelId="{27C23375-582B-442B-A494-447C1325447E}" type="pres">
      <dgm:prSet presAssocID="{B627D318-CE9C-442C-801F-E5D7475D77E4}" presName="gear2" presStyleLbl="node1" presStyleIdx="1" presStyleCnt="3" custScaleX="113281" custScaleY="112031">
        <dgm:presLayoutVars>
          <dgm:chMax val="1"/>
          <dgm:bulletEnabled val="1"/>
        </dgm:presLayoutVars>
      </dgm:prSet>
      <dgm:spPr/>
      <dgm:t>
        <a:bodyPr/>
        <a:lstStyle/>
        <a:p>
          <a:endParaRPr lang="en-US"/>
        </a:p>
      </dgm:t>
    </dgm:pt>
    <dgm:pt modelId="{A225D884-C863-47EB-9788-F28103E6C94D}" type="pres">
      <dgm:prSet presAssocID="{B627D318-CE9C-442C-801F-E5D7475D77E4}" presName="gear2srcNode" presStyleLbl="node1" presStyleIdx="1" presStyleCnt="3"/>
      <dgm:spPr/>
      <dgm:t>
        <a:bodyPr/>
        <a:lstStyle/>
        <a:p>
          <a:endParaRPr lang="en-US"/>
        </a:p>
      </dgm:t>
    </dgm:pt>
    <dgm:pt modelId="{CB929E04-0523-4F99-9D39-EC03A04DFC8D}" type="pres">
      <dgm:prSet presAssocID="{B627D318-CE9C-442C-801F-E5D7475D77E4}" presName="gear2dstNode" presStyleLbl="node1" presStyleIdx="1" presStyleCnt="3"/>
      <dgm:spPr/>
      <dgm:t>
        <a:bodyPr/>
        <a:lstStyle/>
        <a:p>
          <a:endParaRPr lang="en-US"/>
        </a:p>
      </dgm:t>
    </dgm:pt>
    <dgm:pt modelId="{8660E33B-25AA-4436-8604-3E52314B6147}" type="pres">
      <dgm:prSet presAssocID="{58A985E8-9704-4C52-8B9A-E97F2B0B4B5B}" presName="gear3" presStyleLbl="node1" presStyleIdx="2" presStyleCnt="3"/>
      <dgm:spPr/>
      <dgm:t>
        <a:bodyPr/>
        <a:lstStyle/>
        <a:p>
          <a:endParaRPr lang="en-US"/>
        </a:p>
      </dgm:t>
    </dgm:pt>
    <dgm:pt modelId="{96B65712-1DDE-40D8-B956-FCC1FB45D0DA}" type="pres">
      <dgm:prSet presAssocID="{58A985E8-9704-4C52-8B9A-E97F2B0B4B5B}" presName="gear3tx" presStyleLbl="node1" presStyleIdx="2" presStyleCnt="3">
        <dgm:presLayoutVars>
          <dgm:chMax val="1"/>
          <dgm:bulletEnabled val="1"/>
        </dgm:presLayoutVars>
      </dgm:prSet>
      <dgm:spPr/>
      <dgm:t>
        <a:bodyPr/>
        <a:lstStyle/>
        <a:p>
          <a:endParaRPr lang="en-US"/>
        </a:p>
      </dgm:t>
    </dgm:pt>
    <dgm:pt modelId="{7AB5C220-5762-419E-B6D7-B6368935553C}" type="pres">
      <dgm:prSet presAssocID="{58A985E8-9704-4C52-8B9A-E97F2B0B4B5B}" presName="gear3srcNode" presStyleLbl="node1" presStyleIdx="2" presStyleCnt="3"/>
      <dgm:spPr/>
      <dgm:t>
        <a:bodyPr/>
        <a:lstStyle/>
        <a:p>
          <a:endParaRPr lang="en-US"/>
        </a:p>
      </dgm:t>
    </dgm:pt>
    <dgm:pt modelId="{15444A55-6C46-4FDF-BAF3-BCD5CA92EAE8}" type="pres">
      <dgm:prSet presAssocID="{58A985E8-9704-4C52-8B9A-E97F2B0B4B5B}" presName="gear3dstNode" presStyleLbl="node1" presStyleIdx="2" presStyleCnt="3"/>
      <dgm:spPr/>
      <dgm:t>
        <a:bodyPr/>
        <a:lstStyle/>
        <a:p>
          <a:endParaRPr lang="en-US"/>
        </a:p>
      </dgm:t>
    </dgm:pt>
    <dgm:pt modelId="{4323272B-6318-4A04-AE29-FE2F3AD9477E}" type="pres">
      <dgm:prSet presAssocID="{405C1DA6-B595-4827-BB6A-3ABE09D1B024}" presName="connector1" presStyleLbl="sibTrans2D1" presStyleIdx="0" presStyleCnt="3"/>
      <dgm:spPr/>
      <dgm:t>
        <a:bodyPr/>
        <a:lstStyle/>
        <a:p>
          <a:endParaRPr lang="en-US"/>
        </a:p>
      </dgm:t>
    </dgm:pt>
    <dgm:pt modelId="{6A0BF363-9134-42C5-900B-A0619A8F67C2}" type="pres">
      <dgm:prSet presAssocID="{6F3753D0-AA88-4DCE-8B32-4986195FA26B}" presName="connector2" presStyleLbl="sibTrans2D1" presStyleIdx="1" presStyleCnt="3"/>
      <dgm:spPr/>
      <dgm:t>
        <a:bodyPr/>
        <a:lstStyle/>
        <a:p>
          <a:endParaRPr lang="en-US"/>
        </a:p>
      </dgm:t>
    </dgm:pt>
    <dgm:pt modelId="{3186488B-8ABF-4CBC-84E8-9D749ED0D39E}" type="pres">
      <dgm:prSet presAssocID="{15D85369-BA8E-406C-92C6-B9C3D0D63476}" presName="connector3" presStyleLbl="sibTrans2D1" presStyleIdx="2" presStyleCnt="3"/>
      <dgm:spPr/>
      <dgm:t>
        <a:bodyPr/>
        <a:lstStyle/>
        <a:p>
          <a:endParaRPr lang="en-US"/>
        </a:p>
      </dgm:t>
    </dgm:pt>
  </dgm:ptLst>
  <dgm:cxnLst>
    <dgm:cxn modelId="{2DD25F36-A9F3-491C-A0E9-4ECC9E7DD5DB}" srcId="{9FE26516-3D82-4D7B-B1A5-A6B77AD1FB3D}" destId="{CEFBB846-03F2-43F1-98D3-B15F0E72B7D7}" srcOrd="0" destOrd="0" parTransId="{3DC5AF20-15E0-44E1-BD26-8A3CDE8E9E86}" sibTransId="{405C1DA6-B595-4827-BB6A-3ABE09D1B024}"/>
    <dgm:cxn modelId="{8077AEFF-EDD4-4906-946E-ED3B62882130}" type="presOf" srcId="{58A985E8-9704-4C52-8B9A-E97F2B0B4B5B}" destId="{15444A55-6C46-4FDF-BAF3-BCD5CA92EAE8}" srcOrd="3" destOrd="0" presId="urn:microsoft.com/office/officeart/2005/8/layout/gear1"/>
    <dgm:cxn modelId="{E91C0050-036E-48FF-9F72-9A5F6151BD3C}" srcId="{9FE26516-3D82-4D7B-B1A5-A6B77AD1FB3D}" destId="{58A985E8-9704-4C52-8B9A-E97F2B0B4B5B}" srcOrd="2" destOrd="0" parTransId="{5708A68A-BF75-4A41-A7DC-07E85956362D}" sibTransId="{15D85369-BA8E-406C-92C6-B9C3D0D63476}"/>
    <dgm:cxn modelId="{66028002-9254-4409-A722-5B6173B77D7B}" type="presOf" srcId="{9FE26516-3D82-4D7B-B1A5-A6B77AD1FB3D}" destId="{579E0D31-B6D6-4415-B475-39DD5793B40A}" srcOrd="0" destOrd="0" presId="urn:microsoft.com/office/officeart/2005/8/layout/gear1"/>
    <dgm:cxn modelId="{80A8FDB8-B5A6-4418-9CF2-3414C5A6AEEF}" type="presOf" srcId="{CEFBB846-03F2-43F1-98D3-B15F0E72B7D7}" destId="{A4C4EC65-A1B8-4DF6-8F1D-FFA2203CA4D6}" srcOrd="1" destOrd="0" presId="urn:microsoft.com/office/officeart/2005/8/layout/gear1"/>
    <dgm:cxn modelId="{413D7159-33AF-4A67-8352-3E8FDB28C51B}" type="presOf" srcId="{CEFBB846-03F2-43F1-98D3-B15F0E72B7D7}" destId="{CBA675F0-83E8-4A13-8451-AB6035EC7935}" srcOrd="2" destOrd="0" presId="urn:microsoft.com/office/officeart/2005/8/layout/gear1"/>
    <dgm:cxn modelId="{66AC7C06-675A-47BC-B184-C7CD7B3DD5D6}" type="presOf" srcId="{B627D318-CE9C-442C-801F-E5D7475D77E4}" destId="{A225D884-C863-47EB-9788-F28103E6C94D}" srcOrd="1" destOrd="0" presId="urn:microsoft.com/office/officeart/2005/8/layout/gear1"/>
    <dgm:cxn modelId="{4232C9EC-3365-4EFF-A857-A6BD30FF8AF0}" type="presOf" srcId="{B627D318-CE9C-442C-801F-E5D7475D77E4}" destId="{CB929E04-0523-4F99-9D39-EC03A04DFC8D}" srcOrd="2" destOrd="0" presId="urn:microsoft.com/office/officeart/2005/8/layout/gear1"/>
    <dgm:cxn modelId="{D76E6503-882B-4008-BFF5-8DCFDC6DD3D4}" type="presOf" srcId="{58A985E8-9704-4C52-8B9A-E97F2B0B4B5B}" destId="{8660E33B-25AA-4436-8604-3E52314B6147}" srcOrd="0" destOrd="0" presId="urn:microsoft.com/office/officeart/2005/8/layout/gear1"/>
    <dgm:cxn modelId="{47DED431-951F-4B3C-A675-2A990674D2E6}" type="presOf" srcId="{58A985E8-9704-4C52-8B9A-E97F2B0B4B5B}" destId="{96B65712-1DDE-40D8-B956-FCC1FB45D0DA}" srcOrd="1" destOrd="0" presId="urn:microsoft.com/office/officeart/2005/8/layout/gear1"/>
    <dgm:cxn modelId="{7D6A9E98-AC65-4114-AD13-608A563A26F3}" type="presOf" srcId="{405C1DA6-B595-4827-BB6A-3ABE09D1B024}" destId="{4323272B-6318-4A04-AE29-FE2F3AD9477E}" srcOrd="0" destOrd="0" presId="urn:microsoft.com/office/officeart/2005/8/layout/gear1"/>
    <dgm:cxn modelId="{F58CA909-970C-457D-8455-001D1CE4208B}" type="presOf" srcId="{58A985E8-9704-4C52-8B9A-E97F2B0B4B5B}" destId="{7AB5C220-5762-419E-B6D7-B6368935553C}" srcOrd="2" destOrd="0" presId="urn:microsoft.com/office/officeart/2005/8/layout/gear1"/>
    <dgm:cxn modelId="{0CC18085-AA4E-4BF6-96D5-960B0CF036A2}" srcId="{9FE26516-3D82-4D7B-B1A5-A6B77AD1FB3D}" destId="{B627D318-CE9C-442C-801F-E5D7475D77E4}" srcOrd="1" destOrd="0" parTransId="{0733075F-B7F7-4199-B84F-C3808E85198E}" sibTransId="{6F3753D0-AA88-4DCE-8B32-4986195FA26B}"/>
    <dgm:cxn modelId="{30207B6F-D927-461E-BB0C-3D4E71C46666}" type="presOf" srcId="{CEFBB846-03F2-43F1-98D3-B15F0E72B7D7}" destId="{B131AA3F-8E7E-4532-8616-8B6E5EF6A1CC}" srcOrd="0" destOrd="0" presId="urn:microsoft.com/office/officeart/2005/8/layout/gear1"/>
    <dgm:cxn modelId="{FC93A8D4-CC22-4578-A460-0F9D6EC5E547}" type="presOf" srcId="{15D85369-BA8E-406C-92C6-B9C3D0D63476}" destId="{3186488B-8ABF-4CBC-84E8-9D749ED0D39E}" srcOrd="0" destOrd="0" presId="urn:microsoft.com/office/officeart/2005/8/layout/gear1"/>
    <dgm:cxn modelId="{5B024072-D1BF-4275-9F5F-F527198AE57E}" type="presOf" srcId="{B627D318-CE9C-442C-801F-E5D7475D77E4}" destId="{27C23375-582B-442B-A494-447C1325447E}" srcOrd="0" destOrd="0" presId="urn:microsoft.com/office/officeart/2005/8/layout/gear1"/>
    <dgm:cxn modelId="{2F93D802-AC91-4261-8BF8-F9148A5E4F4A}" type="presOf" srcId="{6F3753D0-AA88-4DCE-8B32-4986195FA26B}" destId="{6A0BF363-9134-42C5-900B-A0619A8F67C2}" srcOrd="0" destOrd="0" presId="urn:microsoft.com/office/officeart/2005/8/layout/gear1"/>
    <dgm:cxn modelId="{7A82DEFA-C9BE-44BD-BFED-E08ECE0DDFB3}" type="presParOf" srcId="{579E0D31-B6D6-4415-B475-39DD5793B40A}" destId="{B131AA3F-8E7E-4532-8616-8B6E5EF6A1CC}" srcOrd="0" destOrd="0" presId="urn:microsoft.com/office/officeart/2005/8/layout/gear1"/>
    <dgm:cxn modelId="{9A8E27F2-0E0E-4C2F-9AED-5DA06935CE50}" type="presParOf" srcId="{579E0D31-B6D6-4415-B475-39DD5793B40A}" destId="{A4C4EC65-A1B8-4DF6-8F1D-FFA2203CA4D6}" srcOrd="1" destOrd="0" presId="urn:microsoft.com/office/officeart/2005/8/layout/gear1"/>
    <dgm:cxn modelId="{5E6122A0-0D9D-459A-9576-6E27F3468E45}" type="presParOf" srcId="{579E0D31-B6D6-4415-B475-39DD5793B40A}" destId="{CBA675F0-83E8-4A13-8451-AB6035EC7935}" srcOrd="2" destOrd="0" presId="urn:microsoft.com/office/officeart/2005/8/layout/gear1"/>
    <dgm:cxn modelId="{EDD70592-19B2-4617-A6A7-7B08207656E6}" type="presParOf" srcId="{579E0D31-B6D6-4415-B475-39DD5793B40A}" destId="{27C23375-582B-442B-A494-447C1325447E}" srcOrd="3" destOrd="0" presId="urn:microsoft.com/office/officeart/2005/8/layout/gear1"/>
    <dgm:cxn modelId="{B16AD59D-2AFC-4FDC-B756-7A9DD0746F58}" type="presParOf" srcId="{579E0D31-B6D6-4415-B475-39DD5793B40A}" destId="{A225D884-C863-47EB-9788-F28103E6C94D}" srcOrd="4" destOrd="0" presId="urn:microsoft.com/office/officeart/2005/8/layout/gear1"/>
    <dgm:cxn modelId="{61605107-6736-4F1D-A092-3E5A944A624E}" type="presParOf" srcId="{579E0D31-B6D6-4415-B475-39DD5793B40A}" destId="{CB929E04-0523-4F99-9D39-EC03A04DFC8D}" srcOrd="5" destOrd="0" presId="urn:microsoft.com/office/officeart/2005/8/layout/gear1"/>
    <dgm:cxn modelId="{42E3AF45-E923-42F9-BB99-B9A088CE52F0}" type="presParOf" srcId="{579E0D31-B6D6-4415-B475-39DD5793B40A}" destId="{8660E33B-25AA-4436-8604-3E52314B6147}" srcOrd="6" destOrd="0" presId="urn:microsoft.com/office/officeart/2005/8/layout/gear1"/>
    <dgm:cxn modelId="{1CF40186-B4FC-41F0-A003-94A55B7393CD}" type="presParOf" srcId="{579E0D31-B6D6-4415-B475-39DD5793B40A}" destId="{96B65712-1DDE-40D8-B956-FCC1FB45D0DA}" srcOrd="7" destOrd="0" presId="urn:microsoft.com/office/officeart/2005/8/layout/gear1"/>
    <dgm:cxn modelId="{BFF60B45-62DA-48A1-BD2B-1DCF40615268}" type="presParOf" srcId="{579E0D31-B6D6-4415-B475-39DD5793B40A}" destId="{7AB5C220-5762-419E-B6D7-B6368935553C}" srcOrd="8" destOrd="0" presId="urn:microsoft.com/office/officeart/2005/8/layout/gear1"/>
    <dgm:cxn modelId="{C826B36A-DC1F-4D21-8D6C-887DCB7FFE1F}" type="presParOf" srcId="{579E0D31-B6D6-4415-B475-39DD5793B40A}" destId="{15444A55-6C46-4FDF-BAF3-BCD5CA92EAE8}" srcOrd="9" destOrd="0" presId="urn:microsoft.com/office/officeart/2005/8/layout/gear1"/>
    <dgm:cxn modelId="{768C326B-D45B-40C1-AE39-EDD9B36C41B0}" type="presParOf" srcId="{579E0D31-B6D6-4415-B475-39DD5793B40A}" destId="{4323272B-6318-4A04-AE29-FE2F3AD9477E}" srcOrd="10" destOrd="0" presId="urn:microsoft.com/office/officeart/2005/8/layout/gear1"/>
    <dgm:cxn modelId="{68607E54-5B1E-458D-96E2-3A8387C54AE6}" type="presParOf" srcId="{579E0D31-B6D6-4415-B475-39DD5793B40A}" destId="{6A0BF363-9134-42C5-900B-A0619A8F67C2}" srcOrd="11" destOrd="0" presId="urn:microsoft.com/office/officeart/2005/8/layout/gear1"/>
    <dgm:cxn modelId="{5F806711-A519-4D00-8759-937ABB49D5D3}" type="presParOf" srcId="{579E0D31-B6D6-4415-B475-39DD5793B40A}" destId="{3186488B-8ABF-4CBC-84E8-9D749ED0D39E}" srcOrd="12" destOrd="0" presId="urn:microsoft.com/office/officeart/2005/8/layout/gear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02CF9-7657-4C31-B26F-3D1E4C502F2B}">
      <dsp:nvSpPr>
        <dsp:cNvPr id="0" name=""/>
        <dsp:cNvSpPr/>
      </dsp:nvSpPr>
      <dsp:spPr>
        <a:xfrm rot="5400000">
          <a:off x="-126380" y="127474"/>
          <a:ext cx="842536" cy="589775"/>
        </a:xfrm>
        <a:prstGeom prst="chevron">
          <a:avLst/>
        </a:prstGeom>
        <a:solidFill>
          <a:srgbClr val="00B0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1</a:t>
          </a:r>
        </a:p>
      </dsp:txBody>
      <dsp:txXfrm rot="-5400000">
        <a:off x="1" y="295982"/>
        <a:ext cx="589775" cy="252761"/>
      </dsp:txXfrm>
    </dsp:sp>
    <dsp:sp modelId="{95C62BE3-AFB2-4507-AF17-55416AB23730}">
      <dsp:nvSpPr>
        <dsp:cNvPr id="0" name=""/>
        <dsp:cNvSpPr/>
      </dsp:nvSpPr>
      <dsp:spPr>
        <a:xfrm rot="5400000">
          <a:off x="3653263" y="-3062393"/>
          <a:ext cx="547649" cy="667462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solidFill>
                <a:prstClr val="black"/>
              </a:solidFill>
              <a:cs typeface="Arial" panose="020B0604020202020204" pitchFamily="34" charset="0"/>
            </a:rPr>
            <a:t>Sustain and expand the capabilities of the AMP-AD Knowledge Portal and the AGORA platform</a:t>
          </a:r>
          <a:endParaRPr lang="en-US" sz="1600" b="0" kern="1200" dirty="0"/>
        </a:p>
      </dsp:txBody>
      <dsp:txXfrm rot="-5400000">
        <a:off x="589775" y="27829"/>
        <a:ext cx="6647891" cy="494181"/>
      </dsp:txXfrm>
    </dsp:sp>
    <dsp:sp modelId="{2F2F0EB2-E85F-41B3-B0CD-ABCEA54EF9C9}">
      <dsp:nvSpPr>
        <dsp:cNvPr id="0" name=""/>
        <dsp:cNvSpPr/>
      </dsp:nvSpPr>
      <dsp:spPr>
        <a:xfrm rot="5400000">
          <a:off x="-126380" y="793079"/>
          <a:ext cx="842536" cy="58977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2</a:t>
          </a:r>
        </a:p>
      </dsp:txBody>
      <dsp:txXfrm rot="-5400000">
        <a:off x="1" y="961587"/>
        <a:ext cx="589775" cy="252761"/>
      </dsp:txXfrm>
    </dsp:sp>
    <dsp:sp modelId="{D78E6D5D-6EDC-472A-93B0-2A10D743E62C}">
      <dsp:nvSpPr>
        <dsp:cNvPr id="0" name=""/>
        <dsp:cNvSpPr/>
      </dsp:nvSpPr>
      <dsp:spPr>
        <a:xfrm rot="5400000">
          <a:off x="3653263" y="-2396789"/>
          <a:ext cx="547649" cy="667462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solidFill>
                <a:prstClr val="black"/>
              </a:solidFill>
              <a:cs typeface="Arial" panose="020B0604020202020204" pitchFamily="34" charset="0"/>
            </a:rPr>
            <a:t>Maximize the use of existing data and generate additional molecular profiling data (human and mouse) for use in target and biomarker discovery</a:t>
          </a:r>
          <a:endParaRPr lang="en-US" sz="1600" b="0" kern="1200" dirty="0"/>
        </a:p>
      </dsp:txBody>
      <dsp:txXfrm rot="-5400000">
        <a:off x="589775" y="693433"/>
        <a:ext cx="6647891" cy="494181"/>
      </dsp:txXfrm>
    </dsp:sp>
    <dsp:sp modelId="{A5CF9967-D9FB-419E-809E-1D9322021F81}">
      <dsp:nvSpPr>
        <dsp:cNvPr id="0" name=""/>
        <dsp:cNvSpPr/>
      </dsp:nvSpPr>
      <dsp:spPr>
        <a:xfrm rot="5400000">
          <a:off x="-126380" y="1458683"/>
          <a:ext cx="842536" cy="589775"/>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3</a:t>
          </a:r>
        </a:p>
      </dsp:txBody>
      <dsp:txXfrm rot="-5400000">
        <a:off x="1" y="1627191"/>
        <a:ext cx="589775" cy="252761"/>
      </dsp:txXfrm>
    </dsp:sp>
    <dsp:sp modelId="{EB10D34A-EE11-461C-B05B-A1166039D77D}">
      <dsp:nvSpPr>
        <dsp:cNvPr id="0" name=""/>
        <dsp:cNvSpPr/>
      </dsp:nvSpPr>
      <dsp:spPr>
        <a:xfrm rot="5400000">
          <a:off x="3653263" y="-1731185"/>
          <a:ext cx="547649" cy="6674625"/>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solidFill>
                <a:prstClr val="black"/>
              </a:solidFill>
              <a:cs typeface="Arial" panose="020B0604020202020204" pitchFamily="34" charset="0"/>
            </a:rPr>
            <a:t>Increase the bandwidth and develop new methods for functional validation of novel targets</a:t>
          </a:r>
          <a:endParaRPr lang="en-US" sz="1600" b="0" kern="1200" dirty="0"/>
        </a:p>
      </dsp:txBody>
      <dsp:txXfrm rot="-5400000">
        <a:off x="589775" y="1359037"/>
        <a:ext cx="6647891" cy="4941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02CF9-7657-4C31-B26F-3D1E4C502F2B}">
      <dsp:nvSpPr>
        <dsp:cNvPr id="0" name=""/>
        <dsp:cNvSpPr/>
      </dsp:nvSpPr>
      <dsp:spPr>
        <a:xfrm rot="5400000">
          <a:off x="-123092" y="123092"/>
          <a:ext cx="820614" cy="574429"/>
        </a:xfrm>
        <a:prstGeom prst="chevron">
          <a:avLst/>
        </a:prstGeom>
        <a:solidFill>
          <a:schemeClr val="accent1"/>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4</a:t>
          </a:r>
        </a:p>
      </dsp:txBody>
      <dsp:txXfrm rot="-5400000">
        <a:off x="1" y="287215"/>
        <a:ext cx="574429" cy="246185"/>
      </dsp:txXfrm>
    </dsp:sp>
    <dsp:sp modelId="{95C62BE3-AFB2-4507-AF17-55416AB23730}">
      <dsp:nvSpPr>
        <dsp:cNvPr id="0" name=""/>
        <dsp:cNvSpPr/>
      </dsp:nvSpPr>
      <dsp:spPr>
        <a:xfrm rot="5400000">
          <a:off x="3652715" y="-3078286"/>
          <a:ext cx="533399" cy="66899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kern="1200" dirty="0">
              <a:solidFill>
                <a:prstClr val="black"/>
              </a:solidFill>
              <a:cs typeface="Arial" panose="020B0604020202020204" pitchFamily="34" charset="0"/>
            </a:rPr>
            <a:t>Develop methods for integrative network analyses to discover patient stratification biomarkers and to enable disease sub-classification </a:t>
          </a:r>
          <a:endParaRPr lang="en-US" sz="1600" b="0" kern="1200" dirty="0"/>
        </a:p>
      </dsp:txBody>
      <dsp:txXfrm rot="-5400000">
        <a:off x="574429" y="26038"/>
        <a:ext cx="6663933" cy="4813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1AA3F-8E7E-4532-8616-8B6E5EF6A1CC}">
      <dsp:nvSpPr>
        <dsp:cNvPr id="0" name=""/>
        <dsp:cNvSpPr/>
      </dsp:nvSpPr>
      <dsp:spPr>
        <a:xfrm>
          <a:off x="2844800" y="1828800"/>
          <a:ext cx="2235200" cy="2235200"/>
        </a:xfrm>
        <a:prstGeom prst="gear9">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TARGETS</a:t>
          </a:r>
        </a:p>
        <a:p>
          <a:pPr lvl="0" algn="ctr" defTabSz="711200">
            <a:lnSpc>
              <a:spcPct val="90000"/>
            </a:lnSpc>
            <a:spcBef>
              <a:spcPct val="0"/>
            </a:spcBef>
            <a:spcAft>
              <a:spcPct val="35000"/>
            </a:spcAft>
          </a:pPr>
          <a:r>
            <a:rPr lang="en-US" sz="1600" b="1" kern="1200" dirty="0"/>
            <a:t>and BIOMARKERS </a:t>
          </a:r>
        </a:p>
      </dsp:txBody>
      <dsp:txXfrm>
        <a:off x="3294175" y="2352385"/>
        <a:ext cx="1336450" cy="1148939"/>
      </dsp:txXfrm>
    </dsp:sp>
    <dsp:sp modelId="{27C23375-582B-442B-A494-447C1325447E}">
      <dsp:nvSpPr>
        <dsp:cNvPr id="0" name=""/>
        <dsp:cNvSpPr/>
      </dsp:nvSpPr>
      <dsp:spPr>
        <a:xfrm>
          <a:off x="1436372" y="1202692"/>
          <a:ext cx="1841495" cy="1821175"/>
        </a:xfrm>
        <a:prstGeom prst="gear6">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New Disease Insights </a:t>
          </a:r>
        </a:p>
      </dsp:txBody>
      <dsp:txXfrm>
        <a:off x="1897812" y="1663949"/>
        <a:ext cx="918615" cy="898661"/>
      </dsp:txXfrm>
    </dsp:sp>
    <dsp:sp modelId="{8660E33B-25AA-4436-8604-3E52314B6147}">
      <dsp:nvSpPr>
        <dsp:cNvPr id="0" name=""/>
        <dsp:cNvSpPr/>
      </dsp:nvSpPr>
      <dsp:spPr>
        <a:xfrm rot="20700000">
          <a:off x="2454821" y="178981"/>
          <a:ext cx="1592756" cy="1592756"/>
        </a:xfrm>
        <a:prstGeom prst="gear6">
          <a:avLst/>
        </a:prstGeom>
        <a:solidFill>
          <a:srgbClr val="66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OPEN Data and Methods</a:t>
          </a:r>
        </a:p>
      </dsp:txBody>
      <dsp:txXfrm rot="-20700000">
        <a:off x="2804160" y="528320"/>
        <a:ext cx="894080" cy="894080"/>
      </dsp:txXfrm>
    </dsp:sp>
    <dsp:sp modelId="{4323272B-6318-4A04-AE29-FE2F3AD9477E}">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A0BF363-9134-42C5-900B-A0619A8F67C2}">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186488B-8ABF-4CBC-84E8-9D749ED0D39E}">
      <dsp:nvSpPr>
        <dsp:cNvPr id="0" name=""/>
        <dsp:cNvSpPr/>
      </dsp:nvSpPr>
      <dsp:spPr>
        <a:xfrm>
          <a:off x="2086400" y="-169332"/>
          <a:ext cx="2241296" cy="2241296"/>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34A694-E606-4399-8C22-D3509419B6A3}" type="datetimeFigureOut">
              <a:rPr lang="en-GB" smtClean="0"/>
              <a:t>12/11/2019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0328D-60A1-4972-8023-CFAABC4101AD}" type="slidenum">
              <a:rPr lang="en-GB" smtClean="0"/>
              <a:t>‹#›</a:t>
            </a:fld>
            <a:endParaRPr lang="en-GB"/>
          </a:p>
        </p:txBody>
      </p:sp>
    </p:spTree>
    <p:extLst>
      <p:ext uri="{BB962C8B-B14F-4D97-AF65-F5344CB8AC3E}">
        <p14:creationId xmlns:p14="http://schemas.microsoft.com/office/powerpoint/2010/main" val="40014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6470aa4881_2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6470aa4881_2_1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Data contributed by AMP-AD and affiliated consortia (M2OVE-AD, MODEL-AD and Resilience-AD) is uploaded to and managed through the Synapse platform, and accessed by the research community through the Knowledge Portal. Data of x-team interest is processed using common pipelines and used in Working Groups focusing on a variety of analytical questions. </a:t>
            </a:r>
            <a:r>
              <a:rPr lang="en">
                <a:highlight>
                  <a:srgbClr val="FFFFFF"/>
                </a:highlight>
              </a:rPr>
              <a:t>Agora hosts evidence coming out of individual teams or x-team analysis for whether or not genes are associated with AD </a:t>
            </a:r>
            <a:r>
              <a:rPr lang="en"/>
              <a:t>and hosts a list of over 500 nascent drug targets.</a:t>
            </a:r>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p>
        </p:txBody>
      </p:sp>
    </p:spTree>
    <p:extLst>
      <p:ext uri="{BB962C8B-B14F-4D97-AF65-F5344CB8AC3E}">
        <p14:creationId xmlns:p14="http://schemas.microsoft.com/office/powerpoint/2010/main" val="4132738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6470aa4881_2_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4" name="Google Shape;574;g6470aa4881_2_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543C5C-E109-4DEE-B71B-CBD071F9C1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358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64a5c9e30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64a5c9e30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15FB29-810B-401A-8B20-F7AC43C6DC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936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2" descr="BioMedsBackground-Red.jpg">
            <a:extLst>
              <a:ext uri="{FF2B5EF4-FFF2-40B4-BE49-F238E27FC236}">
                <a16:creationId xmlns:a16="http://schemas.microsoft.com/office/drawing/2014/main" id="{707ECF5A-FCB9-4A7A-A3D6-7FBCC95E081D}"/>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Rectangle 2">
            <a:extLst>
              <a:ext uri="{FF2B5EF4-FFF2-40B4-BE49-F238E27FC236}">
                <a16:creationId xmlns:a16="http://schemas.microsoft.com/office/drawing/2014/main" id="{74124E61-B78C-40F2-ACF0-E615C13AFB09}"/>
              </a:ext>
            </a:extLst>
          </p:cNvPr>
          <p:cNvSpPr txBox="1">
            <a:spLocks noGrp="1"/>
          </p:cNvSpPr>
          <p:nvPr>
            <p:ph type="ctrTitle"/>
          </p:nvPr>
        </p:nvSpPr>
        <p:spPr>
          <a:xfrm>
            <a:off x="609603" y="3622779"/>
            <a:ext cx="9397992" cy="753136"/>
          </a:xfrm>
        </p:spPr>
        <p:txBody>
          <a:bodyPr/>
          <a:lstStyle>
            <a:lvl1pPr>
              <a:defRPr/>
            </a:lvl1pPr>
          </a:lstStyle>
          <a:p>
            <a:pPr lvl="0"/>
            <a:r>
              <a:rPr lang="en-US"/>
              <a:t>Click to edit Master title style</a:t>
            </a:r>
          </a:p>
        </p:txBody>
      </p:sp>
      <p:sp>
        <p:nvSpPr>
          <p:cNvPr id="4" name="Rectangle 3">
            <a:extLst>
              <a:ext uri="{FF2B5EF4-FFF2-40B4-BE49-F238E27FC236}">
                <a16:creationId xmlns:a16="http://schemas.microsoft.com/office/drawing/2014/main" id="{C0AFBFC6-06CE-4919-AD7A-EDEE0C1C0116}"/>
              </a:ext>
            </a:extLst>
          </p:cNvPr>
          <p:cNvSpPr txBox="1">
            <a:spLocks noGrp="1"/>
          </p:cNvSpPr>
          <p:nvPr>
            <p:ph type="subTitle" idx="1"/>
          </p:nvPr>
        </p:nvSpPr>
        <p:spPr>
          <a:xfrm>
            <a:off x="609603" y="4461083"/>
            <a:ext cx="9441408" cy="455042"/>
          </a:xfrm>
        </p:spPr>
        <p:txBody>
          <a:bodyPr/>
          <a:lstStyle>
            <a:lvl1pPr marL="0" indent="0">
              <a:spcBef>
                <a:spcPts val="500"/>
              </a:spcBef>
              <a:buNone/>
              <a:defRPr sz="2000" b="1" i="1">
                <a:solidFill>
                  <a:srgbClr val="FFFFFF"/>
                </a:solidFill>
                <a:cs typeface="DIN-Bold"/>
              </a:defRPr>
            </a:lvl1pPr>
          </a:lstStyle>
          <a:p>
            <a:pPr lvl="0"/>
            <a:r>
              <a:rPr lang="en-US"/>
              <a:t>Click to edit Master subtitle style</a:t>
            </a:r>
          </a:p>
        </p:txBody>
      </p:sp>
      <p:pic>
        <p:nvPicPr>
          <p:cNvPr id="5" name="Picture 8">
            <a:extLst>
              <a:ext uri="{FF2B5EF4-FFF2-40B4-BE49-F238E27FC236}">
                <a16:creationId xmlns:a16="http://schemas.microsoft.com/office/drawing/2014/main" id="{65AD21EA-5422-4943-865A-16CD4AD44B93}"/>
              </a:ext>
            </a:extLst>
          </p:cNvPr>
          <p:cNvPicPr>
            <a:picLocks noChangeAspect="1"/>
          </p:cNvPicPr>
          <p:nvPr/>
        </p:nvPicPr>
        <p:blipFill>
          <a:blip r:embed="rId3"/>
          <a:stretch>
            <a:fillRect/>
          </a:stretch>
        </p:blipFill>
        <p:spPr>
          <a:xfrm>
            <a:off x="10278770" y="6090096"/>
            <a:ext cx="1561502" cy="638918"/>
          </a:xfrm>
          <a:prstGeom prst="rect">
            <a:avLst/>
          </a:prstGeom>
          <a:noFill/>
          <a:ln cap="flat">
            <a:noFill/>
          </a:ln>
        </p:spPr>
      </p:pic>
    </p:spTree>
    <p:extLst>
      <p:ext uri="{BB962C8B-B14F-4D97-AF65-F5344CB8AC3E}">
        <p14:creationId xmlns:p14="http://schemas.microsoft.com/office/powerpoint/2010/main" val="2469679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352F0-AE90-4B7A-A5AB-008AFC0D0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A1EAE-833C-44D1-8D7D-D717EB695E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58BFA-47BC-4C03-A2F8-140D9AE6F8EC}"/>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5" name="Footer Placeholder 4">
            <a:extLst>
              <a:ext uri="{FF2B5EF4-FFF2-40B4-BE49-F238E27FC236}">
                <a16:creationId xmlns:a16="http://schemas.microsoft.com/office/drawing/2014/main" id="{014F25B5-86F7-4561-8E6D-4765EB0F9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0AB25D-75EB-40D1-BC8A-FF861BC9A501}"/>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2602355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4FA88-EC12-4662-B699-40440F4B0D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B8B0A3-41A0-48E1-87AC-1B97C27DB2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0CCC69-B8F7-412D-B8FF-3C0D9176B7F2}"/>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5" name="Footer Placeholder 4">
            <a:extLst>
              <a:ext uri="{FF2B5EF4-FFF2-40B4-BE49-F238E27FC236}">
                <a16:creationId xmlns:a16="http://schemas.microsoft.com/office/drawing/2014/main" id="{0C31D3B8-08DC-40ED-901E-A0D4C0E42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260D5-1512-45FC-8238-723BB944297C}"/>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328556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9A0C5-E6A6-4064-9634-8248C97BD5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108CE2-FBF4-4121-8795-BD808B71E9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8C62DC-2423-4AA4-B63C-F19515B9CA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E697B-7471-409D-88DA-E50D2537C761}"/>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6" name="Footer Placeholder 5">
            <a:extLst>
              <a:ext uri="{FF2B5EF4-FFF2-40B4-BE49-F238E27FC236}">
                <a16:creationId xmlns:a16="http://schemas.microsoft.com/office/drawing/2014/main" id="{5E229398-A897-4A3C-B5C1-FBE22F77E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935882-8957-4707-A0DB-0529ABC0043F}"/>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3016738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F54C-9332-4C50-8FB7-158D2238E2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517CE2-98E0-4CDD-AE98-9D811E4FB4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0AB9EF-5F4D-475D-9019-4C92816145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A2069C-AD25-40BB-BFB1-2719D455DF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CBBAEB-873E-4BE2-8F87-933910BF30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A22F3E-F7F0-48B3-8726-427399DFF029}"/>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8" name="Footer Placeholder 7">
            <a:extLst>
              <a:ext uri="{FF2B5EF4-FFF2-40B4-BE49-F238E27FC236}">
                <a16:creationId xmlns:a16="http://schemas.microsoft.com/office/drawing/2014/main" id="{4372343F-3DD5-47B9-B8B9-70EF751739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7913BF-D506-4587-91C2-2CD2F0BC5D2F}"/>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1576856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801A2-262D-4DEF-A475-9DECFA6C74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A1B6CB-1F3E-459C-90E8-404B992DD875}"/>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4" name="Footer Placeholder 3">
            <a:extLst>
              <a:ext uri="{FF2B5EF4-FFF2-40B4-BE49-F238E27FC236}">
                <a16:creationId xmlns:a16="http://schemas.microsoft.com/office/drawing/2014/main" id="{D79E1DD5-B291-4FE3-83C4-8DB58FCC6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658A22-B599-4F6C-99C9-6FF8178546B8}"/>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242179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953C3-62DE-42C5-8F61-62ECDE1B8A86}"/>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3" name="Footer Placeholder 2">
            <a:extLst>
              <a:ext uri="{FF2B5EF4-FFF2-40B4-BE49-F238E27FC236}">
                <a16:creationId xmlns:a16="http://schemas.microsoft.com/office/drawing/2014/main" id="{D342FB4B-2EB5-4C00-8674-99067AC066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1283C3-272D-46D8-9306-E935C1F00044}"/>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3752594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F060A-A9E9-440E-94A5-5D015885A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633678-5D0B-47AD-9953-B59FD80594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22C4D-45E6-4CEF-AB20-7BC599B612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52955-D815-45EE-81C4-6FD6C15CB054}"/>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6" name="Footer Placeholder 5">
            <a:extLst>
              <a:ext uri="{FF2B5EF4-FFF2-40B4-BE49-F238E27FC236}">
                <a16:creationId xmlns:a16="http://schemas.microsoft.com/office/drawing/2014/main" id="{D9785DDF-CEEC-4557-BDC9-89FCBBA21A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611A8-791B-4894-9C77-7DF2537DBF88}"/>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3226607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F2A29-105D-46A5-9CA9-6A34A4AD66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220DD3-1561-434B-A6DA-E560A7290E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D927D0-7B3F-4B77-ACCC-4F98F9A43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4EE1A-3AFD-4E55-9826-B61C543EDA69}"/>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6" name="Footer Placeholder 5">
            <a:extLst>
              <a:ext uri="{FF2B5EF4-FFF2-40B4-BE49-F238E27FC236}">
                <a16:creationId xmlns:a16="http://schemas.microsoft.com/office/drawing/2014/main" id="{0AA8F91F-AA8D-410F-AE96-EE39536BA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FE6E95-F546-42FD-872D-03433F61C7FF}"/>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1845979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8B382-F19B-47F7-92C6-A792499723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A92133-FFA1-48C6-9AD1-F27CD5BCF9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C979FB-64FB-4EED-8DC3-70D13DDDB6C8}"/>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5" name="Footer Placeholder 4">
            <a:extLst>
              <a:ext uri="{FF2B5EF4-FFF2-40B4-BE49-F238E27FC236}">
                <a16:creationId xmlns:a16="http://schemas.microsoft.com/office/drawing/2014/main" id="{394BD4A6-AAAE-473D-8462-23173341F1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D583F9-8C01-45C7-9EF6-EAA724CFD90B}"/>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2861622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878814-1C79-4AD3-884D-B427522839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40C7-34EB-401B-8009-662845E56C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17D88-763E-4756-ADAA-50BB8668898B}"/>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5" name="Footer Placeholder 4">
            <a:extLst>
              <a:ext uri="{FF2B5EF4-FFF2-40B4-BE49-F238E27FC236}">
                <a16:creationId xmlns:a16="http://schemas.microsoft.com/office/drawing/2014/main" id="{0E0241E9-5824-44CC-844F-7624B4E35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AB286-D714-4060-B9DA-1676F15FDC1C}"/>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1249195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2" name="Picture 2" descr="BioMedsBackground-Red.jpg">
            <a:extLst>
              <a:ext uri="{FF2B5EF4-FFF2-40B4-BE49-F238E27FC236}">
                <a16:creationId xmlns:a16="http://schemas.microsoft.com/office/drawing/2014/main" id="{06EF094B-07EC-4D71-96C4-5DC3D87943A7}"/>
              </a:ext>
            </a:extLst>
          </p:cNvPr>
          <p:cNvPicPr>
            <a:picLocks noChangeAspect="1"/>
          </p:cNvPicPr>
          <p:nvPr/>
        </p:nvPicPr>
        <p:blipFill>
          <a:blip r:embed="rId2"/>
          <a:stretch>
            <a:fillRect/>
          </a:stretch>
        </p:blipFill>
        <p:spPr>
          <a:xfrm>
            <a:off x="0" y="0"/>
            <a:ext cx="12191996" cy="6858000"/>
          </a:xfrm>
          <a:prstGeom prst="rect">
            <a:avLst/>
          </a:prstGeom>
          <a:noFill/>
          <a:ln cap="flat">
            <a:noFill/>
          </a:ln>
        </p:spPr>
      </p:pic>
      <p:sp>
        <p:nvSpPr>
          <p:cNvPr id="3" name="Rectangle 2">
            <a:extLst>
              <a:ext uri="{FF2B5EF4-FFF2-40B4-BE49-F238E27FC236}">
                <a16:creationId xmlns:a16="http://schemas.microsoft.com/office/drawing/2014/main" id="{AC3F004E-9DAA-495A-B124-904084C9DAA5}"/>
              </a:ext>
            </a:extLst>
          </p:cNvPr>
          <p:cNvSpPr txBox="1">
            <a:spLocks noGrp="1"/>
          </p:cNvSpPr>
          <p:nvPr>
            <p:ph type="ctrTitle"/>
          </p:nvPr>
        </p:nvSpPr>
        <p:spPr>
          <a:xfrm>
            <a:off x="609603" y="3622779"/>
            <a:ext cx="9397992" cy="753136"/>
          </a:xfrm>
        </p:spPr>
        <p:txBody>
          <a:bodyPr/>
          <a:lstStyle>
            <a:lvl1pPr>
              <a:defRPr/>
            </a:lvl1pPr>
          </a:lstStyle>
          <a:p>
            <a:pPr lvl="0"/>
            <a:r>
              <a:rPr lang="en-US"/>
              <a:t>Click to edit Master title style</a:t>
            </a:r>
          </a:p>
        </p:txBody>
      </p:sp>
      <p:sp>
        <p:nvSpPr>
          <p:cNvPr id="4" name="Rectangle 3">
            <a:extLst>
              <a:ext uri="{FF2B5EF4-FFF2-40B4-BE49-F238E27FC236}">
                <a16:creationId xmlns:a16="http://schemas.microsoft.com/office/drawing/2014/main" id="{4A704941-B062-4F96-A812-5D3148BC0A22}"/>
              </a:ext>
            </a:extLst>
          </p:cNvPr>
          <p:cNvSpPr txBox="1">
            <a:spLocks noGrp="1"/>
          </p:cNvSpPr>
          <p:nvPr>
            <p:ph type="subTitle" idx="1"/>
          </p:nvPr>
        </p:nvSpPr>
        <p:spPr>
          <a:xfrm>
            <a:off x="609603" y="4461083"/>
            <a:ext cx="9441408" cy="455042"/>
          </a:xfrm>
        </p:spPr>
        <p:txBody>
          <a:bodyPr/>
          <a:lstStyle>
            <a:lvl1pPr marL="0" indent="0">
              <a:spcBef>
                <a:spcPts val="500"/>
              </a:spcBef>
              <a:buNone/>
              <a:defRPr sz="2000" b="1" i="1">
                <a:solidFill>
                  <a:srgbClr val="FFFFFF"/>
                </a:solidFill>
                <a:cs typeface="DIN-Bold"/>
              </a:defRPr>
            </a:lvl1pPr>
          </a:lstStyle>
          <a:p>
            <a:pPr lvl="0"/>
            <a:r>
              <a:rPr lang="en-US"/>
              <a:t>Click to edit Master subtitle style</a:t>
            </a:r>
          </a:p>
        </p:txBody>
      </p:sp>
    </p:spTree>
    <p:extLst>
      <p:ext uri="{BB962C8B-B14F-4D97-AF65-F5344CB8AC3E}">
        <p14:creationId xmlns:p14="http://schemas.microsoft.com/office/powerpoint/2010/main" val="2475804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121897" tIns="121897" rIns="121897" bIns="121897"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121897" tIns="121897" rIns="121897" bIns="121897"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121897" tIns="121897" rIns="121897" bIns="121897"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42970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20774-F2D0-4505-800A-32D663B88848}"/>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909D2F86-E046-45A0-9F44-8216A3ACD753}"/>
              </a:ext>
            </a:extLst>
          </p:cNvPr>
          <p:cNvSpPr txBox="1">
            <a:spLocks noGrp="1"/>
          </p:cNvSpPr>
          <p:nvPr>
            <p:ph idx="1"/>
          </p:nvPr>
        </p:nvSpPr>
        <p:spPr/>
        <p:txBody>
          <a:bodyPr/>
          <a:lstStyle>
            <a:lvl1pPr>
              <a:defRPr/>
            </a:lvl1pPr>
            <a:lvl2pPr>
              <a:defRPr sz="2400"/>
            </a:lvl2pPr>
            <a:lvl3pPr>
              <a:spcBef>
                <a:spcPts val="500"/>
              </a:spcBef>
              <a:defRPr sz="2000"/>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62D94E-E9FF-4CB2-9E09-DBA18A278C42}"/>
              </a:ext>
            </a:extLst>
          </p:cNvPr>
          <p:cNvSpPr txBox="1">
            <a:spLocks noGrp="1"/>
          </p:cNvSpPr>
          <p:nvPr>
            <p:ph type="dt" sz="half" idx="7"/>
          </p:nvPr>
        </p:nvSpPr>
        <p:spPr/>
        <p:txBody>
          <a:bodyPr/>
          <a:lstStyle>
            <a:lvl1pPr>
              <a:defRPr/>
            </a:lvl1pPr>
          </a:lstStyle>
          <a:p>
            <a:fld id="{47B8E49F-577C-4CA6-8DC1-63CF0DEC3D1C}" type="datetimeFigureOut">
              <a:rPr lang="en-GB" smtClean="0"/>
              <a:t>12/11/2019</a:t>
            </a:fld>
            <a:endParaRPr lang="en-GB"/>
          </a:p>
        </p:txBody>
      </p:sp>
      <p:sp>
        <p:nvSpPr>
          <p:cNvPr id="5" name="Rectangle 6">
            <a:extLst>
              <a:ext uri="{FF2B5EF4-FFF2-40B4-BE49-F238E27FC236}">
                <a16:creationId xmlns:a16="http://schemas.microsoft.com/office/drawing/2014/main" id="{825FBEA0-914D-46D6-A865-43F90FB763C2}"/>
              </a:ext>
            </a:extLst>
          </p:cNvPr>
          <p:cNvSpPr txBox="1">
            <a:spLocks noGrp="1"/>
          </p:cNvSpPr>
          <p:nvPr>
            <p:ph type="sldNum" sz="quarter" idx="8"/>
          </p:nvPr>
        </p:nvSpPr>
        <p:spPr/>
        <p:txBody>
          <a:bodyPr/>
          <a:lstStyle>
            <a:lvl1pPr>
              <a:defRPr/>
            </a:lvl1pPr>
          </a:lstStyle>
          <a:p>
            <a:fld id="{98252E18-638E-4D8C-B588-DAC8DAD01023}" type="slidenum">
              <a:rPr lang="en-GB" smtClean="0"/>
              <a:t>‹#›</a:t>
            </a:fld>
            <a:endParaRPr lang="en-GB"/>
          </a:p>
        </p:txBody>
      </p:sp>
    </p:spTree>
    <p:extLst>
      <p:ext uri="{BB962C8B-B14F-4D97-AF65-F5344CB8AC3E}">
        <p14:creationId xmlns:p14="http://schemas.microsoft.com/office/powerpoint/2010/main" val="1838979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7171DAF-6CB9-4837-9515-41D8BC7E417D}"/>
              </a:ext>
            </a:extLst>
          </p:cNvPr>
          <p:cNvSpPr txBox="1">
            <a:spLocks noGrp="1"/>
          </p:cNvSpPr>
          <p:nvPr>
            <p:ph idx="4294967295"/>
          </p:nvPr>
        </p:nvSpPr>
        <p:spPr>
          <a:xfrm>
            <a:off x="609603" y="1600200"/>
            <a:ext cx="10972800" cy="4525959"/>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3">
            <a:extLst>
              <a:ext uri="{FF2B5EF4-FFF2-40B4-BE49-F238E27FC236}">
                <a16:creationId xmlns:a16="http://schemas.microsoft.com/office/drawing/2014/main" id="{ABDC819C-58F8-4942-9B9C-C8669E3844E9}"/>
              </a:ext>
            </a:extLst>
          </p:cNvPr>
          <p:cNvSpPr txBox="1">
            <a:spLocks noGrp="1"/>
          </p:cNvSpPr>
          <p:nvPr>
            <p:ph type="sldNum" sz="quarter" idx="8"/>
          </p:nvPr>
        </p:nvSpPr>
        <p:spPr>
          <a:xfrm>
            <a:off x="8737604" y="6419856"/>
            <a:ext cx="2844798" cy="365129"/>
          </a:xfrm>
        </p:spPr>
        <p:txBody>
          <a:bodyPr/>
          <a:lstStyle>
            <a:lvl1pPr>
              <a:defRPr>
                <a:cs typeface="Arial"/>
              </a:defRPr>
            </a:lvl1pPr>
          </a:lstStyle>
          <a:p>
            <a:fld id="{98252E18-638E-4D8C-B588-DAC8DAD01023}" type="slidenum">
              <a:rPr lang="en-GB" smtClean="0"/>
              <a:t>‹#›</a:t>
            </a:fld>
            <a:endParaRPr lang="en-GB"/>
          </a:p>
        </p:txBody>
      </p:sp>
    </p:spTree>
    <p:extLst>
      <p:ext uri="{BB962C8B-B14F-4D97-AF65-F5344CB8AC3E}">
        <p14:creationId xmlns:p14="http://schemas.microsoft.com/office/powerpoint/2010/main" val="38140295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B5D4E8-9531-406A-A471-4B42614F519A}"/>
              </a:ext>
            </a:extLst>
          </p:cNvPr>
          <p:cNvSpPr txBox="1">
            <a:spLocks noGrp="1"/>
          </p:cNvSpPr>
          <p:nvPr>
            <p:ph/>
          </p:nvPr>
        </p:nvSpPr>
        <p:spPr>
          <a:xfrm>
            <a:off x="554565" y="119064"/>
            <a:ext cx="11385551" cy="6013451"/>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24208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1426E-4794-40B8-843A-1359007F56D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415FC26-F858-4BFB-8EDD-B2B0F8C89677}"/>
              </a:ext>
            </a:extLst>
          </p:cNvPr>
          <p:cNvSpPr txBox="1">
            <a:spLocks noGrp="1"/>
          </p:cNvSpPr>
          <p:nvPr>
            <p:ph idx="1"/>
          </p:nvPr>
        </p:nvSpPr>
        <p:spPr>
          <a:xfrm>
            <a:off x="152403" y="1543050"/>
            <a:ext cx="5384801" cy="4525959"/>
          </a:xfrm>
        </p:spPr>
        <p:txBody>
          <a:bodyPr/>
          <a:lstStyle>
            <a:lvl1pPr>
              <a:defRPr/>
            </a:lvl1pPr>
            <a:lvl2pPr>
              <a:defRPr sz="2400"/>
            </a:lvl2pPr>
            <a:lvl3pPr>
              <a:spcBef>
                <a:spcPts val="500"/>
              </a:spcBef>
              <a:defRPr sz="2000"/>
            </a:lvl3pPr>
            <a:lvl4pPr>
              <a:spcBef>
                <a:spcPts val="400"/>
              </a:spcBef>
              <a:defRPr sz="1800"/>
            </a:lvl4pPr>
            <a:lvl5pPr>
              <a:spcBef>
                <a:spcPts val="4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53CEAB-F6B2-4DF8-B45C-F85BEEAD161D}"/>
              </a:ext>
            </a:extLst>
          </p:cNvPr>
          <p:cNvSpPr txBox="1">
            <a:spLocks noGrp="1"/>
          </p:cNvSpPr>
          <p:nvPr>
            <p:ph idx="2"/>
          </p:nvPr>
        </p:nvSpPr>
        <p:spPr>
          <a:xfrm>
            <a:off x="5740402" y="1543050"/>
            <a:ext cx="5384801" cy="4525959"/>
          </a:xfrm>
        </p:spPr>
        <p:txBody>
          <a:bodyPr/>
          <a:lstStyle>
            <a:lvl1pPr>
              <a:defRPr/>
            </a:lvl1pPr>
            <a:lvl2pPr>
              <a:defRPr sz="2400"/>
            </a:lvl2pPr>
            <a:lvl3pPr>
              <a:spcBef>
                <a:spcPts val="500"/>
              </a:spcBef>
              <a:defRPr sz="2000"/>
            </a:lvl3pPr>
            <a:lvl4pPr>
              <a:spcBef>
                <a:spcPts val="400"/>
              </a:spcBef>
              <a:defRPr sz="1800"/>
            </a:lvl4pPr>
            <a:lvl5pPr>
              <a:spcBef>
                <a:spcPts val="4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71482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609600" y="6400800"/>
            <a:ext cx="10972800" cy="230832"/>
          </a:xfrm>
          <a:prstGeom prst="rect">
            <a:avLst/>
          </a:prstGeom>
        </p:spPr>
        <p:txBody>
          <a:bodyPr wrap="square">
            <a:spAutoFit/>
          </a:bodyPr>
          <a:lstStyle/>
          <a:p>
            <a:r>
              <a:rPr lang="en-US" sz="900" baseline="0" dirty="0">
                <a:solidFill>
                  <a:srgbClr val="616161"/>
                </a:solidFill>
                <a:latin typeface="DIN-Regular" panose="020B0500000000000000" pitchFamily="34" charset="0"/>
              </a:rPr>
              <a:t>© 2019 Eli Lilly and Company</a:t>
            </a:r>
            <a:endParaRPr lang="en-US" sz="900" dirty="0">
              <a:latin typeface="DIN-Regular" panose="020B0500000000000000" pitchFamily="34" charset="0"/>
            </a:endParaRPr>
          </a:p>
        </p:txBody>
      </p:sp>
      <p:sp>
        <p:nvSpPr>
          <p:cNvPr id="9" name="Text Placeholder 9"/>
          <p:cNvSpPr>
            <a:spLocks noGrp="1"/>
          </p:cNvSpPr>
          <p:nvPr>
            <p:ph type="body" sz="quarter" idx="14"/>
          </p:nvPr>
        </p:nvSpPr>
        <p:spPr>
          <a:xfrm>
            <a:off x="812800" y="1981200"/>
            <a:ext cx="10566400" cy="3733800"/>
          </a:xfrm>
        </p:spPr>
        <p:txBody>
          <a:bodyPr/>
          <a:lstStyle>
            <a:lvl1pPr>
              <a:defRPr>
                <a:solidFill>
                  <a:srgbClr val="616161"/>
                </a:solidFill>
                <a:latin typeface="DIN-Regular" panose="020B0500000000000000" pitchFamily="34" charset="0"/>
              </a:defRPr>
            </a:lvl1pPr>
            <a:lvl2pPr>
              <a:defRPr>
                <a:solidFill>
                  <a:srgbClr val="616161"/>
                </a:solidFill>
                <a:latin typeface="DIN-Regular" panose="020B0500000000000000" pitchFamily="34" charset="0"/>
              </a:defRPr>
            </a:lvl2pPr>
            <a:lvl3pPr>
              <a:defRPr>
                <a:solidFill>
                  <a:srgbClr val="616161"/>
                </a:solidFill>
                <a:latin typeface="DIN-Regular" panose="020B0500000000000000" pitchFamily="34" charset="0"/>
              </a:defRPr>
            </a:lvl3pPr>
            <a:lvl4pPr>
              <a:defRPr>
                <a:solidFill>
                  <a:srgbClr val="616161"/>
                </a:solidFill>
                <a:latin typeface="DIN-Regular" panose="020B0500000000000000" pitchFamily="34" charset="0"/>
              </a:defRPr>
            </a:lvl4pPr>
            <a:lvl5pPr>
              <a:defRPr>
                <a:solidFill>
                  <a:srgbClr val="616161"/>
                </a:solidFill>
                <a:latin typeface="DIN-Regular" panose="020B0500000000000000"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1"/>
          <p:cNvSpPr>
            <a:spLocks noGrp="1"/>
          </p:cNvSpPr>
          <p:nvPr>
            <p:ph type="body" sz="quarter" idx="15" hasCustomPrompt="1"/>
          </p:nvPr>
        </p:nvSpPr>
        <p:spPr>
          <a:xfrm>
            <a:off x="812800" y="304800"/>
            <a:ext cx="10566400" cy="609600"/>
          </a:xfrm>
        </p:spPr>
        <p:txBody>
          <a:bodyPr/>
          <a:lstStyle>
            <a:lvl1pPr marL="0" indent="0">
              <a:buNone/>
              <a:defRPr baseline="0">
                <a:solidFill>
                  <a:srgbClr val="D52B1E"/>
                </a:solidFill>
              </a:defRPr>
            </a:lvl1pPr>
          </a:lstStyle>
          <a:p>
            <a:pPr lvl="0"/>
            <a:r>
              <a:rPr lang="en-US" dirty="0"/>
              <a:t>HEADLINE GOES HERE</a:t>
            </a:r>
          </a:p>
        </p:txBody>
      </p:sp>
    </p:spTree>
    <p:extLst>
      <p:ext uri="{BB962C8B-B14F-4D97-AF65-F5344CB8AC3E}">
        <p14:creationId xmlns:p14="http://schemas.microsoft.com/office/powerpoint/2010/main" val="3731028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 Placeholder 11"/>
          <p:cNvSpPr>
            <a:spLocks noGrp="1"/>
          </p:cNvSpPr>
          <p:nvPr>
            <p:ph type="body" sz="quarter" idx="13" hasCustomPrompt="1"/>
          </p:nvPr>
        </p:nvSpPr>
        <p:spPr>
          <a:xfrm>
            <a:off x="812800" y="304800"/>
            <a:ext cx="10566400" cy="609600"/>
          </a:xfrm>
          <a:prstGeom prst="rect">
            <a:avLst/>
          </a:prstGeom>
        </p:spPr>
        <p:txBody>
          <a:bodyPr/>
          <a:lstStyle>
            <a:lvl1pPr marL="0" indent="0">
              <a:buNone/>
              <a:defRPr baseline="0">
                <a:solidFill>
                  <a:srgbClr val="FFFFFE"/>
                </a:solidFill>
              </a:defRPr>
            </a:lvl1pPr>
          </a:lstStyle>
          <a:p>
            <a:r>
              <a:rPr lang="en-US" sz="3200" dirty="0">
                <a:solidFill>
                  <a:schemeClr val="bg1"/>
                </a:solidFill>
                <a:latin typeface="DIN-Bold" panose="020B0500000000000000" pitchFamily="34" charset="0"/>
              </a:rPr>
              <a:t>HEADLINE GOES HERE</a:t>
            </a:r>
          </a:p>
        </p:txBody>
      </p:sp>
      <p:sp>
        <p:nvSpPr>
          <p:cNvPr id="8" name="Rectangle 7"/>
          <p:cNvSpPr/>
          <p:nvPr/>
        </p:nvSpPr>
        <p:spPr>
          <a:xfrm>
            <a:off x="609600" y="6400800"/>
            <a:ext cx="10972800" cy="230832"/>
          </a:xfrm>
          <a:prstGeom prst="rect">
            <a:avLst/>
          </a:prstGeom>
        </p:spPr>
        <p:txBody>
          <a:bodyPr wrap="square">
            <a:spAutoFit/>
          </a:bodyPr>
          <a:lstStyle/>
          <a:p>
            <a:r>
              <a:rPr lang="en-US" sz="900" baseline="0" dirty="0">
                <a:solidFill>
                  <a:srgbClr val="616161"/>
                </a:solidFill>
                <a:latin typeface="DIN-Regular" panose="020B0500000000000000" pitchFamily="34" charset="0"/>
              </a:rPr>
              <a:t>© 2019 Eli Lilly and Company</a:t>
            </a:r>
            <a:endParaRPr lang="en-US" sz="900" dirty="0">
              <a:latin typeface="DIN-Regular" panose="020B0500000000000000" pitchFamily="34" charset="0"/>
            </a:endParaRPr>
          </a:p>
        </p:txBody>
      </p:sp>
      <p:sp>
        <p:nvSpPr>
          <p:cNvPr id="10" name="Text Placeholder 9"/>
          <p:cNvSpPr>
            <a:spLocks noGrp="1"/>
          </p:cNvSpPr>
          <p:nvPr>
            <p:ph type="body" sz="quarter" idx="14"/>
          </p:nvPr>
        </p:nvSpPr>
        <p:spPr>
          <a:xfrm>
            <a:off x="812800" y="1752600"/>
            <a:ext cx="10566400" cy="3733800"/>
          </a:xfrm>
        </p:spPr>
        <p:txBody>
          <a:bodyPr/>
          <a:lstStyle>
            <a:lvl1pPr>
              <a:defRPr>
                <a:solidFill>
                  <a:srgbClr val="616161"/>
                </a:solidFill>
                <a:latin typeface="DIN-Regular" panose="020B0500000000000000" pitchFamily="34" charset="0"/>
              </a:defRPr>
            </a:lvl1pPr>
            <a:lvl2pPr>
              <a:defRPr>
                <a:solidFill>
                  <a:srgbClr val="616161"/>
                </a:solidFill>
                <a:latin typeface="DIN-Regular" panose="020B0500000000000000" pitchFamily="34" charset="0"/>
              </a:defRPr>
            </a:lvl2pPr>
            <a:lvl3pPr>
              <a:defRPr>
                <a:solidFill>
                  <a:srgbClr val="616161"/>
                </a:solidFill>
                <a:latin typeface="DIN-Regular" panose="020B0500000000000000" pitchFamily="34" charset="0"/>
              </a:defRPr>
            </a:lvl3pPr>
            <a:lvl4pPr>
              <a:defRPr>
                <a:solidFill>
                  <a:srgbClr val="616161"/>
                </a:solidFill>
                <a:latin typeface="DIN-Regular" panose="020B0500000000000000" pitchFamily="34" charset="0"/>
              </a:defRPr>
            </a:lvl4pPr>
            <a:lvl5pPr>
              <a:defRPr>
                <a:solidFill>
                  <a:srgbClr val="616161"/>
                </a:solidFill>
                <a:latin typeface="DIN-Regular" panose="020B0500000000000000"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2538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6411F-C87E-422D-8BB0-D11A495501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3962DD3-A400-4C3C-B4FA-8E1A2A1C2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D4C8F-E6A5-4CBB-B105-397AFF3B6586}"/>
              </a:ext>
            </a:extLst>
          </p:cNvPr>
          <p:cNvSpPr>
            <a:spLocks noGrp="1"/>
          </p:cNvSpPr>
          <p:nvPr>
            <p:ph type="dt" sz="half" idx="10"/>
          </p:nvPr>
        </p:nvSpPr>
        <p:spPr/>
        <p:txBody>
          <a:bodyPr/>
          <a:lstStyle/>
          <a:p>
            <a:fld id="{3BA4B7AD-80D2-453F-B31D-097DE61CA3F6}" type="datetimeFigureOut">
              <a:rPr lang="en-US" smtClean="0"/>
              <a:t>11/12/2019</a:t>
            </a:fld>
            <a:endParaRPr lang="en-US"/>
          </a:p>
        </p:txBody>
      </p:sp>
      <p:sp>
        <p:nvSpPr>
          <p:cNvPr id="5" name="Footer Placeholder 4">
            <a:extLst>
              <a:ext uri="{FF2B5EF4-FFF2-40B4-BE49-F238E27FC236}">
                <a16:creationId xmlns:a16="http://schemas.microsoft.com/office/drawing/2014/main" id="{5162D3DD-B09D-4AC1-9541-4E4EAE5CD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AD46A-3DB4-4122-A93A-1AA593C383AE}"/>
              </a:ext>
            </a:extLst>
          </p:cNvPr>
          <p:cNvSpPr>
            <a:spLocks noGrp="1"/>
          </p:cNvSpPr>
          <p:nvPr>
            <p:ph type="sldNum" sz="quarter" idx="12"/>
          </p:nvPr>
        </p:nvSpPr>
        <p:spPr/>
        <p:txBody>
          <a:bodyPr/>
          <a:lstStyle/>
          <a:p>
            <a:fld id="{FC867AD1-AED4-4F3D-ABB5-721D1E35DA0B}" type="slidenum">
              <a:rPr lang="en-US" smtClean="0"/>
              <a:t>‹#›</a:t>
            </a:fld>
            <a:endParaRPr lang="en-US"/>
          </a:p>
        </p:txBody>
      </p:sp>
    </p:spTree>
    <p:extLst>
      <p:ext uri="{BB962C8B-B14F-4D97-AF65-F5344CB8AC3E}">
        <p14:creationId xmlns:p14="http://schemas.microsoft.com/office/powerpoint/2010/main" val="2352606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descr="BioMedsHeader-Red.jpg">
            <a:extLst>
              <a:ext uri="{FF2B5EF4-FFF2-40B4-BE49-F238E27FC236}">
                <a16:creationId xmlns:a16="http://schemas.microsoft.com/office/drawing/2014/main" id="{10D0A4F1-BB6D-404D-8FDC-7A71396B7B2A}"/>
              </a:ext>
            </a:extLst>
          </p:cNvPr>
          <p:cNvPicPr>
            <a:picLocks noChangeAspect="1"/>
          </p:cNvPicPr>
          <p:nvPr/>
        </p:nvPicPr>
        <p:blipFill>
          <a:blip r:embed="rId10"/>
          <a:stretch>
            <a:fillRect/>
          </a:stretch>
        </p:blipFill>
        <p:spPr>
          <a:xfrm>
            <a:off x="0" y="0"/>
            <a:ext cx="12191996" cy="1301264"/>
          </a:xfrm>
          <a:prstGeom prst="rect">
            <a:avLst/>
          </a:prstGeom>
          <a:noFill/>
          <a:ln cap="flat">
            <a:noFill/>
          </a:ln>
        </p:spPr>
      </p:pic>
      <p:sp>
        <p:nvSpPr>
          <p:cNvPr id="3" name="Rectangle 2">
            <a:extLst>
              <a:ext uri="{FF2B5EF4-FFF2-40B4-BE49-F238E27FC236}">
                <a16:creationId xmlns:a16="http://schemas.microsoft.com/office/drawing/2014/main" id="{E94DAE34-2605-428A-9F65-29076C51C574}"/>
              </a:ext>
            </a:extLst>
          </p:cNvPr>
          <p:cNvSpPr txBox="1">
            <a:spLocks noGrp="1"/>
          </p:cNvSpPr>
          <p:nvPr>
            <p:ph type="title"/>
          </p:nvPr>
        </p:nvSpPr>
        <p:spPr>
          <a:xfrm>
            <a:off x="609603" y="-25402"/>
            <a:ext cx="10972800" cy="1425485"/>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4" name="Rectangle 3">
            <a:extLst>
              <a:ext uri="{FF2B5EF4-FFF2-40B4-BE49-F238E27FC236}">
                <a16:creationId xmlns:a16="http://schemas.microsoft.com/office/drawing/2014/main" id="{278DB8EE-1F71-407C-9845-D4AB0C17E51A}"/>
              </a:ext>
            </a:extLst>
          </p:cNvPr>
          <p:cNvSpPr txBox="1">
            <a:spLocks noGrp="1"/>
          </p:cNvSpPr>
          <p:nvPr>
            <p:ph type="body" idx="1"/>
          </p:nvPr>
        </p:nvSpPr>
        <p:spPr>
          <a:xfrm>
            <a:off x="609603" y="1543050"/>
            <a:ext cx="10972800" cy="4855034"/>
          </a:xfrm>
          <a:prstGeom prst="rect">
            <a:avLst/>
          </a:prstGeom>
          <a:noFill/>
          <a:ln>
            <a:noFill/>
          </a:ln>
        </p:spPr>
        <p:txBody>
          <a:bodyPr vert="horz" wrap="square" lIns="91440" tIns="45720" rIns="91440" bIns="45720" anchor="t" anchorCtr="0" compatLnSpc="1">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BE11F8-8C6A-4614-B38F-4539C8DD40D8}"/>
              </a:ext>
            </a:extLst>
          </p:cNvPr>
          <p:cNvSpPr txBox="1">
            <a:spLocks noGrp="1"/>
          </p:cNvSpPr>
          <p:nvPr>
            <p:ph type="dt" sz="half" idx="2"/>
          </p:nvPr>
        </p:nvSpPr>
        <p:spPr>
          <a:xfrm>
            <a:off x="609603" y="6540831"/>
            <a:ext cx="2844798" cy="214454"/>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800" b="0" i="0" u="none" strike="noStrike" kern="1200" cap="none" spc="0" baseline="0">
                <a:solidFill>
                  <a:srgbClr val="000000"/>
                </a:solidFill>
                <a:uFillTx/>
                <a:latin typeface="Arial"/>
                <a:cs typeface="DIN-Regular"/>
              </a:defRPr>
            </a:lvl1pPr>
          </a:lstStyle>
          <a:p>
            <a:fld id="{47B8E49F-577C-4CA6-8DC1-63CF0DEC3D1C}" type="datetimeFigureOut">
              <a:rPr lang="en-GB" smtClean="0"/>
              <a:t>12/11/2019</a:t>
            </a:fld>
            <a:endParaRPr lang="en-GB"/>
          </a:p>
        </p:txBody>
      </p:sp>
      <p:sp>
        <p:nvSpPr>
          <p:cNvPr id="6" name="Rectangle 6">
            <a:extLst>
              <a:ext uri="{FF2B5EF4-FFF2-40B4-BE49-F238E27FC236}">
                <a16:creationId xmlns:a16="http://schemas.microsoft.com/office/drawing/2014/main" id="{2BF616F0-2294-4C24-B1A0-85C58723656F}"/>
              </a:ext>
            </a:extLst>
          </p:cNvPr>
          <p:cNvSpPr txBox="1">
            <a:spLocks noGrp="1"/>
          </p:cNvSpPr>
          <p:nvPr>
            <p:ph type="sldNum" sz="quarter" idx="4"/>
          </p:nvPr>
        </p:nvSpPr>
        <p:spPr>
          <a:xfrm>
            <a:off x="8737604" y="6542449"/>
            <a:ext cx="2844798" cy="246823"/>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800" b="0" i="0" u="none" strike="noStrike" kern="1200" cap="none" spc="0" baseline="0">
                <a:solidFill>
                  <a:srgbClr val="000000"/>
                </a:solidFill>
                <a:uFillTx/>
                <a:latin typeface="Arial"/>
                <a:cs typeface="DIN-Regular"/>
              </a:defRPr>
            </a:lvl1pPr>
          </a:lstStyle>
          <a:p>
            <a:fld id="{98252E18-638E-4D8C-B588-DAC8DAD01023}" type="slidenum">
              <a:rPr lang="en-GB" smtClean="0"/>
              <a:t>‹#›</a:t>
            </a:fld>
            <a:endParaRPr lang="en-GB"/>
          </a:p>
        </p:txBody>
      </p:sp>
      <p:sp>
        <p:nvSpPr>
          <p:cNvPr id="7" name="Rectangle 1">
            <a:extLst>
              <a:ext uri="{FF2B5EF4-FFF2-40B4-BE49-F238E27FC236}">
                <a16:creationId xmlns:a16="http://schemas.microsoft.com/office/drawing/2014/main" id="{A0FF2E26-63B2-40D5-994D-7B5950F4F6FE}"/>
              </a:ext>
            </a:extLst>
          </p:cNvPr>
          <p:cNvSpPr/>
          <p:nvPr/>
        </p:nvSpPr>
        <p:spPr>
          <a:xfrm>
            <a:off x="3119667" y="6654555"/>
            <a:ext cx="6096003" cy="230831"/>
          </a:xfrm>
          <a:prstGeom prst="rect">
            <a:avLst/>
          </a:prstGeom>
          <a:noFill/>
          <a:ln cap="flat">
            <a:noFill/>
            <a:prstDash val="solid"/>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000000"/>
                </a:solidFill>
                <a:uFillTx/>
                <a:latin typeface="Arial"/>
              </a:rPr>
              <a:t>© 2019 Eli Lilly and Company </a:t>
            </a:r>
          </a:p>
        </p:txBody>
      </p:sp>
    </p:spTree>
    <p:extLst>
      <p:ext uri="{BB962C8B-B14F-4D97-AF65-F5344CB8AC3E}">
        <p14:creationId xmlns:p14="http://schemas.microsoft.com/office/powerpoint/2010/main" val="333872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70" r:id="rId8"/>
  </p:sldLayoutIdLst>
  <p:txStyles>
    <p:titleStyle>
      <a:lvl1pPr marL="0" marR="0" lvl="0" indent="0" algn="l" defTabSz="914400" rtl="0" eaLnBrk="1" fontAlgn="auto" hangingPunct="1">
        <a:lnSpc>
          <a:spcPct val="100000"/>
        </a:lnSpc>
        <a:spcBef>
          <a:spcPts val="0"/>
        </a:spcBef>
        <a:spcAft>
          <a:spcPts val="0"/>
        </a:spcAft>
        <a:buNone/>
        <a:tabLst/>
        <a:defRPr lang="en-US" sz="3600" b="1" i="0" u="none" strike="noStrike" kern="0" cap="none" spc="0" baseline="0">
          <a:solidFill>
            <a:srgbClr val="FFFFFF"/>
          </a:solidFill>
          <a:uFillTx/>
          <a:latin typeface="Arial"/>
          <a:ea typeface="ヒラギノ角ゴ Pro W3"/>
          <a:cs typeface="DIN-Bold"/>
        </a:defRPr>
      </a:lvl1pPr>
    </p:titleStyle>
    <p:bodyStyle>
      <a:lvl1pPr marL="342900" marR="0" lvl="0" indent="-342900" algn="l" defTabSz="914400" rtl="0" eaLnBrk="1" fontAlgn="auto" hangingPunct="1">
        <a:lnSpc>
          <a:spcPct val="100000"/>
        </a:lnSpc>
        <a:spcBef>
          <a:spcPts val="700"/>
        </a:spcBef>
        <a:spcAft>
          <a:spcPts val="0"/>
        </a:spcAft>
        <a:buClr>
          <a:srgbClr val="D52B17"/>
        </a:buClr>
        <a:buSzPct val="100000"/>
        <a:buFont typeface="Arial" pitchFamily="34"/>
        <a:buChar char="♦"/>
        <a:tabLst/>
        <a:defRPr lang="en-US" sz="2800" b="0" i="0" u="none" strike="noStrike" kern="0" cap="none" spc="0" baseline="0">
          <a:solidFill>
            <a:srgbClr val="000000"/>
          </a:solidFill>
          <a:uFillTx/>
          <a:latin typeface="Arial"/>
          <a:ea typeface="ヒラギノ角ゴ Pro W3"/>
          <a:cs typeface="DIN-Regular"/>
        </a:defRPr>
      </a:lvl1pPr>
      <a:lvl2pPr marL="742950" marR="0" lvl="1" indent="-285750" algn="l" defTabSz="914400" rtl="0" eaLnBrk="1" fontAlgn="auto" hangingPunct="1">
        <a:lnSpc>
          <a:spcPct val="100000"/>
        </a:lnSpc>
        <a:spcBef>
          <a:spcPts val="600"/>
        </a:spcBef>
        <a:spcAft>
          <a:spcPts val="0"/>
        </a:spcAft>
        <a:buClr>
          <a:srgbClr val="D52B17"/>
        </a:buClr>
        <a:buSzPct val="100000"/>
        <a:buChar char="•"/>
        <a:tabLst/>
        <a:defRPr lang="en-US" sz="2600" b="0" i="0" u="none" strike="noStrike" kern="0" cap="none" spc="0" baseline="0">
          <a:solidFill>
            <a:srgbClr val="000000"/>
          </a:solidFill>
          <a:uFillTx/>
          <a:latin typeface="Arial"/>
          <a:ea typeface="ヒラギノ角ゴ Pro W3"/>
          <a:cs typeface="DIN-Regular"/>
        </a:defRPr>
      </a:lvl2pPr>
      <a:lvl3pPr marL="1143000" marR="0" lvl="2" indent="-228600" algn="l" defTabSz="914400" rtl="0" eaLnBrk="1" fontAlgn="auto" hangingPunct="1">
        <a:lnSpc>
          <a:spcPct val="100000"/>
        </a:lnSpc>
        <a:spcBef>
          <a:spcPts val="600"/>
        </a:spcBef>
        <a:spcAft>
          <a:spcPts val="0"/>
        </a:spcAft>
        <a:buClr>
          <a:srgbClr val="D52B17"/>
        </a:buClr>
        <a:buSzPct val="100000"/>
        <a:buFont typeface="Arial" pitchFamily="34"/>
        <a:buChar char="–"/>
        <a:tabLst/>
        <a:defRPr lang="en-US" sz="2400" b="0" i="0" u="none" strike="noStrike" kern="0" cap="none" spc="0" baseline="0">
          <a:solidFill>
            <a:srgbClr val="000000"/>
          </a:solidFill>
          <a:uFillTx/>
          <a:latin typeface="Arial"/>
          <a:ea typeface="ヒラギノ角ゴ Pro W3"/>
          <a:cs typeface="DIN-Regular"/>
        </a:defRPr>
      </a:lvl3pPr>
      <a:lvl4pPr marL="1600200" marR="0" lvl="3" indent="-228600" algn="l" defTabSz="914400" rtl="0" eaLnBrk="1" fontAlgn="auto" hangingPunct="1">
        <a:lnSpc>
          <a:spcPct val="100000"/>
        </a:lnSpc>
        <a:spcBef>
          <a:spcPts val="500"/>
        </a:spcBef>
        <a:spcAft>
          <a:spcPts val="0"/>
        </a:spcAft>
        <a:buClr>
          <a:srgbClr val="D52B17"/>
        </a:buClr>
        <a:buSzPct val="100000"/>
        <a:buChar char="•"/>
        <a:tabLst/>
        <a:defRPr lang="en-US" sz="2000" b="0" i="0" u="none" strike="noStrike" kern="0" cap="none" spc="0" baseline="0">
          <a:solidFill>
            <a:srgbClr val="000000"/>
          </a:solidFill>
          <a:uFillTx/>
          <a:latin typeface="Arial"/>
          <a:ea typeface="ヒラギノ角ゴ Pro W3"/>
          <a:cs typeface="DIN-Regular"/>
        </a:defRPr>
      </a:lvl4pPr>
      <a:lvl5pPr marL="2057400" marR="0" lvl="4" indent="-228600" algn="l" defTabSz="914400" rtl="0" eaLnBrk="1" fontAlgn="auto" hangingPunct="1">
        <a:lnSpc>
          <a:spcPct val="100000"/>
        </a:lnSpc>
        <a:spcBef>
          <a:spcPts val="0"/>
        </a:spcBef>
        <a:spcAft>
          <a:spcPts val="0"/>
        </a:spcAft>
        <a:buClr>
          <a:srgbClr val="D52B17"/>
        </a:buClr>
        <a:buSzPct val="100000"/>
        <a:buChar char="•"/>
        <a:tabLst/>
        <a:defRPr lang="en-US" sz="1800" b="0" i="0" u="none" strike="noStrike" kern="0" cap="none" spc="0" baseline="0">
          <a:solidFill>
            <a:srgbClr val="000000"/>
          </a:solidFill>
          <a:uFillTx/>
          <a:latin typeface="Arial"/>
          <a:ea typeface="ヒラギノ角ゴ Pro W3"/>
          <a:cs typeface="DIN-Regular"/>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556276-A4D4-497A-A803-ECC46F024C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AF1548-D544-4177-BE05-23902E2F5B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DC5A8-0289-4D3B-A4A8-BBA2A5E389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A4B7AD-80D2-453F-B31D-097DE61CA3F6}" type="datetimeFigureOut">
              <a:rPr lang="en-US" smtClean="0"/>
              <a:t>11/12/2019</a:t>
            </a:fld>
            <a:endParaRPr lang="en-US"/>
          </a:p>
        </p:txBody>
      </p:sp>
      <p:sp>
        <p:nvSpPr>
          <p:cNvPr id="5" name="Footer Placeholder 4">
            <a:extLst>
              <a:ext uri="{FF2B5EF4-FFF2-40B4-BE49-F238E27FC236}">
                <a16:creationId xmlns:a16="http://schemas.microsoft.com/office/drawing/2014/main" id="{2E89C4D2-1C5B-4731-97E2-EEA93AF18B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2A5ABA-0C9A-48D7-8F76-3E74E1E96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867AD1-AED4-4F3D-ABB5-721D1E35DA0B}" type="slidenum">
              <a:rPr lang="en-US" smtClean="0"/>
              <a:t>‹#›</a:t>
            </a:fld>
            <a:endParaRPr lang="en-US"/>
          </a:p>
        </p:txBody>
      </p:sp>
    </p:spTree>
    <p:extLst>
      <p:ext uri="{BB962C8B-B14F-4D97-AF65-F5344CB8AC3E}">
        <p14:creationId xmlns:p14="http://schemas.microsoft.com/office/powerpoint/2010/main" val="19021490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44.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hyperlink" Target="https://www.imi.europa.eu/"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ctg.cncr.nl/software/magma" TargetMode="External"/><Relationship Id="rId7" Type="http://schemas.openxmlformats.org/officeDocument/2006/relationships/image" Target="../media/image60.png"/><Relationship Id="rId2" Type="http://schemas.openxmlformats.org/officeDocument/2006/relationships/hyperlink" Target="https://fuma.ctglab.nl/" TargetMode="Externa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bitbucket.org/wanglab-upenn/INFERNO/"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8.x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image" Target="../media/image89.jpeg"/><Relationship Id="rId1" Type="http://schemas.openxmlformats.org/officeDocument/2006/relationships/slideLayout" Target="../slideLayouts/slideLayout20.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g"/></Relationships>
</file>

<file path=ppt/slides/_rels/slide5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9.jpeg"/><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agora.ampadportal.org/" TargetMode="External"/></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89.jpeg"/><Relationship Id="rId1" Type="http://schemas.openxmlformats.org/officeDocument/2006/relationships/slideLayout" Target="../slideLayouts/slideLayout20.xml"/><Relationship Id="rId4" Type="http://schemas.openxmlformats.org/officeDocument/2006/relationships/image" Target="../media/image92.png"/></Relationships>
</file>

<file path=ppt/slides/_rels/slide5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hyperlink" Target="https://grants.nih.gov/grants/guide/rfa-files/rfa-ag-18-013.html" TargetMode="Externa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91.jpg"/><Relationship Id="rId2" Type="http://schemas.openxmlformats.org/officeDocument/2006/relationships/diagramData" Target="../diagrams/data1.xml"/><Relationship Id="rId16" Type="http://schemas.openxmlformats.org/officeDocument/2006/relationships/image" Target="../media/image89.jpeg"/><Relationship Id="rId1" Type="http://schemas.openxmlformats.org/officeDocument/2006/relationships/slideLayout" Target="../slideLayouts/slideLayout1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92.png"/><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hyperlink" Target="https://grants.nih.gov/grants/guide/rfa-files/rfa-ag-18-014.html" TargetMode="External"/></Relationships>
</file>

<file path=ppt/slides/_rels/slide5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9.jp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8.xml"/><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8.xml"/><Relationship Id="rId5" Type="http://schemas.openxmlformats.org/officeDocument/2006/relationships/image" Target="../media/image106.jpe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88.jpeg"/></Relationships>
</file>

<file path=ppt/slides/_rels/slide6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emf"/></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C83BD-386B-444A-9F23-BB88C2B2887A}"/>
              </a:ext>
            </a:extLst>
          </p:cNvPr>
          <p:cNvSpPr>
            <a:spLocks noGrp="1"/>
          </p:cNvSpPr>
          <p:nvPr>
            <p:ph type="ctrTitle"/>
          </p:nvPr>
        </p:nvSpPr>
        <p:spPr>
          <a:xfrm>
            <a:off x="518163" y="2850619"/>
            <a:ext cx="9397992" cy="753136"/>
          </a:xfrm>
        </p:spPr>
        <p:txBody>
          <a:bodyPr/>
          <a:lstStyle/>
          <a:p>
            <a:r>
              <a:rPr lang="en-GB" b="0" dirty="0"/>
              <a:t>How can we best use Alzheimer’s Disease genetics in drug discovery?</a:t>
            </a:r>
          </a:p>
        </p:txBody>
      </p:sp>
      <p:sp>
        <p:nvSpPr>
          <p:cNvPr id="3" name="Subtitle 2">
            <a:extLst>
              <a:ext uri="{FF2B5EF4-FFF2-40B4-BE49-F238E27FC236}">
                <a16:creationId xmlns:a16="http://schemas.microsoft.com/office/drawing/2014/main" id="{F94B2B72-5390-4840-82D6-A76A4DC7964A}"/>
              </a:ext>
            </a:extLst>
          </p:cNvPr>
          <p:cNvSpPr>
            <a:spLocks noGrp="1"/>
          </p:cNvSpPr>
          <p:nvPr>
            <p:ph type="subTitle" idx="1"/>
          </p:nvPr>
        </p:nvSpPr>
        <p:spPr>
          <a:xfrm>
            <a:off x="518163" y="3899979"/>
            <a:ext cx="9441408" cy="455042"/>
          </a:xfrm>
        </p:spPr>
        <p:txBody>
          <a:bodyPr/>
          <a:lstStyle/>
          <a:p>
            <a:r>
              <a:rPr lang="en-GB" sz="2400" b="0" dirty="0"/>
              <a:t>David A Collier PhD</a:t>
            </a:r>
          </a:p>
          <a:p>
            <a:r>
              <a:rPr lang="en-GB" b="0" dirty="0" err="1"/>
              <a:t>Basavraj</a:t>
            </a:r>
            <a:r>
              <a:rPr lang="en-GB" b="0" dirty="0"/>
              <a:t> </a:t>
            </a:r>
            <a:r>
              <a:rPr lang="en-GB" b="0" dirty="0" err="1"/>
              <a:t>Hooli</a:t>
            </a:r>
            <a:r>
              <a:rPr lang="en-GB" b="0" dirty="0"/>
              <a:t> PhD, Michael Hutton PhD, Ron </a:t>
            </a:r>
            <a:r>
              <a:rPr lang="en-GB" b="0" dirty="0" err="1"/>
              <a:t>DeMattos</a:t>
            </a:r>
            <a:r>
              <a:rPr lang="en-GB" b="0" dirty="0"/>
              <a:t> PhD, </a:t>
            </a:r>
            <a:r>
              <a:rPr lang="en-GB" b="0" dirty="0" err="1"/>
              <a:t>Yushi</a:t>
            </a:r>
            <a:r>
              <a:rPr lang="en-GB" b="0" dirty="0"/>
              <a:t> Lui PhD, </a:t>
            </a:r>
            <a:r>
              <a:rPr lang="en-GB" b="0" dirty="0" err="1"/>
              <a:t>Yupeng</a:t>
            </a:r>
            <a:r>
              <a:rPr lang="en-GB" b="0" dirty="0"/>
              <a:t> Li PhD, Suchira Bose PhD, Neil Pearson, PhD, Brian Eastwood PhD, Emma Laing PhD</a:t>
            </a:r>
          </a:p>
          <a:p>
            <a:endParaRPr lang="en-GB" b="0" dirty="0"/>
          </a:p>
          <a:p>
            <a:r>
              <a:rPr lang="en-GB" sz="2400" b="0" dirty="0"/>
              <a:t>Eli Lilly and Company</a:t>
            </a:r>
          </a:p>
          <a:p>
            <a:r>
              <a:rPr lang="en-GB" b="0" dirty="0"/>
              <a:t>12/11/2019</a:t>
            </a:r>
          </a:p>
        </p:txBody>
      </p:sp>
    </p:spTree>
    <p:extLst>
      <p:ext uri="{BB962C8B-B14F-4D97-AF65-F5344CB8AC3E}">
        <p14:creationId xmlns:p14="http://schemas.microsoft.com/office/powerpoint/2010/main" val="2190169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CDD8CB-00CC-4EED-BDE2-BAD71FA28FDB}"/>
              </a:ext>
            </a:extLst>
          </p:cNvPr>
          <p:cNvSpPr>
            <a:spLocks noGrp="1"/>
          </p:cNvSpPr>
          <p:nvPr>
            <p:ph type="body" sz="quarter" idx="13"/>
          </p:nvPr>
        </p:nvSpPr>
        <p:spPr>
          <a:xfrm>
            <a:off x="812800" y="71937"/>
            <a:ext cx="10566400" cy="609600"/>
          </a:xfrm>
        </p:spPr>
        <p:txBody>
          <a:bodyPr/>
          <a:lstStyle/>
          <a:p>
            <a:r>
              <a:rPr lang="en-GB" sz="3200" dirty="0">
                <a:solidFill>
                  <a:schemeClr val="bg1"/>
                </a:solidFill>
              </a:rPr>
              <a:t>Tau pathology as a therapeutic target </a:t>
            </a:r>
            <a:r>
              <a:rPr lang="en-GB" sz="4000" dirty="0">
                <a:solidFill>
                  <a:schemeClr val="bg1"/>
                </a:solidFill>
              </a:rPr>
              <a:t/>
            </a:r>
            <a:br>
              <a:rPr lang="en-GB" sz="4000" dirty="0">
                <a:solidFill>
                  <a:schemeClr val="bg1"/>
                </a:solidFill>
              </a:rPr>
            </a:br>
            <a:r>
              <a:rPr lang="en-GB" dirty="0">
                <a:solidFill>
                  <a:schemeClr val="bg1"/>
                </a:solidFill>
              </a:rPr>
              <a:t>Human genetic, neuropathological and neuroimaging evidence</a:t>
            </a:r>
            <a:endParaRPr lang="en-GB" dirty="0"/>
          </a:p>
        </p:txBody>
      </p:sp>
      <p:pic>
        <p:nvPicPr>
          <p:cNvPr id="4" name="Picture 2">
            <a:extLst>
              <a:ext uri="{FF2B5EF4-FFF2-40B4-BE49-F238E27FC236}">
                <a16:creationId xmlns:a16="http://schemas.microsoft.com/office/drawing/2014/main" id="{5E909851-06D6-4D07-9681-8D0C77E49BA3}"/>
              </a:ext>
            </a:extLst>
          </p:cNvPr>
          <p:cNvPicPr>
            <a:picLocks noChangeAspect="1" noChangeArrowheads="1"/>
          </p:cNvPicPr>
          <p:nvPr/>
        </p:nvPicPr>
        <p:blipFill>
          <a:blip r:embed="rId2" cstate="print"/>
          <a:srcRect/>
          <a:stretch>
            <a:fillRect/>
          </a:stretch>
        </p:blipFill>
        <p:spPr bwMode="auto">
          <a:xfrm>
            <a:off x="132877" y="2234637"/>
            <a:ext cx="4697737" cy="3204282"/>
          </a:xfrm>
          <a:prstGeom prst="rect">
            <a:avLst/>
          </a:prstGeom>
          <a:noFill/>
          <a:ln w="9525">
            <a:noFill/>
            <a:miter lim="800000"/>
            <a:headEnd/>
            <a:tailEnd/>
          </a:ln>
        </p:spPr>
      </p:pic>
      <p:pic>
        <p:nvPicPr>
          <p:cNvPr id="5" name="Picture 4">
            <a:extLst>
              <a:ext uri="{FF2B5EF4-FFF2-40B4-BE49-F238E27FC236}">
                <a16:creationId xmlns:a16="http://schemas.microsoft.com/office/drawing/2014/main" id="{5303E44E-11FA-4340-B936-B518C7447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4661" y="2195091"/>
            <a:ext cx="7131960" cy="3387544"/>
          </a:xfrm>
          <a:prstGeom prst="rect">
            <a:avLst/>
          </a:prstGeom>
        </p:spPr>
      </p:pic>
      <p:sp>
        <p:nvSpPr>
          <p:cNvPr id="6" name="TextBox 5">
            <a:extLst>
              <a:ext uri="{FF2B5EF4-FFF2-40B4-BE49-F238E27FC236}">
                <a16:creationId xmlns:a16="http://schemas.microsoft.com/office/drawing/2014/main" id="{FA0EC22E-1209-4080-A512-CD0604A61F2D}"/>
              </a:ext>
            </a:extLst>
          </p:cNvPr>
          <p:cNvSpPr txBox="1"/>
          <p:nvPr/>
        </p:nvSpPr>
        <p:spPr>
          <a:xfrm>
            <a:off x="124636" y="1530151"/>
            <a:ext cx="4851018" cy="656590"/>
          </a:xfrm>
          <a:prstGeom prst="rect">
            <a:avLst/>
          </a:prstGeom>
          <a:noFill/>
        </p:spPr>
        <p:txBody>
          <a:bodyPr wrap="square" lIns="91380" tIns="45693" rIns="91380" bIns="45693" rtlCol="0">
            <a:spAutoFit/>
          </a:bodyPr>
          <a:lstStyle/>
          <a:p>
            <a:r>
              <a:rPr lang="en-GB" sz="1800" b="1" dirty="0">
                <a:solidFill>
                  <a:srgbClr val="C00000"/>
                </a:solidFill>
              </a:rPr>
              <a:t>1. Mutations in </a:t>
            </a:r>
            <a:r>
              <a:rPr lang="en-GB" sz="1800" b="1" i="1" dirty="0">
                <a:solidFill>
                  <a:srgbClr val="C00000"/>
                </a:solidFill>
              </a:rPr>
              <a:t>MAPT</a:t>
            </a:r>
            <a:r>
              <a:rPr lang="en-GB" sz="1800" b="1" dirty="0">
                <a:solidFill>
                  <a:srgbClr val="C00000"/>
                </a:solidFill>
              </a:rPr>
              <a:t> cause neurodegeneration</a:t>
            </a:r>
          </a:p>
          <a:p>
            <a:r>
              <a:rPr lang="en-GB" sz="1800" i="1" dirty="0">
                <a:solidFill>
                  <a:srgbClr val="C00000"/>
                </a:solidFill>
              </a:rPr>
              <a:t>(Frontotemporal Dementia)</a:t>
            </a:r>
          </a:p>
        </p:txBody>
      </p:sp>
      <p:sp>
        <p:nvSpPr>
          <p:cNvPr id="7" name="TextBox 6">
            <a:extLst>
              <a:ext uri="{FF2B5EF4-FFF2-40B4-BE49-F238E27FC236}">
                <a16:creationId xmlns:a16="http://schemas.microsoft.com/office/drawing/2014/main" id="{D5C466B8-ACF8-4C4A-BCA8-6B8B97AC00F3}"/>
              </a:ext>
            </a:extLst>
          </p:cNvPr>
          <p:cNvSpPr txBox="1"/>
          <p:nvPr/>
        </p:nvSpPr>
        <p:spPr>
          <a:xfrm>
            <a:off x="4743451" y="1530150"/>
            <a:ext cx="7356020" cy="374462"/>
          </a:xfrm>
          <a:prstGeom prst="rect">
            <a:avLst/>
          </a:prstGeom>
          <a:noFill/>
        </p:spPr>
        <p:txBody>
          <a:bodyPr wrap="square" lIns="91380" tIns="45693" rIns="91380" bIns="45693" rtlCol="0">
            <a:spAutoFit/>
          </a:bodyPr>
          <a:lstStyle/>
          <a:p>
            <a:pPr algn="ctr">
              <a:buClr>
                <a:srgbClr val="4AA2D8"/>
              </a:buClr>
            </a:pPr>
            <a:r>
              <a:rPr lang="en-GB" sz="1800" b="1" dirty="0">
                <a:solidFill>
                  <a:srgbClr val="C00000"/>
                </a:solidFill>
              </a:rPr>
              <a:t>2. Tau pathology correlates with AD clinical progression (</a:t>
            </a:r>
            <a:r>
              <a:rPr lang="en-GB" sz="1800" b="1" dirty="0" err="1">
                <a:solidFill>
                  <a:srgbClr val="C00000"/>
                </a:solidFill>
              </a:rPr>
              <a:t>Flortaucipir</a:t>
            </a:r>
            <a:r>
              <a:rPr lang="en-GB" sz="1800" b="1" dirty="0">
                <a:solidFill>
                  <a:srgbClr val="C00000"/>
                </a:solidFill>
              </a:rPr>
              <a:t>)</a:t>
            </a:r>
          </a:p>
        </p:txBody>
      </p:sp>
      <p:sp>
        <p:nvSpPr>
          <p:cNvPr id="8" name="TextBox 7">
            <a:extLst>
              <a:ext uri="{FF2B5EF4-FFF2-40B4-BE49-F238E27FC236}">
                <a16:creationId xmlns:a16="http://schemas.microsoft.com/office/drawing/2014/main" id="{9AC19EF6-B660-4D6C-B564-4BED6FEBBC01}"/>
              </a:ext>
            </a:extLst>
          </p:cNvPr>
          <p:cNvSpPr txBox="1"/>
          <p:nvPr/>
        </p:nvSpPr>
        <p:spPr>
          <a:xfrm>
            <a:off x="1875731" y="5278233"/>
            <a:ext cx="2970685" cy="246221"/>
          </a:xfrm>
          <a:prstGeom prst="rect">
            <a:avLst/>
          </a:prstGeom>
          <a:noFill/>
        </p:spPr>
        <p:txBody>
          <a:bodyPr wrap="none" lIns="91380" tIns="45693" rIns="91380" bIns="45693" rtlCol="0">
            <a:spAutoFit/>
          </a:bodyPr>
          <a:lstStyle/>
          <a:p>
            <a:pPr>
              <a:buClr>
                <a:srgbClr val="4AA2D8"/>
              </a:buClr>
            </a:pPr>
            <a:r>
              <a:rPr lang="en-GB" sz="1000" i="1" dirty="0">
                <a:solidFill>
                  <a:srgbClr val="000000">
                    <a:lumMod val="75000"/>
                    <a:lumOff val="25000"/>
                  </a:srgbClr>
                </a:solidFill>
              </a:rPr>
              <a:t>Hutton et al, Nature 1998; Goedert, Mov. </a:t>
            </a:r>
            <a:r>
              <a:rPr lang="en-GB" sz="1000" i="1" dirty="0" err="1">
                <a:solidFill>
                  <a:srgbClr val="000000">
                    <a:lumMod val="75000"/>
                    <a:lumOff val="25000"/>
                  </a:srgbClr>
                </a:solidFill>
              </a:rPr>
              <a:t>Disord</a:t>
            </a:r>
            <a:r>
              <a:rPr lang="en-GB" sz="1000" i="1" dirty="0">
                <a:solidFill>
                  <a:srgbClr val="000000">
                    <a:lumMod val="75000"/>
                    <a:lumOff val="25000"/>
                  </a:srgbClr>
                </a:solidFill>
              </a:rPr>
              <a:t> 2005</a:t>
            </a:r>
          </a:p>
        </p:txBody>
      </p:sp>
      <p:sp>
        <p:nvSpPr>
          <p:cNvPr id="9" name="Rectangle 8">
            <a:extLst>
              <a:ext uri="{FF2B5EF4-FFF2-40B4-BE49-F238E27FC236}">
                <a16:creationId xmlns:a16="http://schemas.microsoft.com/office/drawing/2014/main" id="{25D3CBF2-ADF4-4582-835C-0D3788021259}"/>
              </a:ext>
            </a:extLst>
          </p:cNvPr>
          <p:cNvSpPr/>
          <p:nvPr/>
        </p:nvSpPr>
        <p:spPr>
          <a:xfrm>
            <a:off x="4431718" y="3931864"/>
            <a:ext cx="414698" cy="181233"/>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91380" tIns="45693" rIns="91380" bIns="45693"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id="{3E5C0FFC-4668-4D1E-A1D6-DEFAB6FB10CC}"/>
              </a:ext>
            </a:extLst>
          </p:cNvPr>
          <p:cNvSpPr/>
          <p:nvPr/>
        </p:nvSpPr>
        <p:spPr>
          <a:xfrm>
            <a:off x="230660" y="4169759"/>
            <a:ext cx="247136" cy="749643"/>
          </a:xfrm>
          <a:prstGeom prst="rect">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91380" tIns="45693" rIns="91380" bIns="45693" rtlCol="0" anchor="ctr"/>
          <a:lstStyle/>
          <a:p>
            <a:pPr algn="ctr"/>
            <a:endParaRPr lang="en-GB">
              <a:solidFill>
                <a:prstClr val="white"/>
              </a:solidFill>
            </a:endParaRPr>
          </a:p>
        </p:txBody>
      </p:sp>
      <p:sp>
        <p:nvSpPr>
          <p:cNvPr id="11" name="Content Placeholder 12">
            <a:extLst>
              <a:ext uri="{FF2B5EF4-FFF2-40B4-BE49-F238E27FC236}">
                <a16:creationId xmlns:a16="http://schemas.microsoft.com/office/drawing/2014/main" id="{4D50C08E-D894-4BF5-967B-3B9A2E4B78CA}"/>
              </a:ext>
            </a:extLst>
          </p:cNvPr>
          <p:cNvSpPr txBox="1">
            <a:spLocks/>
          </p:cNvSpPr>
          <p:nvPr/>
        </p:nvSpPr>
        <p:spPr>
          <a:xfrm>
            <a:off x="354228" y="5810324"/>
            <a:ext cx="11631577" cy="405680"/>
          </a:xfrm>
          <a:prstGeom prst="rect">
            <a:avLst/>
          </a:prstGeom>
        </p:spPr>
        <p:txBody>
          <a:bodyPr vert="horz" lIns="91352" tIns="45687" rIns="91352" bIns="45687" rtlCol="0">
            <a:noAutofit/>
          </a:bodyPr>
          <a:lstStyle>
            <a:lvl1pPr marL="282478" indent="-282478" algn="l" defTabSz="609363" rtl="0" eaLnBrk="1" latinLnBrk="0" hangingPunct="1">
              <a:spcBef>
                <a:spcPct val="20000"/>
              </a:spcBef>
              <a:buClr>
                <a:schemeClr val="accent6"/>
              </a:buClr>
              <a:buFont typeface="Wingdings" panose="05000000000000000000" pitchFamily="2" charset="2"/>
              <a:buChar char="§"/>
              <a:defRPr sz="2000" kern="1200">
                <a:solidFill>
                  <a:srgbClr val="86786F"/>
                </a:solidFill>
                <a:latin typeface="+mj-lt"/>
                <a:ea typeface="+mn-ea"/>
                <a:cs typeface="DIN-Regular"/>
              </a:defRPr>
            </a:lvl1pPr>
            <a:lvl2pPr marL="856948" indent="-247564" algn="l" defTabSz="609363" rtl="0" eaLnBrk="1" latinLnBrk="0" hangingPunct="1">
              <a:spcBef>
                <a:spcPct val="20000"/>
              </a:spcBef>
              <a:buClr>
                <a:schemeClr val="accent6"/>
              </a:buClr>
              <a:buFont typeface="Arial"/>
              <a:buChar char="–"/>
              <a:defRPr sz="1900" kern="1200">
                <a:solidFill>
                  <a:srgbClr val="86786F"/>
                </a:solidFill>
                <a:latin typeface="+mj-lt"/>
                <a:ea typeface="+mn-ea"/>
                <a:cs typeface="DIN-Regular"/>
              </a:defRPr>
            </a:lvl2pPr>
            <a:lvl3pPr marL="1433003" indent="-214237" algn="l" defTabSz="609363" rtl="0" eaLnBrk="1" latinLnBrk="0" hangingPunct="1">
              <a:spcBef>
                <a:spcPct val="20000"/>
              </a:spcBef>
              <a:buClr>
                <a:schemeClr val="accent6"/>
              </a:buClr>
              <a:buFont typeface="Arial"/>
              <a:buChar char="•"/>
              <a:defRPr sz="1500" kern="1200">
                <a:solidFill>
                  <a:srgbClr val="86786F"/>
                </a:solidFill>
                <a:latin typeface="+mj-lt"/>
                <a:ea typeface="+mn-ea"/>
                <a:cs typeface="DIN-Regular"/>
              </a:defRPr>
            </a:lvl3pPr>
            <a:lvl4pPr marL="2055079" indent="-226937" algn="l" defTabSz="609363" rtl="0" eaLnBrk="1" latinLnBrk="0" hangingPunct="1">
              <a:spcBef>
                <a:spcPct val="20000"/>
              </a:spcBef>
              <a:buClr>
                <a:schemeClr val="accent6"/>
              </a:buClr>
              <a:buFont typeface="Arial"/>
              <a:buChar char="–"/>
              <a:defRPr sz="1200" kern="1200">
                <a:solidFill>
                  <a:srgbClr val="86786F"/>
                </a:solidFill>
                <a:latin typeface="+mj-lt"/>
                <a:ea typeface="+mn-ea"/>
                <a:cs typeface="DIN-Regular"/>
              </a:defRPr>
            </a:lvl4pPr>
            <a:lvl5pPr marL="2629557" indent="-192026" algn="l" defTabSz="609363" rtl="0" eaLnBrk="1" latinLnBrk="0" hangingPunct="1">
              <a:spcBef>
                <a:spcPct val="20000"/>
              </a:spcBef>
              <a:buClr>
                <a:schemeClr val="accent6"/>
              </a:buClr>
              <a:buFont typeface="Arial"/>
              <a:buChar char="»"/>
              <a:defRPr sz="1200" kern="1200">
                <a:solidFill>
                  <a:srgbClr val="86786F"/>
                </a:solidFill>
                <a:latin typeface="+mj-lt"/>
                <a:ea typeface="+mn-ea"/>
                <a:cs typeface="DIN-Regular"/>
              </a:defRPr>
            </a:lvl5pPr>
            <a:lvl6pPr marL="3351524" indent="-304679" algn="l" defTabSz="609363" rtl="0" eaLnBrk="1" latinLnBrk="0" hangingPunct="1">
              <a:spcBef>
                <a:spcPct val="20000"/>
              </a:spcBef>
              <a:buFont typeface="Arial"/>
              <a:buChar char="•"/>
              <a:defRPr sz="2700" kern="1200">
                <a:solidFill>
                  <a:schemeClr val="tx1"/>
                </a:solidFill>
                <a:latin typeface="+mn-lt"/>
                <a:ea typeface="+mn-ea"/>
                <a:cs typeface="+mn-cs"/>
              </a:defRPr>
            </a:lvl6pPr>
            <a:lvl7pPr marL="3960898" indent="-304679" algn="l" defTabSz="609363" rtl="0" eaLnBrk="1" latinLnBrk="0" hangingPunct="1">
              <a:spcBef>
                <a:spcPct val="20000"/>
              </a:spcBef>
              <a:buFont typeface="Arial"/>
              <a:buChar char="•"/>
              <a:defRPr sz="2700" kern="1200">
                <a:solidFill>
                  <a:schemeClr val="tx1"/>
                </a:solidFill>
                <a:latin typeface="+mn-lt"/>
                <a:ea typeface="+mn-ea"/>
                <a:cs typeface="+mn-cs"/>
              </a:defRPr>
            </a:lvl7pPr>
            <a:lvl8pPr marL="4570266" indent="-304679" algn="l" defTabSz="609363" rtl="0" eaLnBrk="1" latinLnBrk="0" hangingPunct="1">
              <a:spcBef>
                <a:spcPct val="20000"/>
              </a:spcBef>
              <a:buFont typeface="Arial"/>
              <a:buChar char="•"/>
              <a:defRPr sz="2700" kern="1200">
                <a:solidFill>
                  <a:schemeClr val="tx1"/>
                </a:solidFill>
                <a:latin typeface="+mn-lt"/>
                <a:ea typeface="+mn-ea"/>
                <a:cs typeface="+mn-cs"/>
              </a:defRPr>
            </a:lvl8pPr>
            <a:lvl9pPr marL="5179633" indent="-304679" algn="l" defTabSz="609363"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0"/>
              </a:spcBef>
              <a:spcAft>
                <a:spcPts val="600"/>
              </a:spcAft>
              <a:buClr>
                <a:srgbClr val="00B0F0"/>
              </a:buClr>
            </a:pPr>
            <a:r>
              <a:rPr lang="el-GR" sz="1800" dirty="0">
                <a:solidFill>
                  <a:schemeClr val="tx1"/>
                </a:solidFill>
                <a:latin typeface="+mn-lt"/>
              </a:rPr>
              <a:t>β</a:t>
            </a:r>
            <a:r>
              <a:rPr lang="en-US" sz="1800" dirty="0">
                <a:solidFill>
                  <a:schemeClr val="tx1"/>
                </a:solidFill>
                <a:latin typeface="+mn-lt"/>
              </a:rPr>
              <a:t>-</a:t>
            </a:r>
            <a:r>
              <a:rPr lang="en-GB" sz="1800" dirty="0">
                <a:solidFill>
                  <a:schemeClr val="tx1"/>
                </a:solidFill>
                <a:latin typeface="+mn-lt"/>
              </a:rPr>
              <a:t>Amyloid deposition does not correlate with neurodegeneration or clinical progression</a:t>
            </a:r>
            <a:endParaRPr lang="en-GB" sz="1800" u="sng" dirty="0">
              <a:solidFill>
                <a:schemeClr val="tx1"/>
              </a:solidFill>
              <a:latin typeface="+mn-lt"/>
            </a:endParaRPr>
          </a:p>
        </p:txBody>
      </p:sp>
    </p:spTree>
    <p:extLst>
      <p:ext uri="{BB962C8B-B14F-4D97-AF65-F5344CB8AC3E}">
        <p14:creationId xmlns:p14="http://schemas.microsoft.com/office/powerpoint/2010/main" val="327094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848426" y="138546"/>
            <a:ext cx="10566400" cy="609600"/>
          </a:xfrm>
        </p:spPr>
        <p:txBody>
          <a:bodyPr>
            <a:noAutofit/>
          </a:bodyPr>
          <a:lstStyle/>
          <a:p>
            <a:r>
              <a:rPr lang="en-US" sz="3200" kern="0" dirty="0">
                <a:cs typeface="Calibri" panose="020F0502020204030204" pitchFamily="34" charset="0"/>
              </a:rPr>
              <a:t>Tau-based therapeutics: </a:t>
            </a:r>
            <a:r>
              <a:rPr lang="en-US" sz="2400" kern="0" dirty="0">
                <a:cs typeface="Calibri" panose="020F0502020204030204" pitchFamily="34" charset="0"/>
              </a:rPr>
              <a:t>Blocking the intracellular accumulation and </a:t>
            </a:r>
            <a:r>
              <a:rPr lang="en-US" sz="2400" kern="0" dirty="0" err="1">
                <a:cs typeface="Calibri" panose="020F0502020204030204" pitchFamily="34" charset="0"/>
              </a:rPr>
              <a:t>transneuronal</a:t>
            </a:r>
            <a:r>
              <a:rPr lang="en-US" sz="2400" kern="0" dirty="0">
                <a:cs typeface="Calibri" panose="020F0502020204030204" pitchFamily="34" charset="0"/>
              </a:rPr>
              <a:t> spread of aggregated tau</a:t>
            </a:r>
            <a:endParaRPr lang="en-US" sz="2000" kern="0" dirty="0">
              <a:cs typeface="Calibri" panose="020F0502020204030204" pitchFamily="34" charset="0"/>
            </a:endParaRPr>
          </a:p>
          <a:p>
            <a:endParaRPr lang="en-GB" sz="2400" dirty="0"/>
          </a:p>
        </p:txBody>
      </p:sp>
      <p:pic>
        <p:nvPicPr>
          <p:cNvPr id="4" name="Picture 12" descr="NFT"/>
          <p:cNvPicPr>
            <a:picLocks noChangeAspect="1" noChangeArrowheads="1"/>
          </p:cNvPicPr>
          <p:nvPr/>
        </p:nvPicPr>
        <p:blipFill>
          <a:blip r:embed="rId2" cstate="print"/>
          <a:srcRect/>
          <a:stretch>
            <a:fillRect/>
          </a:stretch>
        </p:blipFill>
        <p:spPr bwMode="auto">
          <a:xfrm>
            <a:off x="9541663" y="3637398"/>
            <a:ext cx="1000385" cy="1679146"/>
          </a:xfrm>
          <a:prstGeom prst="rect">
            <a:avLst/>
          </a:prstGeom>
          <a:noFill/>
          <a:ln w="38100">
            <a:noFill/>
            <a:miter lim="800000"/>
            <a:headEnd/>
            <a:tailEnd/>
          </a:ln>
        </p:spPr>
      </p:pic>
      <p:sp>
        <p:nvSpPr>
          <p:cNvPr id="5" name="TextBox 4"/>
          <p:cNvSpPr txBox="1"/>
          <p:nvPr/>
        </p:nvSpPr>
        <p:spPr>
          <a:xfrm>
            <a:off x="2171665" y="6415915"/>
            <a:ext cx="184731" cy="369332"/>
          </a:xfrm>
          <a:prstGeom prst="rect">
            <a:avLst/>
          </a:prstGeom>
          <a:noFill/>
        </p:spPr>
        <p:txBody>
          <a:bodyPr wrap="none" rtlCol="0">
            <a:spAutoFit/>
          </a:bodyPr>
          <a:lstStyle/>
          <a:p>
            <a:pPr defTabSz="457200"/>
            <a:endParaRPr lang="en-US" dirty="0">
              <a:solidFill>
                <a:prstClr val="black"/>
              </a:solidFill>
            </a:endParaRPr>
          </a:p>
        </p:txBody>
      </p:sp>
      <p:grpSp>
        <p:nvGrpSpPr>
          <p:cNvPr id="6" name="Group 1234"/>
          <p:cNvGrpSpPr>
            <a:grpSpLocks noChangeAspect="1"/>
          </p:cNvGrpSpPr>
          <p:nvPr/>
        </p:nvGrpSpPr>
        <p:grpSpPr bwMode="auto">
          <a:xfrm rot="21109966">
            <a:off x="788645" y="3705216"/>
            <a:ext cx="1311204" cy="1453515"/>
            <a:chOff x="195" y="1553"/>
            <a:chExt cx="930" cy="1308"/>
          </a:xfrm>
        </p:grpSpPr>
        <p:grpSp>
          <p:nvGrpSpPr>
            <p:cNvPr id="7" name="Group 1235"/>
            <p:cNvGrpSpPr>
              <a:grpSpLocks/>
            </p:cNvGrpSpPr>
            <p:nvPr/>
          </p:nvGrpSpPr>
          <p:grpSpPr bwMode="auto">
            <a:xfrm>
              <a:off x="267" y="1553"/>
              <a:ext cx="858" cy="1308"/>
              <a:chOff x="111" y="1372"/>
              <a:chExt cx="858" cy="1308"/>
            </a:xfrm>
          </p:grpSpPr>
          <p:grpSp>
            <p:nvGrpSpPr>
              <p:cNvPr id="57" name="Group 1236"/>
              <p:cNvGrpSpPr>
                <a:grpSpLocks/>
              </p:cNvGrpSpPr>
              <p:nvPr/>
            </p:nvGrpSpPr>
            <p:grpSpPr bwMode="auto">
              <a:xfrm rot="-141447">
                <a:off x="219" y="2590"/>
                <a:ext cx="62" cy="84"/>
                <a:chOff x="4762" y="2738"/>
                <a:chExt cx="68" cy="92"/>
              </a:xfrm>
            </p:grpSpPr>
            <p:sp>
              <p:nvSpPr>
                <p:cNvPr id="437" name="Oval 1237"/>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38" name="Oval 1238"/>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58" name="Group 1239"/>
              <p:cNvGrpSpPr>
                <a:grpSpLocks/>
              </p:cNvGrpSpPr>
              <p:nvPr/>
            </p:nvGrpSpPr>
            <p:grpSpPr bwMode="auto">
              <a:xfrm rot="-141447">
                <a:off x="185" y="2596"/>
                <a:ext cx="61" cy="84"/>
                <a:chOff x="4724" y="2743"/>
                <a:chExt cx="68" cy="92"/>
              </a:xfrm>
            </p:grpSpPr>
            <p:sp>
              <p:nvSpPr>
                <p:cNvPr id="435" name="Oval 1240"/>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36" name="Oval 1241"/>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59" name="Group 1242"/>
              <p:cNvGrpSpPr>
                <a:grpSpLocks/>
              </p:cNvGrpSpPr>
              <p:nvPr/>
            </p:nvGrpSpPr>
            <p:grpSpPr bwMode="auto">
              <a:xfrm rot="-141447">
                <a:off x="149" y="2596"/>
                <a:ext cx="61" cy="84"/>
                <a:chOff x="4684" y="2741"/>
                <a:chExt cx="68" cy="92"/>
              </a:xfrm>
            </p:grpSpPr>
            <p:sp>
              <p:nvSpPr>
                <p:cNvPr id="433" name="Oval 1243"/>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34" name="Oval 1244"/>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0" name="Group 1245"/>
              <p:cNvGrpSpPr>
                <a:grpSpLocks/>
              </p:cNvGrpSpPr>
              <p:nvPr/>
            </p:nvGrpSpPr>
            <p:grpSpPr bwMode="auto">
              <a:xfrm rot="-141447">
                <a:off x="111" y="2448"/>
                <a:ext cx="61" cy="84"/>
                <a:chOff x="4609" y="2636"/>
                <a:chExt cx="68" cy="92"/>
              </a:xfrm>
            </p:grpSpPr>
            <p:sp>
              <p:nvSpPr>
                <p:cNvPr id="431" name="Oval 1246"/>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32" name="Oval 1247"/>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1" name="Group 1248"/>
              <p:cNvGrpSpPr>
                <a:grpSpLocks/>
              </p:cNvGrpSpPr>
              <p:nvPr/>
            </p:nvGrpSpPr>
            <p:grpSpPr bwMode="auto">
              <a:xfrm rot="-141447">
                <a:off x="121" y="2492"/>
                <a:ext cx="62" cy="84"/>
                <a:chOff x="4618" y="2684"/>
                <a:chExt cx="68" cy="92"/>
              </a:xfrm>
            </p:grpSpPr>
            <p:sp>
              <p:nvSpPr>
                <p:cNvPr id="429" name="Oval 1249"/>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30" name="Oval 1250"/>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2" name="Group 1251"/>
              <p:cNvGrpSpPr>
                <a:grpSpLocks/>
              </p:cNvGrpSpPr>
              <p:nvPr/>
            </p:nvGrpSpPr>
            <p:grpSpPr bwMode="auto">
              <a:xfrm rot="-141447">
                <a:off x="253" y="2536"/>
                <a:ext cx="62" cy="84"/>
                <a:chOff x="4762" y="2738"/>
                <a:chExt cx="68" cy="92"/>
              </a:xfrm>
            </p:grpSpPr>
            <p:sp>
              <p:nvSpPr>
                <p:cNvPr id="427" name="Oval 1252"/>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28" name="Oval 1253"/>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3" name="Group 1254"/>
              <p:cNvGrpSpPr>
                <a:grpSpLocks/>
              </p:cNvGrpSpPr>
              <p:nvPr/>
            </p:nvGrpSpPr>
            <p:grpSpPr bwMode="auto">
              <a:xfrm rot="-141447">
                <a:off x="219" y="2542"/>
                <a:ext cx="61" cy="84"/>
                <a:chOff x="4724" y="2743"/>
                <a:chExt cx="68" cy="92"/>
              </a:xfrm>
            </p:grpSpPr>
            <p:sp>
              <p:nvSpPr>
                <p:cNvPr id="425" name="Oval 1255"/>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26" name="Oval 1256"/>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4" name="Group 1257"/>
              <p:cNvGrpSpPr>
                <a:grpSpLocks/>
              </p:cNvGrpSpPr>
              <p:nvPr/>
            </p:nvGrpSpPr>
            <p:grpSpPr bwMode="auto">
              <a:xfrm rot="-141447">
                <a:off x="183" y="2541"/>
                <a:ext cx="61" cy="84"/>
                <a:chOff x="4684" y="2741"/>
                <a:chExt cx="68" cy="92"/>
              </a:xfrm>
            </p:grpSpPr>
            <p:sp>
              <p:nvSpPr>
                <p:cNvPr id="423" name="Oval 1258"/>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24" name="Oval 1259"/>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5" name="Group 1260"/>
              <p:cNvGrpSpPr>
                <a:grpSpLocks/>
              </p:cNvGrpSpPr>
              <p:nvPr/>
            </p:nvGrpSpPr>
            <p:grpSpPr bwMode="auto">
              <a:xfrm rot="-141447">
                <a:off x="146" y="2520"/>
                <a:ext cx="61" cy="84"/>
                <a:chOff x="4644" y="2716"/>
                <a:chExt cx="68" cy="92"/>
              </a:xfrm>
            </p:grpSpPr>
            <p:sp>
              <p:nvSpPr>
                <p:cNvPr id="421" name="Oval 1261"/>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22" name="Oval 1262"/>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6" name="Group 1263"/>
              <p:cNvGrpSpPr>
                <a:grpSpLocks/>
              </p:cNvGrpSpPr>
              <p:nvPr/>
            </p:nvGrpSpPr>
            <p:grpSpPr bwMode="auto">
              <a:xfrm rot="-141447">
                <a:off x="146" y="2392"/>
                <a:ext cx="62" cy="84"/>
                <a:chOff x="4609" y="2636"/>
                <a:chExt cx="68" cy="92"/>
              </a:xfrm>
            </p:grpSpPr>
            <p:sp>
              <p:nvSpPr>
                <p:cNvPr id="419" name="Oval 1264"/>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20" name="Oval 1265"/>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7" name="Group 1266"/>
              <p:cNvGrpSpPr>
                <a:grpSpLocks/>
              </p:cNvGrpSpPr>
              <p:nvPr/>
            </p:nvGrpSpPr>
            <p:grpSpPr bwMode="auto">
              <a:xfrm rot="-141447">
                <a:off x="156" y="2435"/>
                <a:ext cx="62" cy="84"/>
                <a:chOff x="4618" y="2684"/>
                <a:chExt cx="68" cy="92"/>
              </a:xfrm>
            </p:grpSpPr>
            <p:sp>
              <p:nvSpPr>
                <p:cNvPr id="417" name="Oval 1267"/>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18" name="Oval 1268"/>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8" name="Group 1269"/>
              <p:cNvGrpSpPr>
                <a:grpSpLocks/>
              </p:cNvGrpSpPr>
              <p:nvPr/>
            </p:nvGrpSpPr>
            <p:grpSpPr bwMode="auto">
              <a:xfrm rot="-141447">
                <a:off x="288" y="2479"/>
                <a:ext cx="62" cy="84"/>
                <a:chOff x="4762" y="2738"/>
                <a:chExt cx="68" cy="92"/>
              </a:xfrm>
            </p:grpSpPr>
            <p:sp>
              <p:nvSpPr>
                <p:cNvPr id="415" name="Oval 1270"/>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16" name="Oval 1271"/>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69" name="Group 1272"/>
              <p:cNvGrpSpPr>
                <a:grpSpLocks/>
              </p:cNvGrpSpPr>
              <p:nvPr/>
            </p:nvGrpSpPr>
            <p:grpSpPr bwMode="auto">
              <a:xfrm rot="-141447">
                <a:off x="254" y="2485"/>
                <a:ext cx="62" cy="84"/>
                <a:chOff x="4724" y="2743"/>
                <a:chExt cx="68" cy="92"/>
              </a:xfrm>
            </p:grpSpPr>
            <p:sp>
              <p:nvSpPr>
                <p:cNvPr id="413" name="Oval 1273"/>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14" name="Oval 1274"/>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0" name="Group 1275"/>
              <p:cNvGrpSpPr>
                <a:grpSpLocks/>
              </p:cNvGrpSpPr>
              <p:nvPr/>
            </p:nvGrpSpPr>
            <p:grpSpPr bwMode="auto">
              <a:xfrm rot="-141447">
                <a:off x="218" y="2485"/>
                <a:ext cx="61" cy="84"/>
                <a:chOff x="4684" y="2741"/>
                <a:chExt cx="68" cy="92"/>
              </a:xfrm>
            </p:grpSpPr>
            <p:sp>
              <p:nvSpPr>
                <p:cNvPr id="411" name="Oval 1276"/>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12" name="Oval 1277"/>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1" name="Group 1278"/>
              <p:cNvGrpSpPr>
                <a:grpSpLocks/>
              </p:cNvGrpSpPr>
              <p:nvPr/>
            </p:nvGrpSpPr>
            <p:grpSpPr bwMode="auto">
              <a:xfrm rot="-141447">
                <a:off x="181" y="2463"/>
                <a:ext cx="61" cy="84"/>
                <a:chOff x="4644" y="2716"/>
                <a:chExt cx="68" cy="92"/>
              </a:xfrm>
            </p:grpSpPr>
            <p:sp>
              <p:nvSpPr>
                <p:cNvPr id="409" name="Oval 1279"/>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10" name="Oval 1280"/>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2" name="Group 1281"/>
              <p:cNvGrpSpPr>
                <a:grpSpLocks/>
              </p:cNvGrpSpPr>
              <p:nvPr/>
            </p:nvGrpSpPr>
            <p:grpSpPr bwMode="auto">
              <a:xfrm rot="-141447">
                <a:off x="181" y="2335"/>
                <a:ext cx="62" cy="84"/>
                <a:chOff x="4609" y="2636"/>
                <a:chExt cx="68" cy="92"/>
              </a:xfrm>
            </p:grpSpPr>
            <p:sp>
              <p:nvSpPr>
                <p:cNvPr id="407" name="Oval 1282"/>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08" name="Oval 1283"/>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3" name="Group 1284"/>
              <p:cNvGrpSpPr>
                <a:grpSpLocks/>
              </p:cNvGrpSpPr>
              <p:nvPr/>
            </p:nvGrpSpPr>
            <p:grpSpPr bwMode="auto">
              <a:xfrm rot="-141447">
                <a:off x="190" y="2379"/>
                <a:ext cx="62" cy="84"/>
                <a:chOff x="4618" y="2684"/>
                <a:chExt cx="68" cy="92"/>
              </a:xfrm>
            </p:grpSpPr>
            <p:sp>
              <p:nvSpPr>
                <p:cNvPr id="405" name="Oval 1285"/>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06" name="Oval 1286"/>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4" name="Group 1287"/>
              <p:cNvGrpSpPr>
                <a:grpSpLocks/>
              </p:cNvGrpSpPr>
              <p:nvPr/>
            </p:nvGrpSpPr>
            <p:grpSpPr bwMode="auto">
              <a:xfrm rot="-141447">
                <a:off x="323" y="2423"/>
                <a:ext cx="61" cy="84"/>
                <a:chOff x="4762" y="2738"/>
                <a:chExt cx="68" cy="92"/>
              </a:xfrm>
            </p:grpSpPr>
            <p:sp>
              <p:nvSpPr>
                <p:cNvPr id="403" name="Oval 1288"/>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04" name="Oval 1289"/>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5" name="Group 1290"/>
              <p:cNvGrpSpPr>
                <a:grpSpLocks/>
              </p:cNvGrpSpPr>
              <p:nvPr/>
            </p:nvGrpSpPr>
            <p:grpSpPr bwMode="auto">
              <a:xfrm rot="-141447">
                <a:off x="289" y="2429"/>
                <a:ext cx="62" cy="84"/>
                <a:chOff x="4724" y="2743"/>
                <a:chExt cx="68" cy="92"/>
              </a:xfrm>
            </p:grpSpPr>
            <p:sp>
              <p:nvSpPr>
                <p:cNvPr id="401" name="Oval 1291"/>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02" name="Oval 1292"/>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6" name="Group 1293"/>
              <p:cNvGrpSpPr>
                <a:grpSpLocks/>
              </p:cNvGrpSpPr>
              <p:nvPr/>
            </p:nvGrpSpPr>
            <p:grpSpPr bwMode="auto">
              <a:xfrm rot="-141447">
                <a:off x="253" y="2428"/>
                <a:ext cx="61" cy="84"/>
                <a:chOff x="4684" y="2741"/>
                <a:chExt cx="68" cy="92"/>
              </a:xfrm>
            </p:grpSpPr>
            <p:sp>
              <p:nvSpPr>
                <p:cNvPr id="399" name="Oval 1294"/>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400" name="Oval 1295"/>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7" name="Group 1296"/>
              <p:cNvGrpSpPr>
                <a:grpSpLocks/>
              </p:cNvGrpSpPr>
              <p:nvPr/>
            </p:nvGrpSpPr>
            <p:grpSpPr bwMode="auto">
              <a:xfrm rot="-141447">
                <a:off x="216" y="2407"/>
                <a:ext cx="61" cy="84"/>
                <a:chOff x="4644" y="2716"/>
                <a:chExt cx="68" cy="92"/>
              </a:xfrm>
            </p:grpSpPr>
            <p:sp>
              <p:nvSpPr>
                <p:cNvPr id="397" name="Oval 1297"/>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98" name="Oval 1298"/>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8" name="Group 1299"/>
              <p:cNvGrpSpPr>
                <a:grpSpLocks/>
              </p:cNvGrpSpPr>
              <p:nvPr/>
            </p:nvGrpSpPr>
            <p:grpSpPr bwMode="auto">
              <a:xfrm rot="-141447">
                <a:off x="215" y="2279"/>
                <a:ext cx="62" cy="84"/>
                <a:chOff x="4609" y="2636"/>
                <a:chExt cx="68" cy="92"/>
              </a:xfrm>
            </p:grpSpPr>
            <p:sp>
              <p:nvSpPr>
                <p:cNvPr id="395" name="Oval 1300"/>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96" name="Oval 1301"/>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79" name="Group 1302"/>
              <p:cNvGrpSpPr>
                <a:grpSpLocks/>
              </p:cNvGrpSpPr>
              <p:nvPr/>
            </p:nvGrpSpPr>
            <p:grpSpPr bwMode="auto">
              <a:xfrm rot="-141447">
                <a:off x="225" y="2323"/>
                <a:ext cx="62" cy="84"/>
                <a:chOff x="4618" y="2684"/>
                <a:chExt cx="68" cy="92"/>
              </a:xfrm>
            </p:grpSpPr>
            <p:sp>
              <p:nvSpPr>
                <p:cNvPr id="393" name="Oval 1303"/>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94" name="Oval 1304"/>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0" name="Group 1305"/>
              <p:cNvGrpSpPr>
                <a:grpSpLocks/>
              </p:cNvGrpSpPr>
              <p:nvPr/>
            </p:nvGrpSpPr>
            <p:grpSpPr bwMode="auto">
              <a:xfrm rot="-141447">
                <a:off x="358" y="2366"/>
                <a:ext cx="61" cy="84"/>
                <a:chOff x="4762" y="2738"/>
                <a:chExt cx="68" cy="92"/>
              </a:xfrm>
            </p:grpSpPr>
            <p:sp>
              <p:nvSpPr>
                <p:cNvPr id="391" name="Oval 1306"/>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92" name="Oval 1307"/>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1" name="Group 1308"/>
              <p:cNvGrpSpPr>
                <a:grpSpLocks/>
              </p:cNvGrpSpPr>
              <p:nvPr/>
            </p:nvGrpSpPr>
            <p:grpSpPr bwMode="auto">
              <a:xfrm rot="-141447">
                <a:off x="323" y="2373"/>
                <a:ext cx="62" cy="84"/>
                <a:chOff x="4724" y="2743"/>
                <a:chExt cx="68" cy="92"/>
              </a:xfrm>
            </p:grpSpPr>
            <p:sp>
              <p:nvSpPr>
                <p:cNvPr id="389" name="Oval 1309"/>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90" name="Oval 1310"/>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2" name="Group 1311"/>
              <p:cNvGrpSpPr>
                <a:grpSpLocks/>
              </p:cNvGrpSpPr>
              <p:nvPr/>
            </p:nvGrpSpPr>
            <p:grpSpPr bwMode="auto">
              <a:xfrm rot="-141447">
                <a:off x="287" y="2372"/>
                <a:ext cx="62" cy="84"/>
                <a:chOff x="4684" y="2741"/>
                <a:chExt cx="68" cy="92"/>
              </a:xfrm>
            </p:grpSpPr>
            <p:sp>
              <p:nvSpPr>
                <p:cNvPr id="387" name="Oval 1312"/>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88" name="Oval 1313"/>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3" name="Group 1314"/>
              <p:cNvGrpSpPr>
                <a:grpSpLocks/>
              </p:cNvGrpSpPr>
              <p:nvPr/>
            </p:nvGrpSpPr>
            <p:grpSpPr bwMode="auto">
              <a:xfrm rot="-141447">
                <a:off x="250" y="2351"/>
                <a:ext cx="61" cy="84"/>
                <a:chOff x="4644" y="2716"/>
                <a:chExt cx="68" cy="92"/>
              </a:xfrm>
            </p:grpSpPr>
            <p:sp>
              <p:nvSpPr>
                <p:cNvPr id="385" name="Oval 1315"/>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86" name="Oval 1316"/>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4" name="Group 1317"/>
              <p:cNvGrpSpPr>
                <a:grpSpLocks/>
              </p:cNvGrpSpPr>
              <p:nvPr/>
            </p:nvGrpSpPr>
            <p:grpSpPr bwMode="auto">
              <a:xfrm rot="-141447">
                <a:off x="250" y="2222"/>
                <a:ext cx="62" cy="84"/>
                <a:chOff x="4609" y="2636"/>
                <a:chExt cx="68" cy="92"/>
              </a:xfrm>
            </p:grpSpPr>
            <p:sp>
              <p:nvSpPr>
                <p:cNvPr id="383" name="Oval 1318"/>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84" name="Oval 1319"/>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5" name="Group 1320"/>
              <p:cNvGrpSpPr>
                <a:grpSpLocks/>
              </p:cNvGrpSpPr>
              <p:nvPr/>
            </p:nvGrpSpPr>
            <p:grpSpPr bwMode="auto">
              <a:xfrm rot="-141447">
                <a:off x="260" y="2266"/>
                <a:ext cx="62" cy="84"/>
                <a:chOff x="4618" y="2684"/>
                <a:chExt cx="68" cy="92"/>
              </a:xfrm>
            </p:grpSpPr>
            <p:sp>
              <p:nvSpPr>
                <p:cNvPr id="381" name="Oval 1321"/>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82" name="Oval 1322"/>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6" name="Group 1323"/>
              <p:cNvGrpSpPr>
                <a:grpSpLocks/>
              </p:cNvGrpSpPr>
              <p:nvPr/>
            </p:nvGrpSpPr>
            <p:grpSpPr bwMode="auto">
              <a:xfrm rot="-141447">
                <a:off x="393" y="2310"/>
                <a:ext cx="61" cy="84"/>
                <a:chOff x="4762" y="2738"/>
                <a:chExt cx="68" cy="92"/>
              </a:xfrm>
            </p:grpSpPr>
            <p:sp>
              <p:nvSpPr>
                <p:cNvPr id="379" name="Oval 1324"/>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80" name="Oval 1325"/>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7" name="Group 1326"/>
              <p:cNvGrpSpPr>
                <a:grpSpLocks/>
              </p:cNvGrpSpPr>
              <p:nvPr/>
            </p:nvGrpSpPr>
            <p:grpSpPr bwMode="auto">
              <a:xfrm rot="-141447">
                <a:off x="358" y="2316"/>
                <a:ext cx="62" cy="84"/>
                <a:chOff x="4724" y="2743"/>
                <a:chExt cx="68" cy="92"/>
              </a:xfrm>
            </p:grpSpPr>
            <p:sp>
              <p:nvSpPr>
                <p:cNvPr id="377" name="Oval 1327"/>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78" name="Oval 1328"/>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8" name="Group 1329"/>
              <p:cNvGrpSpPr>
                <a:grpSpLocks/>
              </p:cNvGrpSpPr>
              <p:nvPr/>
            </p:nvGrpSpPr>
            <p:grpSpPr bwMode="auto">
              <a:xfrm rot="-141447">
                <a:off x="322" y="2316"/>
                <a:ext cx="62" cy="84"/>
                <a:chOff x="4684" y="2741"/>
                <a:chExt cx="68" cy="92"/>
              </a:xfrm>
            </p:grpSpPr>
            <p:sp>
              <p:nvSpPr>
                <p:cNvPr id="375" name="Oval 1330"/>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76" name="Oval 1331"/>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89" name="Group 1332"/>
              <p:cNvGrpSpPr>
                <a:grpSpLocks/>
              </p:cNvGrpSpPr>
              <p:nvPr/>
            </p:nvGrpSpPr>
            <p:grpSpPr bwMode="auto">
              <a:xfrm rot="-141447">
                <a:off x="285" y="2294"/>
                <a:ext cx="61" cy="84"/>
                <a:chOff x="4644" y="2716"/>
                <a:chExt cx="68" cy="92"/>
              </a:xfrm>
            </p:grpSpPr>
            <p:sp>
              <p:nvSpPr>
                <p:cNvPr id="373" name="Oval 1333"/>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74" name="Oval 1334"/>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0" name="Group 1335"/>
              <p:cNvGrpSpPr>
                <a:grpSpLocks/>
              </p:cNvGrpSpPr>
              <p:nvPr/>
            </p:nvGrpSpPr>
            <p:grpSpPr bwMode="auto">
              <a:xfrm rot="-141447">
                <a:off x="285" y="2166"/>
                <a:ext cx="62" cy="84"/>
                <a:chOff x="4609" y="2636"/>
                <a:chExt cx="68" cy="92"/>
              </a:xfrm>
            </p:grpSpPr>
            <p:sp>
              <p:nvSpPr>
                <p:cNvPr id="371" name="Oval 1336"/>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72" name="Oval 1337"/>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1" name="Group 1338"/>
              <p:cNvGrpSpPr>
                <a:grpSpLocks/>
              </p:cNvGrpSpPr>
              <p:nvPr/>
            </p:nvGrpSpPr>
            <p:grpSpPr bwMode="auto">
              <a:xfrm rot="-141447">
                <a:off x="296" y="2210"/>
                <a:ext cx="61" cy="84"/>
                <a:chOff x="4618" y="2684"/>
                <a:chExt cx="68" cy="92"/>
              </a:xfrm>
            </p:grpSpPr>
            <p:sp>
              <p:nvSpPr>
                <p:cNvPr id="369" name="Oval 1339"/>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70" name="Oval 1340"/>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2" name="Group 1341"/>
              <p:cNvGrpSpPr>
                <a:grpSpLocks/>
              </p:cNvGrpSpPr>
              <p:nvPr/>
            </p:nvGrpSpPr>
            <p:grpSpPr bwMode="auto">
              <a:xfrm rot="-141447">
                <a:off x="427" y="2253"/>
                <a:ext cx="61" cy="84"/>
                <a:chOff x="4762" y="2738"/>
                <a:chExt cx="68" cy="92"/>
              </a:xfrm>
            </p:grpSpPr>
            <p:sp>
              <p:nvSpPr>
                <p:cNvPr id="367" name="Oval 1342"/>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68" name="Oval 1343"/>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3" name="Group 1344"/>
              <p:cNvGrpSpPr>
                <a:grpSpLocks/>
              </p:cNvGrpSpPr>
              <p:nvPr/>
            </p:nvGrpSpPr>
            <p:grpSpPr bwMode="auto">
              <a:xfrm rot="-141447">
                <a:off x="393" y="2260"/>
                <a:ext cx="62" cy="84"/>
                <a:chOff x="4724" y="2743"/>
                <a:chExt cx="68" cy="92"/>
              </a:xfrm>
            </p:grpSpPr>
            <p:sp>
              <p:nvSpPr>
                <p:cNvPr id="365" name="Oval 1345"/>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66" name="Oval 1346"/>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4" name="Group 1347"/>
              <p:cNvGrpSpPr>
                <a:grpSpLocks/>
              </p:cNvGrpSpPr>
              <p:nvPr/>
            </p:nvGrpSpPr>
            <p:grpSpPr bwMode="auto">
              <a:xfrm rot="-141447">
                <a:off x="357" y="2259"/>
                <a:ext cx="62" cy="84"/>
                <a:chOff x="4684" y="2741"/>
                <a:chExt cx="68" cy="92"/>
              </a:xfrm>
            </p:grpSpPr>
            <p:sp>
              <p:nvSpPr>
                <p:cNvPr id="363" name="Oval 1348"/>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64" name="Oval 1349"/>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5" name="Group 1350"/>
              <p:cNvGrpSpPr>
                <a:grpSpLocks/>
              </p:cNvGrpSpPr>
              <p:nvPr/>
            </p:nvGrpSpPr>
            <p:grpSpPr bwMode="auto">
              <a:xfrm rot="-141447">
                <a:off x="320" y="2238"/>
                <a:ext cx="62" cy="84"/>
                <a:chOff x="4644" y="2716"/>
                <a:chExt cx="68" cy="92"/>
              </a:xfrm>
            </p:grpSpPr>
            <p:sp>
              <p:nvSpPr>
                <p:cNvPr id="361" name="Oval 1351"/>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62" name="Oval 1352"/>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6" name="Group 1353"/>
              <p:cNvGrpSpPr>
                <a:grpSpLocks/>
              </p:cNvGrpSpPr>
              <p:nvPr/>
            </p:nvGrpSpPr>
            <p:grpSpPr bwMode="auto">
              <a:xfrm rot="-141447">
                <a:off x="319" y="2109"/>
                <a:ext cx="62" cy="84"/>
                <a:chOff x="4609" y="2636"/>
                <a:chExt cx="68" cy="92"/>
              </a:xfrm>
            </p:grpSpPr>
            <p:sp>
              <p:nvSpPr>
                <p:cNvPr id="359" name="Oval 1354"/>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60" name="Oval 1355"/>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7" name="Group 1356"/>
              <p:cNvGrpSpPr>
                <a:grpSpLocks/>
              </p:cNvGrpSpPr>
              <p:nvPr/>
            </p:nvGrpSpPr>
            <p:grpSpPr bwMode="auto">
              <a:xfrm rot="-141447">
                <a:off x="330" y="2153"/>
                <a:ext cx="61" cy="84"/>
                <a:chOff x="4618" y="2684"/>
                <a:chExt cx="68" cy="92"/>
              </a:xfrm>
            </p:grpSpPr>
            <p:sp>
              <p:nvSpPr>
                <p:cNvPr id="357" name="Oval 1357"/>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58" name="Oval 1358"/>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8" name="Group 1359"/>
              <p:cNvGrpSpPr>
                <a:grpSpLocks/>
              </p:cNvGrpSpPr>
              <p:nvPr/>
            </p:nvGrpSpPr>
            <p:grpSpPr bwMode="auto">
              <a:xfrm rot="-141447">
                <a:off x="462" y="2197"/>
                <a:ext cx="61" cy="84"/>
                <a:chOff x="4762" y="2738"/>
                <a:chExt cx="68" cy="92"/>
              </a:xfrm>
            </p:grpSpPr>
            <p:sp>
              <p:nvSpPr>
                <p:cNvPr id="355" name="Oval 1360"/>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56" name="Oval 1361"/>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99" name="Group 1362"/>
              <p:cNvGrpSpPr>
                <a:grpSpLocks/>
              </p:cNvGrpSpPr>
              <p:nvPr/>
            </p:nvGrpSpPr>
            <p:grpSpPr bwMode="auto">
              <a:xfrm rot="-141447">
                <a:off x="427" y="2203"/>
                <a:ext cx="62" cy="84"/>
                <a:chOff x="4724" y="2743"/>
                <a:chExt cx="68" cy="92"/>
              </a:xfrm>
            </p:grpSpPr>
            <p:sp>
              <p:nvSpPr>
                <p:cNvPr id="353" name="Oval 1363"/>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54" name="Oval 1364"/>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0" name="Group 1365"/>
              <p:cNvGrpSpPr>
                <a:grpSpLocks/>
              </p:cNvGrpSpPr>
              <p:nvPr/>
            </p:nvGrpSpPr>
            <p:grpSpPr bwMode="auto">
              <a:xfrm rot="-141447">
                <a:off x="391" y="2203"/>
                <a:ext cx="62" cy="84"/>
                <a:chOff x="4684" y="2741"/>
                <a:chExt cx="68" cy="92"/>
              </a:xfrm>
            </p:grpSpPr>
            <p:sp>
              <p:nvSpPr>
                <p:cNvPr id="351" name="Oval 1366"/>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52" name="Oval 1367"/>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1" name="Group 1368"/>
              <p:cNvGrpSpPr>
                <a:grpSpLocks/>
              </p:cNvGrpSpPr>
              <p:nvPr/>
            </p:nvGrpSpPr>
            <p:grpSpPr bwMode="auto">
              <a:xfrm rot="-141447">
                <a:off x="354" y="2181"/>
                <a:ext cx="62" cy="84"/>
                <a:chOff x="4644" y="2716"/>
                <a:chExt cx="68" cy="92"/>
              </a:xfrm>
            </p:grpSpPr>
            <p:sp>
              <p:nvSpPr>
                <p:cNvPr id="349" name="Oval 1369"/>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50" name="Oval 1370"/>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2" name="Group 1371"/>
              <p:cNvGrpSpPr>
                <a:grpSpLocks/>
              </p:cNvGrpSpPr>
              <p:nvPr/>
            </p:nvGrpSpPr>
            <p:grpSpPr bwMode="auto">
              <a:xfrm rot="-141447">
                <a:off x="355" y="2053"/>
                <a:ext cx="61" cy="84"/>
                <a:chOff x="4609" y="2636"/>
                <a:chExt cx="68" cy="92"/>
              </a:xfrm>
            </p:grpSpPr>
            <p:sp>
              <p:nvSpPr>
                <p:cNvPr id="347" name="Oval 1372"/>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48" name="Oval 1373"/>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3" name="Group 1374"/>
              <p:cNvGrpSpPr>
                <a:grpSpLocks/>
              </p:cNvGrpSpPr>
              <p:nvPr/>
            </p:nvGrpSpPr>
            <p:grpSpPr bwMode="auto">
              <a:xfrm rot="-141447">
                <a:off x="365" y="2097"/>
                <a:ext cx="61" cy="84"/>
                <a:chOff x="4618" y="2684"/>
                <a:chExt cx="68" cy="92"/>
              </a:xfrm>
            </p:grpSpPr>
            <p:sp>
              <p:nvSpPr>
                <p:cNvPr id="345" name="Oval 1375"/>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46" name="Oval 1376"/>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4" name="Group 1377"/>
              <p:cNvGrpSpPr>
                <a:grpSpLocks/>
              </p:cNvGrpSpPr>
              <p:nvPr/>
            </p:nvGrpSpPr>
            <p:grpSpPr bwMode="auto">
              <a:xfrm rot="-141447">
                <a:off x="497" y="2140"/>
                <a:ext cx="61" cy="84"/>
                <a:chOff x="4762" y="2738"/>
                <a:chExt cx="68" cy="92"/>
              </a:xfrm>
            </p:grpSpPr>
            <p:sp>
              <p:nvSpPr>
                <p:cNvPr id="343" name="Oval 1378"/>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44" name="Oval 1379"/>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5" name="Group 1380"/>
              <p:cNvGrpSpPr>
                <a:grpSpLocks/>
              </p:cNvGrpSpPr>
              <p:nvPr/>
            </p:nvGrpSpPr>
            <p:grpSpPr bwMode="auto">
              <a:xfrm rot="-141447">
                <a:off x="463" y="2147"/>
                <a:ext cx="61" cy="84"/>
                <a:chOff x="4724" y="2743"/>
                <a:chExt cx="68" cy="92"/>
              </a:xfrm>
            </p:grpSpPr>
            <p:sp>
              <p:nvSpPr>
                <p:cNvPr id="341" name="Oval 1381"/>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42" name="Oval 1382"/>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6" name="Group 1383"/>
              <p:cNvGrpSpPr>
                <a:grpSpLocks/>
              </p:cNvGrpSpPr>
              <p:nvPr/>
            </p:nvGrpSpPr>
            <p:grpSpPr bwMode="auto">
              <a:xfrm rot="-141447">
                <a:off x="426" y="2146"/>
                <a:ext cx="62" cy="84"/>
                <a:chOff x="4684" y="2741"/>
                <a:chExt cx="68" cy="92"/>
              </a:xfrm>
            </p:grpSpPr>
            <p:sp>
              <p:nvSpPr>
                <p:cNvPr id="339" name="Oval 1384"/>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40" name="Oval 1385"/>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7" name="Group 1386"/>
              <p:cNvGrpSpPr>
                <a:grpSpLocks/>
              </p:cNvGrpSpPr>
              <p:nvPr/>
            </p:nvGrpSpPr>
            <p:grpSpPr bwMode="auto">
              <a:xfrm rot="-141447">
                <a:off x="389" y="2125"/>
                <a:ext cx="62" cy="84"/>
                <a:chOff x="4644" y="2716"/>
                <a:chExt cx="68" cy="92"/>
              </a:xfrm>
            </p:grpSpPr>
            <p:sp>
              <p:nvSpPr>
                <p:cNvPr id="337" name="Oval 1387"/>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38" name="Oval 1388"/>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8" name="Group 1389"/>
              <p:cNvGrpSpPr>
                <a:grpSpLocks/>
              </p:cNvGrpSpPr>
              <p:nvPr/>
            </p:nvGrpSpPr>
            <p:grpSpPr bwMode="auto">
              <a:xfrm rot="-141447">
                <a:off x="390" y="1996"/>
                <a:ext cx="61" cy="84"/>
                <a:chOff x="4609" y="2636"/>
                <a:chExt cx="68" cy="92"/>
              </a:xfrm>
            </p:grpSpPr>
            <p:sp>
              <p:nvSpPr>
                <p:cNvPr id="335" name="Oval 334"/>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36" name="Oval 335"/>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09" name="Group 1392"/>
              <p:cNvGrpSpPr>
                <a:grpSpLocks/>
              </p:cNvGrpSpPr>
              <p:nvPr/>
            </p:nvGrpSpPr>
            <p:grpSpPr bwMode="auto">
              <a:xfrm rot="-141447">
                <a:off x="400" y="2040"/>
                <a:ext cx="61" cy="84"/>
                <a:chOff x="4618" y="2684"/>
                <a:chExt cx="68" cy="92"/>
              </a:xfrm>
            </p:grpSpPr>
            <p:sp>
              <p:nvSpPr>
                <p:cNvPr id="333" name="Oval 1393"/>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34" name="Oval 1394"/>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0" name="Group 1395"/>
              <p:cNvGrpSpPr>
                <a:grpSpLocks/>
              </p:cNvGrpSpPr>
              <p:nvPr/>
            </p:nvGrpSpPr>
            <p:grpSpPr bwMode="auto">
              <a:xfrm rot="-141447">
                <a:off x="532" y="2084"/>
                <a:ext cx="61" cy="85"/>
                <a:chOff x="4762" y="2738"/>
                <a:chExt cx="68" cy="92"/>
              </a:xfrm>
            </p:grpSpPr>
            <p:sp>
              <p:nvSpPr>
                <p:cNvPr id="331" name="Oval 1396"/>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32" name="Oval 1397"/>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1" name="Group 1398"/>
              <p:cNvGrpSpPr>
                <a:grpSpLocks/>
              </p:cNvGrpSpPr>
              <p:nvPr/>
            </p:nvGrpSpPr>
            <p:grpSpPr bwMode="auto">
              <a:xfrm rot="-141447">
                <a:off x="498" y="2090"/>
                <a:ext cx="61" cy="84"/>
                <a:chOff x="4724" y="2743"/>
                <a:chExt cx="68" cy="92"/>
              </a:xfrm>
            </p:grpSpPr>
            <p:sp>
              <p:nvSpPr>
                <p:cNvPr id="329" name="Oval 1399"/>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30" name="Oval 1400"/>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2" name="Group 1401"/>
              <p:cNvGrpSpPr>
                <a:grpSpLocks/>
              </p:cNvGrpSpPr>
              <p:nvPr/>
            </p:nvGrpSpPr>
            <p:grpSpPr bwMode="auto">
              <a:xfrm rot="-141447">
                <a:off x="461" y="2090"/>
                <a:ext cx="62" cy="84"/>
                <a:chOff x="4684" y="2741"/>
                <a:chExt cx="68" cy="92"/>
              </a:xfrm>
            </p:grpSpPr>
            <p:sp>
              <p:nvSpPr>
                <p:cNvPr id="327" name="Oval 1402"/>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28" name="Oval 1403"/>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3" name="Group 1404"/>
              <p:cNvGrpSpPr>
                <a:grpSpLocks/>
              </p:cNvGrpSpPr>
              <p:nvPr/>
            </p:nvGrpSpPr>
            <p:grpSpPr bwMode="auto">
              <a:xfrm rot="-141447">
                <a:off x="424" y="2068"/>
                <a:ext cx="62" cy="84"/>
                <a:chOff x="4644" y="2716"/>
                <a:chExt cx="68" cy="92"/>
              </a:xfrm>
            </p:grpSpPr>
            <p:sp>
              <p:nvSpPr>
                <p:cNvPr id="325" name="Oval 1405"/>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26" name="Oval 1406"/>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4" name="Group 1407"/>
              <p:cNvGrpSpPr>
                <a:grpSpLocks/>
              </p:cNvGrpSpPr>
              <p:nvPr/>
            </p:nvGrpSpPr>
            <p:grpSpPr bwMode="auto">
              <a:xfrm rot="-141447">
                <a:off x="425" y="1940"/>
                <a:ext cx="61" cy="84"/>
                <a:chOff x="4609" y="2636"/>
                <a:chExt cx="68" cy="92"/>
              </a:xfrm>
            </p:grpSpPr>
            <p:sp>
              <p:nvSpPr>
                <p:cNvPr id="323" name="Oval 1408"/>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24" name="Oval 1409"/>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5" name="Group 1410"/>
              <p:cNvGrpSpPr>
                <a:grpSpLocks/>
              </p:cNvGrpSpPr>
              <p:nvPr/>
            </p:nvGrpSpPr>
            <p:grpSpPr bwMode="auto">
              <a:xfrm rot="-141447">
                <a:off x="434" y="1984"/>
                <a:ext cx="61" cy="84"/>
                <a:chOff x="4618" y="2684"/>
                <a:chExt cx="68" cy="92"/>
              </a:xfrm>
            </p:grpSpPr>
            <p:sp>
              <p:nvSpPr>
                <p:cNvPr id="321" name="Oval 1411"/>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22" name="Oval 1412"/>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6" name="Group 1413"/>
              <p:cNvGrpSpPr>
                <a:grpSpLocks/>
              </p:cNvGrpSpPr>
              <p:nvPr/>
            </p:nvGrpSpPr>
            <p:grpSpPr bwMode="auto">
              <a:xfrm rot="-141447">
                <a:off x="566" y="2027"/>
                <a:ext cx="62" cy="85"/>
                <a:chOff x="4762" y="2738"/>
                <a:chExt cx="68" cy="92"/>
              </a:xfrm>
            </p:grpSpPr>
            <p:sp>
              <p:nvSpPr>
                <p:cNvPr id="319" name="Oval 1414"/>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20" name="Oval 1415"/>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7" name="Group 1416"/>
              <p:cNvGrpSpPr>
                <a:grpSpLocks/>
              </p:cNvGrpSpPr>
              <p:nvPr/>
            </p:nvGrpSpPr>
            <p:grpSpPr bwMode="auto">
              <a:xfrm rot="-141447">
                <a:off x="532" y="2034"/>
                <a:ext cx="61" cy="84"/>
                <a:chOff x="4724" y="2743"/>
                <a:chExt cx="68" cy="92"/>
              </a:xfrm>
            </p:grpSpPr>
            <p:sp>
              <p:nvSpPr>
                <p:cNvPr id="317" name="Oval 1417"/>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18" name="Oval 1418"/>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8" name="Group 1419"/>
              <p:cNvGrpSpPr>
                <a:grpSpLocks/>
              </p:cNvGrpSpPr>
              <p:nvPr/>
            </p:nvGrpSpPr>
            <p:grpSpPr bwMode="auto">
              <a:xfrm rot="-141447">
                <a:off x="496" y="2033"/>
                <a:ext cx="61" cy="84"/>
                <a:chOff x="4684" y="2741"/>
                <a:chExt cx="68" cy="92"/>
              </a:xfrm>
            </p:grpSpPr>
            <p:sp>
              <p:nvSpPr>
                <p:cNvPr id="315" name="Oval 1420"/>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16" name="Oval 1421"/>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19" name="Group 1422"/>
              <p:cNvGrpSpPr>
                <a:grpSpLocks/>
              </p:cNvGrpSpPr>
              <p:nvPr/>
            </p:nvGrpSpPr>
            <p:grpSpPr bwMode="auto">
              <a:xfrm rot="-141447">
                <a:off x="459" y="2012"/>
                <a:ext cx="62" cy="84"/>
                <a:chOff x="4644" y="2716"/>
                <a:chExt cx="68" cy="92"/>
              </a:xfrm>
            </p:grpSpPr>
            <p:sp>
              <p:nvSpPr>
                <p:cNvPr id="313" name="Oval 1423"/>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14" name="Oval 1424"/>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0" name="Group 1425"/>
              <p:cNvGrpSpPr>
                <a:grpSpLocks/>
              </p:cNvGrpSpPr>
              <p:nvPr/>
            </p:nvGrpSpPr>
            <p:grpSpPr bwMode="auto">
              <a:xfrm rot="-141447">
                <a:off x="459" y="1884"/>
                <a:ext cx="61" cy="84"/>
                <a:chOff x="4609" y="2636"/>
                <a:chExt cx="68" cy="92"/>
              </a:xfrm>
            </p:grpSpPr>
            <p:sp>
              <p:nvSpPr>
                <p:cNvPr id="311" name="Oval 1426"/>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12" name="Oval 1427"/>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1" name="Group 1428"/>
              <p:cNvGrpSpPr>
                <a:grpSpLocks/>
              </p:cNvGrpSpPr>
              <p:nvPr/>
            </p:nvGrpSpPr>
            <p:grpSpPr bwMode="auto">
              <a:xfrm rot="-141447">
                <a:off x="469" y="1927"/>
                <a:ext cx="61" cy="84"/>
                <a:chOff x="4618" y="2684"/>
                <a:chExt cx="68" cy="92"/>
              </a:xfrm>
            </p:grpSpPr>
            <p:sp>
              <p:nvSpPr>
                <p:cNvPr id="309" name="Oval 1429"/>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10" name="Oval 1430"/>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2" name="Group 1431"/>
              <p:cNvGrpSpPr>
                <a:grpSpLocks/>
              </p:cNvGrpSpPr>
              <p:nvPr/>
            </p:nvGrpSpPr>
            <p:grpSpPr bwMode="auto">
              <a:xfrm rot="-141447">
                <a:off x="601" y="1971"/>
                <a:ext cx="62" cy="85"/>
                <a:chOff x="4762" y="2738"/>
                <a:chExt cx="68" cy="92"/>
              </a:xfrm>
            </p:grpSpPr>
            <p:sp>
              <p:nvSpPr>
                <p:cNvPr id="307" name="Oval 1432"/>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08" name="Oval 1433"/>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3" name="Group 1434"/>
              <p:cNvGrpSpPr>
                <a:grpSpLocks/>
              </p:cNvGrpSpPr>
              <p:nvPr/>
            </p:nvGrpSpPr>
            <p:grpSpPr bwMode="auto">
              <a:xfrm rot="-141447">
                <a:off x="567" y="1977"/>
                <a:ext cx="61" cy="84"/>
                <a:chOff x="4724" y="2743"/>
                <a:chExt cx="68" cy="92"/>
              </a:xfrm>
            </p:grpSpPr>
            <p:sp>
              <p:nvSpPr>
                <p:cNvPr id="305" name="Oval 1435"/>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06" name="Oval 1436"/>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4" name="Group 1437"/>
              <p:cNvGrpSpPr>
                <a:grpSpLocks/>
              </p:cNvGrpSpPr>
              <p:nvPr/>
            </p:nvGrpSpPr>
            <p:grpSpPr bwMode="auto">
              <a:xfrm rot="-141447">
                <a:off x="531" y="1977"/>
                <a:ext cx="61" cy="84"/>
                <a:chOff x="4684" y="2741"/>
                <a:chExt cx="68" cy="92"/>
              </a:xfrm>
            </p:grpSpPr>
            <p:sp>
              <p:nvSpPr>
                <p:cNvPr id="303" name="Oval 1438"/>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04" name="Oval 1439"/>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5" name="Group 1440"/>
              <p:cNvGrpSpPr>
                <a:grpSpLocks/>
              </p:cNvGrpSpPr>
              <p:nvPr/>
            </p:nvGrpSpPr>
            <p:grpSpPr bwMode="auto">
              <a:xfrm rot="-141447">
                <a:off x="493" y="1955"/>
                <a:ext cx="62" cy="84"/>
                <a:chOff x="4644" y="2716"/>
                <a:chExt cx="68" cy="92"/>
              </a:xfrm>
            </p:grpSpPr>
            <p:sp>
              <p:nvSpPr>
                <p:cNvPr id="301" name="Oval 1441"/>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02" name="Oval 1442"/>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6" name="Group 1443"/>
              <p:cNvGrpSpPr>
                <a:grpSpLocks/>
              </p:cNvGrpSpPr>
              <p:nvPr/>
            </p:nvGrpSpPr>
            <p:grpSpPr bwMode="auto">
              <a:xfrm rot="-141447">
                <a:off x="494" y="1827"/>
                <a:ext cx="61" cy="84"/>
                <a:chOff x="4609" y="2636"/>
                <a:chExt cx="68" cy="92"/>
              </a:xfrm>
            </p:grpSpPr>
            <p:sp>
              <p:nvSpPr>
                <p:cNvPr id="299" name="Oval 1444"/>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300" name="Oval 1445"/>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7" name="Group 1446"/>
              <p:cNvGrpSpPr>
                <a:grpSpLocks/>
              </p:cNvGrpSpPr>
              <p:nvPr/>
            </p:nvGrpSpPr>
            <p:grpSpPr bwMode="auto">
              <a:xfrm rot="-141447">
                <a:off x="504" y="1871"/>
                <a:ext cx="61" cy="84"/>
                <a:chOff x="4618" y="2684"/>
                <a:chExt cx="68" cy="92"/>
              </a:xfrm>
            </p:grpSpPr>
            <p:sp>
              <p:nvSpPr>
                <p:cNvPr id="297" name="Oval 1447"/>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98" name="Oval 1448"/>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8" name="Group 1449"/>
              <p:cNvGrpSpPr>
                <a:grpSpLocks/>
              </p:cNvGrpSpPr>
              <p:nvPr/>
            </p:nvGrpSpPr>
            <p:grpSpPr bwMode="auto">
              <a:xfrm rot="-141447">
                <a:off x="636" y="1914"/>
                <a:ext cx="62" cy="85"/>
                <a:chOff x="4762" y="2738"/>
                <a:chExt cx="68" cy="92"/>
              </a:xfrm>
            </p:grpSpPr>
            <p:sp>
              <p:nvSpPr>
                <p:cNvPr id="295" name="Oval 1450"/>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96" name="Oval 1451"/>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29" name="Group 1452"/>
              <p:cNvGrpSpPr>
                <a:grpSpLocks/>
              </p:cNvGrpSpPr>
              <p:nvPr/>
            </p:nvGrpSpPr>
            <p:grpSpPr bwMode="auto">
              <a:xfrm rot="-141447">
                <a:off x="602" y="1921"/>
                <a:ext cx="61" cy="84"/>
                <a:chOff x="4724" y="2743"/>
                <a:chExt cx="68" cy="92"/>
              </a:xfrm>
            </p:grpSpPr>
            <p:sp>
              <p:nvSpPr>
                <p:cNvPr id="293" name="Oval 1453"/>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94" name="Oval 1454"/>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0" name="Group 1455"/>
              <p:cNvGrpSpPr>
                <a:grpSpLocks/>
              </p:cNvGrpSpPr>
              <p:nvPr/>
            </p:nvGrpSpPr>
            <p:grpSpPr bwMode="auto">
              <a:xfrm rot="-141447">
                <a:off x="566" y="1920"/>
                <a:ext cx="61" cy="84"/>
                <a:chOff x="4684" y="2741"/>
                <a:chExt cx="68" cy="92"/>
              </a:xfrm>
            </p:grpSpPr>
            <p:sp>
              <p:nvSpPr>
                <p:cNvPr id="291" name="Oval 1456"/>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92" name="Oval 1457"/>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1" name="Group 1458"/>
              <p:cNvGrpSpPr>
                <a:grpSpLocks/>
              </p:cNvGrpSpPr>
              <p:nvPr/>
            </p:nvGrpSpPr>
            <p:grpSpPr bwMode="auto">
              <a:xfrm rot="-141447">
                <a:off x="529" y="1899"/>
                <a:ext cx="61" cy="84"/>
                <a:chOff x="4644" y="2716"/>
                <a:chExt cx="68" cy="92"/>
              </a:xfrm>
            </p:grpSpPr>
            <p:sp>
              <p:nvSpPr>
                <p:cNvPr id="289" name="Oval 1459"/>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90" name="Oval 1460"/>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2" name="Group 1461"/>
              <p:cNvGrpSpPr>
                <a:grpSpLocks/>
              </p:cNvGrpSpPr>
              <p:nvPr/>
            </p:nvGrpSpPr>
            <p:grpSpPr bwMode="auto">
              <a:xfrm rot="-141447">
                <a:off x="529" y="1771"/>
                <a:ext cx="61" cy="84"/>
                <a:chOff x="4609" y="2636"/>
                <a:chExt cx="68" cy="92"/>
              </a:xfrm>
            </p:grpSpPr>
            <p:sp>
              <p:nvSpPr>
                <p:cNvPr id="287" name="Oval 1462"/>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88" name="Oval 1463"/>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3" name="Group 1464"/>
              <p:cNvGrpSpPr>
                <a:grpSpLocks/>
              </p:cNvGrpSpPr>
              <p:nvPr/>
            </p:nvGrpSpPr>
            <p:grpSpPr bwMode="auto">
              <a:xfrm rot="-141447">
                <a:off x="538" y="1814"/>
                <a:ext cx="62" cy="84"/>
                <a:chOff x="4618" y="2684"/>
                <a:chExt cx="68" cy="92"/>
              </a:xfrm>
            </p:grpSpPr>
            <p:sp>
              <p:nvSpPr>
                <p:cNvPr id="285" name="Oval 1465"/>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86" name="Oval 1466"/>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4" name="Group 1467"/>
              <p:cNvGrpSpPr>
                <a:grpSpLocks/>
              </p:cNvGrpSpPr>
              <p:nvPr/>
            </p:nvGrpSpPr>
            <p:grpSpPr bwMode="auto">
              <a:xfrm rot="-141447">
                <a:off x="670" y="1858"/>
                <a:ext cx="62" cy="85"/>
                <a:chOff x="4762" y="2738"/>
                <a:chExt cx="68" cy="92"/>
              </a:xfrm>
            </p:grpSpPr>
            <p:sp>
              <p:nvSpPr>
                <p:cNvPr id="283" name="Oval 1468"/>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84" name="Oval 1469"/>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5" name="Group 1470"/>
              <p:cNvGrpSpPr>
                <a:grpSpLocks/>
              </p:cNvGrpSpPr>
              <p:nvPr/>
            </p:nvGrpSpPr>
            <p:grpSpPr bwMode="auto">
              <a:xfrm rot="-141447">
                <a:off x="637" y="1864"/>
                <a:ext cx="61" cy="84"/>
                <a:chOff x="4724" y="2743"/>
                <a:chExt cx="68" cy="92"/>
              </a:xfrm>
            </p:grpSpPr>
            <p:sp>
              <p:nvSpPr>
                <p:cNvPr id="281" name="Oval 1471"/>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82" name="Oval 1472"/>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6" name="Group 1473"/>
              <p:cNvGrpSpPr>
                <a:grpSpLocks/>
              </p:cNvGrpSpPr>
              <p:nvPr/>
            </p:nvGrpSpPr>
            <p:grpSpPr bwMode="auto">
              <a:xfrm rot="-141447">
                <a:off x="601" y="1864"/>
                <a:ext cx="61" cy="84"/>
                <a:chOff x="4684" y="2741"/>
                <a:chExt cx="68" cy="92"/>
              </a:xfrm>
            </p:grpSpPr>
            <p:sp>
              <p:nvSpPr>
                <p:cNvPr id="279" name="Oval 1474"/>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80" name="Oval 1475"/>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7" name="Group 1476"/>
              <p:cNvGrpSpPr>
                <a:grpSpLocks/>
              </p:cNvGrpSpPr>
              <p:nvPr/>
            </p:nvGrpSpPr>
            <p:grpSpPr bwMode="auto">
              <a:xfrm rot="-141447">
                <a:off x="564" y="1842"/>
                <a:ext cx="61" cy="84"/>
                <a:chOff x="4644" y="2716"/>
                <a:chExt cx="68" cy="92"/>
              </a:xfrm>
            </p:grpSpPr>
            <p:sp>
              <p:nvSpPr>
                <p:cNvPr id="277" name="Oval 1477"/>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78" name="Oval 1478"/>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8" name="Group 1479"/>
              <p:cNvGrpSpPr>
                <a:grpSpLocks/>
              </p:cNvGrpSpPr>
              <p:nvPr/>
            </p:nvGrpSpPr>
            <p:grpSpPr bwMode="auto">
              <a:xfrm rot="-141447">
                <a:off x="563" y="1714"/>
                <a:ext cx="62" cy="84"/>
                <a:chOff x="4609" y="2636"/>
                <a:chExt cx="68" cy="92"/>
              </a:xfrm>
            </p:grpSpPr>
            <p:sp>
              <p:nvSpPr>
                <p:cNvPr id="275" name="Oval 1480"/>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76" name="Oval 1481"/>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39" name="Group 1482"/>
              <p:cNvGrpSpPr>
                <a:grpSpLocks/>
              </p:cNvGrpSpPr>
              <p:nvPr/>
            </p:nvGrpSpPr>
            <p:grpSpPr bwMode="auto">
              <a:xfrm rot="-141447">
                <a:off x="573" y="1758"/>
                <a:ext cx="62" cy="84"/>
                <a:chOff x="4618" y="2684"/>
                <a:chExt cx="68" cy="92"/>
              </a:xfrm>
            </p:grpSpPr>
            <p:sp>
              <p:nvSpPr>
                <p:cNvPr id="273" name="Oval 1483"/>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74" name="Oval 1484"/>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0" name="Group 1485"/>
              <p:cNvGrpSpPr>
                <a:grpSpLocks/>
              </p:cNvGrpSpPr>
              <p:nvPr/>
            </p:nvGrpSpPr>
            <p:grpSpPr bwMode="auto">
              <a:xfrm rot="-141447">
                <a:off x="705" y="1801"/>
                <a:ext cx="62" cy="85"/>
                <a:chOff x="4762" y="2738"/>
                <a:chExt cx="68" cy="92"/>
              </a:xfrm>
            </p:grpSpPr>
            <p:sp>
              <p:nvSpPr>
                <p:cNvPr id="271" name="Oval 1486"/>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72" name="Oval 1487"/>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1" name="Group 1488"/>
              <p:cNvGrpSpPr>
                <a:grpSpLocks/>
              </p:cNvGrpSpPr>
              <p:nvPr/>
            </p:nvGrpSpPr>
            <p:grpSpPr bwMode="auto">
              <a:xfrm rot="-141447">
                <a:off x="671" y="1808"/>
                <a:ext cx="62" cy="84"/>
                <a:chOff x="4724" y="2743"/>
                <a:chExt cx="68" cy="92"/>
              </a:xfrm>
            </p:grpSpPr>
            <p:sp>
              <p:nvSpPr>
                <p:cNvPr id="269" name="Oval 1489"/>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70" name="Oval 1490"/>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2" name="Group 1491"/>
              <p:cNvGrpSpPr>
                <a:grpSpLocks/>
              </p:cNvGrpSpPr>
              <p:nvPr/>
            </p:nvGrpSpPr>
            <p:grpSpPr bwMode="auto">
              <a:xfrm rot="-141447">
                <a:off x="635" y="1807"/>
                <a:ext cx="61" cy="84"/>
                <a:chOff x="4684" y="2741"/>
                <a:chExt cx="68" cy="92"/>
              </a:xfrm>
            </p:grpSpPr>
            <p:sp>
              <p:nvSpPr>
                <p:cNvPr id="267" name="Oval 1492"/>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68" name="Oval 1493"/>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3" name="Group 1494"/>
              <p:cNvGrpSpPr>
                <a:grpSpLocks/>
              </p:cNvGrpSpPr>
              <p:nvPr/>
            </p:nvGrpSpPr>
            <p:grpSpPr bwMode="auto">
              <a:xfrm rot="-141447">
                <a:off x="598" y="1786"/>
                <a:ext cx="61" cy="84"/>
                <a:chOff x="4644" y="2716"/>
                <a:chExt cx="68" cy="92"/>
              </a:xfrm>
            </p:grpSpPr>
            <p:sp>
              <p:nvSpPr>
                <p:cNvPr id="265" name="Oval 1495"/>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66" name="Oval 1496"/>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4" name="Group 1497"/>
              <p:cNvGrpSpPr>
                <a:grpSpLocks/>
              </p:cNvGrpSpPr>
              <p:nvPr/>
            </p:nvGrpSpPr>
            <p:grpSpPr bwMode="auto">
              <a:xfrm rot="-141447">
                <a:off x="598" y="1658"/>
                <a:ext cx="62" cy="84"/>
                <a:chOff x="4609" y="2636"/>
                <a:chExt cx="68" cy="92"/>
              </a:xfrm>
            </p:grpSpPr>
            <p:sp>
              <p:nvSpPr>
                <p:cNvPr id="263" name="Oval 1498"/>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64" name="Oval 1499"/>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5" name="Group 1500"/>
              <p:cNvGrpSpPr>
                <a:grpSpLocks/>
              </p:cNvGrpSpPr>
              <p:nvPr/>
            </p:nvGrpSpPr>
            <p:grpSpPr bwMode="auto">
              <a:xfrm rot="-141447">
                <a:off x="608" y="1701"/>
                <a:ext cx="62" cy="84"/>
                <a:chOff x="4618" y="2684"/>
                <a:chExt cx="68" cy="92"/>
              </a:xfrm>
            </p:grpSpPr>
            <p:sp>
              <p:nvSpPr>
                <p:cNvPr id="261" name="Oval 1501"/>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62" name="Oval 1502"/>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6" name="Group 1503"/>
              <p:cNvGrpSpPr>
                <a:grpSpLocks/>
              </p:cNvGrpSpPr>
              <p:nvPr/>
            </p:nvGrpSpPr>
            <p:grpSpPr bwMode="auto">
              <a:xfrm rot="-141447">
                <a:off x="740" y="1745"/>
                <a:ext cx="62" cy="85"/>
                <a:chOff x="4762" y="2738"/>
                <a:chExt cx="68" cy="92"/>
              </a:xfrm>
            </p:grpSpPr>
            <p:sp>
              <p:nvSpPr>
                <p:cNvPr id="259" name="Oval 1504"/>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60" name="Oval 1505"/>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7" name="Group 1506"/>
              <p:cNvGrpSpPr>
                <a:grpSpLocks/>
              </p:cNvGrpSpPr>
              <p:nvPr/>
            </p:nvGrpSpPr>
            <p:grpSpPr bwMode="auto">
              <a:xfrm rot="-141447">
                <a:off x="706" y="1751"/>
                <a:ext cx="62" cy="84"/>
                <a:chOff x="4724" y="2743"/>
                <a:chExt cx="68" cy="92"/>
              </a:xfrm>
            </p:grpSpPr>
            <p:sp>
              <p:nvSpPr>
                <p:cNvPr id="257" name="Oval 1507"/>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58" name="Oval 1508"/>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8" name="Group 1509"/>
              <p:cNvGrpSpPr>
                <a:grpSpLocks/>
              </p:cNvGrpSpPr>
              <p:nvPr/>
            </p:nvGrpSpPr>
            <p:grpSpPr bwMode="auto">
              <a:xfrm rot="-141447">
                <a:off x="670" y="1751"/>
                <a:ext cx="61" cy="84"/>
                <a:chOff x="4684" y="2741"/>
                <a:chExt cx="68" cy="92"/>
              </a:xfrm>
            </p:grpSpPr>
            <p:sp>
              <p:nvSpPr>
                <p:cNvPr id="255" name="Oval 1510"/>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56" name="Oval 1511"/>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49" name="Group 1512"/>
              <p:cNvGrpSpPr>
                <a:grpSpLocks/>
              </p:cNvGrpSpPr>
              <p:nvPr/>
            </p:nvGrpSpPr>
            <p:grpSpPr bwMode="auto">
              <a:xfrm rot="-141447">
                <a:off x="633" y="1729"/>
                <a:ext cx="61" cy="85"/>
                <a:chOff x="4644" y="2716"/>
                <a:chExt cx="68" cy="92"/>
              </a:xfrm>
            </p:grpSpPr>
            <p:sp>
              <p:nvSpPr>
                <p:cNvPr id="253" name="Oval 1513"/>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54" name="Oval 1514"/>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0" name="Group 1515"/>
              <p:cNvGrpSpPr>
                <a:grpSpLocks/>
              </p:cNvGrpSpPr>
              <p:nvPr/>
            </p:nvGrpSpPr>
            <p:grpSpPr bwMode="auto">
              <a:xfrm rot="-141447">
                <a:off x="633" y="1601"/>
                <a:ext cx="62" cy="84"/>
                <a:chOff x="4609" y="2636"/>
                <a:chExt cx="68" cy="92"/>
              </a:xfrm>
            </p:grpSpPr>
            <p:sp>
              <p:nvSpPr>
                <p:cNvPr id="251" name="Oval 1516"/>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52" name="Oval 1517"/>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1" name="Group 1518"/>
              <p:cNvGrpSpPr>
                <a:grpSpLocks/>
              </p:cNvGrpSpPr>
              <p:nvPr/>
            </p:nvGrpSpPr>
            <p:grpSpPr bwMode="auto">
              <a:xfrm rot="-141447">
                <a:off x="643" y="1645"/>
                <a:ext cx="62" cy="84"/>
                <a:chOff x="4618" y="2684"/>
                <a:chExt cx="68" cy="92"/>
              </a:xfrm>
            </p:grpSpPr>
            <p:sp>
              <p:nvSpPr>
                <p:cNvPr id="249" name="Oval 1519"/>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50" name="Oval 1520"/>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2" name="Group 1521"/>
              <p:cNvGrpSpPr>
                <a:grpSpLocks/>
              </p:cNvGrpSpPr>
              <p:nvPr/>
            </p:nvGrpSpPr>
            <p:grpSpPr bwMode="auto">
              <a:xfrm rot="-141447">
                <a:off x="776" y="1688"/>
                <a:ext cx="61" cy="85"/>
                <a:chOff x="4762" y="2738"/>
                <a:chExt cx="68" cy="92"/>
              </a:xfrm>
            </p:grpSpPr>
            <p:sp>
              <p:nvSpPr>
                <p:cNvPr id="247" name="Oval 1522"/>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48" name="Oval 1523"/>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3" name="Group 1524"/>
              <p:cNvGrpSpPr>
                <a:grpSpLocks/>
              </p:cNvGrpSpPr>
              <p:nvPr/>
            </p:nvGrpSpPr>
            <p:grpSpPr bwMode="auto">
              <a:xfrm rot="-141447">
                <a:off x="741" y="1695"/>
                <a:ext cx="62" cy="84"/>
                <a:chOff x="4724" y="2743"/>
                <a:chExt cx="68" cy="92"/>
              </a:xfrm>
            </p:grpSpPr>
            <p:sp>
              <p:nvSpPr>
                <p:cNvPr id="245" name="Oval 1525"/>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46" name="Oval 1526"/>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4" name="Group 1527"/>
              <p:cNvGrpSpPr>
                <a:grpSpLocks/>
              </p:cNvGrpSpPr>
              <p:nvPr/>
            </p:nvGrpSpPr>
            <p:grpSpPr bwMode="auto">
              <a:xfrm rot="-141447">
                <a:off x="705" y="1694"/>
                <a:ext cx="61" cy="84"/>
                <a:chOff x="4684" y="2741"/>
                <a:chExt cx="68" cy="92"/>
              </a:xfrm>
            </p:grpSpPr>
            <p:sp>
              <p:nvSpPr>
                <p:cNvPr id="243" name="Oval 1528"/>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44" name="Oval 1529"/>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5" name="Group 1530"/>
              <p:cNvGrpSpPr>
                <a:grpSpLocks/>
              </p:cNvGrpSpPr>
              <p:nvPr/>
            </p:nvGrpSpPr>
            <p:grpSpPr bwMode="auto">
              <a:xfrm rot="-141447">
                <a:off x="668" y="1673"/>
                <a:ext cx="61" cy="85"/>
                <a:chOff x="4644" y="2716"/>
                <a:chExt cx="68" cy="92"/>
              </a:xfrm>
            </p:grpSpPr>
            <p:sp>
              <p:nvSpPr>
                <p:cNvPr id="241" name="Oval 1531"/>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42" name="Oval 1532"/>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sp>
            <p:nvSpPr>
              <p:cNvPr id="156" name="Oval 1533"/>
              <p:cNvSpPr>
                <a:spLocks noChangeAspect="1" noChangeArrowheads="1"/>
              </p:cNvSpPr>
              <p:nvPr/>
            </p:nvSpPr>
            <p:spPr bwMode="auto">
              <a:xfrm rot="-3637537">
                <a:off x="813" y="1491"/>
                <a:ext cx="57" cy="44"/>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nvGrpSpPr>
              <p:cNvPr id="157" name="Group 1534"/>
              <p:cNvGrpSpPr>
                <a:grpSpLocks/>
              </p:cNvGrpSpPr>
              <p:nvPr/>
            </p:nvGrpSpPr>
            <p:grpSpPr bwMode="auto">
              <a:xfrm rot="-141447">
                <a:off x="820" y="1516"/>
                <a:ext cx="61" cy="84"/>
                <a:chOff x="4779" y="2612"/>
                <a:chExt cx="68" cy="92"/>
              </a:xfrm>
            </p:grpSpPr>
            <p:sp>
              <p:nvSpPr>
                <p:cNvPr id="239" name="Oval 1535"/>
                <p:cNvSpPr>
                  <a:spLocks noChangeAspect="1" noChangeArrowheads="1"/>
                </p:cNvSpPr>
                <p:nvPr/>
              </p:nvSpPr>
              <p:spPr bwMode="auto">
                <a:xfrm rot="-3496089">
                  <a:off x="4773" y="2648"/>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40" name="Oval 1536"/>
                <p:cNvSpPr>
                  <a:spLocks noChangeAspect="1" noChangeArrowheads="1"/>
                </p:cNvSpPr>
                <p:nvPr/>
              </p:nvSpPr>
              <p:spPr bwMode="auto">
                <a:xfrm rot="-3496089">
                  <a:off x="4792" y="2618"/>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8" name="Group 1537"/>
              <p:cNvGrpSpPr>
                <a:grpSpLocks/>
              </p:cNvGrpSpPr>
              <p:nvPr/>
            </p:nvGrpSpPr>
            <p:grpSpPr bwMode="auto">
              <a:xfrm rot="-141447">
                <a:off x="667" y="1545"/>
                <a:ext cx="62" cy="84"/>
                <a:chOff x="4609" y="2636"/>
                <a:chExt cx="68" cy="92"/>
              </a:xfrm>
            </p:grpSpPr>
            <p:sp>
              <p:nvSpPr>
                <p:cNvPr id="237" name="Oval 1538"/>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38" name="Oval 1539"/>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59" name="Group 1540"/>
              <p:cNvGrpSpPr>
                <a:grpSpLocks/>
              </p:cNvGrpSpPr>
              <p:nvPr/>
            </p:nvGrpSpPr>
            <p:grpSpPr bwMode="auto">
              <a:xfrm rot="-141447">
                <a:off x="677" y="1588"/>
                <a:ext cx="62" cy="84"/>
                <a:chOff x="4618" y="2684"/>
                <a:chExt cx="68" cy="92"/>
              </a:xfrm>
            </p:grpSpPr>
            <p:sp>
              <p:nvSpPr>
                <p:cNvPr id="235" name="Oval 1541"/>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36" name="Oval 1542"/>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60" name="Group 1543"/>
              <p:cNvGrpSpPr>
                <a:grpSpLocks/>
              </p:cNvGrpSpPr>
              <p:nvPr/>
            </p:nvGrpSpPr>
            <p:grpSpPr bwMode="auto">
              <a:xfrm rot="-141447">
                <a:off x="810" y="1632"/>
                <a:ext cx="61" cy="85"/>
                <a:chOff x="4762" y="2738"/>
                <a:chExt cx="68" cy="92"/>
              </a:xfrm>
            </p:grpSpPr>
            <p:sp>
              <p:nvSpPr>
                <p:cNvPr id="233" name="Oval 1544"/>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34" name="Oval 1545"/>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61" name="Group 1546"/>
              <p:cNvGrpSpPr>
                <a:grpSpLocks/>
              </p:cNvGrpSpPr>
              <p:nvPr/>
            </p:nvGrpSpPr>
            <p:grpSpPr bwMode="auto">
              <a:xfrm rot="-141447">
                <a:off x="775" y="1638"/>
                <a:ext cx="62" cy="84"/>
                <a:chOff x="4724" y="2743"/>
                <a:chExt cx="68" cy="92"/>
              </a:xfrm>
            </p:grpSpPr>
            <p:sp>
              <p:nvSpPr>
                <p:cNvPr id="231" name="Oval 1547"/>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32" name="Oval 1548"/>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62" name="Group 1549"/>
              <p:cNvGrpSpPr>
                <a:grpSpLocks/>
              </p:cNvGrpSpPr>
              <p:nvPr/>
            </p:nvGrpSpPr>
            <p:grpSpPr bwMode="auto">
              <a:xfrm rot="-141447">
                <a:off x="739" y="1638"/>
                <a:ext cx="62" cy="84"/>
                <a:chOff x="4684" y="2741"/>
                <a:chExt cx="68" cy="92"/>
              </a:xfrm>
            </p:grpSpPr>
            <p:sp>
              <p:nvSpPr>
                <p:cNvPr id="229" name="Oval 1550"/>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30" name="Oval 1551"/>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63" name="Group 1552"/>
              <p:cNvGrpSpPr>
                <a:grpSpLocks/>
              </p:cNvGrpSpPr>
              <p:nvPr/>
            </p:nvGrpSpPr>
            <p:grpSpPr bwMode="auto">
              <a:xfrm rot="-141447">
                <a:off x="703" y="1616"/>
                <a:ext cx="61" cy="85"/>
                <a:chOff x="4644" y="2716"/>
                <a:chExt cx="68" cy="92"/>
              </a:xfrm>
            </p:grpSpPr>
            <p:sp>
              <p:nvSpPr>
                <p:cNvPr id="227" name="Oval 1553"/>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28" name="Oval 1554"/>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64" name="Group 1555"/>
              <p:cNvGrpSpPr>
                <a:grpSpLocks/>
              </p:cNvGrpSpPr>
              <p:nvPr/>
            </p:nvGrpSpPr>
            <p:grpSpPr bwMode="auto">
              <a:xfrm rot="-141447">
                <a:off x="834" y="1429"/>
                <a:ext cx="62" cy="84"/>
                <a:chOff x="4757" y="2577"/>
                <a:chExt cx="68" cy="92"/>
              </a:xfrm>
            </p:grpSpPr>
            <p:sp>
              <p:nvSpPr>
                <p:cNvPr id="225" name="Oval 1556"/>
                <p:cNvSpPr>
                  <a:spLocks noChangeAspect="1" noChangeArrowheads="1"/>
                </p:cNvSpPr>
                <p:nvPr/>
              </p:nvSpPr>
              <p:spPr bwMode="auto">
                <a:xfrm rot="-3496089">
                  <a:off x="4751" y="2613"/>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sp>
              <p:nvSpPr>
                <p:cNvPr id="226" name="Oval 1557"/>
                <p:cNvSpPr>
                  <a:spLocks noChangeAspect="1" noChangeArrowheads="1"/>
                </p:cNvSpPr>
                <p:nvPr/>
              </p:nvSpPr>
              <p:spPr bwMode="auto">
                <a:xfrm rot="-3496089">
                  <a:off x="4770" y="2583"/>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grpSp>
            <p:nvGrpSpPr>
              <p:cNvPr id="165" name="Group 1558"/>
              <p:cNvGrpSpPr>
                <a:grpSpLocks/>
              </p:cNvGrpSpPr>
              <p:nvPr/>
            </p:nvGrpSpPr>
            <p:grpSpPr bwMode="auto">
              <a:xfrm rot="-141447">
                <a:off x="855" y="1460"/>
                <a:ext cx="62" cy="84"/>
                <a:chOff x="4779" y="2612"/>
                <a:chExt cx="68" cy="92"/>
              </a:xfrm>
            </p:grpSpPr>
            <p:sp>
              <p:nvSpPr>
                <p:cNvPr id="223" name="Oval 1559"/>
                <p:cNvSpPr>
                  <a:spLocks noChangeAspect="1" noChangeArrowheads="1"/>
                </p:cNvSpPr>
                <p:nvPr/>
              </p:nvSpPr>
              <p:spPr bwMode="auto">
                <a:xfrm rot="-3496089">
                  <a:off x="4773" y="2648"/>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sp>
              <p:nvSpPr>
                <p:cNvPr id="224" name="Oval 1560"/>
                <p:cNvSpPr>
                  <a:spLocks noChangeAspect="1" noChangeArrowheads="1"/>
                </p:cNvSpPr>
                <p:nvPr/>
              </p:nvSpPr>
              <p:spPr bwMode="auto">
                <a:xfrm rot="-3496089">
                  <a:off x="4792" y="2618"/>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sp>
            <p:nvSpPr>
              <p:cNvPr id="166" name="Oval 1561"/>
              <p:cNvSpPr>
                <a:spLocks noChangeAspect="1" noChangeArrowheads="1"/>
              </p:cNvSpPr>
              <p:nvPr/>
            </p:nvSpPr>
            <p:spPr bwMode="auto">
              <a:xfrm rot="-3637537">
                <a:off x="887" y="1503"/>
                <a:ext cx="56" cy="45"/>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sp>
            <p:nvSpPr>
              <p:cNvPr id="167" name="Oval 1562"/>
              <p:cNvSpPr>
                <a:spLocks noChangeAspect="1" noChangeArrowheads="1"/>
              </p:cNvSpPr>
              <p:nvPr/>
            </p:nvSpPr>
            <p:spPr bwMode="auto">
              <a:xfrm rot="-3637537">
                <a:off x="780" y="1473"/>
                <a:ext cx="56" cy="45"/>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nvGrpSpPr>
              <p:cNvPr id="168" name="Group 1563"/>
              <p:cNvGrpSpPr>
                <a:grpSpLocks/>
              </p:cNvGrpSpPr>
              <p:nvPr/>
            </p:nvGrpSpPr>
            <p:grpSpPr bwMode="auto">
              <a:xfrm rot="-141447">
                <a:off x="702" y="1488"/>
                <a:ext cx="62" cy="84"/>
                <a:chOff x="4609" y="2636"/>
                <a:chExt cx="68" cy="92"/>
              </a:xfrm>
            </p:grpSpPr>
            <p:sp>
              <p:nvSpPr>
                <p:cNvPr id="221" name="Oval 1564"/>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22" name="Oval 1565"/>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69" name="Group 1566"/>
              <p:cNvGrpSpPr>
                <a:grpSpLocks/>
              </p:cNvGrpSpPr>
              <p:nvPr/>
            </p:nvGrpSpPr>
            <p:grpSpPr bwMode="auto">
              <a:xfrm rot="-141447">
                <a:off x="712" y="1532"/>
                <a:ext cx="62" cy="84"/>
                <a:chOff x="4618" y="2684"/>
                <a:chExt cx="68" cy="92"/>
              </a:xfrm>
            </p:grpSpPr>
            <p:sp>
              <p:nvSpPr>
                <p:cNvPr id="219" name="Oval 1567"/>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20" name="Oval 1568"/>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70" name="Group 1569"/>
              <p:cNvGrpSpPr>
                <a:grpSpLocks/>
              </p:cNvGrpSpPr>
              <p:nvPr/>
            </p:nvGrpSpPr>
            <p:grpSpPr bwMode="auto">
              <a:xfrm rot="-141447">
                <a:off x="845" y="1575"/>
                <a:ext cx="61" cy="85"/>
                <a:chOff x="4762" y="2738"/>
                <a:chExt cx="68" cy="92"/>
              </a:xfrm>
            </p:grpSpPr>
            <p:sp>
              <p:nvSpPr>
                <p:cNvPr id="217" name="Oval 1570"/>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18" name="Oval 1571"/>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71" name="Group 1572"/>
              <p:cNvGrpSpPr>
                <a:grpSpLocks/>
              </p:cNvGrpSpPr>
              <p:nvPr/>
            </p:nvGrpSpPr>
            <p:grpSpPr bwMode="auto">
              <a:xfrm rot="-141447">
                <a:off x="810" y="1582"/>
                <a:ext cx="62" cy="84"/>
                <a:chOff x="4724" y="2743"/>
                <a:chExt cx="68" cy="92"/>
              </a:xfrm>
            </p:grpSpPr>
            <p:sp>
              <p:nvSpPr>
                <p:cNvPr id="215" name="Oval 1573"/>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16" name="Oval 1574"/>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72" name="Group 1575"/>
              <p:cNvGrpSpPr>
                <a:grpSpLocks/>
              </p:cNvGrpSpPr>
              <p:nvPr/>
            </p:nvGrpSpPr>
            <p:grpSpPr bwMode="auto">
              <a:xfrm rot="-141447">
                <a:off x="774" y="1581"/>
                <a:ext cx="62" cy="85"/>
                <a:chOff x="4684" y="2741"/>
                <a:chExt cx="68" cy="92"/>
              </a:xfrm>
            </p:grpSpPr>
            <p:sp>
              <p:nvSpPr>
                <p:cNvPr id="213" name="Oval 1576"/>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14" name="Oval 1577"/>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73" name="Group 1578"/>
              <p:cNvGrpSpPr>
                <a:grpSpLocks/>
              </p:cNvGrpSpPr>
              <p:nvPr/>
            </p:nvGrpSpPr>
            <p:grpSpPr bwMode="auto">
              <a:xfrm rot="-141447">
                <a:off x="737" y="1560"/>
                <a:ext cx="61" cy="85"/>
                <a:chOff x="4644" y="2716"/>
                <a:chExt cx="68" cy="92"/>
              </a:xfrm>
            </p:grpSpPr>
            <p:sp>
              <p:nvSpPr>
                <p:cNvPr id="211" name="Oval 1579"/>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12" name="Oval 1580"/>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74" name="Group 1581"/>
              <p:cNvGrpSpPr>
                <a:grpSpLocks/>
              </p:cNvGrpSpPr>
              <p:nvPr/>
            </p:nvGrpSpPr>
            <p:grpSpPr bwMode="auto">
              <a:xfrm rot="-141447">
                <a:off x="869" y="1372"/>
                <a:ext cx="62" cy="84"/>
                <a:chOff x="4757" y="2577"/>
                <a:chExt cx="68" cy="92"/>
              </a:xfrm>
            </p:grpSpPr>
            <p:sp>
              <p:nvSpPr>
                <p:cNvPr id="209" name="Oval 1582"/>
                <p:cNvSpPr>
                  <a:spLocks noChangeAspect="1" noChangeArrowheads="1"/>
                </p:cNvSpPr>
                <p:nvPr/>
              </p:nvSpPr>
              <p:spPr bwMode="auto">
                <a:xfrm rot="-3496089">
                  <a:off x="4751" y="2613"/>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sp>
              <p:nvSpPr>
                <p:cNvPr id="210" name="Oval 1583"/>
                <p:cNvSpPr>
                  <a:spLocks noChangeAspect="1" noChangeArrowheads="1"/>
                </p:cNvSpPr>
                <p:nvPr/>
              </p:nvSpPr>
              <p:spPr bwMode="auto">
                <a:xfrm rot="-3496089">
                  <a:off x="4770" y="2583"/>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grpSp>
            <p:nvGrpSpPr>
              <p:cNvPr id="175" name="Group 1584"/>
              <p:cNvGrpSpPr>
                <a:grpSpLocks/>
              </p:cNvGrpSpPr>
              <p:nvPr/>
            </p:nvGrpSpPr>
            <p:grpSpPr bwMode="auto">
              <a:xfrm rot="-141447">
                <a:off x="890" y="1403"/>
                <a:ext cx="62" cy="84"/>
                <a:chOff x="4779" y="2612"/>
                <a:chExt cx="68" cy="92"/>
              </a:xfrm>
            </p:grpSpPr>
            <p:sp>
              <p:nvSpPr>
                <p:cNvPr id="207" name="Oval 1585"/>
                <p:cNvSpPr>
                  <a:spLocks noChangeAspect="1" noChangeArrowheads="1"/>
                </p:cNvSpPr>
                <p:nvPr/>
              </p:nvSpPr>
              <p:spPr bwMode="auto">
                <a:xfrm rot="-3496089">
                  <a:off x="4773" y="2648"/>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sp>
              <p:nvSpPr>
                <p:cNvPr id="208" name="Oval 1586"/>
                <p:cNvSpPr>
                  <a:spLocks noChangeAspect="1" noChangeArrowheads="1"/>
                </p:cNvSpPr>
                <p:nvPr/>
              </p:nvSpPr>
              <p:spPr bwMode="auto">
                <a:xfrm rot="-3496089">
                  <a:off x="4792" y="2618"/>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grpSp>
            <p:nvGrpSpPr>
              <p:cNvPr id="176" name="Group 1587"/>
              <p:cNvGrpSpPr>
                <a:grpSpLocks/>
              </p:cNvGrpSpPr>
              <p:nvPr/>
            </p:nvGrpSpPr>
            <p:grpSpPr bwMode="auto">
              <a:xfrm rot="-141447">
                <a:off x="908" y="1442"/>
                <a:ext cx="61" cy="85"/>
                <a:chOff x="4796" y="2655"/>
                <a:chExt cx="68" cy="92"/>
              </a:xfrm>
            </p:grpSpPr>
            <p:sp>
              <p:nvSpPr>
                <p:cNvPr id="205" name="Oval 1588"/>
                <p:cNvSpPr>
                  <a:spLocks noChangeAspect="1" noChangeArrowheads="1"/>
                </p:cNvSpPr>
                <p:nvPr/>
              </p:nvSpPr>
              <p:spPr bwMode="auto">
                <a:xfrm rot="-3496089">
                  <a:off x="4790" y="2691"/>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sp>
              <p:nvSpPr>
                <p:cNvPr id="206" name="Oval 1589"/>
                <p:cNvSpPr>
                  <a:spLocks noChangeAspect="1" noChangeArrowheads="1"/>
                </p:cNvSpPr>
                <p:nvPr/>
              </p:nvSpPr>
              <p:spPr bwMode="auto">
                <a:xfrm rot="-3496089">
                  <a:off x="4809" y="2661"/>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grpSp>
            <p:nvGrpSpPr>
              <p:cNvPr id="177" name="Group 1590"/>
              <p:cNvGrpSpPr>
                <a:grpSpLocks/>
              </p:cNvGrpSpPr>
              <p:nvPr/>
            </p:nvGrpSpPr>
            <p:grpSpPr bwMode="auto">
              <a:xfrm rot="-141447">
                <a:off x="800" y="1413"/>
                <a:ext cx="61" cy="84"/>
                <a:chOff x="4679" y="2618"/>
                <a:chExt cx="68" cy="92"/>
              </a:xfrm>
            </p:grpSpPr>
            <p:sp>
              <p:nvSpPr>
                <p:cNvPr id="203" name="Oval 1591"/>
                <p:cNvSpPr>
                  <a:spLocks noChangeAspect="1" noChangeArrowheads="1"/>
                </p:cNvSpPr>
                <p:nvPr/>
              </p:nvSpPr>
              <p:spPr bwMode="auto">
                <a:xfrm rot="-3496089">
                  <a:off x="4673" y="2654"/>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sp>
              <p:nvSpPr>
                <p:cNvPr id="204" name="Oval 1592"/>
                <p:cNvSpPr>
                  <a:spLocks noChangeAspect="1" noChangeArrowheads="1"/>
                </p:cNvSpPr>
                <p:nvPr/>
              </p:nvSpPr>
              <p:spPr bwMode="auto">
                <a:xfrm rot="-3496089">
                  <a:off x="4692" y="2624"/>
                  <a:ext cx="62" cy="49"/>
                </a:xfrm>
                <a:prstGeom prst="ellipse">
                  <a:avLst/>
                </a:prstGeom>
                <a:solidFill>
                  <a:srgbClr val="0033CC"/>
                </a:solidFill>
                <a:ln w="9525">
                  <a:solidFill>
                    <a:srgbClr val="000000"/>
                  </a:solidFill>
                  <a:round/>
                  <a:headEnd/>
                  <a:tailEnd/>
                </a:ln>
              </p:spPr>
              <p:txBody>
                <a:bodyPr wrap="none" anchor="ctr"/>
                <a:lstStyle/>
                <a:p>
                  <a:pPr>
                    <a:defRPr/>
                  </a:pPr>
                  <a:endParaRPr lang="en-GB" kern="0">
                    <a:solidFill>
                      <a:srgbClr val="000000"/>
                    </a:solidFill>
                  </a:endParaRPr>
                </a:p>
              </p:txBody>
            </p:sp>
          </p:grpSp>
          <p:grpSp>
            <p:nvGrpSpPr>
              <p:cNvPr id="178" name="Group 1593"/>
              <p:cNvGrpSpPr>
                <a:grpSpLocks/>
              </p:cNvGrpSpPr>
              <p:nvPr/>
            </p:nvGrpSpPr>
            <p:grpSpPr bwMode="auto">
              <a:xfrm rot="-141447">
                <a:off x="767" y="1409"/>
                <a:ext cx="62" cy="84"/>
                <a:chOff x="4643" y="2613"/>
                <a:chExt cx="68" cy="92"/>
              </a:xfrm>
            </p:grpSpPr>
            <p:sp>
              <p:nvSpPr>
                <p:cNvPr id="201" name="Oval 1594"/>
                <p:cNvSpPr>
                  <a:spLocks noChangeAspect="1" noChangeArrowheads="1"/>
                </p:cNvSpPr>
                <p:nvPr/>
              </p:nvSpPr>
              <p:spPr bwMode="auto">
                <a:xfrm rot="-3496089">
                  <a:off x="4637" y="26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02" name="Oval 1595"/>
                <p:cNvSpPr>
                  <a:spLocks noChangeAspect="1" noChangeArrowheads="1"/>
                </p:cNvSpPr>
                <p:nvPr/>
              </p:nvSpPr>
              <p:spPr bwMode="auto">
                <a:xfrm rot="-3496089">
                  <a:off x="4656" y="261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79" name="Group 1596"/>
              <p:cNvGrpSpPr>
                <a:grpSpLocks/>
              </p:cNvGrpSpPr>
              <p:nvPr/>
            </p:nvGrpSpPr>
            <p:grpSpPr bwMode="auto">
              <a:xfrm rot="-141447">
                <a:off x="902" y="1483"/>
                <a:ext cx="62" cy="84"/>
                <a:chOff x="4789" y="2699"/>
                <a:chExt cx="68" cy="92"/>
              </a:xfrm>
            </p:grpSpPr>
            <p:sp>
              <p:nvSpPr>
                <p:cNvPr id="199" name="Oval 1597"/>
                <p:cNvSpPr>
                  <a:spLocks noChangeAspect="1" noChangeArrowheads="1"/>
                </p:cNvSpPr>
                <p:nvPr/>
              </p:nvSpPr>
              <p:spPr bwMode="auto">
                <a:xfrm rot="-3496089">
                  <a:off x="4783" y="2735"/>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200" name="Oval 1598"/>
                <p:cNvSpPr>
                  <a:spLocks noChangeAspect="1" noChangeArrowheads="1"/>
                </p:cNvSpPr>
                <p:nvPr/>
              </p:nvSpPr>
              <p:spPr bwMode="auto">
                <a:xfrm rot="-3496089">
                  <a:off x="4802" y="2705"/>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80" name="Group 1599"/>
              <p:cNvGrpSpPr>
                <a:grpSpLocks/>
              </p:cNvGrpSpPr>
              <p:nvPr/>
            </p:nvGrpSpPr>
            <p:grpSpPr bwMode="auto">
              <a:xfrm rot="-141447">
                <a:off x="880" y="1520"/>
                <a:ext cx="61" cy="84"/>
                <a:chOff x="4762" y="2738"/>
                <a:chExt cx="68" cy="92"/>
              </a:xfrm>
            </p:grpSpPr>
            <p:sp>
              <p:nvSpPr>
                <p:cNvPr id="197" name="Oval 1600"/>
                <p:cNvSpPr>
                  <a:spLocks noChangeAspect="1" noChangeArrowheads="1"/>
                </p:cNvSpPr>
                <p:nvPr/>
              </p:nvSpPr>
              <p:spPr bwMode="auto">
                <a:xfrm rot="-3496089">
                  <a:off x="4756" y="277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198" name="Oval 1601"/>
                <p:cNvSpPr>
                  <a:spLocks noChangeAspect="1" noChangeArrowheads="1"/>
                </p:cNvSpPr>
                <p:nvPr/>
              </p:nvSpPr>
              <p:spPr bwMode="auto">
                <a:xfrm rot="-3496089">
                  <a:off x="4775" y="2744"/>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81" name="Group 1602"/>
              <p:cNvGrpSpPr>
                <a:grpSpLocks/>
              </p:cNvGrpSpPr>
              <p:nvPr/>
            </p:nvGrpSpPr>
            <p:grpSpPr bwMode="auto">
              <a:xfrm rot="-141447">
                <a:off x="845" y="1525"/>
                <a:ext cx="62" cy="84"/>
                <a:chOff x="4724" y="2743"/>
                <a:chExt cx="68" cy="92"/>
              </a:xfrm>
            </p:grpSpPr>
            <p:sp>
              <p:nvSpPr>
                <p:cNvPr id="195" name="Oval 1603"/>
                <p:cNvSpPr>
                  <a:spLocks noChangeAspect="1" noChangeArrowheads="1"/>
                </p:cNvSpPr>
                <p:nvPr/>
              </p:nvSpPr>
              <p:spPr bwMode="auto">
                <a:xfrm rot="-3496089">
                  <a:off x="4718" y="277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196" name="Oval 1604"/>
                <p:cNvSpPr>
                  <a:spLocks noChangeAspect="1" noChangeArrowheads="1"/>
                </p:cNvSpPr>
                <p:nvPr/>
              </p:nvSpPr>
              <p:spPr bwMode="auto">
                <a:xfrm rot="-3496089">
                  <a:off x="4737" y="2749"/>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82" name="Group 1605"/>
              <p:cNvGrpSpPr>
                <a:grpSpLocks/>
              </p:cNvGrpSpPr>
              <p:nvPr/>
            </p:nvGrpSpPr>
            <p:grpSpPr bwMode="auto">
              <a:xfrm rot="-141447">
                <a:off x="809" y="1525"/>
                <a:ext cx="62" cy="85"/>
                <a:chOff x="4684" y="2741"/>
                <a:chExt cx="68" cy="92"/>
              </a:xfrm>
            </p:grpSpPr>
            <p:sp>
              <p:nvSpPr>
                <p:cNvPr id="193" name="Oval 1606"/>
                <p:cNvSpPr>
                  <a:spLocks noChangeAspect="1" noChangeArrowheads="1"/>
                </p:cNvSpPr>
                <p:nvPr/>
              </p:nvSpPr>
              <p:spPr bwMode="auto">
                <a:xfrm rot="-3496089">
                  <a:off x="4678" y="277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194" name="Oval 1607"/>
                <p:cNvSpPr>
                  <a:spLocks noChangeAspect="1" noChangeArrowheads="1"/>
                </p:cNvSpPr>
                <p:nvPr/>
              </p:nvSpPr>
              <p:spPr bwMode="auto">
                <a:xfrm rot="-3496089">
                  <a:off x="4697" y="2747"/>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sp>
            <p:nvSpPr>
              <p:cNvPr id="183" name="Freeform 1608"/>
              <p:cNvSpPr>
                <a:spLocks/>
              </p:cNvSpPr>
              <p:nvPr/>
            </p:nvSpPr>
            <p:spPr bwMode="auto">
              <a:xfrm rot="-141447">
                <a:off x="777" y="1422"/>
                <a:ext cx="53" cy="71"/>
              </a:xfrm>
              <a:custGeom>
                <a:avLst/>
                <a:gdLst>
                  <a:gd name="T0" fmla="*/ 30 w 58"/>
                  <a:gd name="T1" fmla="*/ 0 h 78"/>
                  <a:gd name="T2" fmla="*/ 31 w 58"/>
                  <a:gd name="T3" fmla="*/ 11 h 78"/>
                  <a:gd name="T4" fmla="*/ 28 w 58"/>
                  <a:gd name="T5" fmla="*/ 16 h 78"/>
                  <a:gd name="T6" fmla="*/ 21 w 58"/>
                  <a:gd name="T7" fmla="*/ 23 h 78"/>
                  <a:gd name="T8" fmla="*/ 13 w 58"/>
                  <a:gd name="T9" fmla="*/ 25 h 78"/>
                  <a:gd name="T10" fmla="*/ 3 w 58"/>
                  <a:gd name="T11" fmla="*/ 27 h 78"/>
                  <a:gd name="T12" fmla="*/ 5 w 58"/>
                  <a:gd name="T13" fmla="*/ 38 h 78"/>
                  <a:gd name="T14" fmla="*/ 16 w 58"/>
                  <a:gd name="T15" fmla="*/ 35 h 78"/>
                  <a:gd name="T16" fmla="*/ 19 w 58"/>
                  <a:gd name="T17" fmla="*/ 32 h 78"/>
                  <a:gd name="T18" fmla="*/ 21 w 58"/>
                  <a:gd name="T19" fmla="*/ 23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78"/>
                  <a:gd name="T32" fmla="*/ 58 w 58"/>
                  <a:gd name="T33" fmla="*/ 78 h 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78">
                    <a:moveTo>
                      <a:pt x="56" y="0"/>
                    </a:moveTo>
                    <a:cubicBezTo>
                      <a:pt x="57" y="7"/>
                      <a:pt x="58" y="15"/>
                      <a:pt x="57" y="20"/>
                    </a:cubicBezTo>
                    <a:cubicBezTo>
                      <a:pt x="56" y="25"/>
                      <a:pt x="56" y="28"/>
                      <a:pt x="53" y="32"/>
                    </a:cubicBezTo>
                    <a:cubicBezTo>
                      <a:pt x="50" y="36"/>
                      <a:pt x="44" y="43"/>
                      <a:pt x="39" y="45"/>
                    </a:cubicBezTo>
                    <a:cubicBezTo>
                      <a:pt x="34" y="47"/>
                      <a:pt x="29" y="46"/>
                      <a:pt x="23" y="47"/>
                    </a:cubicBezTo>
                    <a:cubicBezTo>
                      <a:pt x="17" y="48"/>
                      <a:pt x="6" y="48"/>
                      <a:pt x="3" y="53"/>
                    </a:cubicBezTo>
                    <a:cubicBezTo>
                      <a:pt x="0" y="58"/>
                      <a:pt x="1" y="72"/>
                      <a:pt x="5" y="75"/>
                    </a:cubicBezTo>
                    <a:cubicBezTo>
                      <a:pt x="9" y="78"/>
                      <a:pt x="24" y="71"/>
                      <a:pt x="29" y="68"/>
                    </a:cubicBezTo>
                    <a:cubicBezTo>
                      <a:pt x="34" y="65"/>
                      <a:pt x="34" y="64"/>
                      <a:pt x="35" y="60"/>
                    </a:cubicBezTo>
                    <a:cubicBezTo>
                      <a:pt x="36" y="56"/>
                      <a:pt x="37" y="50"/>
                      <a:pt x="38" y="45"/>
                    </a:cubicBezTo>
                  </a:path>
                </a:pathLst>
              </a:custGeom>
              <a:solidFill>
                <a:srgbClr val="0033CC"/>
              </a:solidFill>
              <a:ln w="9525">
                <a:solidFill>
                  <a:srgbClr val="000000"/>
                </a:solidFill>
                <a:round/>
                <a:headEnd/>
                <a:tailEnd/>
              </a:ln>
            </p:spPr>
            <p:txBody>
              <a:bodyPr/>
              <a:lstStyle/>
              <a:p>
                <a:pPr>
                  <a:defRPr/>
                </a:pPr>
                <a:endParaRPr lang="en-GB" kern="0">
                  <a:solidFill>
                    <a:srgbClr val="000000"/>
                  </a:solidFill>
                </a:endParaRPr>
              </a:p>
            </p:txBody>
          </p:sp>
          <p:grpSp>
            <p:nvGrpSpPr>
              <p:cNvPr id="184" name="Group 1609"/>
              <p:cNvGrpSpPr>
                <a:grpSpLocks/>
              </p:cNvGrpSpPr>
              <p:nvPr/>
            </p:nvGrpSpPr>
            <p:grpSpPr bwMode="auto">
              <a:xfrm rot="-141447">
                <a:off x="737" y="1432"/>
                <a:ext cx="62" cy="84"/>
                <a:chOff x="4609" y="2636"/>
                <a:chExt cx="68" cy="92"/>
              </a:xfrm>
            </p:grpSpPr>
            <p:sp>
              <p:nvSpPr>
                <p:cNvPr id="191" name="Oval 1610"/>
                <p:cNvSpPr>
                  <a:spLocks noChangeAspect="1" noChangeArrowheads="1"/>
                </p:cNvSpPr>
                <p:nvPr/>
              </p:nvSpPr>
              <p:spPr bwMode="auto">
                <a:xfrm rot="-3496089">
                  <a:off x="4603" y="267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192" name="Oval 1611"/>
                <p:cNvSpPr>
                  <a:spLocks noChangeAspect="1" noChangeArrowheads="1"/>
                </p:cNvSpPr>
                <p:nvPr/>
              </p:nvSpPr>
              <p:spPr bwMode="auto">
                <a:xfrm rot="-3496089">
                  <a:off x="4622" y="264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85" name="Group 1612"/>
              <p:cNvGrpSpPr>
                <a:grpSpLocks/>
              </p:cNvGrpSpPr>
              <p:nvPr/>
            </p:nvGrpSpPr>
            <p:grpSpPr bwMode="auto">
              <a:xfrm rot="-141447">
                <a:off x="748" y="1475"/>
                <a:ext cx="61" cy="84"/>
                <a:chOff x="4618" y="2684"/>
                <a:chExt cx="68" cy="92"/>
              </a:xfrm>
            </p:grpSpPr>
            <p:sp>
              <p:nvSpPr>
                <p:cNvPr id="189" name="Oval 1613"/>
                <p:cNvSpPr>
                  <a:spLocks noChangeAspect="1" noChangeArrowheads="1"/>
                </p:cNvSpPr>
                <p:nvPr/>
              </p:nvSpPr>
              <p:spPr bwMode="auto">
                <a:xfrm rot="-3496089">
                  <a:off x="4612" y="272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190" name="Oval 1614"/>
                <p:cNvSpPr>
                  <a:spLocks noChangeAspect="1" noChangeArrowheads="1"/>
                </p:cNvSpPr>
                <p:nvPr/>
              </p:nvSpPr>
              <p:spPr bwMode="auto">
                <a:xfrm rot="-3496089">
                  <a:off x="4631" y="2690"/>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nvGrpSpPr>
              <p:cNvPr id="186" name="Group 1615"/>
              <p:cNvGrpSpPr>
                <a:grpSpLocks/>
              </p:cNvGrpSpPr>
              <p:nvPr/>
            </p:nvGrpSpPr>
            <p:grpSpPr bwMode="auto">
              <a:xfrm rot="-141447">
                <a:off x="772" y="1503"/>
                <a:ext cx="62" cy="85"/>
                <a:chOff x="4644" y="2716"/>
                <a:chExt cx="68" cy="92"/>
              </a:xfrm>
            </p:grpSpPr>
            <p:sp>
              <p:nvSpPr>
                <p:cNvPr id="187" name="Oval 1616"/>
                <p:cNvSpPr>
                  <a:spLocks noChangeAspect="1" noChangeArrowheads="1"/>
                </p:cNvSpPr>
                <p:nvPr/>
              </p:nvSpPr>
              <p:spPr bwMode="auto">
                <a:xfrm rot="-3496089">
                  <a:off x="4638" y="275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sp>
              <p:nvSpPr>
                <p:cNvPr id="188" name="Oval 1617"/>
                <p:cNvSpPr>
                  <a:spLocks noChangeAspect="1" noChangeArrowheads="1"/>
                </p:cNvSpPr>
                <p:nvPr/>
              </p:nvSpPr>
              <p:spPr bwMode="auto">
                <a:xfrm rot="-3496089">
                  <a:off x="4657" y="2722"/>
                  <a:ext cx="62" cy="49"/>
                </a:xfrm>
                <a:prstGeom prst="ellipse">
                  <a:avLst/>
                </a:prstGeom>
                <a:solidFill>
                  <a:srgbClr val="0033CC"/>
                </a:solidFill>
                <a:ln w="9525">
                  <a:solidFill>
                    <a:srgbClr val="808080"/>
                  </a:solidFill>
                  <a:round/>
                  <a:headEnd/>
                  <a:tailEnd/>
                </a:ln>
              </p:spPr>
              <p:txBody>
                <a:bodyPr wrap="none" anchor="ctr"/>
                <a:lstStyle/>
                <a:p>
                  <a:pPr>
                    <a:defRPr/>
                  </a:pPr>
                  <a:endParaRPr lang="en-GB" kern="0">
                    <a:solidFill>
                      <a:srgbClr val="000000"/>
                    </a:solidFill>
                  </a:endParaRPr>
                </a:p>
              </p:txBody>
            </p:sp>
          </p:grpSp>
        </p:grpSp>
        <p:grpSp>
          <p:nvGrpSpPr>
            <p:cNvPr id="8" name="Group 1618"/>
            <p:cNvGrpSpPr>
              <a:grpSpLocks/>
            </p:cNvGrpSpPr>
            <p:nvPr/>
          </p:nvGrpSpPr>
          <p:grpSpPr bwMode="auto">
            <a:xfrm>
              <a:off x="195" y="1707"/>
              <a:ext cx="894" cy="1109"/>
              <a:chOff x="39" y="1525"/>
              <a:chExt cx="894" cy="1109"/>
            </a:xfrm>
          </p:grpSpPr>
          <p:grpSp>
            <p:nvGrpSpPr>
              <p:cNvPr id="9" name="Group 1619"/>
              <p:cNvGrpSpPr>
                <a:grpSpLocks/>
              </p:cNvGrpSpPr>
              <p:nvPr/>
            </p:nvGrpSpPr>
            <p:grpSpPr bwMode="auto">
              <a:xfrm rot="4424258">
                <a:off x="257" y="2148"/>
                <a:ext cx="310" cy="331"/>
                <a:chOff x="602" y="2197"/>
                <a:chExt cx="310" cy="331"/>
              </a:xfrm>
            </p:grpSpPr>
            <p:sp>
              <p:nvSpPr>
                <p:cNvPr id="54" name="Freeform 1620"/>
                <p:cNvSpPr>
                  <a:spLocks/>
                </p:cNvSpPr>
                <p:nvPr/>
              </p:nvSpPr>
              <p:spPr bwMode="auto">
                <a:xfrm>
                  <a:off x="602" y="2387"/>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55" name="Line 1621"/>
                <p:cNvSpPr>
                  <a:spLocks noChangeShapeType="1"/>
                </p:cNvSpPr>
                <p:nvPr/>
              </p:nvSpPr>
              <p:spPr bwMode="auto">
                <a:xfrm rot="-2003054">
                  <a:off x="742" y="2447"/>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56" name="Text Box 1622"/>
                <p:cNvSpPr txBox="1">
                  <a:spLocks noChangeArrowheads="1"/>
                </p:cNvSpPr>
                <p:nvPr/>
              </p:nvSpPr>
              <p:spPr bwMode="auto">
                <a:xfrm rot="19596946">
                  <a:off x="642" y="2197"/>
                  <a:ext cx="270" cy="196"/>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0" name="Group 1623"/>
              <p:cNvGrpSpPr>
                <a:grpSpLocks/>
              </p:cNvGrpSpPr>
              <p:nvPr/>
            </p:nvGrpSpPr>
            <p:grpSpPr bwMode="auto">
              <a:xfrm>
                <a:off x="242" y="2052"/>
                <a:ext cx="324" cy="249"/>
                <a:chOff x="649" y="2436"/>
                <a:chExt cx="324" cy="249"/>
              </a:xfrm>
            </p:grpSpPr>
            <p:sp>
              <p:nvSpPr>
                <p:cNvPr id="51" name="Freeform 1624"/>
                <p:cNvSpPr>
                  <a:spLocks/>
                </p:cNvSpPr>
                <p:nvPr/>
              </p:nvSpPr>
              <p:spPr bwMode="auto">
                <a:xfrm>
                  <a:off x="649" y="2545"/>
                  <a:ext cx="301" cy="58"/>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52" name="Line 1625"/>
                <p:cNvSpPr>
                  <a:spLocks noChangeShapeType="1"/>
                </p:cNvSpPr>
                <p:nvPr/>
              </p:nvSpPr>
              <p:spPr bwMode="auto">
                <a:xfrm rot="2084746">
                  <a:off x="801" y="2583"/>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53" name="Text Box 1626"/>
                <p:cNvSpPr txBox="1">
                  <a:spLocks noChangeArrowheads="1"/>
                </p:cNvSpPr>
                <p:nvPr/>
              </p:nvSpPr>
              <p:spPr bwMode="auto">
                <a:xfrm rot="2084746">
                  <a:off x="760" y="2436"/>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1" name="Group 1627"/>
              <p:cNvGrpSpPr>
                <a:grpSpLocks/>
              </p:cNvGrpSpPr>
              <p:nvPr/>
            </p:nvGrpSpPr>
            <p:grpSpPr bwMode="auto">
              <a:xfrm rot="186767">
                <a:off x="478" y="1819"/>
                <a:ext cx="291" cy="270"/>
                <a:chOff x="861" y="2279"/>
                <a:chExt cx="291" cy="270"/>
              </a:xfrm>
            </p:grpSpPr>
            <p:sp>
              <p:nvSpPr>
                <p:cNvPr id="48" name="Freeform 1628"/>
                <p:cNvSpPr>
                  <a:spLocks/>
                </p:cNvSpPr>
                <p:nvPr/>
              </p:nvSpPr>
              <p:spPr bwMode="auto">
                <a:xfrm>
                  <a:off x="875" y="2358"/>
                  <a:ext cx="277" cy="191"/>
                </a:xfrm>
                <a:custGeom>
                  <a:avLst/>
                  <a:gdLst>
                    <a:gd name="T0" fmla="*/ 0 w 277"/>
                    <a:gd name="T1" fmla="*/ 0 h 191"/>
                    <a:gd name="T2" fmla="*/ 22 w 277"/>
                    <a:gd name="T3" fmla="*/ 47 h 191"/>
                    <a:gd name="T4" fmla="*/ 121 w 277"/>
                    <a:gd name="T5" fmla="*/ 102 h 191"/>
                    <a:gd name="T6" fmla="*/ 186 w 277"/>
                    <a:gd name="T7" fmla="*/ 180 h 191"/>
                    <a:gd name="T8" fmla="*/ 277 w 277"/>
                    <a:gd name="T9" fmla="*/ 165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49" name="Line 1629"/>
                <p:cNvSpPr>
                  <a:spLocks noChangeShapeType="1"/>
                </p:cNvSpPr>
                <p:nvPr/>
              </p:nvSpPr>
              <p:spPr bwMode="auto">
                <a:xfrm rot="1663231">
                  <a:off x="904" y="2430"/>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50" name="Text Box 1630"/>
                <p:cNvSpPr txBox="1">
                  <a:spLocks noChangeArrowheads="1"/>
                </p:cNvSpPr>
                <p:nvPr/>
              </p:nvSpPr>
              <p:spPr bwMode="auto">
                <a:xfrm rot="1663231">
                  <a:off x="861" y="2279"/>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2" name="Group 1631"/>
              <p:cNvGrpSpPr>
                <a:grpSpLocks/>
              </p:cNvGrpSpPr>
              <p:nvPr/>
            </p:nvGrpSpPr>
            <p:grpSpPr bwMode="auto">
              <a:xfrm rot="-6836949">
                <a:off x="71" y="2296"/>
                <a:ext cx="341" cy="336"/>
                <a:chOff x="482" y="2223"/>
                <a:chExt cx="341" cy="336"/>
              </a:xfrm>
            </p:grpSpPr>
            <p:sp>
              <p:nvSpPr>
                <p:cNvPr id="45" name="Freeform 1632"/>
                <p:cNvSpPr>
                  <a:spLocks/>
                </p:cNvSpPr>
                <p:nvPr/>
              </p:nvSpPr>
              <p:spPr bwMode="auto">
                <a:xfrm>
                  <a:off x="482" y="2418"/>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46" name="Line 1633"/>
                <p:cNvSpPr>
                  <a:spLocks noChangeShapeType="1"/>
                </p:cNvSpPr>
                <p:nvPr/>
              </p:nvSpPr>
              <p:spPr bwMode="auto">
                <a:xfrm rot="-2003054">
                  <a:off x="622" y="2478"/>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47" name="Text Box 1634"/>
                <p:cNvSpPr txBox="1">
                  <a:spLocks noChangeArrowheads="1"/>
                </p:cNvSpPr>
                <p:nvPr/>
              </p:nvSpPr>
              <p:spPr bwMode="auto">
                <a:xfrm rot="19596946">
                  <a:off x="553" y="2223"/>
                  <a:ext cx="270" cy="196"/>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3" name="Group 1635"/>
              <p:cNvGrpSpPr>
                <a:grpSpLocks/>
              </p:cNvGrpSpPr>
              <p:nvPr/>
            </p:nvGrpSpPr>
            <p:grpSpPr bwMode="auto">
              <a:xfrm rot="-39240">
                <a:off x="420" y="1722"/>
                <a:ext cx="323" cy="249"/>
                <a:chOff x="649" y="2434"/>
                <a:chExt cx="323" cy="249"/>
              </a:xfrm>
            </p:grpSpPr>
            <p:sp>
              <p:nvSpPr>
                <p:cNvPr id="42" name="Freeform 1636"/>
                <p:cNvSpPr>
                  <a:spLocks/>
                </p:cNvSpPr>
                <p:nvPr/>
              </p:nvSpPr>
              <p:spPr bwMode="auto">
                <a:xfrm>
                  <a:off x="649" y="2545"/>
                  <a:ext cx="301" cy="58"/>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43" name="Line 1637"/>
                <p:cNvSpPr>
                  <a:spLocks noChangeShapeType="1"/>
                </p:cNvSpPr>
                <p:nvPr/>
              </p:nvSpPr>
              <p:spPr bwMode="auto">
                <a:xfrm rot="2084746">
                  <a:off x="801" y="2583"/>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44" name="Text Box 1638"/>
                <p:cNvSpPr txBox="1">
                  <a:spLocks noChangeArrowheads="1"/>
                </p:cNvSpPr>
                <p:nvPr/>
              </p:nvSpPr>
              <p:spPr bwMode="auto">
                <a:xfrm rot="2084746">
                  <a:off x="759" y="2434"/>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4" name="Group 1639"/>
              <p:cNvGrpSpPr>
                <a:grpSpLocks/>
              </p:cNvGrpSpPr>
              <p:nvPr/>
            </p:nvGrpSpPr>
            <p:grpSpPr bwMode="auto">
              <a:xfrm rot="43524">
                <a:off x="642" y="1560"/>
                <a:ext cx="291" cy="269"/>
                <a:chOff x="861" y="2280"/>
                <a:chExt cx="291" cy="269"/>
              </a:xfrm>
            </p:grpSpPr>
            <p:sp>
              <p:nvSpPr>
                <p:cNvPr id="39" name="Freeform 1640"/>
                <p:cNvSpPr>
                  <a:spLocks/>
                </p:cNvSpPr>
                <p:nvPr/>
              </p:nvSpPr>
              <p:spPr bwMode="auto">
                <a:xfrm>
                  <a:off x="875" y="2358"/>
                  <a:ext cx="277" cy="191"/>
                </a:xfrm>
                <a:custGeom>
                  <a:avLst/>
                  <a:gdLst>
                    <a:gd name="T0" fmla="*/ 0 w 277"/>
                    <a:gd name="T1" fmla="*/ 0 h 191"/>
                    <a:gd name="T2" fmla="*/ 22 w 277"/>
                    <a:gd name="T3" fmla="*/ 47 h 191"/>
                    <a:gd name="T4" fmla="*/ 121 w 277"/>
                    <a:gd name="T5" fmla="*/ 102 h 191"/>
                    <a:gd name="T6" fmla="*/ 186 w 277"/>
                    <a:gd name="T7" fmla="*/ 180 h 191"/>
                    <a:gd name="T8" fmla="*/ 277 w 277"/>
                    <a:gd name="T9" fmla="*/ 165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40" name="Line 1641"/>
                <p:cNvSpPr>
                  <a:spLocks noChangeShapeType="1"/>
                </p:cNvSpPr>
                <p:nvPr/>
              </p:nvSpPr>
              <p:spPr bwMode="auto">
                <a:xfrm rot="1663231">
                  <a:off x="904" y="2430"/>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41" name="Text Box 1642"/>
                <p:cNvSpPr txBox="1">
                  <a:spLocks noChangeArrowheads="1"/>
                </p:cNvSpPr>
                <p:nvPr/>
              </p:nvSpPr>
              <p:spPr bwMode="auto">
                <a:xfrm rot="1663231">
                  <a:off x="861" y="2280"/>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5" name="Group 1643"/>
              <p:cNvGrpSpPr>
                <a:grpSpLocks/>
              </p:cNvGrpSpPr>
              <p:nvPr/>
            </p:nvGrpSpPr>
            <p:grpSpPr bwMode="auto">
              <a:xfrm rot="-6403361">
                <a:off x="160" y="2150"/>
                <a:ext cx="340" cy="330"/>
                <a:chOff x="480" y="2215"/>
                <a:chExt cx="340" cy="330"/>
              </a:xfrm>
            </p:grpSpPr>
            <p:sp>
              <p:nvSpPr>
                <p:cNvPr id="36" name="Freeform 1644"/>
                <p:cNvSpPr>
                  <a:spLocks/>
                </p:cNvSpPr>
                <p:nvPr/>
              </p:nvSpPr>
              <p:spPr bwMode="auto">
                <a:xfrm>
                  <a:off x="480" y="2404"/>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37" name="Line 1645"/>
                <p:cNvSpPr>
                  <a:spLocks noChangeShapeType="1"/>
                </p:cNvSpPr>
                <p:nvPr/>
              </p:nvSpPr>
              <p:spPr bwMode="auto">
                <a:xfrm rot="-2003054">
                  <a:off x="620" y="2464"/>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38" name="Text Box 1646"/>
                <p:cNvSpPr txBox="1">
                  <a:spLocks noChangeArrowheads="1"/>
                </p:cNvSpPr>
                <p:nvPr/>
              </p:nvSpPr>
              <p:spPr bwMode="auto">
                <a:xfrm rot="19596946">
                  <a:off x="550" y="2215"/>
                  <a:ext cx="270" cy="196"/>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6" name="Group 1647"/>
              <p:cNvGrpSpPr>
                <a:grpSpLocks/>
              </p:cNvGrpSpPr>
              <p:nvPr/>
            </p:nvGrpSpPr>
            <p:grpSpPr bwMode="auto">
              <a:xfrm rot="-208865">
                <a:off x="318" y="1910"/>
                <a:ext cx="325" cy="249"/>
                <a:chOff x="649" y="2434"/>
                <a:chExt cx="325" cy="249"/>
              </a:xfrm>
            </p:grpSpPr>
            <p:sp>
              <p:nvSpPr>
                <p:cNvPr id="33" name="Freeform 1648"/>
                <p:cNvSpPr>
                  <a:spLocks/>
                </p:cNvSpPr>
                <p:nvPr/>
              </p:nvSpPr>
              <p:spPr bwMode="auto">
                <a:xfrm>
                  <a:off x="649" y="2545"/>
                  <a:ext cx="301" cy="58"/>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34" name="Line 1649"/>
                <p:cNvSpPr>
                  <a:spLocks noChangeShapeType="1"/>
                </p:cNvSpPr>
                <p:nvPr/>
              </p:nvSpPr>
              <p:spPr bwMode="auto">
                <a:xfrm rot="2084746">
                  <a:off x="801" y="2583"/>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35" name="Text Box 1650"/>
                <p:cNvSpPr txBox="1">
                  <a:spLocks noChangeArrowheads="1"/>
                </p:cNvSpPr>
                <p:nvPr/>
              </p:nvSpPr>
              <p:spPr bwMode="auto">
                <a:xfrm rot="2084746">
                  <a:off x="761" y="2434"/>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7" name="Group 1651"/>
              <p:cNvGrpSpPr>
                <a:grpSpLocks/>
              </p:cNvGrpSpPr>
              <p:nvPr/>
            </p:nvGrpSpPr>
            <p:grpSpPr bwMode="auto">
              <a:xfrm rot="-10676956">
                <a:off x="560" y="1525"/>
                <a:ext cx="290" cy="266"/>
                <a:chOff x="862" y="2281"/>
                <a:chExt cx="290" cy="266"/>
              </a:xfrm>
            </p:grpSpPr>
            <p:sp>
              <p:nvSpPr>
                <p:cNvPr id="30" name="Freeform 1652"/>
                <p:cNvSpPr>
                  <a:spLocks/>
                </p:cNvSpPr>
                <p:nvPr/>
              </p:nvSpPr>
              <p:spPr bwMode="auto">
                <a:xfrm>
                  <a:off x="875" y="2356"/>
                  <a:ext cx="277" cy="191"/>
                </a:xfrm>
                <a:custGeom>
                  <a:avLst/>
                  <a:gdLst>
                    <a:gd name="T0" fmla="*/ 0 w 277"/>
                    <a:gd name="T1" fmla="*/ 0 h 191"/>
                    <a:gd name="T2" fmla="*/ 22 w 277"/>
                    <a:gd name="T3" fmla="*/ 47 h 191"/>
                    <a:gd name="T4" fmla="*/ 121 w 277"/>
                    <a:gd name="T5" fmla="*/ 102 h 191"/>
                    <a:gd name="T6" fmla="*/ 186 w 277"/>
                    <a:gd name="T7" fmla="*/ 180 h 191"/>
                    <a:gd name="T8" fmla="*/ 277 w 277"/>
                    <a:gd name="T9" fmla="*/ 165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31" name="Line 1653"/>
                <p:cNvSpPr>
                  <a:spLocks noChangeShapeType="1"/>
                </p:cNvSpPr>
                <p:nvPr/>
              </p:nvSpPr>
              <p:spPr bwMode="auto">
                <a:xfrm rot="1663231">
                  <a:off x="904" y="2428"/>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32" name="Text Box 1654"/>
                <p:cNvSpPr txBox="1">
                  <a:spLocks noChangeArrowheads="1"/>
                </p:cNvSpPr>
                <p:nvPr/>
              </p:nvSpPr>
              <p:spPr bwMode="auto">
                <a:xfrm rot="1663231">
                  <a:off x="862" y="2281"/>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18" name="Group 1655"/>
              <p:cNvGrpSpPr>
                <a:grpSpLocks/>
              </p:cNvGrpSpPr>
              <p:nvPr/>
            </p:nvGrpSpPr>
            <p:grpSpPr bwMode="auto">
              <a:xfrm rot="-6621585">
                <a:off x="455" y="1649"/>
                <a:ext cx="343" cy="338"/>
                <a:chOff x="482" y="2222"/>
                <a:chExt cx="343" cy="338"/>
              </a:xfrm>
            </p:grpSpPr>
            <p:sp>
              <p:nvSpPr>
                <p:cNvPr id="27" name="Freeform 1656"/>
                <p:cNvSpPr>
                  <a:spLocks/>
                </p:cNvSpPr>
                <p:nvPr/>
              </p:nvSpPr>
              <p:spPr bwMode="auto">
                <a:xfrm>
                  <a:off x="482" y="2419"/>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28" name="Line 1657"/>
                <p:cNvSpPr>
                  <a:spLocks noChangeShapeType="1"/>
                </p:cNvSpPr>
                <p:nvPr/>
              </p:nvSpPr>
              <p:spPr bwMode="auto">
                <a:xfrm rot="-2003054">
                  <a:off x="622" y="2479"/>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29" name="Text Box 1658"/>
                <p:cNvSpPr txBox="1">
                  <a:spLocks noChangeArrowheads="1"/>
                </p:cNvSpPr>
                <p:nvPr/>
              </p:nvSpPr>
              <p:spPr bwMode="auto">
                <a:xfrm rot="19596946">
                  <a:off x="555" y="2222"/>
                  <a:ext cx="270" cy="196"/>
                </a:xfrm>
                <a:prstGeom prst="rect">
                  <a:avLst/>
                </a:prstGeom>
                <a:noFill/>
                <a:ln w="9525">
                  <a:noFill/>
                  <a:miter lim="800000"/>
                  <a:headEnd/>
                  <a:tailEnd/>
                </a:ln>
              </p:spPr>
              <p:txBody>
                <a:bodyPr wrap="none">
                  <a:spAutoFit/>
                </a:bodyPr>
                <a:lstStyle/>
                <a:p>
                  <a:pPr>
                    <a:defRPr/>
                  </a:pPr>
                  <a:r>
                    <a:rPr lang="en-US" sz="1200" kern="0" dirty="0">
                      <a:solidFill>
                        <a:srgbClr val="808080"/>
                      </a:solidFill>
                    </a:rPr>
                    <a:t>...</a:t>
                  </a:r>
                </a:p>
              </p:txBody>
            </p:sp>
          </p:grpSp>
          <p:grpSp>
            <p:nvGrpSpPr>
              <p:cNvPr id="19" name="Group 1659"/>
              <p:cNvGrpSpPr>
                <a:grpSpLocks/>
              </p:cNvGrpSpPr>
              <p:nvPr/>
            </p:nvGrpSpPr>
            <p:grpSpPr bwMode="auto">
              <a:xfrm rot="10568259">
                <a:off x="325" y="2012"/>
                <a:ext cx="323" cy="249"/>
                <a:chOff x="639" y="2434"/>
                <a:chExt cx="323" cy="249"/>
              </a:xfrm>
            </p:grpSpPr>
            <p:sp>
              <p:nvSpPr>
                <p:cNvPr id="24" name="Freeform 1660"/>
                <p:cNvSpPr>
                  <a:spLocks/>
                </p:cNvSpPr>
                <p:nvPr/>
              </p:nvSpPr>
              <p:spPr bwMode="auto">
                <a:xfrm>
                  <a:off x="639" y="2541"/>
                  <a:ext cx="301" cy="58"/>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25" name="Line 1661"/>
                <p:cNvSpPr>
                  <a:spLocks noChangeShapeType="1"/>
                </p:cNvSpPr>
                <p:nvPr/>
              </p:nvSpPr>
              <p:spPr bwMode="auto">
                <a:xfrm rot="2084746">
                  <a:off x="791" y="2579"/>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26" name="Text Box 1662"/>
                <p:cNvSpPr txBox="1">
                  <a:spLocks noChangeArrowheads="1"/>
                </p:cNvSpPr>
                <p:nvPr/>
              </p:nvSpPr>
              <p:spPr bwMode="auto">
                <a:xfrm rot="2084746">
                  <a:off x="749" y="2434"/>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nvGrpSpPr>
              <p:cNvPr id="20" name="Group 1663"/>
              <p:cNvGrpSpPr>
                <a:grpSpLocks/>
              </p:cNvGrpSpPr>
              <p:nvPr/>
            </p:nvGrpSpPr>
            <p:grpSpPr bwMode="auto">
              <a:xfrm rot="-10640557">
                <a:off x="39" y="2355"/>
                <a:ext cx="290" cy="266"/>
                <a:chOff x="862" y="2281"/>
                <a:chExt cx="290" cy="266"/>
              </a:xfrm>
            </p:grpSpPr>
            <p:sp>
              <p:nvSpPr>
                <p:cNvPr id="21" name="Freeform 1664"/>
                <p:cNvSpPr>
                  <a:spLocks/>
                </p:cNvSpPr>
                <p:nvPr/>
              </p:nvSpPr>
              <p:spPr bwMode="auto">
                <a:xfrm>
                  <a:off x="875" y="2356"/>
                  <a:ext cx="277" cy="191"/>
                </a:xfrm>
                <a:custGeom>
                  <a:avLst/>
                  <a:gdLst>
                    <a:gd name="T0" fmla="*/ 0 w 277"/>
                    <a:gd name="T1" fmla="*/ 0 h 191"/>
                    <a:gd name="T2" fmla="*/ 22 w 277"/>
                    <a:gd name="T3" fmla="*/ 47 h 191"/>
                    <a:gd name="T4" fmla="*/ 121 w 277"/>
                    <a:gd name="T5" fmla="*/ 102 h 191"/>
                    <a:gd name="T6" fmla="*/ 186 w 277"/>
                    <a:gd name="T7" fmla="*/ 180 h 191"/>
                    <a:gd name="T8" fmla="*/ 277 w 277"/>
                    <a:gd name="T9" fmla="*/ 165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22" name="Line 1665"/>
                <p:cNvSpPr>
                  <a:spLocks noChangeShapeType="1"/>
                </p:cNvSpPr>
                <p:nvPr/>
              </p:nvSpPr>
              <p:spPr bwMode="auto">
                <a:xfrm rot="1663231">
                  <a:off x="904" y="2428"/>
                  <a:ext cx="7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23" name="Text Box 1666"/>
                <p:cNvSpPr txBox="1">
                  <a:spLocks noChangeArrowheads="1"/>
                </p:cNvSpPr>
                <p:nvPr/>
              </p:nvSpPr>
              <p:spPr bwMode="auto">
                <a:xfrm rot="1663231">
                  <a:off x="862" y="2281"/>
                  <a:ext cx="213" cy="249"/>
                </a:xfrm>
                <a:prstGeom prst="rect">
                  <a:avLst/>
                </a:prstGeom>
                <a:noFill/>
                <a:ln w="9525">
                  <a:noFill/>
                  <a:miter lim="800000"/>
                  <a:headEnd/>
                  <a:tailEnd/>
                </a:ln>
              </p:spPr>
              <p:txBody>
                <a:bodyPr wrap="none">
                  <a:spAutoFit/>
                </a:bodyPr>
                <a:lstStyle/>
                <a:p>
                  <a:pPr>
                    <a:defRPr/>
                  </a:pPr>
                  <a:r>
                    <a:rPr lang="en-US" sz="1200" kern="0">
                      <a:solidFill>
                        <a:srgbClr val="808080"/>
                      </a:solidFill>
                    </a:rPr>
                    <a:t>...</a:t>
                  </a:r>
                </a:p>
              </p:txBody>
            </p:sp>
          </p:grpSp>
        </p:grpSp>
      </p:grpSp>
      <p:grpSp>
        <p:nvGrpSpPr>
          <p:cNvPr id="439" name="Group 438"/>
          <p:cNvGrpSpPr/>
          <p:nvPr/>
        </p:nvGrpSpPr>
        <p:grpSpPr>
          <a:xfrm>
            <a:off x="3056999" y="3740141"/>
            <a:ext cx="911218" cy="1383507"/>
            <a:chOff x="2555431" y="3963705"/>
            <a:chExt cx="683412" cy="1383507"/>
          </a:xfrm>
          <a:noFill/>
        </p:grpSpPr>
        <p:grpSp>
          <p:nvGrpSpPr>
            <p:cNvPr id="440" name="Group 1190"/>
            <p:cNvGrpSpPr>
              <a:grpSpLocks/>
            </p:cNvGrpSpPr>
            <p:nvPr/>
          </p:nvGrpSpPr>
          <p:grpSpPr bwMode="auto">
            <a:xfrm>
              <a:off x="2764335" y="4552668"/>
              <a:ext cx="156686" cy="267812"/>
              <a:chOff x="1676" y="2093"/>
              <a:chExt cx="141" cy="241"/>
            </a:xfrm>
            <a:grpFill/>
          </p:grpSpPr>
          <p:sp>
            <p:nvSpPr>
              <p:cNvPr id="469" name="Freeform 1191"/>
              <p:cNvSpPr>
                <a:spLocks/>
              </p:cNvSpPr>
              <p:nvPr/>
            </p:nvSpPr>
            <p:spPr bwMode="auto">
              <a:xfrm rot="-4438169">
                <a:off x="1626" y="2143"/>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70" name="Line 1192"/>
              <p:cNvSpPr>
                <a:spLocks noChangeShapeType="1"/>
              </p:cNvSpPr>
              <p:nvPr/>
            </p:nvSpPr>
            <p:spPr bwMode="auto">
              <a:xfrm rot="-6441224">
                <a:off x="1714" y="2156"/>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grpSp>
          <p:nvGrpSpPr>
            <p:cNvPr id="441" name="Group 1194"/>
            <p:cNvGrpSpPr>
              <a:grpSpLocks/>
            </p:cNvGrpSpPr>
            <p:nvPr/>
          </p:nvGrpSpPr>
          <p:grpSpPr bwMode="auto">
            <a:xfrm>
              <a:off x="2733232" y="3963705"/>
              <a:ext cx="138907" cy="372270"/>
              <a:chOff x="1597" y="1500"/>
              <a:chExt cx="125" cy="335"/>
            </a:xfrm>
            <a:grpFill/>
          </p:grpSpPr>
          <p:sp>
            <p:nvSpPr>
              <p:cNvPr id="466" name="Freeform 1195"/>
              <p:cNvSpPr>
                <a:spLocks/>
              </p:cNvSpPr>
              <p:nvPr/>
            </p:nvSpPr>
            <p:spPr bwMode="auto">
              <a:xfrm rot="6739628">
                <a:off x="1520" y="1622"/>
                <a:ext cx="301" cy="58"/>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67" name="Line 1196"/>
              <p:cNvSpPr>
                <a:spLocks noChangeShapeType="1"/>
              </p:cNvSpPr>
              <p:nvPr/>
            </p:nvSpPr>
            <p:spPr bwMode="auto">
              <a:xfrm rot="8824374">
                <a:off x="1608" y="1684"/>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sp>
            <p:nvSpPr>
              <p:cNvPr id="468" name="Text Box 1197"/>
              <p:cNvSpPr txBox="1">
                <a:spLocks noChangeArrowheads="1"/>
              </p:cNvSpPr>
              <p:nvPr/>
            </p:nvSpPr>
            <p:spPr bwMode="auto">
              <a:xfrm rot="8824374">
                <a:off x="1597" y="1586"/>
                <a:ext cx="125" cy="249"/>
              </a:xfrm>
              <a:prstGeom prst="rect">
                <a:avLst/>
              </a:prstGeom>
              <a:grpFill/>
              <a:ln w="9525">
                <a:noFill/>
                <a:miter lim="800000"/>
                <a:headEnd/>
                <a:tailEnd/>
              </a:ln>
            </p:spPr>
            <p:txBody>
              <a:bodyPr wrap="none">
                <a:spAutoFit/>
              </a:bodyPr>
              <a:lstStyle/>
              <a:p>
                <a:pPr>
                  <a:defRPr/>
                </a:pPr>
                <a:endParaRPr lang="en-US" sz="1200" kern="0" dirty="0">
                  <a:solidFill>
                    <a:srgbClr val="808080"/>
                  </a:solidFill>
                </a:endParaRPr>
              </a:p>
            </p:txBody>
          </p:sp>
        </p:grpSp>
        <p:grpSp>
          <p:nvGrpSpPr>
            <p:cNvPr id="442" name="Group 1198"/>
            <p:cNvGrpSpPr>
              <a:grpSpLocks/>
            </p:cNvGrpSpPr>
            <p:nvPr/>
          </p:nvGrpSpPr>
          <p:grpSpPr bwMode="auto">
            <a:xfrm>
              <a:off x="2555431" y="4139397"/>
              <a:ext cx="260033" cy="346849"/>
              <a:chOff x="1488" y="1771"/>
              <a:chExt cx="234" cy="311"/>
            </a:xfrm>
            <a:grpFill/>
          </p:grpSpPr>
          <p:sp>
            <p:nvSpPr>
              <p:cNvPr id="463" name="Freeform 1199"/>
              <p:cNvSpPr>
                <a:spLocks/>
              </p:cNvSpPr>
              <p:nvPr/>
            </p:nvSpPr>
            <p:spPr bwMode="auto">
              <a:xfrm rot="18510428">
                <a:off x="1488" y="1848"/>
                <a:ext cx="277" cy="191"/>
              </a:xfrm>
              <a:custGeom>
                <a:avLst/>
                <a:gdLst>
                  <a:gd name="T0" fmla="*/ 0 w 277"/>
                  <a:gd name="T1" fmla="*/ 0 h 191"/>
                  <a:gd name="T2" fmla="*/ 22 w 277"/>
                  <a:gd name="T3" fmla="*/ 47 h 191"/>
                  <a:gd name="T4" fmla="*/ 121 w 277"/>
                  <a:gd name="T5" fmla="*/ 102 h 191"/>
                  <a:gd name="T6" fmla="*/ 186 w 277"/>
                  <a:gd name="T7" fmla="*/ 180 h 191"/>
                  <a:gd name="T8" fmla="*/ 277 w 277"/>
                  <a:gd name="T9" fmla="*/ 165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64" name="Line 1200"/>
              <p:cNvSpPr>
                <a:spLocks noChangeShapeType="1"/>
              </p:cNvSpPr>
              <p:nvPr/>
            </p:nvSpPr>
            <p:spPr bwMode="auto">
              <a:xfrm rot="20173660">
                <a:off x="1525" y="1984"/>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sp>
            <p:nvSpPr>
              <p:cNvPr id="465" name="Text Box 1201"/>
              <p:cNvSpPr txBox="1">
                <a:spLocks noChangeArrowheads="1"/>
              </p:cNvSpPr>
              <p:nvPr/>
            </p:nvSpPr>
            <p:spPr bwMode="auto">
              <a:xfrm rot="20173660">
                <a:off x="1488" y="1771"/>
                <a:ext cx="125" cy="248"/>
              </a:xfrm>
              <a:prstGeom prst="rect">
                <a:avLst/>
              </a:prstGeom>
              <a:grpFill/>
              <a:ln w="9525">
                <a:noFill/>
                <a:miter lim="800000"/>
                <a:headEnd/>
                <a:tailEnd/>
              </a:ln>
            </p:spPr>
            <p:txBody>
              <a:bodyPr wrap="none">
                <a:spAutoFit/>
              </a:bodyPr>
              <a:lstStyle/>
              <a:p>
                <a:pPr>
                  <a:defRPr/>
                </a:pPr>
                <a:endParaRPr lang="en-US" sz="1200" kern="0" dirty="0">
                  <a:solidFill>
                    <a:srgbClr val="808080"/>
                  </a:solidFill>
                </a:endParaRPr>
              </a:p>
            </p:txBody>
          </p:sp>
        </p:grpSp>
        <p:grpSp>
          <p:nvGrpSpPr>
            <p:cNvPr id="443" name="Group 1202"/>
            <p:cNvGrpSpPr>
              <a:grpSpLocks/>
            </p:cNvGrpSpPr>
            <p:nvPr/>
          </p:nvGrpSpPr>
          <p:grpSpPr bwMode="auto">
            <a:xfrm>
              <a:off x="2924364" y="4362646"/>
              <a:ext cx="267812" cy="156686"/>
              <a:chOff x="1820" y="1854"/>
              <a:chExt cx="241" cy="141"/>
            </a:xfrm>
            <a:grpFill/>
          </p:grpSpPr>
          <p:sp>
            <p:nvSpPr>
              <p:cNvPr id="461" name="Freeform 1203"/>
              <p:cNvSpPr>
                <a:spLocks/>
              </p:cNvSpPr>
              <p:nvPr/>
            </p:nvSpPr>
            <p:spPr bwMode="auto">
              <a:xfrm rot="-9592326">
                <a:off x="1820" y="1854"/>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62" name="Line 1204"/>
              <p:cNvSpPr>
                <a:spLocks noChangeShapeType="1"/>
              </p:cNvSpPr>
              <p:nvPr/>
            </p:nvSpPr>
            <p:spPr bwMode="auto">
              <a:xfrm rot="10004620">
                <a:off x="1844" y="1916"/>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grpSp>
          <p:nvGrpSpPr>
            <p:cNvPr id="444" name="Group 1210"/>
            <p:cNvGrpSpPr>
              <a:grpSpLocks/>
            </p:cNvGrpSpPr>
            <p:nvPr/>
          </p:nvGrpSpPr>
          <p:grpSpPr bwMode="auto">
            <a:xfrm>
              <a:off x="2867685" y="4626014"/>
              <a:ext cx="334487" cy="108903"/>
              <a:chOff x="1925" y="2183"/>
              <a:chExt cx="301" cy="98"/>
            </a:xfrm>
            <a:grpFill/>
          </p:grpSpPr>
          <p:sp>
            <p:nvSpPr>
              <p:cNvPr id="459" name="Freeform 1211"/>
              <p:cNvSpPr>
                <a:spLocks/>
              </p:cNvSpPr>
              <p:nvPr/>
            </p:nvSpPr>
            <p:spPr bwMode="auto">
              <a:xfrm rot="2190859">
                <a:off x="1925" y="2183"/>
                <a:ext cx="301" cy="58"/>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60" name="Line 1212"/>
              <p:cNvSpPr>
                <a:spLocks noChangeShapeType="1"/>
              </p:cNvSpPr>
              <p:nvPr/>
            </p:nvSpPr>
            <p:spPr bwMode="auto">
              <a:xfrm rot="4275605">
                <a:off x="2064" y="2243"/>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sp>
          <p:nvSpPr>
            <p:cNvPr id="445" name="Freeform 1215"/>
            <p:cNvSpPr>
              <a:spLocks/>
            </p:cNvSpPr>
            <p:nvPr/>
          </p:nvSpPr>
          <p:spPr bwMode="auto">
            <a:xfrm rot="1230875">
              <a:off x="2902134" y="4191512"/>
              <a:ext cx="334487" cy="64453"/>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46" name="Line 1216"/>
            <p:cNvSpPr>
              <a:spLocks noChangeShapeType="1"/>
            </p:cNvSpPr>
            <p:nvPr/>
          </p:nvSpPr>
          <p:spPr bwMode="auto">
            <a:xfrm rot="3315623">
              <a:off x="3065488" y="4248186"/>
              <a:ext cx="8556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nvGrpSpPr>
            <p:cNvPr id="447" name="Group 1218"/>
            <p:cNvGrpSpPr>
              <a:grpSpLocks/>
            </p:cNvGrpSpPr>
            <p:nvPr/>
          </p:nvGrpSpPr>
          <p:grpSpPr bwMode="auto">
            <a:xfrm>
              <a:off x="2801006" y="5079400"/>
              <a:ext cx="156686" cy="267812"/>
              <a:chOff x="1676" y="2093"/>
              <a:chExt cx="141" cy="241"/>
            </a:xfrm>
            <a:grpFill/>
          </p:grpSpPr>
          <p:sp>
            <p:nvSpPr>
              <p:cNvPr id="457" name="Freeform 1219"/>
              <p:cNvSpPr>
                <a:spLocks/>
              </p:cNvSpPr>
              <p:nvPr/>
            </p:nvSpPr>
            <p:spPr bwMode="auto">
              <a:xfrm rot="-4438169">
                <a:off x="1626" y="2143"/>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58" name="Line 1220"/>
              <p:cNvSpPr>
                <a:spLocks noChangeShapeType="1"/>
              </p:cNvSpPr>
              <p:nvPr/>
            </p:nvSpPr>
            <p:spPr bwMode="auto">
              <a:xfrm rot="-6441224">
                <a:off x="1714" y="2156"/>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grpSp>
          <p:nvGrpSpPr>
            <p:cNvPr id="448" name="Group 1222"/>
            <p:cNvGrpSpPr>
              <a:grpSpLocks/>
            </p:cNvGrpSpPr>
            <p:nvPr/>
          </p:nvGrpSpPr>
          <p:grpSpPr bwMode="auto">
            <a:xfrm>
              <a:off x="2633212" y="4767138"/>
              <a:ext cx="218916" cy="308928"/>
              <a:chOff x="1525" y="1745"/>
              <a:chExt cx="197" cy="277"/>
            </a:xfrm>
            <a:grpFill/>
          </p:grpSpPr>
          <p:sp>
            <p:nvSpPr>
              <p:cNvPr id="455" name="Freeform 1223"/>
              <p:cNvSpPr>
                <a:spLocks/>
              </p:cNvSpPr>
              <p:nvPr/>
            </p:nvSpPr>
            <p:spPr bwMode="auto">
              <a:xfrm rot="-3089572">
                <a:off x="1488" y="1788"/>
                <a:ext cx="277" cy="191"/>
              </a:xfrm>
              <a:custGeom>
                <a:avLst/>
                <a:gdLst>
                  <a:gd name="T0" fmla="*/ 0 w 277"/>
                  <a:gd name="T1" fmla="*/ 0 h 191"/>
                  <a:gd name="T2" fmla="*/ 22 w 277"/>
                  <a:gd name="T3" fmla="*/ 47 h 191"/>
                  <a:gd name="T4" fmla="*/ 121 w 277"/>
                  <a:gd name="T5" fmla="*/ 102 h 191"/>
                  <a:gd name="T6" fmla="*/ 186 w 277"/>
                  <a:gd name="T7" fmla="*/ 180 h 191"/>
                  <a:gd name="T8" fmla="*/ 277 w 277"/>
                  <a:gd name="T9" fmla="*/ 165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56" name="Line 1224"/>
              <p:cNvSpPr>
                <a:spLocks noChangeShapeType="1"/>
              </p:cNvSpPr>
              <p:nvPr/>
            </p:nvSpPr>
            <p:spPr bwMode="auto">
              <a:xfrm rot="-1426340">
                <a:off x="1525" y="1924"/>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grpSp>
          <p:nvGrpSpPr>
            <p:cNvPr id="449" name="Group 1226"/>
            <p:cNvGrpSpPr>
              <a:grpSpLocks/>
            </p:cNvGrpSpPr>
            <p:nvPr/>
          </p:nvGrpSpPr>
          <p:grpSpPr bwMode="auto">
            <a:xfrm>
              <a:off x="2961037" y="4889365"/>
              <a:ext cx="267812" cy="156685"/>
              <a:chOff x="1820" y="1854"/>
              <a:chExt cx="241" cy="141"/>
            </a:xfrm>
            <a:grpFill/>
          </p:grpSpPr>
          <p:sp>
            <p:nvSpPr>
              <p:cNvPr id="453" name="Freeform 1227"/>
              <p:cNvSpPr>
                <a:spLocks/>
              </p:cNvSpPr>
              <p:nvPr/>
            </p:nvSpPr>
            <p:spPr bwMode="auto">
              <a:xfrm rot="-9592326">
                <a:off x="1820" y="1854"/>
                <a:ext cx="241" cy="141"/>
              </a:xfrm>
              <a:custGeom>
                <a:avLst/>
                <a:gdLst>
                  <a:gd name="T0" fmla="*/ 0 w 241"/>
                  <a:gd name="T1" fmla="*/ 141 h 141"/>
                  <a:gd name="T2" fmla="*/ 51 w 241"/>
                  <a:gd name="T3" fmla="*/ 71 h 141"/>
                  <a:gd name="T4" fmla="*/ 159 w 241"/>
                  <a:gd name="T5" fmla="*/ 71 h 141"/>
                  <a:gd name="T6" fmla="*/ 241 w 241"/>
                  <a:gd name="T7" fmla="*/ 0 h 141"/>
                  <a:gd name="T8" fmla="*/ 0 60000 65536"/>
                  <a:gd name="T9" fmla="*/ 0 60000 65536"/>
                  <a:gd name="T10" fmla="*/ 0 60000 65536"/>
                  <a:gd name="T11" fmla="*/ 0 60000 65536"/>
                  <a:gd name="T12" fmla="*/ 0 w 241"/>
                  <a:gd name="T13" fmla="*/ 0 h 141"/>
                  <a:gd name="T14" fmla="*/ 241 w 241"/>
                  <a:gd name="T15" fmla="*/ 141 h 141"/>
                </a:gdLst>
                <a:ahLst/>
                <a:cxnLst>
                  <a:cxn ang="T8">
                    <a:pos x="T0" y="T1"/>
                  </a:cxn>
                  <a:cxn ang="T9">
                    <a:pos x="T2" y="T3"/>
                  </a:cxn>
                  <a:cxn ang="T10">
                    <a:pos x="T4" y="T5"/>
                  </a:cxn>
                  <a:cxn ang="T11">
                    <a:pos x="T6" y="T7"/>
                  </a:cxn>
                </a:cxnLst>
                <a:rect l="T12" t="T13" r="T14" b="T15"/>
                <a:pathLst>
                  <a:path w="241" h="141">
                    <a:moveTo>
                      <a:pt x="0" y="141"/>
                    </a:moveTo>
                    <a:cubicBezTo>
                      <a:pt x="12" y="112"/>
                      <a:pt x="25" y="83"/>
                      <a:pt x="51" y="71"/>
                    </a:cubicBezTo>
                    <a:cubicBezTo>
                      <a:pt x="77" y="59"/>
                      <a:pt x="127" y="83"/>
                      <a:pt x="159" y="71"/>
                    </a:cubicBezTo>
                    <a:cubicBezTo>
                      <a:pt x="191" y="59"/>
                      <a:pt x="227" y="12"/>
                      <a:pt x="241" y="0"/>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54" name="Line 1228"/>
              <p:cNvSpPr>
                <a:spLocks noChangeShapeType="1"/>
              </p:cNvSpPr>
              <p:nvPr/>
            </p:nvSpPr>
            <p:spPr bwMode="auto">
              <a:xfrm rot="10004620">
                <a:off x="1844" y="1916"/>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grpSp>
          <p:nvGrpSpPr>
            <p:cNvPr id="450" name="Group 1230"/>
            <p:cNvGrpSpPr>
              <a:grpSpLocks/>
            </p:cNvGrpSpPr>
            <p:nvPr/>
          </p:nvGrpSpPr>
          <p:grpSpPr bwMode="auto">
            <a:xfrm>
              <a:off x="2904356" y="5152746"/>
              <a:ext cx="334487" cy="108903"/>
              <a:chOff x="1925" y="2183"/>
              <a:chExt cx="301" cy="98"/>
            </a:xfrm>
            <a:grpFill/>
          </p:grpSpPr>
          <p:sp>
            <p:nvSpPr>
              <p:cNvPr id="451" name="Freeform 1231"/>
              <p:cNvSpPr>
                <a:spLocks/>
              </p:cNvSpPr>
              <p:nvPr/>
            </p:nvSpPr>
            <p:spPr bwMode="auto">
              <a:xfrm rot="2190859">
                <a:off x="1925" y="2183"/>
                <a:ext cx="301" cy="58"/>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grpFill/>
              <a:ln w="28575">
                <a:solidFill>
                  <a:srgbClr val="000000"/>
                </a:solidFill>
                <a:round/>
                <a:headEnd/>
                <a:tailEnd/>
              </a:ln>
            </p:spPr>
            <p:txBody>
              <a:bodyPr/>
              <a:lstStyle/>
              <a:p>
                <a:pPr>
                  <a:defRPr/>
                </a:pPr>
                <a:endParaRPr lang="en-GB" kern="0">
                  <a:solidFill>
                    <a:srgbClr val="000000"/>
                  </a:solidFill>
                </a:endParaRPr>
              </a:p>
            </p:txBody>
          </p:sp>
          <p:sp>
            <p:nvSpPr>
              <p:cNvPr id="452" name="Line 1232"/>
              <p:cNvSpPr>
                <a:spLocks noChangeShapeType="1"/>
              </p:cNvSpPr>
              <p:nvPr/>
            </p:nvSpPr>
            <p:spPr bwMode="auto">
              <a:xfrm rot="4275605">
                <a:off x="2064" y="2243"/>
                <a:ext cx="77" cy="0"/>
              </a:xfrm>
              <a:prstGeom prst="line">
                <a:avLst/>
              </a:prstGeom>
              <a:grpFill/>
              <a:ln w="28575">
                <a:solidFill>
                  <a:srgbClr val="333399"/>
                </a:solidFill>
                <a:round/>
                <a:headEnd/>
                <a:tailEnd/>
              </a:ln>
            </p:spPr>
            <p:txBody>
              <a:bodyPr/>
              <a:lstStyle/>
              <a:p>
                <a:pPr>
                  <a:defRPr/>
                </a:pPr>
                <a:endParaRPr lang="en-GB" kern="0">
                  <a:solidFill>
                    <a:srgbClr val="000000"/>
                  </a:solidFill>
                </a:endParaRPr>
              </a:p>
            </p:txBody>
          </p:sp>
        </p:grpSp>
      </p:grpSp>
      <p:sp>
        <p:nvSpPr>
          <p:cNvPr id="471" name="Text Box 1438"/>
          <p:cNvSpPr txBox="1">
            <a:spLocks noChangeArrowheads="1"/>
          </p:cNvSpPr>
          <p:nvPr/>
        </p:nvSpPr>
        <p:spPr bwMode="auto">
          <a:xfrm>
            <a:off x="7159955" y="5126223"/>
            <a:ext cx="1451689" cy="240066"/>
          </a:xfrm>
          <a:prstGeom prst="rect">
            <a:avLst/>
          </a:prstGeom>
          <a:noFill/>
          <a:ln w="9525">
            <a:noFill/>
            <a:miter lim="800000"/>
            <a:headEnd/>
            <a:tailEnd/>
          </a:ln>
        </p:spPr>
        <p:txBody>
          <a:bodyPr wrap="square">
            <a:spAutoFit/>
          </a:bodyPr>
          <a:lstStyle/>
          <a:p>
            <a:pPr algn="ctr">
              <a:lnSpc>
                <a:spcPct val="80000"/>
              </a:lnSpc>
              <a:defRPr/>
            </a:pPr>
            <a:r>
              <a:rPr lang="en-US" sz="1200" b="1" kern="0" dirty="0">
                <a:solidFill>
                  <a:srgbClr val="000000"/>
                </a:solidFill>
                <a:latin typeface="Calibri" panose="020F0502020204030204" pitchFamily="34" charset="0"/>
                <a:cs typeface="Calibri" panose="020F0502020204030204" pitchFamily="34" charset="0"/>
              </a:rPr>
              <a:t>Stable tau filaments</a:t>
            </a:r>
          </a:p>
        </p:txBody>
      </p:sp>
      <p:sp>
        <p:nvSpPr>
          <p:cNvPr id="472" name="Text Box 1435"/>
          <p:cNvSpPr txBox="1">
            <a:spLocks noChangeArrowheads="1"/>
          </p:cNvSpPr>
          <p:nvPr/>
        </p:nvSpPr>
        <p:spPr bwMode="auto">
          <a:xfrm>
            <a:off x="801274" y="5144683"/>
            <a:ext cx="1077539" cy="387798"/>
          </a:xfrm>
          <a:prstGeom prst="rect">
            <a:avLst/>
          </a:prstGeom>
          <a:noFill/>
          <a:ln w="12700">
            <a:noFill/>
            <a:miter lim="800000"/>
            <a:headEnd type="none" w="sm" len="sm"/>
            <a:tailEnd type="none" w="sm" len="sm"/>
          </a:ln>
        </p:spPr>
        <p:txBody>
          <a:bodyPr wrap="none" anchor="ctr">
            <a:spAutoFit/>
          </a:bodyPr>
          <a:lstStyle/>
          <a:p>
            <a:pPr algn="ctr">
              <a:lnSpc>
                <a:spcPct val="80000"/>
              </a:lnSpc>
              <a:defRPr/>
            </a:pPr>
            <a:r>
              <a:rPr lang="en-US" sz="1200" b="1" kern="0" dirty="0">
                <a:solidFill>
                  <a:srgbClr val="000000"/>
                </a:solidFill>
                <a:latin typeface="Calibri" panose="020F0502020204030204" pitchFamily="34" charset="0"/>
                <a:cs typeface="Calibri" panose="020F0502020204030204" pitchFamily="34" charset="0"/>
              </a:rPr>
              <a:t>Tau stabilizes </a:t>
            </a:r>
          </a:p>
          <a:p>
            <a:pPr algn="ctr">
              <a:lnSpc>
                <a:spcPct val="80000"/>
              </a:lnSpc>
              <a:defRPr/>
            </a:pPr>
            <a:r>
              <a:rPr lang="en-US" sz="1200" b="1" kern="0" dirty="0">
                <a:solidFill>
                  <a:srgbClr val="000000"/>
                </a:solidFill>
                <a:latin typeface="Calibri" panose="020F0502020204030204" pitchFamily="34" charset="0"/>
                <a:cs typeface="Calibri" panose="020F0502020204030204" pitchFamily="34" charset="0"/>
              </a:rPr>
              <a:t>microtubules</a:t>
            </a:r>
          </a:p>
        </p:txBody>
      </p:sp>
      <p:sp>
        <p:nvSpPr>
          <p:cNvPr id="473" name="Text Box 1436"/>
          <p:cNvSpPr txBox="1">
            <a:spLocks noChangeArrowheads="1"/>
          </p:cNvSpPr>
          <p:nvPr/>
        </p:nvSpPr>
        <p:spPr bwMode="auto">
          <a:xfrm>
            <a:off x="2800837" y="5142830"/>
            <a:ext cx="1522515" cy="391517"/>
          </a:xfrm>
          <a:prstGeom prst="rect">
            <a:avLst/>
          </a:prstGeom>
          <a:noFill/>
          <a:ln w="12700">
            <a:noFill/>
            <a:miter lim="800000"/>
            <a:headEnd type="none" w="sm" len="sm"/>
            <a:tailEnd type="none" w="sm" len="sm"/>
          </a:ln>
        </p:spPr>
        <p:txBody>
          <a:bodyPr wrap="square" anchor="ctr">
            <a:spAutoFit/>
          </a:bodyPr>
          <a:lstStyle/>
          <a:p>
            <a:pPr algn="ctr">
              <a:lnSpc>
                <a:spcPct val="80000"/>
              </a:lnSpc>
              <a:defRPr/>
            </a:pPr>
            <a:r>
              <a:rPr lang="en-US" sz="1200" b="1" kern="0" dirty="0">
                <a:solidFill>
                  <a:srgbClr val="000000"/>
                </a:solidFill>
                <a:latin typeface="Calibri" panose="020F0502020204030204" pitchFamily="34" charset="0"/>
                <a:cs typeface="Calibri" panose="020F0502020204030204" pitchFamily="34" charset="0"/>
              </a:rPr>
              <a:t>Unbound </a:t>
            </a:r>
          </a:p>
          <a:p>
            <a:pPr algn="ctr">
              <a:lnSpc>
                <a:spcPct val="80000"/>
              </a:lnSpc>
              <a:defRPr/>
            </a:pPr>
            <a:r>
              <a:rPr lang="en-US" sz="1200" b="1" kern="0" dirty="0">
                <a:solidFill>
                  <a:srgbClr val="000000"/>
                </a:solidFill>
                <a:latin typeface="Calibri" panose="020F0502020204030204" pitchFamily="34" charset="0"/>
                <a:cs typeface="Calibri" panose="020F0502020204030204" pitchFamily="34" charset="0"/>
              </a:rPr>
              <a:t>tau</a:t>
            </a:r>
          </a:p>
        </p:txBody>
      </p:sp>
      <p:grpSp>
        <p:nvGrpSpPr>
          <p:cNvPr id="474" name="Group 19"/>
          <p:cNvGrpSpPr>
            <a:grpSpLocks/>
          </p:cNvGrpSpPr>
          <p:nvPr/>
        </p:nvGrpSpPr>
        <p:grpSpPr bwMode="auto">
          <a:xfrm>
            <a:off x="4357166" y="4428709"/>
            <a:ext cx="482600" cy="152400"/>
            <a:chOff x="3425" y="3503"/>
            <a:chExt cx="228" cy="96"/>
          </a:xfrm>
        </p:grpSpPr>
        <p:sp>
          <p:nvSpPr>
            <p:cNvPr id="475" name="Line 20"/>
            <p:cNvSpPr>
              <a:spLocks noChangeShapeType="1"/>
            </p:cNvSpPr>
            <p:nvPr/>
          </p:nvSpPr>
          <p:spPr bwMode="auto">
            <a:xfrm>
              <a:off x="3446" y="3503"/>
              <a:ext cx="207" cy="0"/>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sp>
          <p:nvSpPr>
            <p:cNvPr id="476" name="Line 21"/>
            <p:cNvSpPr>
              <a:spLocks noChangeShapeType="1"/>
            </p:cNvSpPr>
            <p:nvPr/>
          </p:nvSpPr>
          <p:spPr bwMode="auto">
            <a:xfrm flipH="1">
              <a:off x="3425" y="3599"/>
              <a:ext cx="207" cy="0"/>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grpSp>
      <p:grpSp>
        <p:nvGrpSpPr>
          <p:cNvPr id="477" name="Group 22"/>
          <p:cNvGrpSpPr>
            <a:grpSpLocks/>
          </p:cNvGrpSpPr>
          <p:nvPr/>
        </p:nvGrpSpPr>
        <p:grpSpPr bwMode="auto">
          <a:xfrm>
            <a:off x="2200239" y="4423947"/>
            <a:ext cx="482600" cy="152400"/>
            <a:chOff x="3425" y="3503"/>
            <a:chExt cx="228" cy="96"/>
          </a:xfrm>
        </p:grpSpPr>
        <p:sp>
          <p:nvSpPr>
            <p:cNvPr id="478" name="Line 23"/>
            <p:cNvSpPr>
              <a:spLocks noChangeShapeType="1"/>
            </p:cNvSpPr>
            <p:nvPr/>
          </p:nvSpPr>
          <p:spPr bwMode="auto">
            <a:xfrm>
              <a:off x="3446" y="3503"/>
              <a:ext cx="207" cy="0"/>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sp>
          <p:nvSpPr>
            <p:cNvPr id="479" name="Line 24"/>
            <p:cNvSpPr>
              <a:spLocks noChangeShapeType="1"/>
            </p:cNvSpPr>
            <p:nvPr/>
          </p:nvSpPr>
          <p:spPr bwMode="auto">
            <a:xfrm flipH="1">
              <a:off x="3425" y="3599"/>
              <a:ext cx="207" cy="0"/>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grpSp>
      <p:sp>
        <p:nvSpPr>
          <p:cNvPr id="480" name="TextBox 479"/>
          <p:cNvSpPr txBox="1"/>
          <p:nvPr/>
        </p:nvSpPr>
        <p:spPr>
          <a:xfrm>
            <a:off x="3969081" y="3082305"/>
            <a:ext cx="1091581" cy="338554"/>
          </a:xfrm>
          <a:prstGeom prst="rect">
            <a:avLst/>
          </a:prstGeom>
          <a:noFill/>
        </p:spPr>
        <p:txBody>
          <a:bodyPr wrap="none" rtlCol="0">
            <a:spAutoFit/>
          </a:bodyPr>
          <a:lstStyle/>
          <a:p>
            <a:r>
              <a:rPr lang="en-US" sz="1600" b="1" dirty="0">
                <a:solidFill>
                  <a:srgbClr val="000000"/>
                </a:solidFill>
                <a:effectLst>
                  <a:outerShdw blurRad="38100" dist="38100" dir="2700000" algn="tl">
                    <a:srgbClr val="000000">
                      <a:alpha val="43137"/>
                    </a:srgbClr>
                  </a:outerShdw>
                </a:effectLst>
              </a:rPr>
              <a:t>NEURON 1</a:t>
            </a:r>
          </a:p>
        </p:txBody>
      </p:sp>
      <p:grpSp>
        <p:nvGrpSpPr>
          <p:cNvPr id="481" name="Group 480"/>
          <p:cNvGrpSpPr/>
          <p:nvPr/>
        </p:nvGrpSpPr>
        <p:grpSpPr>
          <a:xfrm>
            <a:off x="5159584" y="3613355"/>
            <a:ext cx="996272" cy="1597025"/>
            <a:chOff x="4053062" y="3542590"/>
            <a:chExt cx="747204" cy="1597025"/>
          </a:xfrm>
        </p:grpSpPr>
        <p:grpSp>
          <p:nvGrpSpPr>
            <p:cNvPr id="482" name="Group 826"/>
            <p:cNvGrpSpPr>
              <a:grpSpLocks/>
            </p:cNvGrpSpPr>
            <p:nvPr/>
          </p:nvGrpSpPr>
          <p:grpSpPr bwMode="auto">
            <a:xfrm rot="20848271">
              <a:off x="4429147" y="3950318"/>
              <a:ext cx="303213" cy="574675"/>
              <a:chOff x="2713" y="2501"/>
              <a:chExt cx="191" cy="362"/>
            </a:xfrm>
          </p:grpSpPr>
          <p:grpSp>
            <p:nvGrpSpPr>
              <p:cNvPr id="559" name="Group 827"/>
              <p:cNvGrpSpPr>
                <a:grpSpLocks/>
              </p:cNvGrpSpPr>
              <p:nvPr/>
            </p:nvGrpSpPr>
            <p:grpSpPr bwMode="auto">
              <a:xfrm>
                <a:off x="2728" y="2505"/>
                <a:ext cx="147" cy="348"/>
                <a:chOff x="3638" y="2029"/>
                <a:chExt cx="147" cy="348"/>
              </a:xfrm>
            </p:grpSpPr>
            <p:sp>
              <p:nvSpPr>
                <p:cNvPr id="569" name="Freeform 828"/>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70" name="Text Box 829"/>
                <p:cNvSpPr txBox="1">
                  <a:spLocks noChangeArrowheads="1"/>
                </p:cNvSpPr>
                <p:nvPr/>
              </p:nvSpPr>
              <p:spPr bwMode="auto">
                <a:xfrm rot="4798148">
                  <a:off x="3568" y="2263"/>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71" name="Text Box 830"/>
                <p:cNvSpPr txBox="1">
                  <a:spLocks noChangeArrowheads="1"/>
                </p:cNvSpPr>
                <p:nvPr/>
              </p:nvSpPr>
              <p:spPr bwMode="auto">
                <a:xfrm rot="4798148">
                  <a:off x="3634" y="2099"/>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60" name="Group 831"/>
              <p:cNvGrpSpPr>
                <a:grpSpLocks/>
              </p:cNvGrpSpPr>
              <p:nvPr/>
            </p:nvGrpSpPr>
            <p:grpSpPr bwMode="auto">
              <a:xfrm>
                <a:off x="2761" y="2514"/>
                <a:ext cx="143" cy="349"/>
                <a:chOff x="3671" y="2038"/>
                <a:chExt cx="143" cy="349"/>
              </a:xfrm>
            </p:grpSpPr>
            <p:sp>
              <p:nvSpPr>
                <p:cNvPr id="566" name="Freeform 832"/>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67" name="Text Box 833"/>
                <p:cNvSpPr txBox="1">
                  <a:spLocks noChangeArrowheads="1"/>
                </p:cNvSpPr>
                <p:nvPr/>
              </p:nvSpPr>
              <p:spPr bwMode="auto">
                <a:xfrm rot="4798148">
                  <a:off x="3601" y="2273"/>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68" name="Text Box 834"/>
                <p:cNvSpPr txBox="1">
                  <a:spLocks noChangeArrowheads="1"/>
                </p:cNvSpPr>
                <p:nvPr/>
              </p:nvSpPr>
              <p:spPr bwMode="auto">
                <a:xfrm rot="4798148">
                  <a:off x="3666" y="2108"/>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61" name="Group 835"/>
              <p:cNvGrpSpPr>
                <a:grpSpLocks/>
              </p:cNvGrpSpPr>
              <p:nvPr/>
            </p:nvGrpSpPr>
            <p:grpSpPr bwMode="auto">
              <a:xfrm>
                <a:off x="2713" y="2501"/>
                <a:ext cx="147" cy="348"/>
                <a:chOff x="3623" y="2025"/>
                <a:chExt cx="147" cy="348"/>
              </a:xfrm>
            </p:grpSpPr>
            <p:sp>
              <p:nvSpPr>
                <p:cNvPr id="563" name="Freeform 836"/>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64" name="Text Box 837"/>
                <p:cNvSpPr txBox="1">
                  <a:spLocks noChangeArrowheads="1"/>
                </p:cNvSpPr>
                <p:nvPr/>
              </p:nvSpPr>
              <p:spPr bwMode="auto">
                <a:xfrm rot="4798148">
                  <a:off x="3553" y="2259"/>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65" name="Text Box 838"/>
                <p:cNvSpPr txBox="1">
                  <a:spLocks noChangeArrowheads="1"/>
                </p:cNvSpPr>
                <p:nvPr/>
              </p:nvSpPr>
              <p:spPr bwMode="auto">
                <a:xfrm rot="4798148">
                  <a:off x="3622" y="2095"/>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sp>
            <p:nvSpPr>
              <p:cNvPr id="562" name="Freeform 839"/>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grpSp>
        <p:grpSp>
          <p:nvGrpSpPr>
            <p:cNvPr id="483" name="Group 840"/>
            <p:cNvGrpSpPr>
              <a:grpSpLocks/>
            </p:cNvGrpSpPr>
            <p:nvPr/>
          </p:nvGrpSpPr>
          <p:grpSpPr bwMode="auto">
            <a:xfrm rot="21003240">
              <a:off x="4292677" y="3542590"/>
              <a:ext cx="303213" cy="573088"/>
              <a:chOff x="2713" y="2503"/>
              <a:chExt cx="191" cy="361"/>
            </a:xfrm>
          </p:grpSpPr>
          <p:grpSp>
            <p:nvGrpSpPr>
              <p:cNvPr id="546" name="Group 841"/>
              <p:cNvGrpSpPr>
                <a:grpSpLocks/>
              </p:cNvGrpSpPr>
              <p:nvPr/>
            </p:nvGrpSpPr>
            <p:grpSpPr bwMode="auto">
              <a:xfrm>
                <a:off x="2727" y="2507"/>
                <a:ext cx="148" cy="347"/>
                <a:chOff x="3637" y="2031"/>
                <a:chExt cx="148" cy="347"/>
              </a:xfrm>
            </p:grpSpPr>
            <p:sp>
              <p:nvSpPr>
                <p:cNvPr id="556" name="Freeform 842"/>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57" name="Text Box 843"/>
                <p:cNvSpPr txBox="1">
                  <a:spLocks noChangeArrowheads="1"/>
                </p:cNvSpPr>
                <p:nvPr/>
              </p:nvSpPr>
              <p:spPr bwMode="auto">
                <a:xfrm rot="4798148">
                  <a:off x="3567" y="226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58" name="Text Box 844"/>
                <p:cNvSpPr txBox="1">
                  <a:spLocks noChangeArrowheads="1"/>
                </p:cNvSpPr>
                <p:nvPr/>
              </p:nvSpPr>
              <p:spPr bwMode="auto">
                <a:xfrm rot="4798148">
                  <a:off x="3635" y="210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47" name="Group 845"/>
              <p:cNvGrpSpPr>
                <a:grpSpLocks/>
              </p:cNvGrpSpPr>
              <p:nvPr/>
            </p:nvGrpSpPr>
            <p:grpSpPr bwMode="auto">
              <a:xfrm>
                <a:off x="2762" y="2516"/>
                <a:ext cx="142" cy="348"/>
                <a:chOff x="3672" y="2040"/>
                <a:chExt cx="142" cy="348"/>
              </a:xfrm>
            </p:grpSpPr>
            <p:sp>
              <p:nvSpPr>
                <p:cNvPr id="553" name="Freeform 846"/>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54" name="Text Box 847"/>
                <p:cNvSpPr txBox="1">
                  <a:spLocks noChangeArrowheads="1"/>
                </p:cNvSpPr>
                <p:nvPr/>
              </p:nvSpPr>
              <p:spPr bwMode="auto">
                <a:xfrm rot="4798148">
                  <a:off x="3602" y="227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55" name="Text Box 848"/>
                <p:cNvSpPr txBox="1">
                  <a:spLocks noChangeArrowheads="1"/>
                </p:cNvSpPr>
                <p:nvPr/>
              </p:nvSpPr>
              <p:spPr bwMode="auto">
                <a:xfrm rot="4798148">
                  <a:off x="3667" y="2110"/>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48" name="Group 849"/>
              <p:cNvGrpSpPr>
                <a:grpSpLocks/>
              </p:cNvGrpSpPr>
              <p:nvPr/>
            </p:nvGrpSpPr>
            <p:grpSpPr bwMode="auto">
              <a:xfrm>
                <a:off x="2713" y="2503"/>
                <a:ext cx="147" cy="348"/>
                <a:chOff x="3623" y="2027"/>
                <a:chExt cx="147" cy="348"/>
              </a:xfrm>
            </p:grpSpPr>
            <p:sp>
              <p:nvSpPr>
                <p:cNvPr id="550" name="Freeform 850"/>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51" name="Text Box 851"/>
                <p:cNvSpPr txBox="1">
                  <a:spLocks noChangeArrowheads="1"/>
                </p:cNvSpPr>
                <p:nvPr/>
              </p:nvSpPr>
              <p:spPr bwMode="auto">
                <a:xfrm rot="4798148">
                  <a:off x="3553" y="226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52" name="Text Box 852"/>
                <p:cNvSpPr txBox="1">
                  <a:spLocks noChangeArrowheads="1"/>
                </p:cNvSpPr>
                <p:nvPr/>
              </p:nvSpPr>
              <p:spPr bwMode="auto">
                <a:xfrm rot="4798148">
                  <a:off x="3622" y="2097"/>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sp>
            <p:nvSpPr>
              <p:cNvPr id="549" name="Freeform 853"/>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grpSp>
        <p:grpSp>
          <p:nvGrpSpPr>
            <p:cNvPr id="484" name="Group 868"/>
            <p:cNvGrpSpPr>
              <a:grpSpLocks/>
            </p:cNvGrpSpPr>
            <p:nvPr/>
          </p:nvGrpSpPr>
          <p:grpSpPr bwMode="auto">
            <a:xfrm>
              <a:off x="4053062" y="3724576"/>
              <a:ext cx="303213" cy="573088"/>
              <a:chOff x="2713" y="2503"/>
              <a:chExt cx="191" cy="361"/>
            </a:xfrm>
          </p:grpSpPr>
          <p:grpSp>
            <p:nvGrpSpPr>
              <p:cNvPr id="533" name="Group 869"/>
              <p:cNvGrpSpPr>
                <a:grpSpLocks/>
              </p:cNvGrpSpPr>
              <p:nvPr/>
            </p:nvGrpSpPr>
            <p:grpSpPr bwMode="auto">
              <a:xfrm>
                <a:off x="2727" y="2507"/>
                <a:ext cx="148" cy="347"/>
                <a:chOff x="3637" y="2031"/>
                <a:chExt cx="148" cy="347"/>
              </a:xfrm>
            </p:grpSpPr>
            <p:sp>
              <p:nvSpPr>
                <p:cNvPr id="543" name="Freeform 870"/>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44" name="Text Box 871"/>
                <p:cNvSpPr txBox="1">
                  <a:spLocks noChangeArrowheads="1"/>
                </p:cNvSpPr>
                <p:nvPr/>
              </p:nvSpPr>
              <p:spPr bwMode="auto">
                <a:xfrm rot="4798148">
                  <a:off x="3567" y="226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45" name="Text Box 872"/>
                <p:cNvSpPr txBox="1">
                  <a:spLocks noChangeArrowheads="1"/>
                </p:cNvSpPr>
                <p:nvPr/>
              </p:nvSpPr>
              <p:spPr bwMode="auto">
                <a:xfrm rot="4798148">
                  <a:off x="3635" y="210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34" name="Group 873"/>
              <p:cNvGrpSpPr>
                <a:grpSpLocks/>
              </p:cNvGrpSpPr>
              <p:nvPr/>
            </p:nvGrpSpPr>
            <p:grpSpPr bwMode="auto">
              <a:xfrm>
                <a:off x="2762" y="2516"/>
                <a:ext cx="142" cy="348"/>
                <a:chOff x="3672" y="2040"/>
                <a:chExt cx="142" cy="348"/>
              </a:xfrm>
            </p:grpSpPr>
            <p:sp>
              <p:nvSpPr>
                <p:cNvPr id="540" name="Freeform 874"/>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41" name="Text Box 875"/>
                <p:cNvSpPr txBox="1">
                  <a:spLocks noChangeArrowheads="1"/>
                </p:cNvSpPr>
                <p:nvPr/>
              </p:nvSpPr>
              <p:spPr bwMode="auto">
                <a:xfrm rot="4798148">
                  <a:off x="3602" y="227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42" name="Text Box 876"/>
                <p:cNvSpPr txBox="1">
                  <a:spLocks noChangeArrowheads="1"/>
                </p:cNvSpPr>
                <p:nvPr/>
              </p:nvSpPr>
              <p:spPr bwMode="auto">
                <a:xfrm rot="4798148">
                  <a:off x="3667" y="2110"/>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35" name="Group 877"/>
              <p:cNvGrpSpPr>
                <a:grpSpLocks/>
              </p:cNvGrpSpPr>
              <p:nvPr/>
            </p:nvGrpSpPr>
            <p:grpSpPr bwMode="auto">
              <a:xfrm>
                <a:off x="2713" y="2503"/>
                <a:ext cx="147" cy="348"/>
                <a:chOff x="3623" y="2027"/>
                <a:chExt cx="147" cy="348"/>
              </a:xfrm>
            </p:grpSpPr>
            <p:sp>
              <p:nvSpPr>
                <p:cNvPr id="537" name="Freeform 878"/>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38" name="Text Box 879"/>
                <p:cNvSpPr txBox="1">
                  <a:spLocks noChangeArrowheads="1"/>
                </p:cNvSpPr>
                <p:nvPr/>
              </p:nvSpPr>
              <p:spPr bwMode="auto">
                <a:xfrm rot="4798148">
                  <a:off x="3553" y="226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39" name="Text Box 880"/>
                <p:cNvSpPr txBox="1">
                  <a:spLocks noChangeArrowheads="1"/>
                </p:cNvSpPr>
                <p:nvPr/>
              </p:nvSpPr>
              <p:spPr bwMode="auto">
                <a:xfrm rot="4798148">
                  <a:off x="3622" y="2097"/>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sp>
            <p:nvSpPr>
              <p:cNvPr id="536" name="Freeform 881"/>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grpSp>
        <p:grpSp>
          <p:nvGrpSpPr>
            <p:cNvPr id="485" name="Group 910"/>
            <p:cNvGrpSpPr>
              <a:grpSpLocks/>
            </p:cNvGrpSpPr>
            <p:nvPr/>
          </p:nvGrpSpPr>
          <p:grpSpPr bwMode="auto">
            <a:xfrm rot="20889981">
              <a:off x="4382753" y="4397085"/>
              <a:ext cx="417513" cy="573088"/>
              <a:chOff x="2641" y="2503"/>
              <a:chExt cx="263" cy="361"/>
            </a:xfrm>
          </p:grpSpPr>
          <p:grpSp>
            <p:nvGrpSpPr>
              <p:cNvPr id="520" name="Group 911"/>
              <p:cNvGrpSpPr>
                <a:grpSpLocks/>
              </p:cNvGrpSpPr>
              <p:nvPr/>
            </p:nvGrpSpPr>
            <p:grpSpPr bwMode="auto">
              <a:xfrm>
                <a:off x="2727" y="2507"/>
                <a:ext cx="148" cy="347"/>
                <a:chOff x="3637" y="2031"/>
                <a:chExt cx="148" cy="347"/>
              </a:xfrm>
            </p:grpSpPr>
            <p:sp>
              <p:nvSpPr>
                <p:cNvPr id="530" name="Freeform 912"/>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31" name="Text Box 913"/>
                <p:cNvSpPr txBox="1">
                  <a:spLocks noChangeArrowheads="1"/>
                </p:cNvSpPr>
                <p:nvPr/>
              </p:nvSpPr>
              <p:spPr bwMode="auto">
                <a:xfrm rot="4798148">
                  <a:off x="3567" y="226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32" name="Text Box 914"/>
                <p:cNvSpPr txBox="1">
                  <a:spLocks noChangeArrowheads="1"/>
                </p:cNvSpPr>
                <p:nvPr/>
              </p:nvSpPr>
              <p:spPr bwMode="auto">
                <a:xfrm rot="4798148">
                  <a:off x="3635" y="210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21" name="Group 915"/>
              <p:cNvGrpSpPr>
                <a:grpSpLocks/>
              </p:cNvGrpSpPr>
              <p:nvPr/>
            </p:nvGrpSpPr>
            <p:grpSpPr bwMode="auto">
              <a:xfrm>
                <a:off x="2762" y="2516"/>
                <a:ext cx="142" cy="348"/>
                <a:chOff x="3672" y="2040"/>
                <a:chExt cx="142" cy="348"/>
              </a:xfrm>
            </p:grpSpPr>
            <p:sp>
              <p:nvSpPr>
                <p:cNvPr id="527" name="Freeform 916"/>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28" name="Text Box 917"/>
                <p:cNvSpPr txBox="1">
                  <a:spLocks noChangeArrowheads="1"/>
                </p:cNvSpPr>
                <p:nvPr/>
              </p:nvSpPr>
              <p:spPr bwMode="auto">
                <a:xfrm rot="4798148">
                  <a:off x="3602" y="227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29" name="Text Box 918"/>
                <p:cNvSpPr txBox="1">
                  <a:spLocks noChangeArrowheads="1"/>
                </p:cNvSpPr>
                <p:nvPr/>
              </p:nvSpPr>
              <p:spPr bwMode="auto">
                <a:xfrm rot="4798148">
                  <a:off x="3667" y="2110"/>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22" name="Group 919"/>
              <p:cNvGrpSpPr>
                <a:grpSpLocks/>
              </p:cNvGrpSpPr>
              <p:nvPr/>
            </p:nvGrpSpPr>
            <p:grpSpPr bwMode="auto">
              <a:xfrm>
                <a:off x="2641" y="2503"/>
                <a:ext cx="219" cy="336"/>
                <a:chOff x="3551" y="2027"/>
                <a:chExt cx="219" cy="336"/>
              </a:xfrm>
            </p:grpSpPr>
            <p:sp>
              <p:nvSpPr>
                <p:cNvPr id="524" name="Freeform 920"/>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25" name="Text Box 921"/>
                <p:cNvSpPr txBox="1">
                  <a:spLocks noChangeArrowheads="1"/>
                </p:cNvSpPr>
                <p:nvPr/>
              </p:nvSpPr>
              <p:spPr bwMode="auto">
                <a:xfrm rot="4798148">
                  <a:off x="3481" y="2249"/>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26" name="Text Box 922"/>
                <p:cNvSpPr txBox="1">
                  <a:spLocks noChangeArrowheads="1"/>
                </p:cNvSpPr>
                <p:nvPr/>
              </p:nvSpPr>
              <p:spPr bwMode="auto">
                <a:xfrm rot="4798148">
                  <a:off x="3622" y="2097"/>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sp>
            <p:nvSpPr>
              <p:cNvPr id="523" name="Freeform 923"/>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grpSp>
        <p:grpSp>
          <p:nvGrpSpPr>
            <p:cNvPr id="486" name="Group 952"/>
            <p:cNvGrpSpPr>
              <a:grpSpLocks/>
            </p:cNvGrpSpPr>
            <p:nvPr/>
          </p:nvGrpSpPr>
          <p:grpSpPr bwMode="auto">
            <a:xfrm rot="21003240">
              <a:off x="4183139" y="4566527"/>
              <a:ext cx="303213" cy="573088"/>
              <a:chOff x="2713" y="2503"/>
              <a:chExt cx="191" cy="361"/>
            </a:xfrm>
          </p:grpSpPr>
          <p:grpSp>
            <p:nvGrpSpPr>
              <p:cNvPr id="507" name="Group 953"/>
              <p:cNvGrpSpPr>
                <a:grpSpLocks/>
              </p:cNvGrpSpPr>
              <p:nvPr/>
            </p:nvGrpSpPr>
            <p:grpSpPr bwMode="auto">
              <a:xfrm>
                <a:off x="2727" y="2507"/>
                <a:ext cx="148" cy="347"/>
                <a:chOff x="3637" y="2031"/>
                <a:chExt cx="148" cy="347"/>
              </a:xfrm>
            </p:grpSpPr>
            <p:sp>
              <p:nvSpPr>
                <p:cNvPr id="517" name="Freeform 954"/>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18" name="Text Box 955"/>
                <p:cNvSpPr txBox="1">
                  <a:spLocks noChangeArrowheads="1"/>
                </p:cNvSpPr>
                <p:nvPr/>
              </p:nvSpPr>
              <p:spPr bwMode="auto">
                <a:xfrm rot="4798148">
                  <a:off x="3567" y="226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19" name="Text Box 956"/>
                <p:cNvSpPr txBox="1">
                  <a:spLocks noChangeArrowheads="1"/>
                </p:cNvSpPr>
                <p:nvPr/>
              </p:nvSpPr>
              <p:spPr bwMode="auto">
                <a:xfrm rot="4798148">
                  <a:off x="3635" y="210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08" name="Group 957"/>
              <p:cNvGrpSpPr>
                <a:grpSpLocks/>
              </p:cNvGrpSpPr>
              <p:nvPr/>
            </p:nvGrpSpPr>
            <p:grpSpPr bwMode="auto">
              <a:xfrm>
                <a:off x="2762" y="2516"/>
                <a:ext cx="142" cy="348"/>
                <a:chOff x="3672" y="2040"/>
                <a:chExt cx="142" cy="348"/>
              </a:xfrm>
            </p:grpSpPr>
            <p:sp>
              <p:nvSpPr>
                <p:cNvPr id="514" name="Freeform 958"/>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15" name="Text Box 959"/>
                <p:cNvSpPr txBox="1">
                  <a:spLocks noChangeArrowheads="1"/>
                </p:cNvSpPr>
                <p:nvPr/>
              </p:nvSpPr>
              <p:spPr bwMode="auto">
                <a:xfrm rot="4798148">
                  <a:off x="3602" y="227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16" name="Text Box 960"/>
                <p:cNvSpPr txBox="1">
                  <a:spLocks noChangeArrowheads="1"/>
                </p:cNvSpPr>
                <p:nvPr/>
              </p:nvSpPr>
              <p:spPr bwMode="auto">
                <a:xfrm rot="4798148">
                  <a:off x="3667" y="2110"/>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509" name="Group 961"/>
              <p:cNvGrpSpPr>
                <a:grpSpLocks/>
              </p:cNvGrpSpPr>
              <p:nvPr/>
            </p:nvGrpSpPr>
            <p:grpSpPr bwMode="auto">
              <a:xfrm>
                <a:off x="2713" y="2503"/>
                <a:ext cx="147" cy="348"/>
                <a:chOff x="3623" y="2027"/>
                <a:chExt cx="147" cy="348"/>
              </a:xfrm>
            </p:grpSpPr>
            <p:sp>
              <p:nvSpPr>
                <p:cNvPr id="511" name="Freeform 962"/>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12" name="Text Box 963"/>
                <p:cNvSpPr txBox="1">
                  <a:spLocks noChangeArrowheads="1"/>
                </p:cNvSpPr>
                <p:nvPr/>
              </p:nvSpPr>
              <p:spPr bwMode="auto">
                <a:xfrm rot="4798148">
                  <a:off x="3553" y="226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13" name="Text Box 964"/>
                <p:cNvSpPr txBox="1">
                  <a:spLocks noChangeArrowheads="1"/>
                </p:cNvSpPr>
                <p:nvPr/>
              </p:nvSpPr>
              <p:spPr bwMode="auto">
                <a:xfrm rot="4798148">
                  <a:off x="3622" y="2097"/>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sp>
            <p:nvSpPr>
              <p:cNvPr id="510" name="Freeform 965"/>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grpSp>
        <p:grpSp>
          <p:nvGrpSpPr>
            <p:cNvPr id="487" name="Group 1176"/>
            <p:cNvGrpSpPr>
              <a:grpSpLocks/>
            </p:cNvGrpSpPr>
            <p:nvPr/>
          </p:nvGrpSpPr>
          <p:grpSpPr bwMode="auto">
            <a:xfrm>
              <a:off x="4091162" y="4134151"/>
              <a:ext cx="303213" cy="573088"/>
              <a:chOff x="2713" y="2503"/>
              <a:chExt cx="191" cy="361"/>
            </a:xfrm>
          </p:grpSpPr>
          <p:grpSp>
            <p:nvGrpSpPr>
              <p:cNvPr id="494" name="Group 1177"/>
              <p:cNvGrpSpPr>
                <a:grpSpLocks/>
              </p:cNvGrpSpPr>
              <p:nvPr/>
            </p:nvGrpSpPr>
            <p:grpSpPr bwMode="auto">
              <a:xfrm>
                <a:off x="2727" y="2507"/>
                <a:ext cx="148" cy="347"/>
                <a:chOff x="3637" y="2031"/>
                <a:chExt cx="148" cy="347"/>
              </a:xfrm>
            </p:grpSpPr>
            <p:sp>
              <p:nvSpPr>
                <p:cNvPr id="504" name="Freeform 1178"/>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05" name="Text Box 1179"/>
                <p:cNvSpPr txBox="1">
                  <a:spLocks noChangeArrowheads="1"/>
                </p:cNvSpPr>
                <p:nvPr/>
              </p:nvSpPr>
              <p:spPr bwMode="auto">
                <a:xfrm rot="4798148">
                  <a:off x="3567" y="226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06" name="Text Box 1180"/>
                <p:cNvSpPr txBox="1">
                  <a:spLocks noChangeArrowheads="1"/>
                </p:cNvSpPr>
                <p:nvPr/>
              </p:nvSpPr>
              <p:spPr bwMode="auto">
                <a:xfrm rot="4798148">
                  <a:off x="3635" y="210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495" name="Group 1181"/>
              <p:cNvGrpSpPr>
                <a:grpSpLocks/>
              </p:cNvGrpSpPr>
              <p:nvPr/>
            </p:nvGrpSpPr>
            <p:grpSpPr bwMode="auto">
              <a:xfrm>
                <a:off x="2762" y="2516"/>
                <a:ext cx="142" cy="348"/>
                <a:chOff x="3672" y="2040"/>
                <a:chExt cx="142" cy="348"/>
              </a:xfrm>
            </p:grpSpPr>
            <p:sp>
              <p:nvSpPr>
                <p:cNvPr id="501" name="Freeform 1182"/>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502" name="Text Box 1183"/>
                <p:cNvSpPr txBox="1">
                  <a:spLocks noChangeArrowheads="1"/>
                </p:cNvSpPr>
                <p:nvPr/>
              </p:nvSpPr>
              <p:spPr bwMode="auto">
                <a:xfrm rot="4798148">
                  <a:off x="3602" y="2274"/>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03" name="Text Box 1184"/>
                <p:cNvSpPr txBox="1">
                  <a:spLocks noChangeArrowheads="1"/>
                </p:cNvSpPr>
                <p:nvPr/>
              </p:nvSpPr>
              <p:spPr bwMode="auto">
                <a:xfrm rot="4798148">
                  <a:off x="3667" y="2110"/>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grpSp>
            <p:nvGrpSpPr>
              <p:cNvPr id="496" name="Group 1185"/>
              <p:cNvGrpSpPr>
                <a:grpSpLocks/>
              </p:cNvGrpSpPr>
              <p:nvPr/>
            </p:nvGrpSpPr>
            <p:grpSpPr bwMode="auto">
              <a:xfrm>
                <a:off x="2713" y="2503"/>
                <a:ext cx="147" cy="348"/>
                <a:chOff x="3623" y="2027"/>
                <a:chExt cx="147" cy="348"/>
              </a:xfrm>
            </p:grpSpPr>
            <p:sp>
              <p:nvSpPr>
                <p:cNvPr id="498" name="Freeform 1186"/>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sp>
              <p:nvSpPr>
                <p:cNvPr id="499" name="Text Box 1187"/>
                <p:cNvSpPr txBox="1">
                  <a:spLocks noChangeArrowheads="1"/>
                </p:cNvSpPr>
                <p:nvPr/>
              </p:nvSpPr>
              <p:spPr bwMode="auto">
                <a:xfrm rot="4798148">
                  <a:off x="3553" y="2261"/>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sp>
              <p:nvSpPr>
                <p:cNvPr id="500" name="Text Box 1188"/>
                <p:cNvSpPr txBox="1">
                  <a:spLocks noChangeArrowheads="1"/>
                </p:cNvSpPr>
                <p:nvPr/>
              </p:nvSpPr>
              <p:spPr bwMode="auto">
                <a:xfrm rot="4798148">
                  <a:off x="3622" y="2097"/>
                  <a:ext cx="184" cy="44"/>
                </a:xfrm>
                <a:prstGeom prst="rect">
                  <a:avLst/>
                </a:prstGeom>
                <a:noFill/>
                <a:ln w="9525">
                  <a:noFill/>
                  <a:miter lim="800000"/>
                  <a:headEnd/>
                  <a:tailEnd/>
                </a:ln>
              </p:spPr>
              <p:txBody>
                <a:bodyPr rot="10800000" vert="eaVert" wrap="none">
                  <a:spAutoFit/>
                </a:bodyPr>
                <a:lstStyle/>
                <a:p>
                  <a:pPr>
                    <a:defRPr/>
                  </a:pPr>
                  <a:endParaRPr lang="en-US" sz="700" kern="0">
                    <a:solidFill>
                      <a:srgbClr val="FFFF00"/>
                    </a:solidFill>
                  </a:endParaRPr>
                </a:p>
              </p:txBody>
            </p:sp>
          </p:grpSp>
          <p:sp>
            <p:nvSpPr>
              <p:cNvPr id="497" name="Freeform 1189"/>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rgbClr val="000000"/>
                </a:solidFill>
                <a:round/>
                <a:headEnd/>
                <a:tailEnd/>
              </a:ln>
            </p:spPr>
            <p:txBody>
              <a:bodyPr/>
              <a:lstStyle/>
              <a:p>
                <a:pPr>
                  <a:defRPr/>
                </a:pPr>
                <a:endParaRPr lang="en-GB" sz="700" kern="0">
                  <a:solidFill>
                    <a:srgbClr val="000000"/>
                  </a:solidFill>
                </a:endParaRPr>
              </a:p>
            </p:txBody>
          </p:sp>
        </p:grpSp>
        <p:sp>
          <p:nvSpPr>
            <p:cNvPr id="488" name="Oval 487"/>
            <p:cNvSpPr>
              <a:spLocks noChangeAspect="1"/>
            </p:cNvSpPr>
            <p:nvPr/>
          </p:nvSpPr>
          <p:spPr>
            <a:xfrm>
              <a:off x="4345931" y="3811486"/>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489" name="Oval 488"/>
            <p:cNvSpPr>
              <a:spLocks noChangeAspect="1"/>
            </p:cNvSpPr>
            <p:nvPr/>
          </p:nvSpPr>
          <p:spPr>
            <a:xfrm>
              <a:off x="4102308" y="3965575"/>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490" name="Oval 489"/>
            <p:cNvSpPr>
              <a:spLocks noChangeAspect="1"/>
            </p:cNvSpPr>
            <p:nvPr/>
          </p:nvSpPr>
          <p:spPr>
            <a:xfrm>
              <a:off x="4492989" y="4207649"/>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491" name="Oval 490"/>
            <p:cNvSpPr>
              <a:spLocks noChangeAspect="1"/>
            </p:cNvSpPr>
            <p:nvPr/>
          </p:nvSpPr>
          <p:spPr>
            <a:xfrm>
              <a:off x="4151753" y="4374453"/>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492" name="Oval 491"/>
            <p:cNvSpPr>
              <a:spLocks noChangeAspect="1"/>
            </p:cNvSpPr>
            <p:nvPr/>
          </p:nvSpPr>
          <p:spPr>
            <a:xfrm>
              <a:off x="4567277" y="4653233"/>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493" name="Oval 492"/>
            <p:cNvSpPr>
              <a:spLocks noChangeAspect="1"/>
            </p:cNvSpPr>
            <p:nvPr/>
          </p:nvSpPr>
          <p:spPr>
            <a:xfrm>
              <a:off x="4218337" y="4817482"/>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sp>
        <p:nvSpPr>
          <p:cNvPr id="572" name="Text Box 1437"/>
          <p:cNvSpPr txBox="1">
            <a:spLocks noChangeArrowheads="1"/>
          </p:cNvSpPr>
          <p:nvPr/>
        </p:nvSpPr>
        <p:spPr bwMode="auto">
          <a:xfrm>
            <a:off x="4397344" y="5126223"/>
            <a:ext cx="2611737" cy="391517"/>
          </a:xfrm>
          <a:prstGeom prst="rect">
            <a:avLst/>
          </a:prstGeom>
          <a:noFill/>
          <a:ln w="9525">
            <a:noFill/>
            <a:miter lim="800000"/>
            <a:headEnd/>
            <a:tailEnd/>
          </a:ln>
        </p:spPr>
        <p:txBody>
          <a:bodyPr wrap="square">
            <a:spAutoFit/>
          </a:bodyPr>
          <a:lstStyle/>
          <a:p>
            <a:pPr algn="ctr">
              <a:lnSpc>
                <a:spcPct val="80000"/>
              </a:lnSpc>
              <a:defRPr/>
            </a:pPr>
            <a:r>
              <a:rPr lang="en-US" sz="1200" b="1" kern="0" dirty="0">
                <a:solidFill>
                  <a:srgbClr val="000000"/>
                </a:solidFill>
                <a:latin typeface="Calibri" panose="020F0502020204030204" pitchFamily="34" charset="0"/>
                <a:cs typeface="Calibri" panose="020F0502020204030204" pitchFamily="34" charset="0"/>
              </a:rPr>
              <a:t>Small tau</a:t>
            </a:r>
          </a:p>
          <a:p>
            <a:pPr algn="ctr">
              <a:lnSpc>
                <a:spcPct val="80000"/>
              </a:lnSpc>
              <a:defRPr/>
            </a:pPr>
            <a:r>
              <a:rPr lang="en-US" sz="1200" b="1" kern="0" dirty="0">
                <a:solidFill>
                  <a:srgbClr val="000000"/>
                </a:solidFill>
                <a:latin typeface="Calibri" panose="020F0502020204030204" pitchFamily="34" charset="0"/>
                <a:cs typeface="Calibri" panose="020F0502020204030204" pitchFamily="34" charset="0"/>
              </a:rPr>
              <a:t>assemblies</a:t>
            </a:r>
          </a:p>
        </p:txBody>
      </p:sp>
      <p:grpSp>
        <p:nvGrpSpPr>
          <p:cNvPr id="573" name="Group 572"/>
          <p:cNvGrpSpPr/>
          <p:nvPr/>
        </p:nvGrpSpPr>
        <p:grpSpPr>
          <a:xfrm>
            <a:off x="9510" y="2418796"/>
            <a:ext cx="12192000" cy="3733041"/>
            <a:chOff x="0" y="2579804"/>
            <a:chExt cx="9144000" cy="3733041"/>
          </a:xfrm>
        </p:grpSpPr>
        <p:sp>
          <p:nvSpPr>
            <p:cNvPr id="574" name="Freeform 573"/>
            <p:cNvSpPr>
              <a:spLocks noChangeAspect="1"/>
            </p:cNvSpPr>
            <p:nvPr/>
          </p:nvSpPr>
          <p:spPr>
            <a:xfrm>
              <a:off x="4389509" y="2579804"/>
              <a:ext cx="131674" cy="151624"/>
            </a:xfrm>
            <a:custGeom>
              <a:avLst/>
              <a:gdLst>
                <a:gd name="connsiteX0" fmla="*/ 30027 w 503951"/>
                <a:gd name="connsiteY0" fmla="*/ 24938 h 382386"/>
                <a:gd name="connsiteX1" fmla="*/ 88217 w 503951"/>
                <a:gd name="connsiteY1" fmla="*/ 374073 h 382386"/>
                <a:gd name="connsiteX2" fmla="*/ 171344 w 503951"/>
                <a:gd name="connsiteY2" fmla="*/ 382386 h 382386"/>
                <a:gd name="connsiteX3" fmla="*/ 312660 w 503951"/>
                <a:gd name="connsiteY3" fmla="*/ 374073 h 382386"/>
                <a:gd name="connsiteX4" fmla="*/ 337598 w 503951"/>
                <a:gd name="connsiteY4" fmla="*/ 365760 h 382386"/>
                <a:gd name="connsiteX5" fmla="*/ 453977 w 503951"/>
                <a:gd name="connsiteY5" fmla="*/ 357447 h 382386"/>
                <a:gd name="connsiteX6" fmla="*/ 495540 w 503951"/>
                <a:gd name="connsiteY6" fmla="*/ 349135 h 382386"/>
                <a:gd name="connsiteX7" fmla="*/ 495540 w 503951"/>
                <a:gd name="connsiteY7" fmla="*/ 0 h 382386"/>
                <a:gd name="connsiteX8" fmla="*/ 478915 w 503951"/>
                <a:gd name="connsiteY8" fmla="*/ 49876 h 382386"/>
                <a:gd name="connsiteX9" fmla="*/ 445664 w 503951"/>
                <a:gd name="connsiteY9" fmla="*/ 91440 h 382386"/>
                <a:gd name="connsiteX10" fmla="*/ 429038 w 503951"/>
                <a:gd name="connsiteY10" fmla="*/ 108066 h 382386"/>
                <a:gd name="connsiteX11" fmla="*/ 420726 w 503951"/>
                <a:gd name="connsiteY11" fmla="*/ 133004 h 382386"/>
                <a:gd name="connsiteX12" fmla="*/ 337598 w 503951"/>
                <a:gd name="connsiteY12" fmla="*/ 182880 h 382386"/>
                <a:gd name="connsiteX13" fmla="*/ 312660 w 503951"/>
                <a:gd name="connsiteY13" fmla="*/ 191193 h 382386"/>
                <a:gd name="connsiteX14" fmla="*/ 287722 w 503951"/>
                <a:gd name="connsiteY14" fmla="*/ 199506 h 382386"/>
                <a:gd name="connsiteX15" fmla="*/ 154718 w 503951"/>
                <a:gd name="connsiteY15" fmla="*/ 191193 h 382386"/>
                <a:gd name="connsiteX16" fmla="*/ 113155 w 503951"/>
                <a:gd name="connsiteY16" fmla="*/ 149629 h 382386"/>
                <a:gd name="connsiteX17" fmla="*/ 79904 w 503951"/>
                <a:gd name="connsiteY17" fmla="*/ 116378 h 382386"/>
                <a:gd name="connsiteX18" fmla="*/ 71591 w 503951"/>
                <a:gd name="connsiteY18" fmla="*/ 91440 h 382386"/>
                <a:gd name="connsiteX19" fmla="*/ 38340 w 503951"/>
                <a:gd name="connsiteY19" fmla="*/ 49876 h 382386"/>
                <a:gd name="connsiteX20" fmla="*/ 30027 w 503951"/>
                <a:gd name="connsiteY20" fmla="*/ 24938 h 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951" h="382386">
                  <a:moveTo>
                    <a:pt x="30027" y="24938"/>
                  </a:moveTo>
                  <a:cubicBezTo>
                    <a:pt x="38340" y="78971"/>
                    <a:pt x="-73590" y="353847"/>
                    <a:pt x="88217" y="374073"/>
                  </a:cubicBezTo>
                  <a:cubicBezTo>
                    <a:pt x="115849" y="377527"/>
                    <a:pt x="143635" y="379615"/>
                    <a:pt x="171344" y="382386"/>
                  </a:cubicBezTo>
                  <a:cubicBezTo>
                    <a:pt x="218449" y="379615"/>
                    <a:pt x="265707" y="378768"/>
                    <a:pt x="312660" y="374073"/>
                  </a:cubicBezTo>
                  <a:cubicBezTo>
                    <a:pt x="321379" y="373201"/>
                    <a:pt x="328896" y="366784"/>
                    <a:pt x="337598" y="365760"/>
                  </a:cubicBezTo>
                  <a:cubicBezTo>
                    <a:pt x="376223" y="361216"/>
                    <a:pt x="415184" y="360218"/>
                    <a:pt x="453977" y="357447"/>
                  </a:cubicBezTo>
                  <a:cubicBezTo>
                    <a:pt x="467831" y="354676"/>
                    <a:pt x="490838" y="362458"/>
                    <a:pt x="495540" y="349135"/>
                  </a:cubicBezTo>
                  <a:cubicBezTo>
                    <a:pt x="514200" y="296264"/>
                    <a:pt x="496066" y="13673"/>
                    <a:pt x="495540" y="0"/>
                  </a:cubicBezTo>
                  <a:cubicBezTo>
                    <a:pt x="489998" y="16625"/>
                    <a:pt x="491307" y="37484"/>
                    <a:pt x="478915" y="49876"/>
                  </a:cubicBezTo>
                  <a:cubicBezTo>
                    <a:pt x="438771" y="90020"/>
                    <a:pt x="487610" y="39007"/>
                    <a:pt x="445664" y="91440"/>
                  </a:cubicBezTo>
                  <a:cubicBezTo>
                    <a:pt x="440768" y="97560"/>
                    <a:pt x="434580" y="102524"/>
                    <a:pt x="429038" y="108066"/>
                  </a:cubicBezTo>
                  <a:cubicBezTo>
                    <a:pt x="426267" y="116379"/>
                    <a:pt x="425819" y="125874"/>
                    <a:pt x="420726" y="133004"/>
                  </a:cubicBezTo>
                  <a:cubicBezTo>
                    <a:pt x="392199" y="172942"/>
                    <a:pt x="383209" y="167677"/>
                    <a:pt x="337598" y="182880"/>
                  </a:cubicBezTo>
                  <a:lnTo>
                    <a:pt x="312660" y="191193"/>
                  </a:lnTo>
                  <a:lnTo>
                    <a:pt x="287722" y="199506"/>
                  </a:lnTo>
                  <a:cubicBezTo>
                    <a:pt x="243387" y="196735"/>
                    <a:pt x="198596" y="198121"/>
                    <a:pt x="154718" y="191193"/>
                  </a:cubicBezTo>
                  <a:cubicBezTo>
                    <a:pt x="130913" y="187434"/>
                    <a:pt x="125877" y="164471"/>
                    <a:pt x="113155" y="149629"/>
                  </a:cubicBezTo>
                  <a:cubicBezTo>
                    <a:pt x="102954" y="137728"/>
                    <a:pt x="79904" y="116378"/>
                    <a:pt x="79904" y="116378"/>
                  </a:cubicBezTo>
                  <a:cubicBezTo>
                    <a:pt x="77133" y="108065"/>
                    <a:pt x="75510" y="99277"/>
                    <a:pt x="71591" y="91440"/>
                  </a:cubicBezTo>
                  <a:cubicBezTo>
                    <a:pt x="61104" y="70466"/>
                    <a:pt x="53804" y="65340"/>
                    <a:pt x="38340" y="49876"/>
                  </a:cubicBezTo>
                  <a:cubicBezTo>
                    <a:pt x="28788" y="21221"/>
                    <a:pt x="21714" y="-29095"/>
                    <a:pt x="30027" y="24938"/>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575" name="Arc 574"/>
            <p:cNvSpPr/>
            <p:nvPr/>
          </p:nvSpPr>
          <p:spPr>
            <a:xfrm>
              <a:off x="0" y="2744145"/>
              <a:ext cx="9144000" cy="3568700"/>
            </a:xfrm>
            <a:prstGeom prst="arc">
              <a:avLst>
                <a:gd name="adj1" fmla="val 11236997"/>
                <a:gd name="adj2" fmla="val 21007491"/>
              </a:avLst>
            </a:prstGeom>
            <a:ln>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endParaRPr>
            </a:p>
          </p:txBody>
        </p:sp>
        <p:sp>
          <p:nvSpPr>
            <p:cNvPr id="576" name="Freeform 575"/>
            <p:cNvSpPr>
              <a:spLocks noChangeAspect="1"/>
            </p:cNvSpPr>
            <p:nvPr/>
          </p:nvSpPr>
          <p:spPr>
            <a:xfrm rot="21005120">
              <a:off x="3127976" y="2666052"/>
              <a:ext cx="131674" cy="151624"/>
            </a:xfrm>
            <a:custGeom>
              <a:avLst/>
              <a:gdLst>
                <a:gd name="connsiteX0" fmla="*/ 30027 w 503951"/>
                <a:gd name="connsiteY0" fmla="*/ 24938 h 382386"/>
                <a:gd name="connsiteX1" fmla="*/ 88217 w 503951"/>
                <a:gd name="connsiteY1" fmla="*/ 374073 h 382386"/>
                <a:gd name="connsiteX2" fmla="*/ 171344 w 503951"/>
                <a:gd name="connsiteY2" fmla="*/ 382386 h 382386"/>
                <a:gd name="connsiteX3" fmla="*/ 312660 w 503951"/>
                <a:gd name="connsiteY3" fmla="*/ 374073 h 382386"/>
                <a:gd name="connsiteX4" fmla="*/ 337598 w 503951"/>
                <a:gd name="connsiteY4" fmla="*/ 365760 h 382386"/>
                <a:gd name="connsiteX5" fmla="*/ 453977 w 503951"/>
                <a:gd name="connsiteY5" fmla="*/ 357447 h 382386"/>
                <a:gd name="connsiteX6" fmla="*/ 495540 w 503951"/>
                <a:gd name="connsiteY6" fmla="*/ 349135 h 382386"/>
                <a:gd name="connsiteX7" fmla="*/ 495540 w 503951"/>
                <a:gd name="connsiteY7" fmla="*/ 0 h 382386"/>
                <a:gd name="connsiteX8" fmla="*/ 478915 w 503951"/>
                <a:gd name="connsiteY8" fmla="*/ 49876 h 382386"/>
                <a:gd name="connsiteX9" fmla="*/ 445664 w 503951"/>
                <a:gd name="connsiteY9" fmla="*/ 91440 h 382386"/>
                <a:gd name="connsiteX10" fmla="*/ 429038 w 503951"/>
                <a:gd name="connsiteY10" fmla="*/ 108066 h 382386"/>
                <a:gd name="connsiteX11" fmla="*/ 420726 w 503951"/>
                <a:gd name="connsiteY11" fmla="*/ 133004 h 382386"/>
                <a:gd name="connsiteX12" fmla="*/ 337598 w 503951"/>
                <a:gd name="connsiteY12" fmla="*/ 182880 h 382386"/>
                <a:gd name="connsiteX13" fmla="*/ 312660 w 503951"/>
                <a:gd name="connsiteY13" fmla="*/ 191193 h 382386"/>
                <a:gd name="connsiteX14" fmla="*/ 287722 w 503951"/>
                <a:gd name="connsiteY14" fmla="*/ 199506 h 382386"/>
                <a:gd name="connsiteX15" fmla="*/ 154718 w 503951"/>
                <a:gd name="connsiteY15" fmla="*/ 191193 h 382386"/>
                <a:gd name="connsiteX16" fmla="*/ 113155 w 503951"/>
                <a:gd name="connsiteY16" fmla="*/ 149629 h 382386"/>
                <a:gd name="connsiteX17" fmla="*/ 79904 w 503951"/>
                <a:gd name="connsiteY17" fmla="*/ 116378 h 382386"/>
                <a:gd name="connsiteX18" fmla="*/ 71591 w 503951"/>
                <a:gd name="connsiteY18" fmla="*/ 91440 h 382386"/>
                <a:gd name="connsiteX19" fmla="*/ 38340 w 503951"/>
                <a:gd name="connsiteY19" fmla="*/ 49876 h 382386"/>
                <a:gd name="connsiteX20" fmla="*/ 30027 w 503951"/>
                <a:gd name="connsiteY20" fmla="*/ 24938 h 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951" h="382386">
                  <a:moveTo>
                    <a:pt x="30027" y="24938"/>
                  </a:moveTo>
                  <a:cubicBezTo>
                    <a:pt x="38340" y="78971"/>
                    <a:pt x="-73590" y="353847"/>
                    <a:pt x="88217" y="374073"/>
                  </a:cubicBezTo>
                  <a:cubicBezTo>
                    <a:pt x="115849" y="377527"/>
                    <a:pt x="143635" y="379615"/>
                    <a:pt x="171344" y="382386"/>
                  </a:cubicBezTo>
                  <a:cubicBezTo>
                    <a:pt x="218449" y="379615"/>
                    <a:pt x="265707" y="378768"/>
                    <a:pt x="312660" y="374073"/>
                  </a:cubicBezTo>
                  <a:cubicBezTo>
                    <a:pt x="321379" y="373201"/>
                    <a:pt x="328896" y="366784"/>
                    <a:pt x="337598" y="365760"/>
                  </a:cubicBezTo>
                  <a:cubicBezTo>
                    <a:pt x="376223" y="361216"/>
                    <a:pt x="415184" y="360218"/>
                    <a:pt x="453977" y="357447"/>
                  </a:cubicBezTo>
                  <a:cubicBezTo>
                    <a:pt x="467831" y="354676"/>
                    <a:pt x="490838" y="362458"/>
                    <a:pt x="495540" y="349135"/>
                  </a:cubicBezTo>
                  <a:cubicBezTo>
                    <a:pt x="514200" y="296264"/>
                    <a:pt x="496066" y="13673"/>
                    <a:pt x="495540" y="0"/>
                  </a:cubicBezTo>
                  <a:cubicBezTo>
                    <a:pt x="489998" y="16625"/>
                    <a:pt x="491307" y="37484"/>
                    <a:pt x="478915" y="49876"/>
                  </a:cubicBezTo>
                  <a:cubicBezTo>
                    <a:pt x="438771" y="90020"/>
                    <a:pt x="487610" y="39007"/>
                    <a:pt x="445664" y="91440"/>
                  </a:cubicBezTo>
                  <a:cubicBezTo>
                    <a:pt x="440768" y="97560"/>
                    <a:pt x="434580" y="102524"/>
                    <a:pt x="429038" y="108066"/>
                  </a:cubicBezTo>
                  <a:cubicBezTo>
                    <a:pt x="426267" y="116379"/>
                    <a:pt x="425819" y="125874"/>
                    <a:pt x="420726" y="133004"/>
                  </a:cubicBezTo>
                  <a:cubicBezTo>
                    <a:pt x="392199" y="172942"/>
                    <a:pt x="383209" y="167677"/>
                    <a:pt x="337598" y="182880"/>
                  </a:cubicBezTo>
                  <a:lnTo>
                    <a:pt x="312660" y="191193"/>
                  </a:lnTo>
                  <a:lnTo>
                    <a:pt x="287722" y="199506"/>
                  </a:lnTo>
                  <a:cubicBezTo>
                    <a:pt x="243387" y="196735"/>
                    <a:pt x="198596" y="198121"/>
                    <a:pt x="154718" y="191193"/>
                  </a:cubicBezTo>
                  <a:cubicBezTo>
                    <a:pt x="130913" y="187434"/>
                    <a:pt x="125877" y="164471"/>
                    <a:pt x="113155" y="149629"/>
                  </a:cubicBezTo>
                  <a:cubicBezTo>
                    <a:pt x="102954" y="137728"/>
                    <a:pt x="79904" y="116378"/>
                    <a:pt x="79904" y="116378"/>
                  </a:cubicBezTo>
                  <a:cubicBezTo>
                    <a:pt x="77133" y="108065"/>
                    <a:pt x="75510" y="99277"/>
                    <a:pt x="71591" y="91440"/>
                  </a:cubicBezTo>
                  <a:cubicBezTo>
                    <a:pt x="61104" y="70466"/>
                    <a:pt x="53804" y="65340"/>
                    <a:pt x="38340" y="49876"/>
                  </a:cubicBezTo>
                  <a:cubicBezTo>
                    <a:pt x="28788" y="21221"/>
                    <a:pt x="21714" y="-29095"/>
                    <a:pt x="30027" y="24938"/>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577" name="Freeform 576"/>
            <p:cNvSpPr>
              <a:spLocks noChangeAspect="1"/>
            </p:cNvSpPr>
            <p:nvPr/>
          </p:nvSpPr>
          <p:spPr>
            <a:xfrm rot="20655752">
              <a:off x="1866443" y="2907072"/>
              <a:ext cx="131674" cy="151624"/>
            </a:xfrm>
            <a:custGeom>
              <a:avLst/>
              <a:gdLst>
                <a:gd name="connsiteX0" fmla="*/ 30027 w 503951"/>
                <a:gd name="connsiteY0" fmla="*/ 24938 h 382386"/>
                <a:gd name="connsiteX1" fmla="*/ 88217 w 503951"/>
                <a:gd name="connsiteY1" fmla="*/ 374073 h 382386"/>
                <a:gd name="connsiteX2" fmla="*/ 171344 w 503951"/>
                <a:gd name="connsiteY2" fmla="*/ 382386 h 382386"/>
                <a:gd name="connsiteX3" fmla="*/ 312660 w 503951"/>
                <a:gd name="connsiteY3" fmla="*/ 374073 h 382386"/>
                <a:gd name="connsiteX4" fmla="*/ 337598 w 503951"/>
                <a:gd name="connsiteY4" fmla="*/ 365760 h 382386"/>
                <a:gd name="connsiteX5" fmla="*/ 453977 w 503951"/>
                <a:gd name="connsiteY5" fmla="*/ 357447 h 382386"/>
                <a:gd name="connsiteX6" fmla="*/ 495540 w 503951"/>
                <a:gd name="connsiteY6" fmla="*/ 349135 h 382386"/>
                <a:gd name="connsiteX7" fmla="*/ 495540 w 503951"/>
                <a:gd name="connsiteY7" fmla="*/ 0 h 382386"/>
                <a:gd name="connsiteX8" fmla="*/ 478915 w 503951"/>
                <a:gd name="connsiteY8" fmla="*/ 49876 h 382386"/>
                <a:gd name="connsiteX9" fmla="*/ 445664 w 503951"/>
                <a:gd name="connsiteY9" fmla="*/ 91440 h 382386"/>
                <a:gd name="connsiteX10" fmla="*/ 429038 w 503951"/>
                <a:gd name="connsiteY10" fmla="*/ 108066 h 382386"/>
                <a:gd name="connsiteX11" fmla="*/ 420726 w 503951"/>
                <a:gd name="connsiteY11" fmla="*/ 133004 h 382386"/>
                <a:gd name="connsiteX12" fmla="*/ 337598 w 503951"/>
                <a:gd name="connsiteY12" fmla="*/ 182880 h 382386"/>
                <a:gd name="connsiteX13" fmla="*/ 312660 w 503951"/>
                <a:gd name="connsiteY13" fmla="*/ 191193 h 382386"/>
                <a:gd name="connsiteX14" fmla="*/ 287722 w 503951"/>
                <a:gd name="connsiteY14" fmla="*/ 199506 h 382386"/>
                <a:gd name="connsiteX15" fmla="*/ 154718 w 503951"/>
                <a:gd name="connsiteY15" fmla="*/ 191193 h 382386"/>
                <a:gd name="connsiteX16" fmla="*/ 113155 w 503951"/>
                <a:gd name="connsiteY16" fmla="*/ 149629 h 382386"/>
                <a:gd name="connsiteX17" fmla="*/ 79904 w 503951"/>
                <a:gd name="connsiteY17" fmla="*/ 116378 h 382386"/>
                <a:gd name="connsiteX18" fmla="*/ 71591 w 503951"/>
                <a:gd name="connsiteY18" fmla="*/ 91440 h 382386"/>
                <a:gd name="connsiteX19" fmla="*/ 38340 w 503951"/>
                <a:gd name="connsiteY19" fmla="*/ 49876 h 382386"/>
                <a:gd name="connsiteX20" fmla="*/ 30027 w 503951"/>
                <a:gd name="connsiteY20" fmla="*/ 24938 h 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951" h="382386">
                  <a:moveTo>
                    <a:pt x="30027" y="24938"/>
                  </a:moveTo>
                  <a:cubicBezTo>
                    <a:pt x="38340" y="78971"/>
                    <a:pt x="-73590" y="353847"/>
                    <a:pt x="88217" y="374073"/>
                  </a:cubicBezTo>
                  <a:cubicBezTo>
                    <a:pt x="115849" y="377527"/>
                    <a:pt x="143635" y="379615"/>
                    <a:pt x="171344" y="382386"/>
                  </a:cubicBezTo>
                  <a:cubicBezTo>
                    <a:pt x="218449" y="379615"/>
                    <a:pt x="265707" y="378768"/>
                    <a:pt x="312660" y="374073"/>
                  </a:cubicBezTo>
                  <a:cubicBezTo>
                    <a:pt x="321379" y="373201"/>
                    <a:pt x="328896" y="366784"/>
                    <a:pt x="337598" y="365760"/>
                  </a:cubicBezTo>
                  <a:cubicBezTo>
                    <a:pt x="376223" y="361216"/>
                    <a:pt x="415184" y="360218"/>
                    <a:pt x="453977" y="357447"/>
                  </a:cubicBezTo>
                  <a:cubicBezTo>
                    <a:pt x="467831" y="354676"/>
                    <a:pt x="490838" y="362458"/>
                    <a:pt x="495540" y="349135"/>
                  </a:cubicBezTo>
                  <a:cubicBezTo>
                    <a:pt x="514200" y="296264"/>
                    <a:pt x="496066" y="13673"/>
                    <a:pt x="495540" y="0"/>
                  </a:cubicBezTo>
                  <a:cubicBezTo>
                    <a:pt x="489998" y="16625"/>
                    <a:pt x="491307" y="37484"/>
                    <a:pt x="478915" y="49876"/>
                  </a:cubicBezTo>
                  <a:cubicBezTo>
                    <a:pt x="438771" y="90020"/>
                    <a:pt x="487610" y="39007"/>
                    <a:pt x="445664" y="91440"/>
                  </a:cubicBezTo>
                  <a:cubicBezTo>
                    <a:pt x="440768" y="97560"/>
                    <a:pt x="434580" y="102524"/>
                    <a:pt x="429038" y="108066"/>
                  </a:cubicBezTo>
                  <a:cubicBezTo>
                    <a:pt x="426267" y="116379"/>
                    <a:pt x="425819" y="125874"/>
                    <a:pt x="420726" y="133004"/>
                  </a:cubicBezTo>
                  <a:cubicBezTo>
                    <a:pt x="392199" y="172942"/>
                    <a:pt x="383209" y="167677"/>
                    <a:pt x="337598" y="182880"/>
                  </a:cubicBezTo>
                  <a:lnTo>
                    <a:pt x="312660" y="191193"/>
                  </a:lnTo>
                  <a:lnTo>
                    <a:pt x="287722" y="199506"/>
                  </a:lnTo>
                  <a:cubicBezTo>
                    <a:pt x="243387" y="196735"/>
                    <a:pt x="198596" y="198121"/>
                    <a:pt x="154718" y="191193"/>
                  </a:cubicBezTo>
                  <a:cubicBezTo>
                    <a:pt x="130913" y="187434"/>
                    <a:pt x="125877" y="164471"/>
                    <a:pt x="113155" y="149629"/>
                  </a:cubicBezTo>
                  <a:cubicBezTo>
                    <a:pt x="102954" y="137728"/>
                    <a:pt x="79904" y="116378"/>
                    <a:pt x="79904" y="116378"/>
                  </a:cubicBezTo>
                  <a:cubicBezTo>
                    <a:pt x="77133" y="108065"/>
                    <a:pt x="75510" y="99277"/>
                    <a:pt x="71591" y="91440"/>
                  </a:cubicBezTo>
                  <a:cubicBezTo>
                    <a:pt x="61104" y="70466"/>
                    <a:pt x="53804" y="65340"/>
                    <a:pt x="38340" y="49876"/>
                  </a:cubicBezTo>
                  <a:cubicBezTo>
                    <a:pt x="28788" y="21221"/>
                    <a:pt x="21714" y="-29095"/>
                    <a:pt x="30027" y="24938"/>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578" name="Freeform 577"/>
            <p:cNvSpPr>
              <a:spLocks noChangeAspect="1"/>
            </p:cNvSpPr>
            <p:nvPr/>
          </p:nvSpPr>
          <p:spPr>
            <a:xfrm rot="2024061">
              <a:off x="8174110" y="3283328"/>
              <a:ext cx="131674" cy="151624"/>
            </a:xfrm>
            <a:custGeom>
              <a:avLst/>
              <a:gdLst>
                <a:gd name="connsiteX0" fmla="*/ 30027 w 503951"/>
                <a:gd name="connsiteY0" fmla="*/ 24938 h 382386"/>
                <a:gd name="connsiteX1" fmla="*/ 88217 w 503951"/>
                <a:gd name="connsiteY1" fmla="*/ 374073 h 382386"/>
                <a:gd name="connsiteX2" fmla="*/ 171344 w 503951"/>
                <a:gd name="connsiteY2" fmla="*/ 382386 h 382386"/>
                <a:gd name="connsiteX3" fmla="*/ 312660 w 503951"/>
                <a:gd name="connsiteY3" fmla="*/ 374073 h 382386"/>
                <a:gd name="connsiteX4" fmla="*/ 337598 w 503951"/>
                <a:gd name="connsiteY4" fmla="*/ 365760 h 382386"/>
                <a:gd name="connsiteX5" fmla="*/ 453977 w 503951"/>
                <a:gd name="connsiteY5" fmla="*/ 357447 h 382386"/>
                <a:gd name="connsiteX6" fmla="*/ 495540 w 503951"/>
                <a:gd name="connsiteY6" fmla="*/ 349135 h 382386"/>
                <a:gd name="connsiteX7" fmla="*/ 495540 w 503951"/>
                <a:gd name="connsiteY7" fmla="*/ 0 h 382386"/>
                <a:gd name="connsiteX8" fmla="*/ 478915 w 503951"/>
                <a:gd name="connsiteY8" fmla="*/ 49876 h 382386"/>
                <a:gd name="connsiteX9" fmla="*/ 445664 w 503951"/>
                <a:gd name="connsiteY9" fmla="*/ 91440 h 382386"/>
                <a:gd name="connsiteX10" fmla="*/ 429038 w 503951"/>
                <a:gd name="connsiteY10" fmla="*/ 108066 h 382386"/>
                <a:gd name="connsiteX11" fmla="*/ 420726 w 503951"/>
                <a:gd name="connsiteY11" fmla="*/ 133004 h 382386"/>
                <a:gd name="connsiteX12" fmla="*/ 337598 w 503951"/>
                <a:gd name="connsiteY12" fmla="*/ 182880 h 382386"/>
                <a:gd name="connsiteX13" fmla="*/ 312660 w 503951"/>
                <a:gd name="connsiteY13" fmla="*/ 191193 h 382386"/>
                <a:gd name="connsiteX14" fmla="*/ 287722 w 503951"/>
                <a:gd name="connsiteY14" fmla="*/ 199506 h 382386"/>
                <a:gd name="connsiteX15" fmla="*/ 154718 w 503951"/>
                <a:gd name="connsiteY15" fmla="*/ 191193 h 382386"/>
                <a:gd name="connsiteX16" fmla="*/ 113155 w 503951"/>
                <a:gd name="connsiteY16" fmla="*/ 149629 h 382386"/>
                <a:gd name="connsiteX17" fmla="*/ 79904 w 503951"/>
                <a:gd name="connsiteY17" fmla="*/ 116378 h 382386"/>
                <a:gd name="connsiteX18" fmla="*/ 71591 w 503951"/>
                <a:gd name="connsiteY18" fmla="*/ 91440 h 382386"/>
                <a:gd name="connsiteX19" fmla="*/ 38340 w 503951"/>
                <a:gd name="connsiteY19" fmla="*/ 49876 h 382386"/>
                <a:gd name="connsiteX20" fmla="*/ 30027 w 503951"/>
                <a:gd name="connsiteY20" fmla="*/ 24938 h 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951" h="382386">
                  <a:moveTo>
                    <a:pt x="30027" y="24938"/>
                  </a:moveTo>
                  <a:cubicBezTo>
                    <a:pt x="38340" y="78971"/>
                    <a:pt x="-73590" y="353847"/>
                    <a:pt x="88217" y="374073"/>
                  </a:cubicBezTo>
                  <a:cubicBezTo>
                    <a:pt x="115849" y="377527"/>
                    <a:pt x="143635" y="379615"/>
                    <a:pt x="171344" y="382386"/>
                  </a:cubicBezTo>
                  <a:cubicBezTo>
                    <a:pt x="218449" y="379615"/>
                    <a:pt x="265707" y="378768"/>
                    <a:pt x="312660" y="374073"/>
                  </a:cubicBezTo>
                  <a:cubicBezTo>
                    <a:pt x="321379" y="373201"/>
                    <a:pt x="328896" y="366784"/>
                    <a:pt x="337598" y="365760"/>
                  </a:cubicBezTo>
                  <a:cubicBezTo>
                    <a:pt x="376223" y="361216"/>
                    <a:pt x="415184" y="360218"/>
                    <a:pt x="453977" y="357447"/>
                  </a:cubicBezTo>
                  <a:cubicBezTo>
                    <a:pt x="467831" y="354676"/>
                    <a:pt x="490838" y="362458"/>
                    <a:pt x="495540" y="349135"/>
                  </a:cubicBezTo>
                  <a:cubicBezTo>
                    <a:pt x="514200" y="296264"/>
                    <a:pt x="496066" y="13673"/>
                    <a:pt x="495540" y="0"/>
                  </a:cubicBezTo>
                  <a:cubicBezTo>
                    <a:pt x="489998" y="16625"/>
                    <a:pt x="491307" y="37484"/>
                    <a:pt x="478915" y="49876"/>
                  </a:cubicBezTo>
                  <a:cubicBezTo>
                    <a:pt x="438771" y="90020"/>
                    <a:pt x="487610" y="39007"/>
                    <a:pt x="445664" y="91440"/>
                  </a:cubicBezTo>
                  <a:cubicBezTo>
                    <a:pt x="440768" y="97560"/>
                    <a:pt x="434580" y="102524"/>
                    <a:pt x="429038" y="108066"/>
                  </a:cubicBezTo>
                  <a:cubicBezTo>
                    <a:pt x="426267" y="116379"/>
                    <a:pt x="425819" y="125874"/>
                    <a:pt x="420726" y="133004"/>
                  </a:cubicBezTo>
                  <a:cubicBezTo>
                    <a:pt x="392199" y="172942"/>
                    <a:pt x="383209" y="167677"/>
                    <a:pt x="337598" y="182880"/>
                  </a:cubicBezTo>
                  <a:lnTo>
                    <a:pt x="312660" y="191193"/>
                  </a:lnTo>
                  <a:lnTo>
                    <a:pt x="287722" y="199506"/>
                  </a:lnTo>
                  <a:cubicBezTo>
                    <a:pt x="243387" y="196735"/>
                    <a:pt x="198596" y="198121"/>
                    <a:pt x="154718" y="191193"/>
                  </a:cubicBezTo>
                  <a:cubicBezTo>
                    <a:pt x="130913" y="187434"/>
                    <a:pt x="125877" y="164471"/>
                    <a:pt x="113155" y="149629"/>
                  </a:cubicBezTo>
                  <a:cubicBezTo>
                    <a:pt x="102954" y="137728"/>
                    <a:pt x="79904" y="116378"/>
                    <a:pt x="79904" y="116378"/>
                  </a:cubicBezTo>
                  <a:cubicBezTo>
                    <a:pt x="77133" y="108065"/>
                    <a:pt x="75510" y="99277"/>
                    <a:pt x="71591" y="91440"/>
                  </a:cubicBezTo>
                  <a:cubicBezTo>
                    <a:pt x="61104" y="70466"/>
                    <a:pt x="53804" y="65340"/>
                    <a:pt x="38340" y="49876"/>
                  </a:cubicBezTo>
                  <a:cubicBezTo>
                    <a:pt x="28788" y="21221"/>
                    <a:pt x="21714" y="-29095"/>
                    <a:pt x="30027" y="24938"/>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579" name="Freeform 578"/>
            <p:cNvSpPr>
              <a:spLocks noChangeAspect="1"/>
            </p:cNvSpPr>
            <p:nvPr/>
          </p:nvSpPr>
          <p:spPr>
            <a:xfrm rot="1018180">
              <a:off x="7214938" y="2927670"/>
              <a:ext cx="131674" cy="151624"/>
            </a:xfrm>
            <a:custGeom>
              <a:avLst/>
              <a:gdLst>
                <a:gd name="connsiteX0" fmla="*/ 30027 w 503951"/>
                <a:gd name="connsiteY0" fmla="*/ 24938 h 382386"/>
                <a:gd name="connsiteX1" fmla="*/ 88217 w 503951"/>
                <a:gd name="connsiteY1" fmla="*/ 374073 h 382386"/>
                <a:gd name="connsiteX2" fmla="*/ 171344 w 503951"/>
                <a:gd name="connsiteY2" fmla="*/ 382386 h 382386"/>
                <a:gd name="connsiteX3" fmla="*/ 312660 w 503951"/>
                <a:gd name="connsiteY3" fmla="*/ 374073 h 382386"/>
                <a:gd name="connsiteX4" fmla="*/ 337598 w 503951"/>
                <a:gd name="connsiteY4" fmla="*/ 365760 h 382386"/>
                <a:gd name="connsiteX5" fmla="*/ 453977 w 503951"/>
                <a:gd name="connsiteY5" fmla="*/ 357447 h 382386"/>
                <a:gd name="connsiteX6" fmla="*/ 495540 w 503951"/>
                <a:gd name="connsiteY6" fmla="*/ 349135 h 382386"/>
                <a:gd name="connsiteX7" fmla="*/ 495540 w 503951"/>
                <a:gd name="connsiteY7" fmla="*/ 0 h 382386"/>
                <a:gd name="connsiteX8" fmla="*/ 478915 w 503951"/>
                <a:gd name="connsiteY8" fmla="*/ 49876 h 382386"/>
                <a:gd name="connsiteX9" fmla="*/ 445664 w 503951"/>
                <a:gd name="connsiteY9" fmla="*/ 91440 h 382386"/>
                <a:gd name="connsiteX10" fmla="*/ 429038 w 503951"/>
                <a:gd name="connsiteY10" fmla="*/ 108066 h 382386"/>
                <a:gd name="connsiteX11" fmla="*/ 420726 w 503951"/>
                <a:gd name="connsiteY11" fmla="*/ 133004 h 382386"/>
                <a:gd name="connsiteX12" fmla="*/ 337598 w 503951"/>
                <a:gd name="connsiteY12" fmla="*/ 182880 h 382386"/>
                <a:gd name="connsiteX13" fmla="*/ 312660 w 503951"/>
                <a:gd name="connsiteY13" fmla="*/ 191193 h 382386"/>
                <a:gd name="connsiteX14" fmla="*/ 287722 w 503951"/>
                <a:gd name="connsiteY14" fmla="*/ 199506 h 382386"/>
                <a:gd name="connsiteX15" fmla="*/ 154718 w 503951"/>
                <a:gd name="connsiteY15" fmla="*/ 191193 h 382386"/>
                <a:gd name="connsiteX16" fmla="*/ 113155 w 503951"/>
                <a:gd name="connsiteY16" fmla="*/ 149629 h 382386"/>
                <a:gd name="connsiteX17" fmla="*/ 79904 w 503951"/>
                <a:gd name="connsiteY17" fmla="*/ 116378 h 382386"/>
                <a:gd name="connsiteX18" fmla="*/ 71591 w 503951"/>
                <a:gd name="connsiteY18" fmla="*/ 91440 h 382386"/>
                <a:gd name="connsiteX19" fmla="*/ 38340 w 503951"/>
                <a:gd name="connsiteY19" fmla="*/ 49876 h 382386"/>
                <a:gd name="connsiteX20" fmla="*/ 30027 w 503951"/>
                <a:gd name="connsiteY20" fmla="*/ 24938 h 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951" h="382386">
                  <a:moveTo>
                    <a:pt x="30027" y="24938"/>
                  </a:moveTo>
                  <a:cubicBezTo>
                    <a:pt x="38340" y="78971"/>
                    <a:pt x="-73590" y="353847"/>
                    <a:pt x="88217" y="374073"/>
                  </a:cubicBezTo>
                  <a:cubicBezTo>
                    <a:pt x="115849" y="377527"/>
                    <a:pt x="143635" y="379615"/>
                    <a:pt x="171344" y="382386"/>
                  </a:cubicBezTo>
                  <a:cubicBezTo>
                    <a:pt x="218449" y="379615"/>
                    <a:pt x="265707" y="378768"/>
                    <a:pt x="312660" y="374073"/>
                  </a:cubicBezTo>
                  <a:cubicBezTo>
                    <a:pt x="321379" y="373201"/>
                    <a:pt x="328896" y="366784"/>
                    <a:pt x="337598" y="365760"/>
                  </a:cubicBezTo>
                  <a:cubicBezTo>
                    <a:pt x="376223" y="361216"/>
                    <a:pt x="415184" y="360218"/>
                    <a:pt x="453977" y="357447"/>
                  </a:cubicBezTo>
                  <a:cubicBezTo>
                    <a:pt x="467831" y="354676"/>
                    <a:pt x="490838" y="362458"/>
                    <a:pt x="495540" y="349135"/>
                  </a:cubicBezTo>
                  <a:cubicBezTo>
                    <a:pt x="514200" y="296264"/>
                    <a:pt x="496066" y="13673"/>
                    <a:pt x="495540" y="0"/>
                  </a:cubicBezTo>
                  <a:cubicBezTo>
                    <a:pt x="489998" y="16625"/>
                    <a:pt x="491307" y="37484"/>
                    <a:pt x="478915" y="49876"/>
                  </a:cubicBezTo>
                  <a:cubicBezTo>
                    <a:pt x="438771" y="90020"/>
                    <a:pt x="487610" y="39007"/>
                    <a:pt x="445664" y="91440"/>
                  </a:cubicBezTo>
                  <a:cubicBezTo>
                    <a:pt x="440768" y="97560"/>
                    <a:pt x="434580" y="102524"/>
                    <a:pt x="429038" y="108066"/>
                  </a:cubicBezTo>
                  <a:cubicBezTo>
                    <a:pt x="426267" y="116379"/>
                    <a:pt x="425819" y="125874"/>
                    <a:pt x="420726" y="133004"/>
                  </a:cubicBezTo>
                  <a:cubicBezTo>
                    <a:pt x="392199" y="172942"/>
                    <a:pt x="383209" y="167677"/>
                    <a:pt x="337598" y="182880"/>
                  </a:cubicBezTo>
                  <a:lnTo>
                    <a:pt x="312660" y="191193"/>
                  </a:lnTo>
                  <a:lnTo>
                    <a:pt x="287722" y="199506"/>
                  </a:lnTo>
                  <a:cubicBezTo>
                    <a:pt x="243387" y="196735"/>
                    <a:pt x="198596" y="198121"/>
                    <a:pt x="154718" y="191193"/>
                  </a:cubicBezTo>
                  <a:cubicBezTo>
                    <a:pt x="130913" y="187434"/>
                    <a:pt x="125877" y="164471"/>
                    <a:pt x="113155" y="149629"/>
                  </a:cubicBezTo>
                  <a:cubicBezTo>
                    <a:pt x="102954" y="137728"/>
                    <a:pt x="79904" y="116378"/>
                    <a:pt x="79904" y="116378"/>
                  </a:cubicBezTo>
                  <a:cubicBezTo>
                    <a:pt x="77133" y="108065"/>
                    <a:pt x="75510" y="99277"/>
                    <a:pt x="71591" y="91440"/>
                  </a:cubicBezTo>
                  <a:cubicBezTo>
                    <a:pt x="61104" y="70466"/>
                    <a:pt x="53804" y="65340"/>
                    <a:pt x="38340" y="49876"/>
                  </a:cubicBezTo>
                  <a:cubicBezTo>
                    <a:pt x="28788" y="21221"/>
                    <a:pt x="21714" y="-29095"/>
                    <a:pt x="30027" y="24938"/>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grpSp>
      <p:grpSp>
        <p:nvGrpSpPr>
          <p:cNvPr id="580" name="Group 579"/>
          <p:cNvGrpSpPr/>
          <p:nvPr/>
        </p:nvGrpSpPr>
        <p:grpSpPr>
          <a:xfrm>
            <a:off x="6428925" y="4003936"/>
            <a:ext cx="675904" cy="578485"/>
            <a:chOff x="5106661" y="4114148"/>
            <a:chExt cx="506928" cy="578485"/>
          </a:xfrm>
        </p:grpSpPr>
        <p:sp>
          <p:nvSpPr>
            <p:cNvPr id="581" name="Right Arrow 580"/>
            <p:cNvSpPr/>
            <p:nvPr/>
          </p:nvSpPr>
          <p:spPr>
            <a:xfrm>
              <a:off x="5106661" y="4473341"/>
              <a:ext cx="506928" cy="219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82" name="Freeform 1215"/>
            <p:cNvSpPr>
              <a:spLocks/>
            </p:cNvSpPr>
            <p:nvPr/>
          </p:nvSpPr>
          <p:spPr bwMode="auto">
            <a:xfrm rot="1230875">
              <a:off x="5202051" y="4114148"/>
              <a:ext cx="334487" cy="64453"/>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583" name="Line 1216"/>
            <p:cNvSpPr>
              <a:spLocks noChangeShapeType="1"/>
            </p:cNvSpPr>
            <p:nvPr/>
          </p:nvSpPr>
          <p:spPr bwMode="auto">
            <a:xfrm rot="3315623">
              <a:off x="5365405" y="4170822"/>
              <a:ext cx="8556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sp>
          <p:nvSpPr>
            <p:cNvPr id="584" name="TextBox 583"/>
            <p:cNvSpPr txBox="1"/>
            <p:nvPr/>
          </p:nvSpPr>
          <p:spPr>
            <a:xfrm>
              <a:off x="5172488" y="4117416"/>
              <a:ext cx="188615" cy="461665"/>
            </a:xfrm>
            <a:prstGeom prst="rect">
              <a:avLst/>
            </a:prstGeom>
            <a:noFill/>
          </p:spPr>
          <p:txBody>
            <a:bodyPr wrap="square" rtlCol="0">
              <a:spAutoFit/>
            </a:bodyPr>
            <a:lstStyle/>
            <a:p>
              <a:r>
                <a:rPr lang="en-GB" sz="2400" dirty="0">
                  <a:solidFill>
                    <a:srgbClr val="000000"/>
                  </a:solidFill>
                </a:rPr>
                <a:t>+</a:t>
              </a:r>
            </a:p>
          </p:txBody>
        </p:sp>
      </p:grpSp>
      <p:sp>
        <p:nvSpPr>
          <p:cNvPr id="585" name="Text Box 1438"/>
          <p:cNvSpPr txBox="1">
            <a:spLocks noChangeArrowheads="1"/>
          </p:cNvSpPr>
          <p:nvPr/>
        </p:nvSpPr>
        <p:spPr bwMode="auto">
          <a:xfrm>
            <a:off x="9363608" y="5256853"/>
            <a:ext cx="1451689" cy="307777"/>
          </a:xfrm>
          <a:prstGeom prst="rect">
            <a:avLst/>
          </a:prstGeom>
          <a:noFill/>
          <a:ln w="9525">
            <a:noFill/>
            <a:miter lim="800000"/>
            <a:headEnd/>
            <a:tailEnd/>
          </a:ln>
        </p:spPr>
        <p:txBody>
          <a:bodyPr wrap="square">
            <a:spAutoFit/>
          </a:bodyPr>
          <a:lstStyle/>
          <a:p>
            <a:pPr algn="ctr">
              <a:defRPr/>
            </a:pPr>
            <a:r>
              <a:rPr lang="en-US" sz="1400" b="1" kern="0" dirty="0">
                <a:solidFill>
                  <a:srgbClr val="000000"/>
                </a:solidFill>
                <a:latin typeface="Calibri" panose="020F0502020204030204" pitchFamily="34" charset="0"/>
                <a:cs typeface="Calibri" panose="020F0502020204030204" pitchFamily="34" charset="0"/>
              </a:rPr>
              <a:t>Tangles</a:t>
            </a:r>
          </a:p>
        </p:txBody>
      </p:sp>
      <p:sp>
        <p:nvSpPr>
          <p:cNvPr id="586" name="Right Arrow 585"/>
          <p:cNvSpPr/>
          <p:nvPr/>
        </p:nvSpPr>
        <p:spPr>
          <a:xfrm>
            <a:off x="8661465" y="4363126"/>
            <a:ext cx="675904" cy="219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587" name="Group 586"/>
          <p:cNvGrpSpPr/>
          <p:nvPr/>
        </p:nvGrpSpPr>
        <p:grpSpPr>
          <a:xfrm rot="3734655">
            <a:off x="2994080" y="4346602"/>
            <a:ext cx="334487" cy="132609"/>
            <a:chOff x="2196613" y="4473386"/>
            <a:chExt cx="334487" cy="99457"/>
          </a:xfrm>
        </p:grpSpPr>
        <p:sp>
          <p:nvSpPr>
            <p:cNvPr id="588" name="Freeform 1215"/>
            <p:cNvSpPr>
              <a:spLocks/>
            </p:cNvSpPr>
            <p:nvPr/>
          </p:nvSpPr>
          <p:spPr bwMode="auto">
            <a:xfrm rot="1230875">
              <a:off x="2196613" y="4473386"/>
              <a:ext cx="334487" cy="64453"/>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589" name="Line 1216"/>
            <p:cNvSpPr>
              <a:spLocks noChangeShapeType="1"/>
            </p:cNvSpPr>
            <p:nvPr/>
          </p:nvSpPr>
          <p:spPr bwMode="auto">
            <a:xfrm rot="3315623">
              <a:off x="2359967" y="4530060"/>
              <a:ext cx="8556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grpSp>
      <p:grpSp>
        <p:nvGrpSpPr>
          <p:cNvPr id="590" name="Group 589"/>
          <p:cNvGrpSpPr/>
          <p:nvPr/>
        </p:nvGrpSpPr>
        <p:grpSpPr>
          <a:xfrm rot="5010432">
            <a:off x="3035397" y="4897393"/>
            <a:ext cx="334487" cy="132609"/>
            <a:chOff x="2196613" y="4473386"/>
            <a:chExt cx="334487" cy="99457"/>
          </a:xfrm>
        </p:grpSpPr>
        <p:sp>
          <p:nvSpPr>
            <p:cNvPr id="591" name="Freeform 1215"/>
            <p:cNvSpPr>
              <a:spLocks/>
            </p:cNvSpPr>
            <p:nvPr/>
          </p:nvSpPr>
          <p:spPr bwMode="auto">
            <a:xfrm rot="1230875">
              <a:off x="2196613" y="4473386"/>
              <a:ext cx="334487" cy="64453"/>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592" name="Line 1216"/>
            <p:cNvSpPr>
              <a:spLocks noChangeShapeType="1"/>
            </p:cNvSpPr>
            <p:nvPr/>
          </p:nvSpPr>
          <p:spPr bwMode="auto">
            <a:xfrm rot="3315623">
              <a:off x="2359967" y="4530060"/>
              <a:ext cx="85567" cy="0"/>
            </a:xfrm>
            <a:prstGeom prst="line">
              <a:avLst/>
            </a:prstGeom>
            <a:noFill/>
            <a:ln w="28575">
              <a:solidFill>
                <a:srgbClr val="333399"/>
              </a:solidFill>
              <a:round/>
              <a:headEnd/>
              <a:tailEnd/>
            </a:ln>
          </p:spPr>
          <p:txBody>
            <a:bodyPr/>
            <a:lstStyle/>
            <a:p>
              <a:pPr>
                <a:defRPr/>
              </a:pPr>
              <a:endParaRPr lang="en-GB" kern="0">
                <a:solidFill>
                  <a:srgbClr val="000000"/>
                </a:solidFill>
              </a:endParaRPr>
            </a:p>
          </p:txBody>
        </p:sp>
      </p:grpSp>
      <p:grpSp>
        <p:nvGrpSpPr>
          <p:cNvPr id="593" name="Group 592"/>
          <p:cNvGrpSpPr/>
          <p:nvPr/>
        </p:nvGrpSpPr>
        <p:grpSpPr>
          <a:xfrm>
            <a:off x="7202067" y="4007558"/>
            <a:ext cx="1154617" cy="1089954"/>
            <a:chOff x="5902419" y="4155870"/>
            <a:chExt cx="865964" cy="1089954"/>
          </a:xfrm>
        </p:grpSpPr>
        <p:grpSp>
          <p:nvGrpSpPr>
            <p:cNvPr id="594" name="Group 593"/>
            <p:cNvGrpSpPr/>
            <p:nvPr/>
          </p:nvGrpSpPr>
          <p:grpSpPr>
            <a:xfrm rot="19303063">
              <a:off x="5902419" y="4155870"/>
              <a:ext cx="844059" cy="469773"/>
              <a:chOff x="6133799" y="3757485"/>
              <a:chExt cx="844059" cy="469773"/>
            </a:xfrm>
          </p:grpSpPr>
          <p:grpSp>
            <p:nvGrpSpPr>
              <p:cNvPr id="735" name="Group 1007"/>
              <p:cNvGrpSpPr>
                <a:grpSpLocks/>
              </p:cNvGrpSpPr>
              <p:nvPr/>
            </p:nvGrpSpPr>
            <p:grpSpPr bwMode="auto">
              <a:xfrm rot="9186646">
                <a:off x="6731793" y="3757485"/>
                <a:ext cx="246065" cy="317502"/>
                <a:chOff x="5367" y="1727"/>
                <a:chExt cx="155" cy="200"/>
              </a:xfrm>
            </p:grpSpPr>
            <p:grpSp>
              <p:nvGrpSpPr>
                <p:cNvPr id="862" name="Group 1008"/>
                <p:cNvGrpSpPr>
                  <a:grpSpLocks/>
                </p:cNvGrpSpPr>
                <p:nvPr/>
              </p:nvGrpSpPr>
              <p:grpSpPr bwMode="auto">
                <a:xfrm>
                  <a:off x="5449" y="1775"/>
                  <a:ext cx="61" cy="76"/>
                  <a:chOff x="5292" y="1704"/>
                  <a:chExt cx="134" cy="166"/>
                </a:xfrm>
              </p:grpSpPr>
              <p:sp>
                <p:nvSpPr>
                  <p:cNvPr id="871" name="Freeform 1009"/>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72" name="Freeform 1010"/>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73" name="Freeform 1011"/>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863" name="Group 1012"/>
                <p:cNvGrpSpPr>
                  <a:grpSpLocks/>
                </p:cNvGrpSpPr>
                <p:nvPr/>
              </p:nvGrpSpPr>
              <p:grpSpPr bwMode="auto">
                <a:xfrm>
                  <a:off x="5415" y="1727"/>
                  <a:ext cx="107" cy="139"/>
                  <a:chOff x="5337" y="1600"/>
                  <a:chExt cx="171" cy="213"/>
                </a:xfrm>
              </p:grpSpPr>
              <p:sp>
                <p:nvSpPr>
                  <p:cNvPr id="868" name="Text Box 1013"/>
                  <p:cNvSpPr txBox="1">
                    <a:spLocks noChangeArrowheads="1"/>
                  </p:cNvSpPr>
                  <p:nvPr/>
                </p:nvSpPr>
                <p:spPr bwMode="auto">
                  <a:xfrm rot="15931666">
                    <a:off x="5320" y="1631"/>
                    <a:ext cx="200"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69" name="Text Box 1014"/>
                  <p:cNvSpPr txBox="1">
                    <a:spLocks noChangeArrowheads="1"/>
                  </p:cNvSpPr>
                  <p:nvPr/>
                </p:nvSpPr>
                <p:spPr bwMode="auto">
                  <a:xfrm rot="15931666">
                    <a:off x="5333" y="1637"/>
                    <a:ext cx="200"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70" name="Text Box 1015"/>
                  <p:cNvSpPr txBox="1">
                    <a:spLocks noChangeArrowheads="1"/>
                  </p:cNvSpPr>
                  <p:nvPr/>
                </p:nvSpPr>
                <p:spPr bwMode="auto">
                  <a:xfrm rot="15931666">
                    <a:off x="5313" y="1624"/>
                    <a:ext cx="200"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864" name="Group 1016"/>
                <p:cNvGrpSpPr>
                  <a:grpSpLocks/>
                </p:cNvGrpSpPr>
                <p:nvPr/>
              </p:nvGrpSpPr>
              <p:grpSpPr bwMode="auto">
                <a:xfrm>
                  <a:off x="5367" y="1792"/>
                  <a:ext cx="125" cy="135"/>
                  <a:chOff x="5314" y="1607"/>
                  <a:chExt cx="200" cy="209"/>
                </a:xfrm>
              </p:grpSpPr>
              <p:sp>
                <p:nvSpPr>
                  <p:cNvPr id="865" name="Text Box 1017"/>
                  <p:cNvSpPr txBox="1">
                    <a:spLocks noChangeArrowheads="1"/>
                  </p:cNvSpPr>
                  <p:nvPr/>
                </p:nvSpPr>
                <p:spPr bwMode="auto">
                  <a:xfrm rot="15931666">
                    <a:off x="5319" y="1635"/>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66" name="Text Box 1018"/>
                  <p:cNvSpPr txBox="1">
                    <a:spLocks noChangeArrowheads="1"/>
                  </p:cNvSpPr>
                  <p:nvPr/>
                </p:nvSpPr>
                <p:spPr bwMode="auto">
                  <a:xfrm rot="15931666">
                    <a:off x="5337" y="1639"/>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67" name="Text Box 1019"/>
                  <p:cNvSpPr txBox="1">
                    <a:spLocks noChangeArrowheads="1"/>
                  </p:cNvSpPr>
                  <p:nvPr/>
                </p:nvSpPr>
                <p:spPr bwMode="auto">
                  <a:xfrm rot="15931666">
                    <a:off x="5289" y="1632"/>
                    <a:ext cx="202"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36" name="Group 735"/>
              <p:cNvGrpSpPr/>
              <p:nvPr/>
            </p:nvGrpSpPr>
            <p:grpSpPr>
              <a:xfrm>
                <a:off x="6133799" y="3786111"/>
                <a:ext cx="790398" cy="441147"/>
                <a:chOff x="6133799" y="3786111"/>
                <a:chExt cx="790398" cy="441147"/>
              </a:xfrm>
            </p:grpSpPr>
            <p:grpSp>
              <p:nvGrpSpPr>
                <p:cNvPr id="737" name="Group 995"/>
                <p:cNvGrpSpPr>
                  <a:grpSpLocks/>
                </p:cNvGrpSpPr>
                <p:nvPr/>
              </p:nvGrpSpPr>
              <p:grpSpPr bwMode="auto">
                <a:xfrm rot="10356398">
                  <a:off x="6827359" y="3903307"/>
                  <a:ext cx="96838" cy="120650"/>
                  <a:chOff x="5292" y="1704"/>
                  <a:chExt cx="134" cy="166"/>
                </a:xfrm>
              </p:grpSpPr>
              <p:sp>
                <p:nvSpPr>
                  <p:cNvPr id="859" name="Freeform 996"/>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60" name="Freeform 997"/>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61" name="Freeform 998"/>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738" name="Group 1020"/>
                <p:cNvGrpSpPr>
                  <a:grpSpLocks/>
                </p:cNvGrpSpPr>
                <p:nvPr/>
              </p:nvGrpSpPr>
              <p:grpSpPr bwMode="auto">
                <a:xfrm rot="8584209">
                  <a:off x="6659556" y="3798843"/>
                  <a:ext cx="239713" cy="303213"/>
                  <a:chOff x="5388" y="1720"/>
                  <a:chExt cx="151" cy="191"/>
                </a:xfrm>
              </p:grpSpPr>
              <p:grpSp>
                <p:nvGrpSpPr>
                  <p:cNvPr id="847" name="Group 1021"/>
                  <p:cNvGrpSpPr>
                    <a:grpSpLocks/>
                  </p:cNvGrpSpPr>
                  <p:nvPr/>
                </p:nvGrpSpPr>
                <p:grpSpPr bwMode="auto">
                  <a:xfrm>
                    <a:off x="5450" y="1774"/>
                    <a:ext cx="61" cy="76"/>
                    <a:chOff x="5292" y="1704"/>
                    <a:chExt cx="134" cy="166"/>
                  </a:xfrm>
                </p:grpSpPr>
                <p:sp>
                  <p:nvSpPr>
                    <p:cNvPr id="856" name="Freeform 1022"/>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57" name="Freeform 1023"/>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58" name="Freeform 1024"/>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848" name="Group 1025"/>
                  <p:cNvGrpSpPr>
                    <a:grpSpLocks/>
                  </p:cNvGrpSpPr>
                  <p:nvPr/>
                </p:nvGrpSpPr>
                <p:grpSpPr bwMode="auto">
                  <a:xfrm>
                    <a:off x="5411" y="1720"/>
                    <a:ext cx="128" cy="139"/>
                    <a:chOff x="5306" y="1599"/>
                    <a:chExt cx="204" cy="215"/>
                  </a:xfrm>
                </p:grpSpPr>
                <p:sp>
                  <p:nvSpPr>
                    <p:cNvPr id="853" name="Text Box 1026"/>
                    <p:cNvSpPr txBox="1">
                      <a:spLocks noChangeArrowheads="1"/>
                    </p:cNvSpPr>
                    <p:nvPr/>
                  </p:nvSpPr>
                  <p:spPr bwMode="auto">
                    <a:xfrm rot="15931666">
                      <a:off x="5319" y="1638"/>
                      <a:ext cx="203"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54" name="Text Box 1027"/>
                    <p:cNvSpPr txBox="1">
                      <a:spLocks noChangeArrowheads="1"/>
                    </p:cNvSpPr>
                    <p:nvPr/>
                  </p:nvSpPr>
                  <p:spPr bwMode="auto">
                    <a:xfrm rot="15931666">
                      <a:off x="5333" y="1638"/>
                      <a:ext cx="203"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55" name="Text Box 1028"/>
                    <p:cNvSpPr txBox="1">
                      <a:spLocks noChangeArrowheads="1"/>
                    </p:cNvSpPr>
                    <p:nvPr/>
                  </p:nvSpPr>
                  <p:spPr bwMode="auto">
                    <a:xfrm rot="15931666">
                      <a:off x="5280" y="1625"/>
                      <a:ext cx="202"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849" name="Group 1029"/>
                  <p:cNvGrpSpPr>
                    <a:grpSpLocks/>
                  </p:cNvGrpSpPr>
                  <p:nvPr/>
                </p:nvGrpSpPr>
                <p:grpSpPr bwMode="auto">
                  <a:xfrm>
                    <a:off x="5388" y="1780"/>
                    <a:ext cx="121" cy="131"/>
                    <a:chOff x="5312" y="1606"/>
                    <a:chExt cx="191" cy="207"/>
                  </a:xfrm>
                </p:grpSpPr>
                <p:sp>
                  <p:nvSpPr>
                    <p:cNvPr id="850" name="Text Box 1030"/>
                    <p:cNvSpPr txBox="1">
                      <a:spLocks noChangeArrowheads="1"/>
                    </p:cNvSpPr>
                    <p:nvPr/>
                  </p:nvSpPr>
                  <p:spPr bwMode="auto">
                    <a:xfrm rot="15931666">
                      <a:off x="5312" y="1633"/>
                      <a:ext cx="204" cy="14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51" name="Text Box 1031"/>
                    <p:cNvSpPr txBox="1">
                      <a:spLocks noChangeArrowheads="1"/>
                    </p:cNvSpPr>
                    <p:nvPr/>
                  </p:nvSpPr>
                  <p:spPr bwMode="auto">
                    <a:xfrm rot="15931666">
                      <a:off x="5326" y="1636"/>
                      <a:ext cx="205" cy="14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52" name="Text Box 1032"/>
                    <p:cNvSpPr txBox="1">
                      <a:spLocks noChangeArrowheads="1"/>
                    </p:cNvSpPr>
                    <p:nvPr/>
                  </p:nvSpPr>
                  <p:spPr bwMode="auto">
                    <a:xfrm rot="15931666">
                      <a:off x="5284" y="1634"/>
                      <a:ext cx="206" cy="14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39" name="Group 1033"/>
                <p:cNvGrpSpPr>
                  <a:grpSpLocks/>
                </p:cNvGrpSpPr>
                <p:nvPr/>
              </p:nvGrpSpPr>
              <p:grpSpPr bwMode="auto">
                <a:xfrm rot="8064541">
                  <a:off x="6572377" y="3808000"/>
                  <a:ext cx="285750" cy="285750"/>
                  <a:chOff x="5372" y="1732"/>
                  <a:chExt cx="180" cy="180"/>
                </a:xfrm>
              </p:grpSpPr>
              <p:grpSp>
                <p:nvGrpSpPr>
                  <p:cNvPr id="836" name="Group 1034"/>
                  <p:cNvGrpSpPr>
                    <a:grpSpLocks/>
                  </p:cNvGrpSpPr>
                  <p:nvPr/>
                </p:nvGrpSpPr>
                <p:grpSpPr bwMode="auto">
                  <a:xfrm>
                    <a:off x="5450" y="1774"/>
                    <a:ext cx="61" cy="76"/>
                    <a:chOff x="5292" y="1704"/>
                    <a:chExt cx="134" cy="166"/>
                  </a:xfrm>
                </p:grpSpPr>
                <p:sp>
                  <p:nvSpPr>
                    <p:cNvPr id="844" name="Freeform 1035"/>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45" name="Freeform 1036"/>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46" name="Freeform 1037"/>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837" name="Group 1038"/>
                  <p:cNvGrpSpPr>
                    <a:grpSpLocks/>
                  </p:cNvGrpSpPr>
                  <p:nvPr/>
                </p:nvGrpSpPr>
                <p:grpSpPr bwMode="auto">
                  <a:xfrm>
                    <a:off x="5420" y="1732"/>
                    <a:ext cx="132" cy="100"/>
                    <a:chOff x="5315" y="1632"/>
                    <a:chExt cx="209" cy="155"/>
                  </a:xfrm>
                </p:grpSpPr>
                <p:sp>
                  <p:nvSpPr>
                    <p:cNvPr id="842" name="Text Box 1039"/>
                    <p:cNvSpPr txBox="1">
                      <a:spLocks noChangeArrowheads="1"/>
                    </p:cNvSpPr>
                    <p:nvPr/>
                  </p:nvSpPr>
                  <p:spPr bwMode="auto">
                    <a:xfrm rot="15931666">
                      <a:off x="5338" y="1609"/>
                      <a:ext cx="153"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43" name="Text Box 1040"/>
                    <p:cNvSpPr txBox="1">
                      <a:spLocks noChangeArrowheads="1"/>
                    </p:cNvSpPr>
                    <p:nvPr/>
                  </p:nvSpPr>
                  <p:spPr bwMode="auto">
                    <a:xfrm rot="15931666">
                      <a:off x="5348" y="1611"/>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838" name="Group 1042"/>
                  <p:cNvGrpSpPr>
                    <a:grpSpLocks/>
                  </p:cNvGrpSpPr>
                  <p:nvPr/>
                </p:nvGrpSpPr>
                <p:grpSpPr bwMode="auto">
                  <a:xfrm>
                    <a:off x="5372" y="1805"/>
                    <a:ext cx="155" cy="107"/>
                    <a:chOff x="5278" y="1619"/>
                    <a:chExt cx="246" cy="166"/>
                  </a:xfrm>
                </p:grpSpPr>
                <p:sp>
                  <p:nvSpPr>
                    <p:cNvPr id="839" name="Text Box 1043"/>
                    <p:cNvSpPr txBox="1">
                      <a:spLocks noChangeArrowheads="1"/>
                    </p:cNvSpPr>
                    <p:nvPr/>
                  </p:nvSpPr>
                  <p:spPr bwMode="auto">
                    <a:xfrm rot="15931666">
                      <a:off x="5333" y="1609"/>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40" name="Text Box 1044"/>
                    <p:cNvSpPr txBox="1">
                      <a:spLocks noChangeArrowheads="1"/>
                    </p:cNvSpPr>
                    <p:nvPr/>
                  </p:nvSpPr>
                  <p:spPr bwMode="auto">
                    <a:xfrm rot="15931666">
                      <a:off x="5348" y="1609"/>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41" name="Text Box 1045"/>
                    <p:cNvSpPr txBox="1">
                      <a:spLocks noChangeArrowheads="1"/>
                    </p:cNvSpPr>
                    <p:nvPr/>
                  </p:nvSpPr>
                  <p:spPr bwMode="auto">
                    <a:xfrm rot="15931666">
                      <a:off x="5302" y="1595"/>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40" name="Group 1046"/>
                <p:cNvGrpSpPr>
                  <a:grpSpLocks/>
                </p:cNvGrpSpPr>
                <p:nvPr/>
              </p:nvGrpSpPr>
              <p:grpSpPr bwMode="auto">
                <a:xfrm rot="8373659">
                  <a:off x="6578262" y="3786111"/>
                  <a:ext cx="234951" cy="298452"/>
                  <a:chOff x="5363" y="1732"/>
                  <a:chExt cx="148" cy="188"/>
                </a:xfrm>
              </p:grpSpPr>
              <p:grpSp>
                <p:nvGrpSpPr>
                  <p:cNvPr id="825" name="Group 1047"/>
                  <p:cNvGrpSpPr>
                    <a:grpSpLocks/>
                  </p:cNvGrpSpPr>
                  <p:nvPr/>
                </p:nvGrpSpPr>
                <p:grpSpPr bwMode="auto">
                  <a:xfrm>
                    <a:off x="5450" y="1774"/>
                    <a:ext cx="61" cy="76"/>
                    <a:chOff x="5292" y="1704"/>
                    <a:chExt cx="134" cy="166"/>
                  </a:xfrm>
                </p:grpSpPr>
                <p:sp>
                  <p:nvSpPr>
                    <p:cNvPr id="833" name="Freeform 1048"/>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34" name="Freeform 1049"/>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35" name="Freeform 1050"/>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826" name="Group 1051"/>
                  <p:cNvGrpSpPr>
                    <a:grpSpLocks/>
                  </p:cNvGrpSpPr>
                  <p:nvPr/>
                </p:nvGrpSpPr>
                <p:grpSpPr bwMode="auto">
                  <a:xfrm>
                    <a:off x="5408" y="1732"/>
                    <a:ext cx="102" cy="132"/>
                    <a:chOff x="5340" y="1604"/>
                    <a:chExt cx="163" cy="203"/>
                  </a:xfrm>
                </p:grpSpPr>
                <p:sp>
                  <p:nvSpPr>
                    <p:cNvPr id="831" name="Text Box 1052"/>
                    <p:cNvSpPr txBox="1">
                      <a:spLocks noChangeArrowheads="1"/>
                    </p:cNvSpPr>
                    <p:nvPr/>
                  </p:nvSpPr>
                  <p:spPr bwMode="auto">
                    <a:xfrm rot="15931666">
                      <a:off x="5315" y="1629"/>
                      <a:ext cx="202"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32" name="Text Box 1053"/>
                    <p:cNvSpPr txBox="1">
                      <a:spLocks noChangeArrowheads="1"/>
                    </p:cNvSpPr>
                    <p:nvPr/>
                  </p:nvSpPr>
                  <p:spPr bwMode="auto">
                    <a:xfrm rot="15931666">
                      <a:off x="5327" y="1631"/>
                      <a:ext cx="201"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827" name="Group 1055"/>
                  <p:cNvGrpSpPr>
                    <a:grpSpLocks/>
                  </p:cNvGrpSpPr>
                  <p:nvPr/>
                </p:nvGrpSpPr>
                <p:grpSpPr bwMode="auto">
                  <a:xfrm>
                    <a:off x="5363" y="1785"/>
                    <a:ext cx="120" cy="135"/>
                    <a:chOff x="5311" y="1600"/>
                    <a:chExt cx="192" cy="210"/>
                  </a:xfrm>
                </p:grpSpPr>
                <p:sp>
                  <p:nvSpPr>
                    <p:cNvPr id="828" name="Text Box 1056"/>
                    <p:cNvSpPr txBox="1">
                      <a:spLocks noChangeArrowheads="1"/>
                    </p:cNvSpPr>
                    <p:nvPr/>
                  </p:nvSpPr>
                  <p:spPr bwMode="auto">
                    <a:xfrm rot="15931666">
                      <a:off x="5314" y="1630"/>
                      <a:ext cx="204"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29" name="Text Box 1057"/>
                    <p:cNvSpPr txBox="1">
                      <a:spLocks noChangeArrowheads="1"/>
                    </p:cNvSpPr>
                    <p:nvPr/>
                  </p:nvSpPr>
                  <p:spPr bwMode="auto">
                    <a:xfrm rot="15931666">
                      <a:off x="5326" y="1633"/>
                      <a:ext cx="204"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30" name="Text Box 1058"/>
                    <p:cNvSpPr txBox="1">
                      <a:spLocks noChangeArrowheads="1"/>
                    </p:cNvSpPr>
                    <p:nvPr/>
                  </p:nvSpPr>
                  <p:spPr bwMode="auto">
                    <a:xfrm rot="15931666">
                      <a:off x="5285" y="1626"/>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41" name="Group 1059"/>
                <p:cNvGrpSpPr>
                  <a:grpSpLocks/>
                </p:cNvGrpSpPr>
                <p:nvPr/>
              </p:nvGrpSpPr>
              <p:grpSpPr bwMode="auto">
                <a:xfrm rot="8872643">
                  <a:off x="6527790" y="3818317"/>
                  <a:ext cx="196851" cy="295275"/>
                  <a:chOff x="5390" y="1736"/>
                  <a:chExt cx="124" cy="186"/>
                </a:xfrm>
              </p:grpSpPr>
              <p:grpSp>
                <p:nvGrpSpPr>
                  <p:cNvPr id="813" name="Group 1060"/>
                  <p:cNvGrpSpPr>
                    <a:grpSpLocks/>
                  </p:cNvGrpSpPr>
                  <p:nvPr/>
                </p:nvGrpSpPr>
                <p:grpSpPr bwMode="auto">
                  <a:xfrm>
                    <a:off x="5450" y="1776"/>
                    <a:ext cx="61" cy="76"/>
                    <a:chOff x="5292" y="1704"/>
                    <a:chExt cx="134" cy="166"/>
                  </a:xfrm>
                </p:grpSpPr>
                <p:sp>
                  <p:nvSpPr>
                    <p:cNvPr id="822" name="Freeform 1061"/>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23" name="Freeform 1062"/>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24" name="Freeform 1063"/>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814" name="Group 1064"/>
                  <p:cNvGrpSpPr>
                    <a:grpSpLocks/>
                  </p:cNvGrpSpPr>
                  <p:nvPr/>
                </p:nvGrpSpPr>
                <p:grpSpPr bwMode="auto">
                  <a:xfrm>
                    <a:off x="5390" y="1736"/>
                    <a:ext cx="124" cy="142"/>
                    <a:chOff x="5309" y="1597"/>
                    <a:chExt cx="199" cy="217"/>
                  </a:xfrm>
                </p:grpSpPr>
                <p:sp>
                  <p:nvSpPr>
                    <p:cNvPr id="819" name="Text Box 1065"/>
                    <p:cNvSpPr txBox="1">
                      <a:spLocks noChangeArrowheads="1"/>
                    </p:cNvSpPr>
                    <p:nvPr/>
                  </p:nvSpPr>
                  <p:spPr bwMode="auto">
                    <a:xfrm rot="15931666">
                      <a:off x="5319" y="1635"/>
                      <a:ext cx="200"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20" name="Text Box 1066"/>
                    <p:cNvSpPr txBox="1">
                      <a:spLocks noChangeArrowheads="1"/>
                    </p:cNvSpPr>
                    <p:nvPr/>
                  </p:nvSpPr>
                  <p:spPr bwMode="auto">
                    <a:xfrm rot="15931666">
                      <a:off x="5333" y="1638"/>
                      <a:ext cx="200"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21" name="Text Box 1067"/>
                    <p:cNvSpPr txBox="1">
                      <a:spLocks noChangeArrowheads="1"/>
                    </p:cNvSpPr>
                    <p:nvPr/>
                  </p:nvSpPr>
                  <p:spPr bwMode="auto">
                    <a:xfrm rot="15931666">
                      <a:off x="5285" y="1621"/>
                      <a:ext cx="200"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815" name="Group 1068"/>
                  <p:cNvGrpSpPr>
                    <a:grpSpLocks/>
                  </p:cNvGrpSpPr>
                  <p:nvPr/>
                </p:nvGrpSpPr>
                <p:grpSpPr bwMode="auto">
                  <a:xfrm>
                    <a:off x="5398" y="1784"/>
                    <a:ext cx="115" cy="138"/>
                    <a:chOff x="5325" y="1594"/>
                    <a:chExt cx="182" cy="215"/>
                  </a:xfrm>
                </p:grpSpPr>
                <p:sp>
                  <p:nvSpPr>
                    <p:cNvPr id="816" name="Text Box 1069"/>
                    <p:cNvSpPr txBox="1">
                      <a:spLocks noChangeArrowheads="1"/>
                    </p:cNvSpPr>
                    <p:nvPr/>
                  </p:nvSpPr>
                  <p:spPr bwMode="auto">
                    <a:xfrm rot="15931666">
                      <a:off x="5317" y="1630"/>
                      <a:ext cx="202"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17" name="Text Box 1070"/>
                    <p:cNvSpPr txBox="1">
                      <a:spLocks noChangeArrowheads="1"/>
                    </p:cNvSpPr>
                    <p:nvPr/>
                  </p:nvSpPr>
                  <p:spPr bwMode="auto">
                    <a:xfrm rot="15931666">
                      <a:off x="5331" y="1633"/>
                      <a:ext cx="202"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18" name="Text Box 1071"/>
                    <p:cNvSpPr txBox="1">
                      <a:spLocks noChangeArrowheads="1"/>
                    </p:cNvSpPr>
                    <p:nvPr/>
                  </p:nvSpPr>
                  <p:spPr bwMode="auto">
                    <a:xfrm rot="15931666">
                      <a:off x="5298" y="1621"/>
                      <a:ext cx="203" cy="14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42" name="Group 1072"/>
                <p:cNvGrpSpPr>
                  <a:grpSpLocks/>
                </p:cNvGrpSpPr>
                <p:nvPr/>
              </p:nvGrpSpPr>
              <p:grpSpPr bwMode="auto">
                <a:xfrm rot="9561604">
                  <a:off x="6485701" y="3858908"/>
                  <a:ext cx="198438" cy="300039"/>
                  <a:chOff x="5389" y="1714"/>
                  <a:chExt cx="125" cy="189"/>
                </a:xfrm>
              </p:grpSpPr>
              <p:grpSp>
                <p:nvGrpSpPr>
                  <p:cNvPr id="802" name="Group 1073"/>
                  <p:cNvGrpSpPr>
                    <a:grpSpLocks/>
                  </p:cNvGrpSpPr>
                  <p:nvPr/>
                </p:nvGrpSpPr>
                <p:grpSpPr bwMode="auto">
                  <a:xfrm>
                    <a:off x="5450" y="1775"/>
                    <a:ext cx="61" cy="76"/>
                    <a:chOff x="5292" y="1704"/>
                    <a:chExt cx="134" cy="166"/>
                  </a:xfrm>
                </p:grpSpPr>
                <p:sp>
                  <p:nvSpPr>
                    <p:cNvPr id="810" name="Freeform 1074"/>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11" name="Freeform 1075"/>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12" name="Freeform 1076"/>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803" name="Group 1077"/>
                  <p:cNvGrpSpPr>
                    <a:grpSpLocks/>
                  </p:cNvGrpSpPr>
                  <p:nvPr/>
                </p:nvGrpSpPr>
                <p:grpSpPr bwMode="auto">
                  <a:xfrm>
                    <a:off x="5389" y="1714"/>
                    <a:ext cx="103" cy="131"/>
                    <a:chOff x="5342" y="1609"/>
                    <a:chExt cx="166" cy="205"/>
                  </a:xfrm>
                </p:grpSpPr>
                <p:sp>
                  <p:nvSpPr>
                    <p:cNvPr id="808" name="Text Box 1078"/>
                    <p:cNvSpPr txBox="1">
                      <a:spLocks noChangeArrowheads="1"/>
                    </p:cNvSpPr>
                    <p:nvPr/>
                  </p:nvSpPr>
                  <p:spPr bwMode="auto">
                    <a:xfrm rot="15931666">
                      <a:off x="5316" y="1635"/>
                      <a:ext cx="204"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09" name="Text Box 1079"/>
                    <p:cNvSpPr txBox="1">
                      <a:spLocks noChangeArrowheads="1"/>
                    </p:cNvSpPr>
                    <p:nvPr/>
                  </p:nvSpPr>
                  <p:spPr bwMode="auto">
                    <a:xfrm rot="15931666">
                      <a:off x="5330" y="1636"/>
                      <a:ext cx="204"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804" name="Group 1081"/>
                  <p:cNvGrpSpPr>
                    <a:grpSpLocks/>
                  </p:cNvGrpSpPr>
                  <p:nvPr/>
                </p:nvGrpSpPr>
                <p:grpSpPr bwMode="auto">
                  <a:xfrm>
                    <a:off x="5403" y="1769"/>
                    <a:ext cx="111" cy="134"/>
                    <a:chOff x="5333" y="1598"/>
                    <a:chExt cx="176" cy="211"/>
                  </a:xfrm>
                </p:grpSpPr>
                <p:sp>
                  <p:nvSpPr>
                    <p:cNvPr id="805" name="Text Box 1082"/>
                    <p:cNvSpPr txBox="1">
                      <a:spLocks noChangeArrowheads="1"/>
                    </p:cNvSpPr>
                    <p:nvPr/>
                  </p:nvSpPr>
                  <p:spPr bwMode="auto">
                    <a:xfrm rot="15931666">
                      <a:off x="5317" y="1629"/>
                      <a:ext cx="205"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06" name="Text Box 1083"/>
                    <p:cNvSpPr txBox="1">
                      <a:spLocks noChangeArrowheads="1"/>
                    </p:cNvSpPr>
                    <p:nvPr/>
                  </p:nvSpPr>
                  <p:spPr bwMode="auto">
                    <a:xfrm rot="15931666">
                      <a:off x="5331" y="1632"/>
                      <a:ext cx="205"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807" name="Text Box 1084"/>
                    <p:cNvSpPr txBox="1">
                      <a:spLocks noChangeArrowheads="1"/>
                    </p:cNvSpPr>
                    <p:nvPr/>
                  </p:nvSpPr>
                  <p:spPr bwMode="auto">
                    <a:xfrm rot="15931666">
                      <a:off x="5305" y="1626"/>
                      <a:ext cx="205"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43" name="Group 1085"/>
                <p:cNvGrpSpPr>
                  <a:grpSpLocks/>
                </p:cNvGrpSpPr>
                <p:nvPr/>
              </p:nvGrpSpPr>
              <p:grpSpPr bwMode="auto">
                <a:xfrm rot="10231219">
                  <a:off x="6430821" y="3835407"/>
                  <a:ext cx="234950" cy="301625"/>
                  <a:chOff x="5361" y="1727"/>
                  <a:chExt cx="148" cy="190"/>
                </a:xfrm>
              </p:grpSpPr>
              <p:grpSp>
                <p:nvGrpSpPr>
                  <p:cNvPr id="790" name="Group 1086"/>
                  <p:cNvGrpSpPr>
                    <a:grpSpLocks/>
                  </p:cNvGrpSpPr>
                  <p:nvPr/>
                </p:nvGrpSpPr>
                <p:grpSpPr bwMode="auto">
                  <a:xfrm>
                    <a:off x="5448" y="1776"/>
                    <a:ext cx="61" cy="76"/>
                    <a:chOff x="5292" y="1704"/>
                    <a:chExt cx="134" cy="166"/>
                  </a:xfrm>
                </p:grpSpPr>
                <p:sp>
                  <p:nvSpPr>
                    <p:cNvPr id="799" name="Freeform 1087"/>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00" name="Freeform 1088"/>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801" name="Freeform 1089"/>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791" name="Group 1090"/>
                  <p:cNvGrpSpPr>
                    <a:grpSpLocks/>
                  </p:cNvGrpSpPr>
                  <p:nvPr/>
                </p:nvGrpSpPr>
                <p:grpSpPr bwMode="auto">
                  <a:xfrm>
                    <a:off x="5380" y="1727"/>
                    <a:ext cx="107" cy="138"/>
                    <a:chOff x="5335" y="1598"/>
                    <a:chExt cx="173" cy="213"/>
                  </a:xfrm>
                </p:grpSpPr>
                <p:sp>
                  <p:nvSpPr>
                    <p:cNvPr id="796" name="Text Box 1091"/>
                    <p:cNvSpPr txBox="1">
                      <a:spLocks noChangeArrowheads="1"/>
                    </p:cNvSpPr>
                    <p:nvPr/>
                  </p:nvSpPr>
                  <p:spPr bwMode="auto">
                    <a:xfrm rot="15931666">
                      <a:off x="5319" y="1633"/>
                      <a:ext cx="201"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97" name="Text Box 1092"/>
                    <p:cNvSpPr txBox="1">
                      <a:spLocks noChangeArrowheads="1"/>
                    </p:cNvSpPr>
                    <p:nvPr/>
                  </p:nvSpPr>
                  <p:spPr bwMode="auto">
                    <a:xfrm rot="15931666">
                      <a:off x="5331" y="1635"/>
                      <a:ext cx="201"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98" name="Text Box 1093"/>
                    <p:cNvSpPr txBox="1">
                      <a:spLocks noChangeArrowheads="1"/>
                    </p:cNvSpPr>
                    <p:nvPr/>
                  </p:nvSpPr>
                  <p:spPr bwMode="auto">
                    <a:xfrm rot="15931666">
                      <a:off x="5310" y="1623"/>
                      <a:ext cx="201"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792" name="Group 1094"/>
                  <p:cNvGrpSpPr>
                    <a:grpSpLocks/>
                  </p:cNvGrpSpPr>
                  <p:nvPr/>
                </p:nvGrpSpPr>
                <p:grpSpPr bwMode="auto">
                  <a:xfrm>
                    <a:off x="5361" y="1784"/>
                    <a:ext cx="109" cy="133"/>
                    <a:chOff x="5333" y="1606"/>
                    <a:chExt cx="175" cy="209"/>
                  </a:xfrm>
                </p:grpSpPr>
                <p:sp>
                  <p:nvSpPr>
                    <p:cNvPr id="793" name="Text Box 1095"/>
                    <p:cNvSpPr txBox="1">
                      <a:spLocks noChangeArrowheads="1"/>
                    </p:cNvSpPr>
                    <p:nvPr/>
                  </p:nvSpPr>
                  <p:spPr bwMode="auto">
                    <a:xfrm rot="15931666">
                      <a:off x="5317" y="1634"/>
                      <a:ext cx="204"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94" name="Text Box 1096"/>
                    <p:cNvSpPr txBox="1">
                      <a:spLocks noChangeArrowheads="1"/>
                    </p:cNvSpPr>
                    <p:nvPr/>
                  </p:nvSpPr>
                  <p:spPr bwMode="auto">
                    <a:xfrm rot="15931666">
                      <a:off x="5330" y="1637"/>
                      <a:ext cx="204"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95" name="Text Box 1097"/>
                    <p:cNvSpPr txBox="1">
                      <a:spLocks noChangeArrowheads="1"/>
                    </p:cNvSpPr>
                    <p:nvPr/>
                  </p:nvSpPr>
                  <p:spPr bwMode="auto">
                    <a:xfrm rot="15931666">
                      <a:off x="5307" y="1632"/>
                      <a:ext cx="204"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44" name="Group 1098"/>
                <p:cNvGrpSpPr>
                  <a:grpSpLocks/>
                </p:cNvGrpSpPr>
                <p:nvPr/>
              </p:nvGrpSpPr>
              <p:grpSpPr bwMode="auto">
                <a:xfrm rot="9030476">
                  <a:off x="6361451" y="3792200"/>
                  <a:ext cx="247651" cy="354015"/>
                  <a:chOff x="5355" y="1703"/>
                  <a:chExt cx="156" cy="223"/>
                </a:xfrm>
              </p:grpSpPr>
              <p:grpSp>
                <p:nvGrpSpPr>
                  <p:cNvPr id="779" name="Group 1099"/>
                  <p:cNvGrpSpPr>
                    <a:grpSpLocks/>
                  </p:cNvGrpSpPr>
                  <p:nvPr/>
                </p:nvGrpSpPr>
                <p:grpSpPr bwMode="auto">
                  <a:xfrm>
                    <a:off x="5450" y="1774"/>
                    <a:ext cx="61" cy="76"/>
                    <a:chOff x="5292" y="1704"/>
                    <a:chExt cx="134" cy="166"/>
                  </a:xfrm>
                </p:grpSpPr>
                <p:sp>
                  <p:nvSpPr>
                    <p:cNvPr id="787" name="Freeform 1100"/>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88" name="Freeform 1101"/>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89" name="Freeform 1102"/>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780" name="Group 1103"/>
                  <p:cNvGrpSpPr>
                    <a:grpSpLocks/>
                  </p:cNvGrpSpPr>
                  <p:nvPr/>
                </p:nvGrpSpPr>
                <p:grpSpPr bwMode="auto">
                  <a:xfrm>
                    <a:off x="5383" y="1703"/>
                    <a:ext cx="123" cy="139"/>
                    <a:chOff x="5308" y="1596"/>
                    <a:chExt cx="197" cy="218"/>
                  </a:xfrm>
                </p:grpSpPr>
                <p:sp>
                  <p:nvSpPr>
                    <p:cNvPr id="784" name="Text Box 1104"/>
                    <p:cNvSpPr txBox="1">
                      <a:spLocks noChangeArrowheads="1"/>
                    </p:cNvSpPr>
                    <p:nvPr/>
                  </p:nvSpPr>
                  <p:spPr bwMode="auto">
                    <a:xfrm rot="15931666">
                      <a:off x="5315" y="1631"/>
                      <a:ext cx="204"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85" name="Text Box 1105"/>
                    <p:cNvSpPr txBox="1">
                      <a:spLocks noChangeArrowheads="1"/>
                    </p:cNvSpPr>
                    <p:nvPr/>
                  </p:nvSpPr>
                  <p:spPr bwMode="auto">
                    <a:xfrm rot="15931666">
                      <a:off x="5328" y="1636"/>
                      <a:ext cx="204"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86" name="Text Box 1106"/>
                    <p:cNvSpPr txBox="1">
                      <a:spLocks noChangeArrowheads="1"/>
                    </p:cNvSpPr>
                    <p:nvPr/>
                  </p:nvSpPr>
                  <p:spPr bwMode="auto">
                    <a:xfrm rot="15931666">
                      <a:off x="5282" y="1622"/>
                      <a:ext cx="204"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781" name="Group 1107"/>
                  <p:cNvGrpSpPr>
                    <a:grpSpLocks/>
                  </p:cNvGrpSpPr>
                  <p:nvPr/>
                </p:nvGrpSpPr>
                <p:grpSpPr bwMode="auto">
                  <a:xfrm>
                    <a:off x="5355" y="1793"/>
                    <a:ext cx="105" cy="133"/>
                    <a:chOff x="5340" y="1604"/>
                    <a:chExt cx="169" cy="207"/>
                  </a:xfrm>
                </p:grpSpPr>
                <p:sp>
                  <p:nvSpPr>
                    <p:cNvPr id="782" name="Text Box 1108"/>
                    <p:cNvSpPr txBox="1">
                      <a:spLocks noChangeArrowheads="1"/>
                    </p:cNvSpPr>
                    <p:nvPr/>
                  </p:nvSpPr>
                  <p:spPr bwMode="auto">
                    <a:xfrm rot="15931666">
                      <a:off x="5314" y="1630"/>
                      <a:ext cx="204"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83" name="Text Box 1109"/>
                    <p:cNvSpPr txBox="1">
                      <a:spLocks noChangeArrowheads="1"/>
                    </p:cNvSpPr>
                    <p:nvPr/>
                  </p:nvSpPr>
                  <p:spPr bwMode="auto">
                    <a:xfrm rot="15931666">
                      <a:off x="5331" y="1634"/>
                      <a:ext cx="203"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45" name="Group 1111"/>
                <p:cNvGrpSpPr>
                  <a:grpSpLocks/>
                </p:cNvGrpSpPr>
                <p:nvPr/>
              </p:nvGrpSpPr>
              <p:grpSpPr bwMode="auto">
                <a:xfrm rot="8195252">
                  <a:off x="6304028" y="3806348"/>
                  <a:ext cx="222250" cy="357190"/>
                  <a:chOff x="5371" y="1696"/>
                  <a:chExt cx="140" cy="225"/>
                </a:xfrm>
              </p:grpSpPr>
              <p:grpSp>
                <p:nvGrpSpPr>
                  <p:cNvPr id="768" name="Group 1112"/>
                  <p:cNvGrpSpPr>
                    <a:grpSpLocks/>
                  </p:cNvGrpSpPr>
                  <p:nvPr/>
                </p:nvGrpSpPr>
                <p:grpSpPr bwMode="auto">
                  <a:xfrm>
                    <a:off x="5450" y="1774"/>
                    <a:ext cx="61" cy="76"/>
                    <a:chOff x="5292" y="1704"/>
                    <a:chExt cx="134" cy="166"/>
                  </a:xfrm>
                </p:grpSpPr>
                <p:sp>
                  <p:nvSpPr>
                    <p:cNvPr id="776" name="Freeform 1113"/>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77" name="Freeform 1114"/>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78" name="Freeform 1115"/>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769" name="Group 1116"/>
                  <p:cNvGrpSpPr>
                    <a:grpSpLocks/>
                  </p:cNvGrpSpPr>
                  <p:nvPr/>
                </p:nvGrpSpPr>
                <p:grpSpPr bwMode="auto">
                  <a:xfrm>
                    <a:off x="5379" y="1696"/>
                    <a:ext cx="114" cy="133"/>
                    <a:chOff x="5314" y="1601"/>
                    <a:chExt cx="183" cy="211"/>
                  </a:xfrm>
                </p:grpSpPr>
                <p:sp>
                  <p:nvSpPr>
                    <p:cNvPr id="773" name="Text Box 1117"/>
                    <p:cNvSpPr txBox="1">
                      <a:spLocks noChangeArrowheads="1"/>
                    </p:cNvSpPr>
                    <p:nvPr/>
                  </p:nvSpPr>
                  <p:spPr bwMode="auto">
                    <a:xfrm rot="15931666">
                      <a:off x="5307" y="1630"/>
                      <a:ext cx="206"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74" name="Text Box 1118"/>
                    <p:cNvSpPr txBox="1">
                      <a:spLocks noChangeArrowheads="1"/>
                    </p:cNvSpPr>
                    <p:nvPr/>
                  </p:nvSpPr>
                  <p:spPr bwMode="auto">
                    <a:xfrm rot="15931666">
                      <a:off x="5319" y="1633"/>
                      <a:ext cx="206"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75" name="Text Box 1119"/>
                    <p:cNvSpPr txBox="1">
                      <a:spLocks noChangeArrowheads="1"/>
                    </p:cNvSpPr>
                    <p:nvPr/>
                  </p:nvSpPr>
                  <p:spPr bwMode="auto">
                    <a:xfrm rot="15931666">
                      <a:off x="5287" y="1628"/>
                      <a:ext cx="206"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770" name="Group 1120"/>
                  <p:cNvGrpSpPr>
                    <a:grpSpLocks/>
                  </p:cNvGrpSpPr>
                  <p:nvPr/>
                </p:nvGrpSpPr>
                <p:grpSpPr bwMode="auto">
                  <a:xfrm>
                    <a:off x="5371" y="1789"/>
                    <a:ext cx="102" cy="132"/>
                    <a:chOff x="5335" y="1606"/>
                    <a:chExt cx="163" cy="206"/>
                  </a:xfrm>
                </p:grpSpPr>
                <p:sp>
                  <p:nvSpPr>
                    <p:cNvPr id="771" name="Text Box 1121"/>
                    <p:cNvSpPr txBox="1">
                      <a:spLocks noChangeArrowheads="1"/>
                    </p:cNvSpPr>
                    <p:nvPr/>
                  </p:nvSpPr>
                  <p:spPr bwMode="auto">
                    <a:xfrm rot="15931666">
                      <a:off x="5309" y="1632"/>
                      <a:ext cx="204"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72" name="Text Box 1122"/>
                    <p:cNvSpPr txBox="1">
                      <a:spLocks noChangeArrowheads="1"/>
                    </p:cNvSpPr>
                    <p:nvPr/>
                  </p:nvSpPr>
                  <p:spPr bwMode="auto">
                    <a:xfrm rot="15931666">
                      <a:off x="5320" y="1634"/>
                      <a:ext cx="204" cy="15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746" name="Group 1124"/>
                <p:cNvGrpSpPr>
                  <a:grpSpLocks/>
                </p:cNvGrpSpPr>
                <p:nvPr/>
              </p:nvGrpSpPr>
              <p:grpSpPr bwMode="auto">
                <a:xfrm rot="7695870">
                  <a:off x="6212265" y="3887526"/>
                  <a:ext cx="204788" cy="200025"/>
                  <a:chOff x="5382" y="1774"/>
                  <a:chExt cx="129" cy="126"/>
                </a:xfrm>
              </p:grpSpPr>
              <p:grpSp>
                <p:nvGrpSpPr>
                  <p:cNvPr id="763" name="Group 1125"/>
                  <p:cNvGrpSpPr>
                    <a:grpSpLocks/>
                  </p:cNvGrpSpPr>
                  <p:nvPr/>
                </p:nvGrpSpPr>
                <p:grpSpPr bwMode="auto">
                  <a:xfrm>
                    <a:off x="5450" y="1774"/>
                    <a:ext cx="61" cy="76"/>
                    <a:chOff x="5292" y="1704"/>
                    <a:chExt cx="134" cy="166"/>
                  </a:xfrm>
                </p:grpSpPr>
                <p:sp>
                  <p:nvSpPr>
                    <p:cNvPr id="765" name="Freeform 1126"/>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66" name="Freeform 1127"/>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67" name="Freeform 1128"/>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sp>
                <p:nvSpPr>
                  <p:cNvPr id="764" name="Text Box 1134"/>
                  <p:cNvSpPr txBox="1">
                    <a:spLocks noChangeArrowheads="1"/>
                  </p:cNvSpPr>
                  <p:nvPr/>
                </p:nvSpPr>
                <p:spPr bwMode="auto">
                  <a:xfrm rot="15931666">
                    <a:off x="5396" y="1788"/>
                    <a:ext cx="98" cy="126"/>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747" name="Group 1138"/>
                <p:cNvGrpSpPr>
                  <a:grpSpLocks/>
                </p:cNvGrpSpPr>
                <p:nvPr/>
              </p:nvGrpSpPr>
              <p:grpSpPr bwMode="auto">
                <a:xfrm rot="7055566">
                  <a:off x="6217833" y="4031518"/>
                  <a:ext cx="96838" cy="120650"/>
                  <a:chOff x="5292" y="1704"/>
                  <a:chExt cx="134" cy="166"/>
                </a:xfrm>
              </p:grpSpPr>
              <p:sp>
                <p:nvSpPr>
                  <p:cNvPr id="760" name="Freeform 1139"/>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61" name="Freeform 1140"/>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62" name="Freeform 1141"/>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748" name="Group 1151"/>
                <p:cNvGrpSpPr>
                  <a:grpSpLocks/>
                </p:cNvGrpSpPr>
                <p:nvPr/>
              </p:nvGrpSpPr>
              <p:grpSpPr bwMode="auto">
                <a:xfrm rot="6400039">
                  <a:off x="6183346" y="4073546"/>
                  <a:ext cx="96838" cy="120651"/>
                  <a:chOff x="5292" y="1704"/>
                  <a:chExt cx="134" cy="166"/>
                </a:xfrm>
              </p:grpSpPr>
              <p:sp>
                <p:nvSpPr>
                  <p:cNvPr id="757" name="Freeform 1152"/>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58" name="Freeform 1153"/>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59" name="Freeform 1154"/>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sp>
              <p:nvSpPr>
                <p:cNvPr id="749" name="Freeform 1165"/>
                <p:cNvSpPr>
                  <a:spLocks/>
                </p:cNvSpPr>
                <p:nvPr/>
              </p:nvSpPr>
              <p:spPr bwMode="auto">
                <a:xfrm rot="378364">
                  <a:off x="6138750" y="4141112"/>
                  <a:ext cx="111202"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50" name="Freeform 1166"/>
                <p:cNvSpPr>
                  <a:spLocks/>
                </p:cNvSpPr>
                <p:nvPr/>
              </p:nvSpPr>
              <p:spPr bwMode="auto">
                <a:xfrm rot="342003">
                  <a:off x="6133799" y="4150655"/>
                  <a:ext cx="111202"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51" name="Freeform 1167"/>
                <p:cNvSpPr>
                  <a:spLocks/>
                </p:cNvSpPr>
                <p:nvPr/>
              </p:nvSpPr>
              <p:spPr bwMode="auto">
                <a:xfrm rot="273917">
                  <a:off x="6145450" y="4132219"/>
                  <a:ext cx="111928"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52" name="Oval 751"/>
                <p:cNvSpPr>
                  <a:spLocks noChangeAspect="1"/>
                </p:cNvSpPr>
                <p:nvPr/>
              </p:nvSpPr>
              <p:spPr>
                <a:xfrm>
                  <a:off x="6179503" y="3930398"/>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753" name="Oval 752"/>
                <p:cNvSpPr>
                  <a:spLocks noChangeAspect="1"/>
                </p:cNvSpPr>
                <p:nvPr/>
              </p:nvSpPr>
              <p:spPr>
                <a:xfrm>
                  <a:off x="6331903" y="3845376"/>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754" name="Oval 753"/>
                <p:cNvSpPr>
                  <a:spLocks noChangeAspect="1"/>
                </p:cNvSpPr>
                <p:nvPr/>
              </p:nvSpPr>
              <p:spPr>
                <a:xfrm>
                  <a:off x="6492254" y="3836501"/>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755" name="Oval 754"/>
                <p:cNvSpPr>
                  <a:spLocks noChangeAspect="1"/>
                </p:cNvSpPr>
                <p:nvPr/>
              </p:nvSpPr>
              <p:spPr>
                <a:xfrm>
                  <a:off x="6644654" y="3807533"/>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756" name="Oval 755"/>
                <p:cNvSpPr>
                  <a:spLocks noChangeAspect="1"/>
                </p:cNvSpPr>
                <p:nvPr/>
              </p:nvSpPr>
              <p:spPr>
                <a:xfrm>
                  <a:off x="6797054" y="3786122"/>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grpSp>
        <p:grpSp>
          <p:nvGrpSpPr>
            <p:cNvPr id="595" name="Group 594"/>
            <p:cNvGrpSpPr/>
            <p:nvPr/>
          </p:nvGrpSpPr>
          <p:grpSpPr>
            <a:xfrm rot="5400000" flipH="1">
              <a:off x="6115717" y="4593158"/>
              <a:ext cx="864196" cy="441136"/>
              <a:chOff x="6133799" y="3786122"/>
              <a:chExt cx="864196" cy="441136"/>
            </a:xfrm>
          </p:grpSpPr>
          <p:grpSp>
            <p:nvGrpSpPr>
              <p:cNvPr id="596" name="Group 1007"/>
              <p:cNvGrpSpPr>
                <a:grpSpLocks/>
              </p:cNvGrpSpPr>
              <p:nvPr/>
            </p:nvGrpSpPr>
            <p:grpSpPr bwMode="auto">
              <a:xfrm rot="9186646">
                <a:off x="6632867" y="3806819"/>
                <a:ext cx="365128" cy="214313"/>
                <a:chOff x="5351" y="1772"/>
                <a:chExt cx="230" cy="135"/>
              </a:xfrm>
            </p:grpSpPr>
            <p:grpSp>
              <p:nvGrpSpPr>
                <p:cNvPr id="723" name="Group 1008"/>
                <p:cNvGrpSpPr>
                  <a:grpSpLocks/>
                </p:cNvGrpSpPr>
                <p:nvPr/>
              </p:nvGrpSpPr>
              <p:grpSpPr bwMode="auto">
                <a:xfrm>
                  <a:off x="5449" y="1775"/>
                  <a:ext cx="61" cy="76"/>
                  <a:chOff x="5292" y="1704"/>
                  <a:chExt cx="134" cy="166"/>
                </a:xfrm>
              </p:grpSpPr>
              <p:sp>
                <p:nvSpPr>
                  <p:cNvPr id="732" name="Freeform 1009"/>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33" name="Freeform 1010"/>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34" name="Freeform 1011"/>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724" name="Group 1012"/>
                <p:cNvGrpSpPr>
                  <a:grpSpLocks/>
                </p:cNvGrpSpPr>
                <p:nvPr/>
              </p:nvGrpSpPr>
              <p:grpSpPr bwMode="auto">
                <a:xfrm>
                  <a:off x="5441" y="1772"/>
                  <a:ext cx="140" cy="105"/>
                  <a:chOff x="5313" y="1627"/>
                  <a:chExt cx="221" cy="157"/>
                </a:xfrm>
              </p:grpSpPr>
              <p:sp>
                <p:nvSpPr>
                  <p:cNvPr id="729" name="Text Box 1013"/>
                  <p:cNvSpPr txBox="1">
                    <a:spLocks noChangeArrowheads="1"/>
                  </p:cNvSpPr>
                  <p:nvPr/>
                </p:nvSpPr>
                <p:spPr bwMode="auto">
                  <a:xfrm rot="15931666">
                    <a:off x="5348" y="1606"/>
                    <a:ext cx="147"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30" name="Text Box 1014"/>
                  <p:cNvSpPr txBox="1">
                    <a:spLocks noChangeArrowheads="1"/>
                  </p:cNvSpPr>
                  <p:nvPr/>
                </p:nvSpPr>
                <p:spPr bwMode="auto">
                  <a:xfrm rot="15931666">
                    <a:off x="5360" y="1611"/>
                    <a:ext cx="147"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31" name="Text Box 1015"/>
                  <p:cNvSpPr txBox="1">
                    <a:spLocks noChangeArrowheads="1"/>
                  </p:cNvSpPr>
                  <p:nvPr/>
                </p:nvSpPr>
                <p:spPr bwMode="auto">
                  <a:xfrm rot="15931666">
                    <a:off x="5340" y="1600"/>
                    <a:ext cx="146"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725" name="Group 1016"/>
                <p:cNvGrpSpPr>
                  <a:grpSpLocks/>
                </p:cNvGrpSpPr>
                <p:nvPr/>
              </p:nvGrpSpPr>
              <p:grpSpPr bwMode="auto">
                <a:xfrm>
                  <a:off x="5351" y="1807"/>
                  <a:ext cx="155" cy="100"/>
                  <a:chOff x="5290" y="1631"/>
                  <a:chExt cx="248" cy="155"/>
                </a:xfrm>
              </p:grpSpPr>
              <p:sp>
                <p:nvSpPr>
                  <p:cNvPr id="726" name="Text Box 1017"/>
                  <p:cNvSpPr txBox="1">
                    <a:spLocks noChangeArrowheads="1"/>
                  </p:cNvSpPr>
                  <p:nvPr/>
                </p:nvSpPr>
                <p:spPr bwMode="auto">
                  <a:xfrm rot="15931666">
                    <a:off x="5344" y="1606"/>
                    <a:ext cx="152"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27" name="Text Box 1018"/>
                  <p:cNvSpPr txBox="1">
                    <a:spLocks noChangeArrowheads="1"/>
                  </p:cNvSpPr>
                  <p:nvPr/>
                </p:nvSpPr>
                <p:spPr bwMode="auto">
                  <a:xfrm rot="15931666">
                    <a:off x="5361" y="1610"/>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28" name="Text Box 1019"/>
                  <p:cNvSpPr txBox="1">
                    <a:spLocks noChangeArrowheads="1"/>
                  </p:cNvSpPr>
                  <p:nvPr/>
                </p:nvSpPr>
                <p:spPr bwMode="auto">
                  <a:xfrm rot="15931666">
                    <a:off x="5315" y="1607"/>
                    <a:ext cx="152"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597" name="Group 596"/>
              <p:cNvGrpSpPr/>
              <p:nvPr/>
            </p:nvGrpSpPr>
            <p:grpSpPr>
              <a:xfrm>
                <a:off x="6133799" y="3786122"/>
                <a:ext cx="790398" cy="441136"/>
                <a:chOff x="6133799" y="3786122"/>
                <a:chExt cx="790398" cy="441136"/>
              </a:xfrm>
            </p:grpSpPr>
            <p:grpSp>
              <p:nvGrpSpPr>
                <p:cNvPr id="598" name="Group 995"/>
                <p:cNvGrpSpPr>
                  <a:grpSpLocks/>
                </p:cNvGrpSpPr>
                <p:nvPr/>
              </p:nvGrpSpPr>
              <p:grpSpPr bwMode="auto">
                <a:xfrm rot="10356398">
                  <a:off x="6827359" y="3903307"/>
                  <a:ext cx="96838" cy="120650"/>
                  <a:chOff x="5292" y="1704"/>
                  <a:chExt cx="134" cy="166"/>
                </a:xfrm>
              </p:grpSpPr>
              <p:sp>
                <p:nvSpPr>
                  <p:cNvPr id="720" name="Freeform 996"/>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21" name="Freeform 997"/>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22" name="Freeform 998"/>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599" name="Group 1020"/>
                <p:cNvGrpSpPr>
                  <a:grpSpLocks/>
                </p:cNvGrpSpPr>
                <p:nvPr/>
              </p:nvGrpSpPr>
              <p:grpSpPr bwMode="auto">
                <a:xfrm rot="8584209">
                  <a:off x="6644942" y="3791529"/>
                  <a:ext cx="255588" cy="315915"/>
                  <a:chOff x="5386" y="1719"/>
                  <a:chExt cx="161" cy="199"/>
                </a:xfrm>
              </p:grpSpPr>
              <p:grpSp>
                <p:nvGrpSpPr>
                  <p:cNvPr id="708" name="Group 1021"/>
                  <p:cNvGrpSpPr>
                    <a:grpSpLocks/>
                  </p:cNvGrpSpPr>
                  <p:nvPr/>
                </p:nvGrpSpPr>
                <p:grpSpPr bwMode="auto">
                  <a:xfrm>
                    <a:off x="5450" y="1774"/>
                    <a:ext cx="61" cy="76"/>
                    <a:chOff x="5292" y="1704"/>
                    <a:chExt cx="134" cy="166"/>
                  </a:xfrm>
                </p:grpSpPr>
                <p:sp>
                  <p:nvSpPr>
                    <p:cNvPr id="717" name="Freeform 1022"/>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18" name="Freeform 1023"/>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19" name="Freeform 1024"/>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709" name="Group 1025"/>
                  <p:cNvGrpSpPr>
                    <a:grpSpLocks/>
                  </p:cNvGrpSpPr>
                  <p:nvPr/>
                </p:nvGrpSpPr>
                <p:grpSpPr bwMode="auto">
                  <a:xfrm>
                    <a:off x="5388" y="1719"/>
                    <a:ext cx="159" cy="103"/>
                    <a:chOff x="5281" y="1625"/>
                    <a:chExt cx="254" cy="162"/>
                  </a:xfrm>
                </p:grpSpPr>
                <p:sp>
                  <p:nvSpPr>
                    <p:cNvPr id="714" name="Text Box 1026"/>
                    <p:cNvSpPr txBox="1">
                      <a:spLocks noChangeArrowheads="1"/>
                    </p:cNvSpPr>
                    <p:nvPr/>
                  </p:nvSpPr>
                  <p:spPr bwMode="auto">
                    <a:xfrm rot="15931666">
                      <a:off x="5344" y="1610"/>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15" name="Text Box 1027"/>
                    <p:cNvSpPr txBox="1">
                      <a:spLocks noChangeArrowheads="1"/>
                    </p:cNvSpPr>
                    <p:nvPr/>
                  </p:nvSpPr>
                  <p:spPr bwMode="auto">
                    <a:xfrm rot="15931666">
                      <a:off x="5358" y="1610"/>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16" name="Text Box 1028"/>
                    <p:cNvSpPr txBox="1">
                      <a:spLocks noChangeArrowheads="1"/>
                    </p:cNvSpPr>
                    <p:nvPr/>
                  </p:nvSpPr>
                  <p:spPr bwMode="auto">
                    <a:xfrm rot="15931666">
                      <a:off x="5305" y="1601"/>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710" name="Group 1029"/>
                  <p:cNvGrpSpPr>
                    <a:grpSpLocks/>
                  </p:cNvGrpSpPr>
                  <p:nvPr/>
                </p:nvGrpSpPr>
                <p:grpSpPr bwMode="auto">
                  <a:xfrm>
                    <a:off x="5386" y="1819"/>
                    <a:ext cx="154" cy="99"/>
                    <a:chOff x="5286" y="1633"/>
                    <a:chExt cx="242" cy="153"/>
                  </a:xfrm>
                </p:grpSpPr>
                <p:sp>
                  <p:nvSpPr>
                    <p:cNvPr id="711" name="Text Box 1030"/>
                    <p:cNvSpPr txBox="1">
                      <a:spLocks noChangeArrowheads="1"/>
                    </p:cNvSpPr>
                    <p:nvPr/>
                  </p:nvSpPr>
                  <p:spPr bwMode="auto">
                    <a:xfrm rot="15931666">
                      <a:off x="5338" y="1609"/>
                      <a:ext cx="150"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12" name="Text Box 1031"/>
                    <p:cNvSpPr txBox="1">
                      <a:spLocks noChangeArrowheads="1"/>
                    </p:cNvSpPr>
                    <p:nvPr/>
                  </p:nvSpPr>
                  <p:spPr bwMode="auto">
                    <a:xfrm rot="15931666">
                      <a:off x="5354" y="1612"/>
                      <a:ext cx="150"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13" name="Text Box 1032"/>
                    <p:cNvSpPr txBox="1">
                      <a:spLocks noChangeArrowheads="1"/>
                    </p:cNvSpPr>
                    <p:nvPr/>
                  </p:nvSpPr>
                  <p:spPr bwMode="auto">
                    <a:xfrm rot="15931666">
                      <a:off x="5310" y="1610"/>
                      <a:ext cx="150"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0" name="Group 1033"/>
                <p:cNvGrpSpPr>
                  <a:grpSpLocks/>
                </p:cNvGrpSpPr>
                <p:nvPr/>
              </p:nvGrpSpPr>
              <p:grpSpPr bwMode="auto">
                <a:xfrm rot="8064541">
                  <a:off x="6609896" y="3759387"/>
                  <a:ext cx="250825" cy="355602"/>
                  <a:chOff x="5368" y="1707"/>
                  <a:chExt cx="158" cy="224"/>
                </a:xfrm>
              </p:grpSpPr>
              <p:grpSp>
                <p:nvGrpSpPr>
                  <p:cNvPr id="697" name="Group 1034"/>
                  <p:cNvGrpSpPr>
                    <a:grpSpLocks/>
                  </p:cNvGrpSpPr>
                  <p:nvPr/>
                </p:nvGrpSpPr>
                <p:grpSpPr bwMode="auto">
                  <a:xfrm>
                    <a:off x="5450" y="1774"/>
                    <a:ext cx="61" cy="76"/>
                    <a:chOff x="5292" y="1704"/>
                    <a:chExt cx="134" cy="166"/>
                  </a:xfrm>
                </p:grpSpPr>
                <p:sp>
                  <p:nvSpPr>
                    <p:cNvPr id="705" name="Freeform 1035"/>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06" name="Freeform 1036"/>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707" name="Freeform 1037"/>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98" name="Group 1038"/>
                  <p:cNvGrpSpPr>
                    <a:grpSpLocks/>
                  </p:cNvGrpSpPr>
                  <p:nvPr/>
                </p:nvGrpSpPr>
                <p:grpSpPr bwMode="auto">
                  <a:xfrm>
                    <a:off x="5424" y="1707"/>
                    <a:ext cx="102" cy="132"/>
                    <a:chOff x="5339" y="1604"/>
                    <a:chExt cx="162" cy="206"/>
                  </a:xfrm>
                </p:grpSpPr>
                <p:sp>
                  <p:nvSpPr>
                    <p:cNvPr id="703" name="Text Box 1039"/>
                    <p:cNvSpPr txBox="1">
                      <a:spLocks noChangeArrowheads="1"/>
                    </p:cNvSpPr>
                    <p:nvPr/>
                  </p:nvSpPr>
                  <p:spPr bwMode="auto">
                    <a:xfrm rot="15931666">
                      <a:off x="5312" y="1631"/>
                      <a:ext cx="204"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04" name="Text Box 1040"/>
                    <p:cNvSpPr txBox="1">
                      <a:spLocks noChangeArrowheads="1"/>
                    </p:cNvSpPr>
                    <p:nvPr/>
                  </p:nvSpPr>
                  <p:spPr bwMode="auto">
                    <a:xfrm rot="15931666">
                      <a:off x="5324" y="1634"/>
                      <a:ext cx="203"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99" name="Group 1042"/>
                  <p:cNvGrpSpPr>
                    <a:grpSpLocks/>
                  </p:cNvGrpSpPr>
                  <p:nvPr/>
                </p:nvGrpSpPr>
                <p:grpSpPr bwMode="auto">
                  <a:xfrm>
                    <a:off x="5368" y="1792"/>
                    <a:ext cx="124" cy="139"/>
                    <a:chOff x="5302" y="1595"/>
                    <a:chExt cx="198" cy="215"/>
                  </a:xfrm>
                </p:grpSpPr>
                <p:sp>
                  <p:nvSpPr>
                    <p:cNvPr id="700" name="Text Box 1043"/>
                    <p:cNvSpPr txBox="1">
                      <a:spLocks noChangeArrowheads="1"/>
                    </p:cNvSpPr>
                    <p:nvPr/>
                  </p:nvSpPr>
                  <p:spPr bwMode="auto">
                    <a:xfrm rot="15931666">
                      <a:off x="5308" y="1633"/>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01" name="Text Box 1044"/>
                    <p:cNvSpPr txBox="1">
                      <a:spLocks noChangeArrowheads="1"/>
                    </p:cNvSpPr>
                    <p:nvPr/>
                  </p:nvSpPr>
                  <p:spPr bwMode="auto">
                    <a:xfrm rot="15931666">
                      <a:off x="5323" y="1633"/>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702" name="Text Box 1045"/>
                    <p:cNvSpPr txBox="1">
                      <a:spLocks noChangeArrowheads="1"/>
                    </p:cNvSpPr>
                    <p:nvPr/>
                  </p:nvSpPr>
                  <p:spPr bwMode="auto">
                    <a:xfrm rot="15931666">
                      <a:off x="5277" y="1620"/>
                      <a:ext cx="202"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1" name="Group 1046"/>
                <p:cNvGrpSpPr>
                  <a:grpSpLocks/>
                </p:cNvGrpSpPr>
                <p:nvPr/>
              </p:nvGrpSpPr>
              <p:grpSpPr bwMode="auto">
                <a:xfrm rot="8373659">
                  <a:off x="6559905" y="3825127"/>
                  <a:ext cx="242888" cy="242888"/>
                  <a:chOff x="5372" y="1750"/>
                  <a:chExt cx="153" cy="153"/>
                </a:xfrm>
              </p:grpSpPr>
              <p:grpSp>
                <p:nvGrpSpPr>
                  <p:cNvPr id="686" name="Group 1047"/>
                  <p:cNvGrpSpPr>
                    <a:grpSpLocks/>
                  </p:cNvGrpSpPr>
                  <p:nvPr/>
                </p:nvGrpSpPr>
                <p:grpSpPr bwMode="auto">
                  <a:xfrm>
                    <a:off x="5450" y="1774"/>
                    <a:ext cx="61" cy="76"/>
                    <a:chOff x="5292" y="1704"/>
                    <a:chExt cx="134" cy="166"/>
                  </a:xfrm>
                </p:grpSpPr>
                <p:sp>
                  <p:nvSpPr>
                    <p:cNvPr id="694" name="Freeform 1048"/>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95" name="Freeform 1049"/>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96" name="Freeform 1050"/>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87" name="Group 1051"/>
                  <p:cNvGrpSpPr>
                    <a:grpSpLocks/>
                  </p:cNvGrpSpPr>
                  <p:nvPr/>
                </p:nvGrpSpPr>
                <p:grpSpPr bwMode="auto">
                  <a:xfrm>
                    <a:off x="5383" y="1750"/>
                    <a:ext cx="131" cy="98"/>
                    <a:chOff x="5315" y="1632"/>
                    <a:chExt cx="210" cy="151"/>
                  </a:xfrm>
                </p:grpSpPr>
                <p:sp>
                  <p:nvSpPr>
                    <p:cNvPr id="692" name="Text Box 1052"/>
                    <p:cNvSpPr txBox="1">
                      <a:spLocks noChangeArrowheads="1"/>
                    </p:cNvSpPr>
                    <p:nvPr/>
                  </p:nvSpPr>
                  <p:spPr bwMode="auto">
                    <a:xfrm rot="15931666">
                      <a:off x="5341" y="1606"/>
                      <a:ext cx="150"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93" name="Text Box 1053"/>
                    <p:cNvSpPr txBox="1">
                      <a:spLocks noChangeArrowheads="1"/>
                    </p:cNvSpPr>
                    <p:nvPr/>
                  </p:nvSpPr>
                  <p:spPr bwMode="auto">
                    <a:xfrm rot="15931666">
                      <a:off x="5350" y="1607"/>
                      <a:ext cx="150"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88" name="Group 1055"/>
                  <p:cNvGrpSpPr>
                    <a:grpSpLocks/>
                  </p:cNvGrpSpPr>
                  <p:nvPr/>
                </p:nvGrpSpPr>
                <p:grpSpPr bwMode="auto">
                  <a:xfrm>
                    <a:off x="5372" y="1801"/>
                    <a:ext cx="153" cy="102"/>
                    <a:chOff x="5285" y="1626"/>
                    <a:chExt cx="243" cy="159"/>
                  </a:xfrm>
                </p:grpSpPr>
                <p:sp>
                  <p:nvSpPr>
                    <p:cNvPr id="689" name="Text Box 1056"/>
                    <p:cNvSpPr txBox="1">
                      <a:spLocks noChangeArrowheads="1"/>
                    </p:cNvSpPr>
                    <p:nvPr/>
                  </p:nvSpPr>
                  <p:spPr bwMode="auto">
                    <a:xfrm rot="15931666">
                      <a:off x="5338" y="1605"/>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90" name="Text Box 1057"/>
                    <p:cNvSpPr txBox="1">
                      <a:spLocks noChangeArrowheads="1"/>
                    </p:cNvSpPr>
                    <p:nvPr/>
                  </p:nvSpPr>
                  <p:spPr bwMode="auto">
                    <a:xfrm rot="15931666">
                      <a:off x="5351" y="1608"/>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91" name="Text Box 1058"/>
                    <p:cNvSpPr txBox="1">
                      <a:spLocks noChangeArrowheads="1"/>
                    </p:cNvSpPr>
                    <p:nvPr/>
                  </p:nvSpPr>
                  <p:spPr bwMode="auto">
                    <a:xfrm rot="15931666">
                      <a:off x="5310" y="1601"/>
                      <a:ext cx="152"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2" name="Group 1059"/>
                <p:cNvGrpSpPr>
                  <a:grpSpLocks/>
                </p:cNvGrpSpPr>
                <p:nvPr/>
              </p:nvGrpSpPr>
              <p:grpSpPr bwMode="auto">
                <a:xfrm rot="8872643">
                  <a:off x="6454339" y="3826124"/>
                  <a:ext cx="247650" cy="317500"/>
                  <a:chOff x="5406" y="1735"/>
                  <a:chExt cx="156" cy="200"/>
                </a:xfrm>
              </p:grpSpPr>
              <p:grpSp>
                <p:nvGrpSpPr>
                  <p:cNvPr id="674" name="Group 1060"/>
                  <p:cNvGrpSpPr>
                    <a:grpSpLocks/>
                  </p:cNvGrpSpPr>
                  <p:nvPr/>
                </p:nvGrpSpPr>
                <p:grpSpPr bwMode="auto">
                  <a:xfrm>
                    <a:off x="5450" y="1776"/>
                    <a:ext cx="61" cy="76"/>
                    <a:chOff x="5292" y="1704"/>
                    <a:chExt cx="134" cy="166"/>
                  </a:xfrm>
                </p:grpSpPr>
                <p:sp>
                  <p:nvSpPr>
                    <p:cNvPr id="683" name="Freeform 1061"/>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84" name="Freeform 1062"/>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85" name="Freeform 1063"/>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75" name="Group 1064"/>
                  <p:cNvGrpSpPr>
                    <a:grpSpLocks/>
                  </p:cNvGrpSpPr>
                  <p:nvPr/>
                </p:nvGrpSpPr>
                <p:grpSpPr bwMode="auto">
                  <a:xfrm>
                    <a:off x="5406" y="1735"/>
                    <a:ext cx="156" cy="107"/>
                    <a:chOff x="5286" y="1621"/>
                    <a:chExt cx="248" cy="166"/>
                  </a:xfrm>
                </p:grpSpPr>
                <p:sp>
                  <p:nvSpPr>
                    <p:cNvPr id="680" name="Text Box 1065"/>
                    <p:cNvSpPr txBox="1">
                      <a:spLocks noChangeArrowheads="1"/>
                    </p:cNvSpPr>
                    <p:nvPr/>
                  </p:nvSpPr>
                  <p:spPr bwMode="auto">
                    <a:xfrm rot="15931666">
                      <a:off x="5344" y="1608"/>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81" name="Text Box 1066"/>
                    <p:cNvSpPr txBox="1">
                      <a:spLocks noChangeArrowheads="1"/>
                    </p:cNvSpPr>
                    <p:nvPr/>
                  </p:nvSpPr>
                  <p:spPr bwMode="auto">
                    <a:xfrm rot="15931666">
                      <a:off x="5358" y="1611"/>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82" name="Text Box 1067"/>
                    <p:cNvSpPr txBox="1">
                      <a:spLocks noChangeArrowheads="1"/>
                    </p:cNvSpPr>
                    <p:nvPr/>
                  </p:nvSpPr>
                  <p:spPr bwMode="auto">
                    <a:xfrm rot="15931666">
                      <a:off x="5310" y="1597"/>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76" name="Group 1068"/>
                  <p:cNvGrpSpPr>
                    <a:grpSpLocks/>
                  </p:cNvGrpSpPr>
                  <p:nvPr/>
                </p:nvGrpSpPr>
                <p:grpSpPr bwMode="auto">
                  <a:xfrm>
                    <a:off x="5406" y="1829"/>
                    <a:ext cx="147" cy="106"/>
                    <a:chOff x="5301" y="1621"/>
                    <a:chExt cx="231" cy="161"/>
                  </a:xfrm>
                </p:grpSpPr>
                <p:sp>
                  <p:nvSpPr>
                    <p:cNvPr id="677" name="Text Box 1069"/>
                    <p:cNvSpPr txBox="1">
                      <a:spLocks noChangeArrowheads="1"/>
                    </p:cNvSpPr>
                    <p:nvPr/>
                  </p:nvSpPr>
                  <p:spPr bwMode="auto">
                    <a:xfrm rot="15931666">
                      <a:off x="5346" y="1605"/>
                      <a:ext cx="149"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78" name="Text Box 1070"/>
                    <p:cNvSpPr txBox="1">
                      <a:spLocks noChangeArrowheads="1"/>
                    </p:cNvSpPr>
                    <p:nvPr/>
                  </p:nvSpPr>
                  <p:spPr bwMode="auto">
                    <a:xfrm rot="15931666">
                      <a:off x="5358" y="1608"/>
                      <a:ext cx="149"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79" name="Text Box 1071"/>
                    <p:cNvSpPr txBox="1">
                      <a:spLocks noChangeArrowheads="1"/>
                    </p:cNvSpPr>
                    <p:nvPr/>
                  </p:nvSpPr>
                  <p:spPr bwMode="auto">
                    <a:xfrm rot="15931666">
                      <a:off x="5325" y="1597"/>
                      <a:ext cx="149"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3" name="Group 1072"/>
                <p:cNvGrpSpPr>
                  <a:grpSpLocks/>
                </p:cNvGrpSpPr>
                <p:nvPr/>
              </p:nvGrpSpPr>
              <p:grpSpPr bwMode="auto">
                <a:xfrm rot="9561604">
                  <a:off x="6482052" y="3815982"/>
                  <a:ext cx="241301" cy="331789"/>
                  <a:chOff x="5359" y="1716"/>
                  <a:chExt cx="152" cy="209"/>
                </a:xfrm>
              </p:grpSpPr>
              <p:grpSp>
                <p:nvGrpSpPr>
                  <p:cNvPr id="663" name="Group 1073"/>
                  <p:cNvGrpSpPr>
                    <a:grpSpLocks/>
                  </p:cNvGrpSpPr>
                  <p:nvPr/>
                </p:nvGrpSpPr>
                <p:grpSpPr bwMode="auto">
                  <a:xfrm>
                    <a:off x="5450" y="1775"/>
                    <a:ext cx="61" cy="76"/>
                    <a:chOff x="5292" y="1704"/>
                    <a:chExt cx="134" cy="166"/>
                  </a:xfrm>
                </p:grpSpPr>
                <p:sp>
                  <p:nvSpPr>
                    <p:cNvPr id="671" name="Freeform 1074"/>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72" name="Freeform 1075"/>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73" name="Freeform 1076"/>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64" name="Group 1077"/>
                  <p:cNvGrpSpPr>
                    <a:grpSpLocks/>
                  </p:cNvGrpSpPr>
                  <p:nvPr/>
                </p:nvGrpSpPr>
                <p:grpSpPr bwMode="auto">
                  <a:xfrm>
                    <a:off x="5375" y="1716"/>
                    <a:ext cx="136" cy="101"/>
                    <a:chOff x="5316" y="1632"/>
                    <a:chExt cx="219" cy="160"/>
                  </a:xfrm>
                </p:grpSpPr>
                <p:sp>
                  <p:nvSpPr>
                    <p:cNvPr id="669" name="Text Box 1078"/>
                    <p:cNvSpPr txBox="1">
                      <a:spLocks noChangeArrowheads="1"/>
                    </p:cNvSpPr>
                    <p:nvPr/>
                  </p:nvSpPr>
                  <p:spPr bwMode="auto">
                    <a:xfrm rot="15931666">
                      <a:off x="5340" y="1608"/>
                      <a:ext cx="154"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70" name="Text Box 1079"/>
                    <p:cNvSpPr txBox="1">
                      <a:spLocks noChangeArrowheads="1"/>
                    </p:cNvSpPr>
                    <p:nvPr/>
                  </p:nvSpPr>
                  <p:spPr bwMode="auto">
                    <a:xfrm rot="15931666">
                      <a:off x="5356" y="1613"/>
                      <a:ext cx="155" cy="203"/>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65" name="Group 1081"/>
                  <p:cNvGrpSpPr>
                    <a:grpSpLocks/>
                  </p:cNvGrpSpPr>
                  <p:nvPr/>
                </p:nvGrpSpPr>
                <p:grpSpPr bwMode="auto">
                  <a:xfrm>
                    <a:off x="5359" y="1822"/>
                    <a:ext cx="142" cy="103"/>
                    <a:chOff x="5307" y="1627"/>
                    <a:chExt cx="227" cy="157"/>
                  </a:xfrm>
                </p:grpSpPr>
                <p:sp>
                  <p:nvSpPr>
                    <p:cNvPr id="666" name="Text Box 1082"/>
                    <p:cNvSpPr txBox="1">
                      <a:spLocks noChangeArrowheads="1"/>
                    </p:cNvSpPr>
                    <p:nvPr/>
                  </p:nvSpPr>
                  <p:spPr bwMode="auto">
                    <a:xfrm rot="15931666">
                      <a:off x="5347" y="1606"/>
                      <a:ext cx="149"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67" name="Text Box 1083"/>
                    <p:cNvSpPr txBox="1">
                      <a:spLocks noChangeArrowheads="1"/>
                    </p:cNvSpPr>
                    <p:nvPr/>
                  </p:nvSpPr>
                  <p:spPr bwMode="auto">
                    <a:xfrm rot="15931666">
                      <a:off x="5359" y="1609"/>
                      <a:ext cx="149"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68" name="Text Box 1084"/>
                    <p:cNvSpPr txBox="1">
                      <a:spLocks noChangeArrowheads="1"/>
                    </p:cNvSpPr>
                    <p:nvPr/>
                  </p:nvSpPr>
                  <p:spPr bwMode="auto">
                    <a:xfrm rot="15931666">
                      <a:off x="5333" y="1601"/>
                      <a:ext cx="149"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4" name="Group 1085"/>
                <p:cNvGrpSpPr>
                  <a:grpSpLocks/>
                </p:cNvGrpSpPr>
                <p:nvPr/>
              </p:nvGrpSpPr>
              <p:grpSpPr bwMode="auto">
                <a:xfrm rot="10231219">
                  <a:off x="6400347" y="3871663"/>
                  <a:ext cx="261938" cy="247650"/>
                  <a:chOff x="5364" y="1740"/>
                  <a:chExt cx="165" cy="156"/>
                </a:xfrm>
              </p:grpSpPr>
              <p:grpSp>
                <p:nvGrpSpPr>
                  <p:cNvPr id="651" name="Group 1086"/>
                  <p:cNvGrpSpPr>
                    <a:grpSpLocks/>
                  </p:cNvGrpSpPr>
                  <p:nvPr/>
                </p:nvGrpSpPr>
                <p:grpSpPr bwMode="auto">
                  <a:xfrm>
                    <a:off x="5448" y="1776"/>
                    <a:ext cx="61" cy="76"/>
                    <a:chOff x="5292" y="1704"/>
                    <a:chExt cx="134" cy="166"/>
                  </a:xfrm>
                </p:grpSpPr>
                <p:sp>
                  <p:nvSpPr>
                    <p:cNvPr id="660" name="Freeform 1087"/>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61" name="Freeform 1088"/>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62" name="Freeform 1089"/>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52" name="Group 1090"/>
                  <p:cNvGrpSpPr>
                    <a:grpSpLocks/>
                  </p:cNvGrpSpPr>
                  <p:nvPr/>
                </p:nvGrpSpPr>
                <p:grpSpPr bwMode="auto">
                  <a:xfrm>
                    <a:off x="5387" y="1740"/>
                    <a:ext cx="142" cy="105"/>
                    <a:chOff x="5308" y="1625"/>
                    <a:chExt cx="228" cy="163"/>
                  </a:xfrm>
                </p:grpSpPr>
                <p:sp>
                  <p:nvSpPr>
                    <p:cNvPr id="657" name="Text Box 1091"/>
                    <p:cNvSpPr txBox="1">
                      <a:spLocks noChangeArrowheads="1"/>
                    </p:cNvSpPr>
                    <p:nvPr/>
                  </p:nvSpPr>
                  <p:spPr bwMode="auto">
                    <a:xfrm rot="15931666">
                      <a:off x="5346" y="1610"/>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58" name="Text Box 1092"/>
                    <p:cNvSpPr txBox="1">
                      <a:spLocks noChangeArrowheads="1"/>
                    </p:cNvSpPr>
                    <p:nvPr/>
                  </p:nvSpPr>
                  <p:spPr bwMode="auto">
                    <a:xfrm rot="15931666">
                      <a:off x="5359" y="1612"/>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59" name="Text Box 1093"/>
                    <p:cNvSpPr txBox="1">
                      <a:spLocks noChangeArrowheads="1"/>
                    </p:cNvSpPr>
                    <p:nvPr/>
                  </p:nvSpPr>
                  <p:spPr bwMode="auto">
                    <a:xfrm rot="15931666">
                      <a:off x="5333" y="1600"/>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53" name="Group 1094"/>
                  <p:cNvGrpSpPr>
                    <a:grpSpLocks/>
                  </p:cNvGrpSpPr>
                  <p:nvPr/>
                </p:nvGrpSpPr>
                <p:grpSpPr bwMode="auto">
                  <a:xfrm>
                    <a:off x="5364" y="1797"/>
                    <a:ext cx="141" cy="99"/>
                    <a:chOff x="5308" y="1631"/>
                    <a:chExt cx="225" cy="156"/>
                  </a:xfrm>
                </p:grpSpPr>
                <p:sp>
                  <p:nvSpPr>
                    <p:cNvPr id="654" name="Text Box 1095"/>
                    <p:cNvSpPr txBox="1">
                      <a:spLocks noChangeArrowheads="1"/>
                    </p:cNvSpPr>
                    <p:nvPr/>
                  </p:nvSpPr>
                  <p:spPr bwMode="auto">
                    <a:xfrm rot="15931666">
                      <a:off x="5341" y="1607"/>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55" name="Text Box 1096"/>
                    <p:cNvSpPr txBox="1">
                      <a:spLocks noChangeArrowheads="1"/>
                    </p:cNvSpPr>
                    <p:nvPr/>
                  </p:nvSpPr>
                  <p:spPr bwMode="auto">
                    <a:xfrm rot="15931666">
                      <a:off x="5356" y="1610"/>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56" name="Text Box 1097"/>
                    <p:cNvSpPr txBox="1">
                      <a:spLocks noChangeArrowheads="1"/>
                    </p:cNvSpPr>
                    <p:nvPr/>
                  </p:nvSpPr>
                  <p:spPr bwMode="auto">
                    <a:xfrm rot="15931666">
                      <a:off x="5332" y="1607"/>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5" name="Group 1098"/>
                <p:cNvGrpSpPr>
                  <a:grpSpLocks/>
                </p:cNvGrpSpPr>
                <p:nvPr/>
              </p:nvGrpSpPr>
              <p:grpSpPr bwMode="auto">
                <a:xfrm rot="9030476">
                  <a:off x="6272163" y="3830421"/>
                  <a:ext cx="334964" cy="300038"/>
                  <a:chOff x="5356" y="1728"/>
                  <a:chExt cx="211" cy="189"/>
                </a:xfrm>
              </p:grpSpPr>
              <p:grpSp>
                <p:nvGrpSpPr>
                  <p:cNvPr id="640" name="Group 1099"/>
                  <p:cNvGrpSpPr>
                    <a:grpSpLocks/>
                  </p:cNvGrpSpPr>
                  <p:nvPr/>
                </p:nvGrpSpPr>
                <p:grpSpPr bwMode="auto">
                  <a:xfrm>
                    <a:off x="5450" y="1774"/>
                    <a:ext cx="61" cy="76"/>
                    <a:chOff x="5292" y="1704"/>
                    <a:chExt cx="134" cy="166"/>
                  </a:xfrm>
                </p:grpSpPr>
                <p:sp>
                  <p:nvSpPr>
                    <p:cNvPr id="648" name="Freeform 1100"/>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49" name="Freeform 1101"/>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50" name="Freeform 1102"/>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41" name="Group 1103"/>
                  <p:cNvGrpSpPr>
                    <a:grpSpLocks/>
                  </p:cNvGrpSpPr>
                  <p:nvPr/>
                </p:nvGrpSpPr>
                <p:grpSpPr bwMode="auto">
                  <a:xfrm>
                    <a:off x="5412" y="1728"/>
                    <a:ext cx="155" cy="106"/>
                    <a:chOff x="5284" y="1622"/>
                    <a:chExt cx="245" cy="165"/>
                  </a:xfrm>
                </p:grpSpPr>
                <p:sp>
                  <p:nvSpPr>
                    <p:cNvPr id="645" name="Text Box 1104"/>
                    <p:cNvSpPr txBox="1">
                      <a:spLocks noChangeArrowheads="1"/>
                    </p:cNvSpPr>
                    <p:nvPr/>
                  </p:nvSpPr>
                  <p:spPr bwMode="auto">
                    <a:xfrm rot="15931666">
                      <a:off x="5339" y="1606"/>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46" name="Text Box 1105"/>
                    <p:cNvSpPr txBox="1">
                      <a:spLocks noChangeArrowheads="1"/>
                    </p:cNvSpPr>
                    <p:nvPr/>
                  </p:nvSpPr>
                  <p:spPr bwMode="auto">
                    <a:xfrm rot="15931666">
                      <a:off x="5352" y="1611"/>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47" name="Text Box 1106"/>
                    <p:cNvSpPr txBox="1">
                      <a:spLocks noChangeArrowheads="1"/>
                    </p:cNvSpPr>
                    <p:nvPr/>
                  </p:nvSpPr>
                  <p:spPr bwMode="auto">
                    <a:xfrm rot="15931666">
                      <a:off x="5308" y="1598"/>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42" name="Group 1107"/>
                  <p:cNvGrpSpPr>
                    <a:grpSpLocks/>
                  </p:cNvGrpSpPr>
                  <p:nvPr/>
                </p:nvGrpSpPr>
                <p:grpSpPr bwMode="auto">
                  <a:xfrm>
                    <a:off x="5356" y="1817"/>
                    <a:ext cx="135" cy="100"/>
                    <a:chOff x="5316" y="1632"/>
                    <a:chExt cx="216" cy="155"/>
                  </a:xfrm>
                </p:grpSpPr>
                <p:sp>
                  <p:nvSpPr>
                    <p:cNvPr id="643" name="Text Box 1108"/>
                    <p:cNvSpPr txBox="1">
                      <a:spLocks noChangeArrowheads="1"/>
                    </p:cNvSpPr>
                    <p:nvPr/>
                  </p:nvSpPr>
                  <p:spPr bwMode="auto">
                    <a:xfrm rot="15931666">
                      <a:off x="5341" y="1607"/>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44" name="Text Box 1109"/>
                    <p:cNvSpPr txBox="1">
                      <a:spLocks noChangeArrowheads="1"/>
                    </p:cNvSpPr>
                    <p:nvPr/>
                  </p:nvSpPr>
                  <p:spPr bwMode="auto">
                    <a:xfrm rot="15931666">
                      <a:off x="5355" y="1611"/>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6" name="Group 1111"/>
                <p:cNvGrpSpPr>
                  <a:grpSpLocks/>
                </p:cNvGrpSpPr>
                <p:nvPr/>
              </p:nvGrpSpPr>
              <p:grpSpPr bwMode="auto">
                <a:xfrm rot="8195252">
                  <a:off x="6218309" y="3842224"/>
                  <a:ext cx="366716" cy="282576"/>
                  <a:chOff x="5331" y="1726"/>
                  <a:chExt cx="231" cy="178"/>
                </a:xfrm>
              </p:grpSpPr>
              <p:grpSp>
                <p:nvGrpSpPr>
                  <p:cNvPr id="629" name="Group 1112"/>
                  <p:cNvGrpSpPr>
                    <a:grpSpLocks/>
                  </p:cNvGrpSpPr>
                  <p:nvPr/>
                </p:nvGrpSpPr>
                <p:grpSpPr bwMode="auto">
                  <a:xfrm>
                    <a:off x="5450" y="1774"/>
                    <a:ext cx="61" cy="76"/>
                    <a:chOff x="5292" y="1704"/>
                    <a:chExt cx="134" cy="166"/>
                  </a:xfrm>
                </p:grpSpPr>
                <p:sp>
                  <p:nvSpPr>
                    <p:cNvPr id="637" name="Freeform 1113"/>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38" name="Freeform 1114"/>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39" name="Freeform 1115"/>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30" name="Group 1116"/>
                  <p:cNvGrpSpPr>
                    <a:grpSpLocks/>
                  </p:cNvGrpSpPr>
                  <p:nvPr/>
                </p:nvGrpSpPr>
                <p:grpSpPr bwMode="auto">
                  <a:xfrm>
                    <a:off x="5414" y="1726"/>
                    <a:ext cx="148" cy="102"/>
                    <a:chOff x="5290" y="1626"/>
                    <a:chExt cx="234" cy="160"/>
                  </a:xfrm>
                </p:grpSpPr>
                <p:sp>
                  <p:nvSpPr>
                    <p:cNvPr id="634" name="Text Box 1117"/>
                    <p:cNvSpPr txBox="1">
                      <a:spLocks noChangeArrowheads="1"/>
                    </p:cNvSpPr>
                    <p:nvPr/>
                  </p:nvSpPr>
                  <p:spPr bwMode="auto">
                    <a:xfrm rot="15931666">
                      <a:off x="5335" y="1607"/>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35" name="Text Box 1118"/>
                    <p:cNvSpPr txBox="1">
                      <a:spLocks noChangeArrowheads="1"/>
                    </p:cNvSpPr>
                    <p:nvPr/>
                  </p:nvSpPr>
                  <p:spPr bwMode="auto">
                    <a:xfrm rot="15931666">
                      <a:off x="5347" y="1610"/>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36" name="Text Box 1119"/>
                    <p:cNvSpPr txBox="1">
                      <a:spLocks noChangeArrowheads="1"/>
                    </p:cNvSpPr>
                    <p:nvPr/>
                  </p:nvSpPr>
                  <p:spPr bwMode="auto">
                    <a:xfrm rot="15931666">
                      <a:off x="5313" y="1603"/>
                      <a:ext cx="153"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31" name="Group 1120"/>
                  <p:cNvGrpSpPr>
                    <a:grpSpLocks/>
                  </p:cNvGrpSpPr>
                  <p:nvPr/>
                </p:nvGrpSpPr>
                <p:grpSpPr bwMode="auto">
                  <a:xfrm>
                    <a:off x="5331" y="1803"/>
                    <a:ext cx="131" cy="101"/>
                    <a:chOff x="5312" y="1630"/>
                    <a:chExt cx="211" cy="158"/>
                  </a:xfrm>
                </p:grpSpPr>
                <p:sp>
                  <p:nvSpPr>
                    <p:cNvPr id="632" name="Text Box 1121"/>
                    <p:cNvSpPr txBox="1">
                      <a:spLocks noChangeArrowheads="1"/>
                    </p:cNvSpPr>
                    <p:nvPr/>
                  </p:nvSpPr>
                  <p:spPr bwMode="auto">
                    <a:xfrm rot="15931666">
                      <a:off x="5336" y="1606"/>
                      <a:ext cx="153"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633" name="Text Box 1122"/>
                    <p:cNvSpPr txBox="1">
                      <a:spLocks noChangeArrowheads="1"/>
                    </p:cNvSpPr>
                    <p:nvPr/>
                  </p:nvSpPr>
                  <p:spPr bwMode="auto">
                    <a:xfrm rot="15931666">
                      <a:off x="5345" y="1610"/>
                      <a:ext cx="153" cy="203"/>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607" name="Group 1124"/>
                <p:cNvGrpSpPr>
                  <a:grpSpLocks/>
                </p:cNvGrpSpPr>
                <p:nvPr/>
              </p:nvGrpSpPr>
              <p:grpSpPr bwMode="auto">
                <a:xfrm rot="7695870">
                  <a:off x="6206211" y="3875002"/>
                  <a:ext cx="180975" cy="227013"/>
                  <a:chOff x="5397" y="1774"/>
                  <a:chExt cx="114" cy="143"/>
                </a:xfrm>
              </p:grpSpPr>
              <p:grpSp>
                <p:nvGrpSpPr>
                  <p:cNvPr id="624" name="Group 1125"/>
                  <p:cNvGrpSpPr>
                    <a:grpSpLocks/>
                  </p:cNvGrpSpPr>
                  <p:nvPr/>
                </p:nvGrpSpPr>
                <p:grpSpPr bwMode="auto">
                  <a:xfrm>
                    <a:off x="5450" y="1774"/>
                    <a:ext cx="61" cy="76"/>
                    <a:chOff x="5292" y="1704"/>
                    <a:chExt cx="134" cy="166"/>
                  </a:xfrm>
                </p:grpSpPr>
                <p:sp>
                  <p:nvSpPr>
                    <p:cNvPr id="626" name="Freeform 1126"/>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27" name="Freeform 1127"/>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28" name="Freeform 1128"/>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sp>
                <p:nvSpPr>
                  <p:cNvPr id="625" name="Text Box 1134"/>
                  <p:cNvSpPr txBox="1">
                    <a:spLocks noChangeArrowheads="1"/>
                  </p:cNvSpPr>
                  <p:nvPr/>
                </p:nvSpPr>
                <p:spPr bwMode="auto">
                  <a:xfrm rot="15931666">
                    <a:off x="5380" y="1804"/>
                    <a:ext cx="130" cy="95"/>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608" name="Group 1138"/>
                <p:cNvGrpSpPr>
                  <a:grpSpLocks/>
                </p:cNvGrpSpPr>
                <p:nvPr/>
              </p:nvGrpSpPr>
              <p:grpSpPr bwMode="auto">
                <a:xfrm rot="7055566">
                  <a:off x="6217833" y="4031518"/>
                  <a:ext cx="96838" cy="120650"/>
                  <a:chOff x="5292" y="1704"/>
                  <a:chExt cx="134" cy="166"/>
                </a:xfrm>
              </p:grpSpPr>
              <p:sp>
                <p:nvSpPr>
                  <p:cNvPr id="621" name="Freeform 1139"/>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22" name="Freeform 1140"/>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23" name="Freeform 1141"/>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609" name="Group 1151"/>
                <p:cNvGrpSpPr>
                  <a:grpSpLocks/>
                </p:cNvGrpSpPr>
                <p:nvPr/>
              </p:nvGrpSpPr>
              <p:grpSpPr bwMode="auto">
                <a:xfrm rot="6400039">
                  <a:off x="6183346" y="4073546"/>
                  <a:ext cx="96838" cy="120651"/>
                  <a:chOff x="5292" y="1704"/>
                  <a:chExt cx="134" cy="166"/>
                </a:xfrm>
              </p:grpSpPr>
              <p:sp>
                <p:nvSpPr>
                  <p:cNvPr id="618" name="Freeform 1152"/>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19" name="Freeform 1153"/>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20" name="Freeform 1154"/>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sp>
              <p:nvSpPr>
                <p:cNvPr id="610" name="Freeform 1165"/>
                <p:cNvSpPr>
                  <a:spLocks/>
                </p:cNvSpPr>
                <p:nvPr/>
              </p:nvSpPr>
              <p:spPr bwMode="auto">
                <a:xfrm rot="378364">
                  <a:off x="6138750" y="4141112"/>
                  <a:ext cx="111202"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11" name="Freeform 1166"/>
                <p:cNvSpPr>
                  <a:spLocks/>
                </p:cNvSpPr>
                <p:nvPr/>
              </p:nvSpPr>
              <p:spPr bwMode="auto">
                <a:xfrm rot="342003">
                  <a:off x="6133799" y="4150655"/>
                  <a:ext cx="111202"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12" name="Freeform 1167"/>
                <p:cNvSpPr>
                  <a:spLocks/>
                </p:cNvSpPr>
                <p:nvPr/>
              </p:nvSpPr>
              <p:spPr bwMode="auto">
                <a:xfrm rot="273917">
                  <a:off x="6145450" y="4132219"/>
                  <a:ext cx="111928"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613" name="Oval 612"/>
                <p:cNvSpPr>
                  <a:spLocks noChangeAspect="1"/>
                </p:cNvSpPr>
                <p:nvPr/>
              </p:nvSpPr>
              <p:spPr>
                <a:xfrm>
                  <a:off x="6179503" y="3930398"/>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614" name="Oval 613"/>
                <p:cNvSpPr>
                  <a:spLocks noChangeAspect="1"/>
                </p:cNvSpPr>
                <p:nvPr/>
              </p:nvSpPr>
              <p:spPr>
                <a:xfrm>
                  <a:off x="6331903" y="3845376"/>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615" name="Oval 614"/>
                <p:cNvSpPr>
                  <a:spLocks noChangeAspect="1"/>
                </p:cNvSpPr>
                <p:nvPr/>
              </p:nvSpPr>
              <p:spPr>
                <a:xfrm>
                  <a:off x="6492254" y="3836501"/>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616" name="Oval 615"/>
                <p:cNvSpPr>
                  <a:spLocks noChangeAspect="1"/>
                </p:cNvSpPr>
                <p:nvPr/>
              </p:nvSpPr>
              <p:spPr>
                <a:xfrm>
                  <a:off x="6644654" y="3807533"/>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617" name="Oval 616"/>
                <p:cNvSpPr>
                  <a:spLocks noChangeAspect="1"/>
                </p:cNvSpPr>
                <p:nvPr/>
              </p:nvSpPr>
              <p:spPr>
                <a:xfrm>
                  <a:off x="6797054" y="3786122"/>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grpSp>
      </p:grpSp>
      <p:sp>
        <p:nvSpPr>
          <p:cNvPr id="874" name="Line 21"/>
          <p:cNvSpPr>
            <a:spLocks noChangeShapeType="1"/>
          </p:cNvSpPr>
          <p:nvPr/>
        </p:nvSpPr>
        <p:spPr bwMode="auto">
          <a:xfrm flipH="1">
            <a:off x="6643166" y="4619209"/>
            <a:ext cx="182880" cy="0"/>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sp>
        <p:nvSpPr>
          <p:cNvPr id="875" name="Line 18"/>
          <p:cNvSpPr>
            <a:spLocks noChangeShapeType="1"/>
          </p:cNvSpPr>
          <p:nvPr/>
        </p:nvSpPr>
        <p:spPr bwMode="auto">
          <a:xfrm rot="21000000" flipV="1">
            <a:off x="6006055" y="3489645"/>
            <a:ext cx="537423" cy="269167"/>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sp>
        <p:nvSpPr>
          <p:cNvPr id="876" name="Line 18"/>
          <p:cNvSpPr>
            <a:spLocks noChangeShapeType="1"/>
          </p:cNvSpPr>
          <p:nvPr/>
        </p:nvSpPr>
        <p:spPr bwMode="auto">
          <a:xfrm flipV="1">
            <a:off x="8173967" y="2321988"/>
            <a:ext cx="438912" cy="182880"/>
          </a:xfrm>
          <a:prstGeom prst="line">
            <a:avLst/>
          </a:prstGeom>
          <a:noFill/>
          <a:ln w="28575">
            <a:solidFill>
              <a:schemeClr val="tx1"/>
            </a:solidFill>
            <a:prstDash val="solid"/>
            <a:miter lim="800000"/>
            <a:headEnd/>
            <a:tailEnd type="triangle" w="med" len="med"/>
          </a:ln>
        </p:spPr>
        <p:txBody>
          <a:bodyPr wrap="none"/>
          <a:lstStyle/>
          <a:p>
            <a:pPr defTabSz="457200"/>
            <a:endParaRPr lang="en-GB">
              <a:solidFill>
                <a:prstClr val="black"/>
              </a:solidFill>
            </a:endParaRPr>
          </a:p>
        </p:txBody>
      </p:sp>
      <p:sp>
        <p:nvSpPr>
          <p:cNvPr id="877" name="Line 18"/>
          <p:cNvSpPr>
            <a:spLocks noChangeShapeType="1"/>
          </p:cNvSpPr>
          <p:nvPr/>
        </p:nvSpPr>
        <p:spPr bwMode="auto">
          <a:xfrm rot="21300000" flipV="1">
            <a:off x="7169983" y="2895460"/>
            <a:ext cx="440628" cy="186297"/>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grpSp>
        <p:nvGrpSpPr>
          <p:cNvPr id="878" name="Group 877"/>
          <p:cNvGrpSpPr/>
          <p:nvPr/>
        </p:nvGrpSpPr>
        <p:grpSpPr>
          <a:xfrm>
            <a:off x="7540926" y="2500338"/>
            <a:ext cx="774699" cy="314326"/>
            <a:chOff x="6724894" y="2683578"/>
            <a:chExt cx="581025" cy="314326"/>
          </a:xfrm>
        </p:grpSpPr>
        <p:grpSp>
          <p:nvGrpSpPr>
            <p:cNvPr id="879" name="Group 952"/>
            <p:cNvGrpSpPr>
              <a:grpSpLocks/>
            </p:cNvGrpSpPr>
            <p:nvPr/>
          </p:nvGrpSpPr>
          <p:grpSpPr bwMode="auto">
            <a:xfrm rot="4336345">
              <a:off x="6858244" y="2550228"/>
              <a:ext cx="314326" cy="581025"/>
              <a:chOff x="2706" y="2500"/>
              <a:chExt cx="198" cy="366"/>
            </a:xfrm>
          </p:grpSpPr>
          <p:grpSp>
            <p:nvGrpSpPr>
              <p:cNvPr id="881" name="Group 953"/>
              <p:cNvGrpSpPr>
                <a:grpSpLocks/>
              </p:cNvGrpSpPr>
              <p:nvPr/>
            </p:nvGrpSpPr>
            <p:grpSpPr bwMode="auto">
              <a:xfrm>
                <a:off x="2720" y="2504"/>
                <a:ext cx="155" cy="352"/>
                <a:chOff x="3630" y="2028"/>
                <a:chExt cx="155" cy="352"/>
              </a:xfrm>
            </p:grpSpPr>
            <p:sp>
              <p:nvSpPr>
                <p:cNvPr id="891" name="Freeform 954"/>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892" name="Text Box 955"/>
                <p:cNvSpPr txBox="1">
                  <a:spLocks noChangeArrowheads="1"/>
                </p:cNvSpPr>
                <p:nvPr/>
              </p:nvSpPr>
              <p:spPr bwMode="auto">
                <a:xfrm rot="4798148">
                  <a:off x="3564" y="225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893" name="Text Box 956"/>
                <p:cNvSpPr txBox="1">
                  <a:spLocks noChangeArrowheads="1"/>
                </p:cNvSpPr>
                <p:nvPr/>
              </p:nvSpPr>
              <p:spPr bwMode="auto">
                <a:xfrm rot="4798148">
                  <a:off x="3632" y="209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882" name="Group 957"/>
              <p:cNvGrpSpPr>
                <a:grpSpLocks/>
              </p:cNvGrpSpPr>
              <p:nvPr/>
            </p:nvGrpSpPr>
            <p:grpSpPr bwMode="auto">
              <a:xfrm>
                <a:off x="2755" y="2513"/>
                <a:ext cx="149" cy="353"/>
                <a:chOff x="3665" y="2037"/>
                <a:chExt cx="149" cy="353"/>
              </a:xfrm>
            </p:grpSpPr>
            <p:sp>
              <p:nvSpPr>
                <p:cNvPr id="888" name="Freeform 958"/>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889" name="Text Box 959"/>
                <p:cNvSpPr txBox="1">
                  <a:spLocks noChangeArrowheads="1"/>
                </p:cNvSpPr>
                <p:nvPr/>
              </p:nvSpPr>
              <p:spPr bwMode="auto">
                <a:xfrm rot="4798148">
                  <a:off x="3599" y="226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890" name="Text Box 960"/>
                <p:cNvSpPr txBox="1">
                  <a:spLocks noChangeArrowheads="1"/>
                </p:cNvSpPr>
                <p:nvPr/>
              </p:nvSpPr>
              <p:spPr bwMode="auto">
                <a:xfrm rot="4798148">
                  <a:off x="3664" y="2103"/>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883" name="Group 961"/>
              <p:cNvGrpSpPr>
                <a:grpSpLocks/>
              </p:cNvGrpSpPr>
              <p:nvPr/>
            </p:nvGrpSpPr>
            <p:grpSpPr bwMode="auto">
              <a:xfrm>
                <a:off x="2706" y="2500"/>
                <a:ext cx="154" cy="353"/>
                <a:chOff x="3616" y="2024"/>
                <a:chExt cx="154" cy="353"/>
              </a:xfrm>
            </p:grpSpPr>
            <p:sp>
              <p:nvSpPr>
                <p:cNvPr id="885" name="Freeform 962"/>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886" name="Text Box 963"/>
                <p:cNvSpPr txBox="1">
                  <a:spLocks noChangeArrowheads="1"/>
                </p:cNvSpPr>
                <p:nvPr/>
              </p:nvSpPr>
              <p:spPr bwMode="auto">
                <a:xfrm rot="4798148">
                  <a:off x="3550" y="225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887" name="Text Box 964"/>
                <p:cNvSpPr txBox="1">
                  <a:spLocks noChangeArrowheads="1"/>
                </p:cNvSpPr>
                <p:nvPr/>
              </p:nvSpPr>
              <p:spPr bwMode="auto">
                <a:xfrm rot="4798148">
                  <a:off x="3619" y="2090"/>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sp>
            <p:nvSpPr>
              <p:cNvPr id="884" name="Freeform 965"/>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grpSp>
        <p:sp>
          <p:nvSpPr>
            <p:cNvPr id="880" name="Oval 879"/>
            <p:cNvSpPr>
              <a:spLocks noChangeAspect="1"/>
            </p:cNvSpPr>
            <p:nvPr/>
          </p:nvSpPr>
          <p:spPr>
            <a:xfrm>
              <a:off x="6912158" y="2744571"/>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sp>
        <p:nvSpPr>
          <p:cNvPr id="894" name="TextBox 893"/>
          <p:cNvSpPr txBox="1"/>
          <p:nvPr/>
        </p:nvSpPr>
        <p:spPr>
          <a:xfrm>
            <a:off x="10312687" y="1255682"/>
            <a:ext cx="1091581" cy="338554"/>
          </a:xfrm>
          <a:prstGeom prst="rect">
            <a:avLst/>
          </a:prstGeom>
          <a:noFill/>
        </p:spPr>
        <p:txBody>
          <a:bodyPr wrap="none" rtlCol="0">
            <a:spAutoFit/>
          </a:bodyPr>
          <a:lstStyle/>
          <a:p>
            <a:r>
              <a:rPr lang="en-US" sz="1600" b="1" dirty="0">
                <a:solidFill>
                  <a:srgbClr val="000000"/>
                </a:solidFill>
                <a:effectLst>
                  <a:outerShdw blurRad="38100" dist="38100" dir="2700000" algn="tl">
                    <a:srgbClr val="000000">
                      <a:alpha val="43137"/>
                    </a:srgbClr>
                  </a:outerShdw>
                </a:effectLst>
              </a:rPr>
              <a:t>NEURON 2</a:t>
            </a:r>
          </a:p>
        </p:txBody>
      </p:sp>
      <p:grpSp>
        <p:nvGrpSpPr>
          <p:cNvPr id="895" name="Group 894"/>
          <p:cNvGrpSpPr/>
          <p:nvPr/>
        </p:nvGrpSpPr>
        <p:grpSpPr>
          <a:xfrm>
            <a:off x="9223910" y="1912055"/>
            <a:ext cx="774699" cy="314326"/>
            <a:chOff x="7304508" y="2022270"/>
            <a:chExt cx="581025" cy="314326"/>
          </a:xfrm>
        </p:grpSpPr>
        <p:grpSp>
          <p:nvGrpSpPr>
            <p:cNvPr id="896" name="Group 812"/>
            <p:cNvGrpSpPr>
              <a:grpSpLocks/>
            </p:cNvGrpSpPr>
            <p:nvPr/>
          </p:nvGrpSpPr>
          <p:grpSpPr bwMode="auto">
            <a:xfrm rot="13853520">
              <a:off x="7437858" y="1888920"/>
              <a:ext cx="314326" cy="581025"/>
              <a:chOff x="2706" y="2500"/>
              <a:chExt cx="198" cy="366"/>
            </a:xfrm>
          </p:grpSpPr>
          <p:grpSp>
            <p:nvGrpSpPr>
              <p:cNvPr id="898" name="Group 813"/>
              <p:cNvGrpSpPr>
                <a:grpSpLocks/>
              </p:cNvGrpSpPr>
              <p:nvPr/>
            </p:nvGrpSpPr>
            <p:grpSpPr bwMode="auto">
              <a:xfrm>
                <a:off x="2720" y="2504"/>
                <a:ext cx="155" cy="352"/>
                <a:chOff x="3630" y="2028"/>
                <a:chExt cx="155" cy="352"/>
              </a:xfrm>
            </p:grpSpPr>
            <p:sp>
              <p:nvSpPr>
                <p:cNvPr id="908" name="Freeform 814"/>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909" name="Text Box 815"/>
                <p:cNvSpPr txBox="1">
                  <a:spLocks noChangeArrowheads="1"/>
                </p:cNvSpPr>
                <p:nvPr/>
              </p:nvSpPr>
              <p:spPr bwMode="auto">
                <a:xfrm rot="4798148">
                  <a:off x="3564" y="225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910" name="Text Box 816"/>
                <p:cNvSpPr txBox="1">
                  <a:spLocks noChangeArrowheads="1"/>
                </p:cNvSpPr>
                <p:nvPr/>
              </p:nvSpPr>
              <p:spPr bwMode="auto">
                <a:xfrm rot="4798148">
                  <a:off x="3632" y="209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899" name="Group 817"/>
              <p:cNvGrpSpPr>
                <a:grpSpLocks/>
              </p:cNvGrpSpPr>
              <p:nvPr/>
            </p:nvGrpSpPr>
            <p:grpSpPr bwMode="auto">
              <a:xfrm>
                <a:off x="2755" y="2513"/>
                <a:ext cx="149" cy="353"/>
                <a:chOff x="3665" y="2037"/>
                <a:chExt cx="149" cy="353"/>
              </a:xfrm>
            </p:grpSpPr>
            <p:sp>
              <p:nvSpPr>
                <p:cNvPr id="905" name="Freeform 818"/>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906" name="Text Box 819"/>
                <p:cNvSpPr txBox="1">
                  <a:spLocks noChangeArrowheads="1"/>
                </p:cNvSpPr>
                <p:nvPr/>
              </p:nvSpPr>
              <p:spPr bwMode="auto">
                <a:xfrm rot="4798148">
                  <a:off x="3599" y="226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907" name="Text Box 820"/>
                <p:cNvSpPr txBox="1">
                  <a:spLocks noChangeArrowheads="1"/>
                </p:cNvSpPr>
                <p:nvPr/>
              </p:nvSpPr>
              <p:spPr bwMode="auto">
                <a:xfrm rot="4798148">
                  <a:off x="3664" y="2103"/>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900" name="Group 821"/>
              <p:cNvGrpSpPr>
                <a:grpSpLocks/>
              </p:cNvGrpSpPr>
              <p:nvPr/>
            </p:nvGrpSpPr>
            <p:grpSpPr bwMode="auto">
              <a:xfrm>
                <a:off x="2706" y="2500"/>
                <a:ext cx="154" cy="353"/>
                <a:chOff x="3616" y="2024"/>
                <a:chExt cx="154" cy="353"/>
              </a:xfrm>
            </p:grpSpPr>
            <p:sp>
              <p:nvSpPr>
                <p:cNvPr id="902" name="Freeform 822"/>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903" name="Text Box 823"/>
                <p:cNvSpPr txBox="1">
                  <a:spLocks noChangeArrowheads="1"/>
                </p:cNvSpPr>
                <p:nvPr/>
              </p:nvSpPr>
              <p:spPr bwMode="auto">
                <a:xfrm rot="4798148">
                  <a:off x="3550" y="225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904" name="Text Box 824"/>
                <p:cNvSpPr txBox="1">
                  <a:spLocks noChangeArrowheads="1"/>
                </p:cNvSpPr>
                <p:nvPr/>
              </p:nvSpPr>
              <p:spPr bwMode="auto">
                <a:xfrm rot="4798148">
                  <a:off x="3619" y="2090"/>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sp>
            <p:nvSpPr>
              <p:cNvPr id="901" name="Freeform 825"/>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grpSp>
        <p:sp>
          <p:nvSpPr>
            <p:cNvPr id="897" name="Oval 896"/>
            <p:cNvSpPr>
              <a:spLocks noChangeAspect="1"/>
            </p:cNvSpPr>
            <p:nvPr/>
          </p:nvSpPr>
          <p:spPr>
            <a:xfrm>
              <a:off x="7586389" y="2129684"/>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grpSp>
        <p:nvGrpSpPr>
          <p:cNvPr id="911" name="Group 999"/>
          <p:cNvGrpSpPr>
            <a:grpSpLocks/>
          </p:cNvGrpSpPr>
          <p:nvPr/>
        </p:nvGrpSpPr>
        <p:grpSpPr bwMode="auto">
          <a:xfrm rot="10356398">
            <a:off x="10409996" y="2082352"/>
            <a:ext cx="240067" cy="219769"/>
            <a:chOff x="5330" y="1597"/>
            <a:chExt cx="181" cy="216"/>
          </a:xfrm>
        </p:grpSpPr>
        <p:sp>
          <p:nvSpPr>
            <p:cNvPr id="912" name="Text Box 1000"/>
            <p:cNvSpPr txBox="1">
              <a:spLocks noChangeArrowheads="1"/>
            </p:cNvSpPr>
            <p:nvPr/>
          </p:nvSpPr>
          <p:spPr bwMode="auto">
            <a:xfrm rot="15931666">
              <a:off x="5318" y="1632"/>
              <a:ext cx="204"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13" name="Text Box 1001"/>
            <p:cNvSpPr txBox="1">
              <a:spLocks noChangeArrowheads="1"/>
            </p:cNvSpPr>
            <p:nvPr/>
          </p:nvSpPr>
          <p:spPr bwMode="auto">
            <a:xfrm rot="15931666">
              <a:off x="5334" y="1635"/>
              <a:ext cx="204"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14" name="Text Box 1002"/>
            <p:cNvSpPr txBox="1">
              <a:spLocks noChangeArrowheads="1"/>
            </p:cNvSpPr>
            <p:nvPr/>
          </p:nvSpPr>
          <p:spPr bwMode="auto">
            <a:xfrm rot="15931666">
              <a:off x="5304" y="1623"/>
              <a:ext cx="204"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915" name="Group 1003"/>
          <p:cNvGrpSpPr>
            <a:grpSpLocks/>
          </p:cNvGrpSpPr>
          <p:nvPr/>
        </p:nvGrpSpPr>
        <p:grpSpPr bwMode="auto">
          <a:xfrm rot="10356398">
            <a:off x="10464903" y="1917358"/>
            <a:ext cx="251560" cy="218620"/>
            <a:chOff x="5319" y="1598"/>
            <a:chExt cx="190" cy="214"/>
          </a:xfrm>
        </p:grpSpPr>
        <p:sp>
          <p:nvSpPr>
            <p:cNvPr id="916" name="Text Box 1004"/>
            <p:cNvSpPr txBox="1">
              <a:spLocks noChangeArrowheads="1"/>
            </p:cNvSpPr>
            <p:nvPr/>
          </p:nvSpPr>
          <p:spPr bwMode="auto">
            <a:xfrm rot="15931666">
              <a:off x="5317" y="1632"/>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17" name="Text Box 1005"/>
            <p:cNvSpPr txBox="1">
              <a:spLocks noChangeArrowheads="1"/>
            </p:cNvSpPr>
            <p:nvPr/>
          </p:nvSpPr>
          <p:spPr bwMode="auto">
            <a:xfrm rot="15931666">
              <a:off x="5332" y="1635"/>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18" name="Text Box 1006"/>
            <p:cNvSpPr txBox="1">
              <a:spLocks noChangeArrowheads="1"/>
            </p:cNvSpPr>
            <p:nvPr/>
          </p:nvSpPr>
          <p:spPr bwMode="auto">
            <a:xfrm rot="15931666">
              <a:off x="5293" y="1624"/>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sp>
        <p:nvSpPr>
          <p:cNvPr id="919" name="Right Arrow 918"/>
          <p:cNvSpPr/>
          <p:nvPr/>
        </p:nvSpPr>
        <p:spPr>
          <a:xfrm>
            <a:off x="10074001" y="1952707"/>
            <a:ext cx="463959" cy="2192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20" name="Freeform 1215"/>
          <p:cNvSpPr>
            <a:spLocks/>
          </p:cNvSpPr>
          <p:nvPr/>
        </p:nvSpPr>
        <p:spPr bwMode="auto">
          <a:xfrm rot="1230875">
            <a:off x="10044741" y="1686626"/>
            <a:ext cx="445983" cy="64453"/>
          </a:xfrm>
          <a:custGeom>
            <a:avLst/>
            <a:gdLst>
              <a:gd name="T0" fmla="*/ 0 w 301"/>
              <a:gd name="T1" fmla="*/ 9 h 58"/>
              <a:gd name="T2" fmla="*/ 69 w 301"/>
              <a:gd name="T3" fmla="*/ 36 h 58"/>
              <a:gd name="T4" fmla="*/ 135 w 301"/>
              <a:gd name="T5" fmla="*/ 3 h 58"/>
              <a:gd name="T6" fmla="*/ 217 w 301"/>
              <a:gd name="T7" fmla="*/ 55 h 58"/>
              <a:gd name="T8" fmla="*/ 301 w 301"/>
              <a:gd name="T9" fmla="*/ 21 h 58"/>
              <a:gd name="T10" fmla="*/ 0 60000 65536"/>
              <a:gd name="T11" fmla="*/ 0 60000 65536"/>
              <a:gd name="T12" fmla="*/ 0 60000 65536"/>
              <a:gd name="T13" fmla="*/ 0 60000 65536"/>
              <a:gd name="T14" fmla="*/ 0 60000 65536"/>
              <a:gd name="T15" fmla="*/ 0 w 301"/>
              <a:gd name="T16" fmla="*/ 0 h 58"/>
              <a:gd name="T17" fmla="*/ 301 w 301"/>
              <a:gd name="T18" fmla="*/ 58 h 58"/>
            </a:gdLst>
            <a:ahLst/>
            <a:cxnLst>
              <a:cxn ang="T10">
                <a:pos x="T0" y="T1"/>
              </a:cxn>
              <a:cxn ang="T11">
                <a:pos x="T2" y="T3"/>
              </a:cxn>
              <a:cxn ang="T12">
                <a:pos x="T4" y="T5"/>
              </a:cxn>
              <a:cxn ang="T13">
                <a:pos x="T6" y="T7"/>
              </a:cxn>
              <a:cxn ang="T14">
                <a:pos x="T8" y="T9"/>
              </a:cxn>
            </a:cxnLst>
            <a:rect l="T15" t="T16" r="T17" b="T18"/>
            <a:pathLst>
              <a:path w="301" h="58">
                <a:moveTo>
                  <a:pt x="0" y="9"/>
                </a:moveTo>
                <a:cubicBezTo>
                  <a:pt x="23" y="23"/>
                  <a:pt x="47" y="37"/>
                  <a:pt x="69" y="36"/>
                </a:cubicBezTo>
                <a:cubicBezTo>
                  <a:pt x="91" y="35"/>
                  <a:pt x="110" y="0"/>
                  <a:pt x="135" y="3"/>
                </a:cubicBezTo>
                <a:cubicBezTo>
                  <a:pt x="160" y="6"/>
                  <a:pt x="189" y="52"/>
                  <a:pt x="217" y="55"/>
                </a:cubicBezTo>
                <a:cubicBezTo>
                  <a:pt x="245" y="58"/>
                  <a:pt x="273" y="39"/>
                  <a:pt x="301" y="21"/>
                </a:cubicBezTo>
              </a:path>
            </a:pathLst>
          </a:custGeom>
          <a:noFill/>
          <a:ln w="28575">
            <a:solidFill>
              <a:srgbClr val="000000"/>
            </a:solidFill>
            <a:round/>
            <a:headEnd/>
            <a:tailEnd/>
          </a:ln>
        </p:spPr>
        <p:txBody>
          <a:bodyPr/>
          <a:lstStyle/>
          <a:p>
            <a:pPr>
              <a:defRPr/>
            </a:pPr>
            <a:endParaRPr lang="en-GB" kern="0">
              <a:solidFill>
                <a:srgbClr val="000000"/>
              </a:solidFill>
            </a:endParaRPr>
          </a:p>
        </p:txBody>
      </p:sp>
      <p:sp>
        <p:nvSpPr>
          <p:cNvPr id="921" name="TextBox 920"/>
          <p:cNvSpPr txBox="1"/>
          <p:nvPr/>
        </p:nvSpPr>
        <p:spPr>
          <a:xfrm>
            <a:off x="10021763" y="1643547"/>
            <a:ext cx="251487" cy="461665"/>
          </a:xfrm>
          <a:prstGeom prst="rect">
            <a:avLst/>
          </a:prstGeom>
          <a:noFill/>
        </p:spPr>
        <p:txBody>
          <a:bodyPr wrap="square" rtlCol="0">
            <a:spAutoFit/>
          </a:bodyPr>
          <a:lstStyle/>
          <a:p>
            <a:r>
              <a:rPr lang="en-GB" sz="2400" dirty="0">
                <a:solidFill>
                  <a:srgbClr val="000000"/>
                </a:solidFill>
              </a:rPr>
              <a:t>+</a:t>
            </a:r>
          </a:p>
        </p:txBody>
      </p:sp>
      <p:grpSp>
        <p:nvGrpSpPr>
          <p:cNvPr id="922" name="Group 921"/>
          <p:cNvGrpSpPr/>
          <p:nvPr/>
        </p:nvGrpSpPr>
        <p:grpSpPr>
          <a:xfrm rot="5400000" flipH="1">
            <a:off x="10441443" y="1704328"/>
            <a:ext cx="864196" cy="588180"/>
            <a:chOff x="6133799" y="3786122"/>
            <a:chExt cx="864196" cy="441136"/>
          </a:xfrm>
        </p:grpSpPr>
        <p:grpSp>
          <p:nvGrpSpPr>
            <p:cNvPr id="923" name="Group 1007"/>
            <p:cNvGrpSpPr>
              <a:grpSpLocks/>
            </p:cNvGrpSpPr>
            <p:nvPr/>
          </p:nvGrpSpPr>
          <p:grpSpPr bwMode="auto">
            <a:xfrm rot="9186646">
              <a:off x="6632867" y="3806819"/>
              <a:ext cx="365128" cy="214313"/>
              <a:chOff x="5351" y="1772"/>
              <a:chExt cx="230" cy="135"/>
            </a:xfrm>
          </p:grpSpPr>
          <p:grpSp>
            <p:nvGrpSpPr>
              <p:cNvPr id="1050" name="Group 1008"/>
              <p:cNvGrpSpPr>
                <a:grpSpLocks/>
              </p:cNvGrpSpPr>
              <p:nvPr/>
            </p:nvGrpSpPr>
            <p:grpSpPr bwMode="auto">
              <a:xfrm>
                <a:off x="5449" y="1775"/>
                <a:ext cx="61" cy="76"/>
                <a:chOff x="5292" y="1704"/>
                <a:chExt cx="134" cy="166"/>
              </a:xfrm>
            </p:grpSpPr>
            <p:sp>
              <p:nvSpPr>
                <p:cNvPr id="1059" name="Freeform 1009"/>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60" name="Freeform 1010"/>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61" name="Freeform 1011"/>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1051" name="Group 1012"/>
              <p:cNvGrpSpPr>
                <a:grpSpLocks/>
              </p:cNvGrpSpPr>
              <p:nvPr/>
            </p:nvGrpSpPr>
            <p:grpSpPr bwMode="auto">
              <a:xfrm>
                <a:off x="5441" y="1772"/>
                <a:ext cx="140" cy="105"/>
                <a:chOff x="5313" y="1627"/>
                <a:chExt cx="221" cy="157"/>
              </a:xfrm>
            </p:grpSpPr>
            <p:sp>
              <p:nvSpPr>
                <p:cNvPr id="1056" name="Text Box 1013"/>
                <p:cNvSpPr txBox="1">
                  <a:spLocks noChangeArrowheads="1"/>
                </p:cNvSpPr>
                <p:nvPr/>
              </p:nvSpPr>
              <p:spPr bwMode="auto">
                <a:xfrm rot="15931666">
                  <a:off x="5348" y="1606"/>
                  <a:ext cx="147"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57" name="Text Box 1014"/>
                <p:cNvSpPr txBox="1">
                  <a:spLocks noChangeArrowheads="1"/>
                </p:cNvSpPr>
                <p:nvPr/>
              </p:nvSpPr>
              <p:spPr bwMode="auto">
                <a:xfrm rot="15931666">
                  <a:off x="5360" y="1611"/>
                  <a:ext cx="147"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58" name="Text Box 1015"/>
                <p:cNvSpPr txBox="1">
                  <a:spLocks noChangeArrowheads="1"/>
                </p:cNvSpPr>
                <p:nvPr/>
              </p:nvSpPr>
              <p:spPr bwMode="auto">
                <a:xfrm rot="15931666">
                  <a:off x="5340" y="1600"/>
                  <a:ext cx="146"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1052" name="Group 1016"/>
              <p:cNvGrpSpPr>
                <a:grpSpLocks/>
              </p:cNvGrpSpPr>
              <p:nvPr/>
            </p:nvGrpSpPr>
            <p:grpSpPr bwMode="auto">
              <a:xfrm>
                <a:off x="5351" y="1807"/>
                <a:ext cx="155" cy="100"/>
                <a:chOff x="5290" y="1631"/>
                <a:chExt cx="248" cy="155"/>
              </a:xfrm>
            </p:grpSpPr>
            <p:sp>
              <p:nvSpPr>
                <p:cNvPr id="1053" name="Text Box 1017"/>
                <p:cNvSpPr txBox="1">
                  <a:spLocks noChangeArrowheads="1"/>
                </p:cNvSpPr>
                <p:nvPr/>
              </p:nvSpPr>
              <p:spPr bwMode="auto">
                <a:xfrm rot="15931666">
                  <a:off x="5344" y="1606"/>
                  <a:ext cx="152"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54" name="Text Box 1018"/>
                <p:cNvSpPr txBox="1">
                  <a:spLocks noChangeArrowheads="1"/>
                </p:cNvSpPr>
                <p:nvPr/>
              </p:nvSpPr>
              <p:spPr bwMode="auto">
                <a:xfrm rot="15931666">
                  <a:off x="5361" y="1610"/>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55" name="Text Box 1019"/>
                <p:cNvSpPr txBox="1">
                  <a:spLocks noChangeArrowheads="1"/>
                </p:cNvSpPr>
                <p:nvPr/>
              </p:nvSpPr>
              <p:spPr bwMode="auto">
                <a:xfrm rot="15931666">
                  <a:off x="5315" y="1607"/>
                  <a:ext cx="152"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24" name="Group 923"/>
            <p:cNvGrpSpPr/>
            <p:nvPr/>
          </p:nvGrpSpPr>
          <p:grpSpPr>
            <a:xfrm>
              <a:off x="6133799" y="3786122"/>
              <a:ext cx="790398" cy="441136"/>
              <a:chOff x="6133799" y="3786122"/>
              <a:chExt cx="790398" cy="441136"/>
            </a:xfrm>
          </p:grpSpPr>
          <p:grpSp>
            <p:nvGrpSpPr>
              <p:cNvPr id="925" name="Group 995"/>
              <p:cNvGrpSpPr>
                <a:grpSpLocks/>
              </p:cNvGrpSpPr>
              <p:nvPr/>
            </p:nvGrpSpPr>
            <p:grpSpPr bwMode="auto">
              <a:xfrm rot="10356398">
                <a:off x="6827359" y="3903307"/>
                <a:ext cx="96838" cy="120650"/>
                <a:chOff x="5292" y="1704"/>
                <a:chExt cx="134" cy="166"/>
              </a:xfrm>
            </p:grpSpPr>
            <p:sp>
              <p:nvSpPr>
                <p:cNvPr id="1047" name="Freeform 996"/>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48" name="Freeform 997"/>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49" name="Freeform 998"/>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926" name="Group 1020"/>
              <p:cNvGrpSpPr>
                <a:grpSpLocks/>
              </p:cNvGrpSpPr>
              <p:nvPr/>
            </p:nvGrpSpPr>
            <p:grpSpPr bwMode="auto">
              <a:xfrm rot="8584209">
                <a:off x="6644942" y="3791529"/>
                <a:ext cx="255588" cy="315915"/>
                <a:chOff x="5386" y="1719"/>
                <a:chExt cx="161" cy="199"/>
              </a:xfrm>
            </p:grpSpPr>
            <p:grpSp>
              <p:nvGrpSpPr>
                <p:cNvPr id="1035" name="Group 1021"/>
                <p:cNvGrpSpPr>
                  <a:grpSpLocks/>
                </p:cNvGrpSpPr>
                <p:nvPr/>
              </p:nvGrpSpPr>
              <p:grpSpPr bwMode="auto">
                <a:xfrm>
                  <a:off x="5450" y="1774"/>
                  <a:ext cx="61" cy="76"/>
                  <a:chOff x="5292" y="1704"/>
                  <a:chExt cx="134" cy="166"/>
                </a:xfrm>
              </p:grpSpPr>
              <p:sp>
                <p:nvSpPr>
                  <p:cNvPr id="1044" name="Freeform 1022"/>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45" name="Freeform 1023"/>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46" name="Freeform 1024"/>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1036" name="Group 1025"/>
                <p:cNvGrpSpPr>
                  <a:grpSpLocks/>
                </p:cNvGrpSpPr>
                <p:nvPr/>
              </p:nvGrpSpPr>
              <p:grpSpPr bwMode="auto">
                <a:xfrm>
                  <a:off x="5388" y="1719"/>
                  <a:ext cx="159" cy="103"/>
                  <a:chOff x="5281" y="1625"/>
                  <a:chExt cx="254" cy="162"/>
                </a:xfrm>
              </p:grpSpPr>
              <p:sp>
                <p:nvSpPr>
                  <p:cNvPr id="1041" name="Text Box 1026"/>
                  <p:cNvSpPr txBox="1">
                    <a:spLocks noChangeArrowheads="1"/>
                  </p:cNvSpPr>
                  <p:nvPr/>
                </p:nvSpPr>
                <p:spPr bwMode="auto">
                  <a:xfrm rot="15931666">
                    <a:off x="5344" y="1610"/>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42" name="Text Box 1027"/>
                  <p:cNvSpPr txBox="1">
                    <a:spLocks noChangeArrowheads="1"/>
                  </p:cNvSpPr>
                  <p:nvPr/>
                </p:nvSpPr>
                <p:spPr bwMode="auto">
                  <a:xfrm rot="15931666">
                    <a:off x="5358" y="1610"/>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43" name="Text Box 1028"/>
                  <p:cNvSpPr txBox="1">
                    <a:spLocks noChangeArrowheads="1"/>
                  </p:cNvSpPr>
                  <p:nvPr/>
                </p:nvSpPr>
                <p:spPr bwMode="auto">
                  <a:xfrm rot="15931666">
                    <a:off x="5305" y="1601"/>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1037" name="Group 1029"/>
                <p:cNvGrpSpPr>
                  <a:grpSpLocks/>
                </p:cNvGrpSpPr>
                <p:nvPr/>
              </p:nvGrpSpPr>
              <p:grpSpPr bwMode="auto">
                <a:xfrm>
                  <a:off x="5386" y="1819"/>
                  <a:ext cx="154" cy="99"/>
                  <a:chOff x="5286" y="1633"/>
                  <a:chExt cx="242" cy="153"/>
                </a:xfrm>
              </p:grpSpPr>
              <p:sp>
                <p:nvSpPr>
                  <p:cNvPr id="1038" name="Text Box 1030"/>
                  <p:cNvSpPr txBox="1">
                    <a:spLocks noChangeArrowheads="1"/>
                  </p:cNvSpPr>
                  <p:nvPr/>
                </p:nvSpPr>
                <p:spPr bwMode="auto">
                  <a:xfrm rot="15931666">
                    <a:off x="5338" y="1609"/>
                    <a:ext cx="150"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39" name="Text Box 1031"/>
                  <p:cNvSpPr txBox="1">
                    <a:spLocks noChangeArrowheads="1"/>
                  </p:cNvSpPr>
                  <p:nvPr/>
                </p:nvSpPr>
                <p:spPr bwMode="auto">
                  <a:xfrm rot="15931666">
                    <a:off x="5354" y="1612"/>
                    <a:ext cx="150"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40" name="Text Box 1032"/>
                  <p:cNvSpPr txBox="1">
                    <a:spLocks noChangeArrowheads="1"/>
                  </p:cNvSpPr>
                  <p:nvPr/>
                </p:nvSpPr>
                <p:spPr bwMode="auto">
                  <a:xfrm rot="15931666">
                    <a:off x="5310" y="1610"/>
                    <a:ext cx="150"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27" name="Group 1033"/>
              <p:cNvGrpSpPr>
                <a:grpSpLocks/>
              </p:cNvGrpSpPr>
              <p:nvPr/>
            </p:nvGrpSpPr>
            <p:grpSpPr bwMode="auto">
              <a:xfrm rot="8064541">
                <a:off x="6609896" y="3759387"/>
                <a:ext cx="250825" cy="355602"/>
                <a:chOff x="5368" y="1707"/>
                <a:chExt cx="158" cy="224"/>
              </a:xfrm>
            </p:grpSpPr>
            <p:grpSp>
              <p:nvGrpSpPr>
                <p:cNvPr id="1024" name="Group 1034"/>
                <p:cNvGrpSpPr>
                  <a:grpSpLocks/>
                </p:cNvGrpSpPr>
                <p:nvPr/>
              </p:nvGrpSpPr>
              <p:grpSpPr bwMode="auto">
                <a:xfrm>
                  <a:off x="5450" y="1774"/>
                  <a:ext cx="61" cy="76"/>
                  <a:chOff x="5292" y="1704"/>
                  <a:chExt cx="134" cy="166"/>
                </a:xfrm>
              </p:grpSpPr>
              <p:sp>
                <p:nvSpPr>
                  <p:cNvPr id="1032" name="Freeform 1035"/>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33" name="Freeform 1036"/>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34" name="Freeform 1037"/>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1025" name="Group 1038"/>
                <p:cNvGrpSpPr>
                  <a:grpSpLocks/>
                </p:cNvGrpSpPr>
                <p:nvPr/>
              </p:nvGrpSpPr>
              <p:grpSpPr bwMode="auto">
                <a:xfrm>
                  <a:off x="5424" y="1707"/>
                  <a:ext cx="102" cy="132"/>
                  <a:chOff x="5339" y="1604"/>
                  <a:chExt cx="162" cy="206"/>
                </a:xfrm>
              </p:grpSpPr>
              <p:sp>
                <p:nvSpPr>
                  <p:cNvPr id="1030" name="Text Box 1039"/>
                  <p:cNvSpPr txBox="1">
                    <a:spLocks noChangeArrowheads="1"/>
                  </p:cNvSpPr>
                  <p:nvPr/>
                </p:nvSpPr>
                <p:spPr bwMode="auto">
                  <a:xfrm rot="15931666">
                    <a:off x="5312" y="1631"/>
                    <a:ext cx="204"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31" name="Text Box 1040"/>
                  <p:cNvSpPr txBox="1">
                    <a:spLocks noChangeArrowheads="1"/>
                  </p:cNvSpPr>
                  <p:nvPr/>
                </p:nvSpPr>
                <p:spPr bwMode="auto">
                  <a:xfrm rot="15931666">
                    <a:off x="5324" y="1634"/>
                    <a:ext cx="203" cy="15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1026" name="Group 1042"/>
                <p:cNvGrpSpPr>
                  <a:grpSpLocks/>
                </p:cNvGrpSpPr>
                <p:nvPr/>
              </p:nvGrpSpPr>
              <p:grpSpPr bwMode="auto">
                <a:xfrm>
                  <a:off x="5368" y="1792"/>
                  <a:ext cx="124" cy="139"/>
                  <a:chOff x="5302" y="1595"/>
                  <a:chExt cx="198" cy="215"/>
                </a:xfrm>
              </p:grpSpPr>
              <p:sp>
                <p:nvSpPr>
                  <p:cNvPr id="1027" name="Text Box 1043"/>
                  <p:cNvSpPr txBox="1">
                    <a:spLocks noChangeArrowheads="1"/>
                  </p:cNvSpPr>
                  <p:nvPr/>
                </p:nvSpPr>
                <p:spPr bwMode="auto">
                  <a:xfrm rot="15931666">
                    <a:off x="5308" y="1633"/>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28" name="Text Box 1044"/>
                  <p:cNvSpPr txBox="1">
                    <a:spLocks noChangeArrowheads="1"/>
                  </p:cNvSpPr>
                  <p:nvPr/>
                </p:nvSpPr>
                <p:spPr bwMode="auto">
                  <a:xfrm rot="15931666">
                    <a:off x="5323" y="1633"/>
                    <a:ext cx="203"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29" name="Text Box 1045"/>
                  <p:cNvSpPr txBox="1">
                    <a:spLocks noChangeArrowheads="1"/>
                  </p:cNvSpPr>
                  <p:nvPr/>
                </p:nvSpPr>
                <p:spPr bwMode="auto">
                  <a:xfrm rot="15931666">
                    <a:off x="5277" y="1620"/>
                    <a:ext cx="202" cy="15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28" name="Group 1046"/>
              <p:cNvGrpSpPr>
                <a:grpSpLocks/>
              </p:cNvGrpSpPr>
              <p:nvPr/>
            </p:nvGrpSpPr>
            <p:grpSpPr bwMode="auto">
              <a:xfrm rot="8373659">
                <a:off x="6559905" y="3825127"/>
                <a:ext cx="242888" cy="242888"/>
                <a:chOff x="5372" y="1750"/>
                <a:chExt cx="153" cy="153"/>
              </a:xfrm>
            </p:grpSpPr>
            <p:grpSp>
              <p:nvGrpSpPr>
                <p:cNvPr id="1013" name="Group 1047"/>
                <p:cNvGrpSpPr>
                  <a:grpSpLocks/>
                </p:cNvGrpSpPr>
                <p:nvPr/>
              </p:nvGrpSpPr>
              <p:grpSpPr bwMode="auto">
                <a:xfrm>
                  <a:off x="5450" y="1774"/>
                  <a:ext cx="61" cy="76"/>
                  <a:chOff x="5292" y="1704"/>
                  <a:chExt cx="134" cy="166"/>
                </a:xfrm>
              </p:grpSpPr>
              <p:sp>
                <p:nvSpPr>
                  <p:cNvPr id="1021" name="Freeform 1048"/>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22" name="Freeform 1049"/>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23" name="Freeform 1050"/>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1014" name="Group 1051"/>
                <p:cNvGrpSpPr>
                  <a:grpSpLocks/>
                </p:cNvGrpSpPr>
                <p:nvPr/>
              </p:nvGrpSpPr>
              <p:grpSpPr bwMode="auto">
                <a:xfrm>
                  <a:off x="5383" y="1750"/>
                  <a:ext cx="131" cy="98"/>
                  <a:chOff x="5315" y="1632"/>
                  <a:chExt cx="210" cy="151"/>
                </a:xfrm>
              </p:grpSpPr>
              <p:sp>
                <p:nvSpPr>
                  <p:cNvPr id="1019" name="Text Box 1052"/>
                  <p:cNvSpPr txBox="1">
                    <a:spLocks noChangeArrowheads="1"/>
                  </p:cNvSpPr>
                  <p:nvPr/>
                </p:nvSpPr>
                <p:spPr bwMode="auto">
                  <a:xfrm rot="15931666">
                    <a:off x="5341" y="1606"/>
                    <a:ext cx="150"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20" name="Text Box 1053"/>
                  <p:cNvSpPr txBox="1">
                    <a:spLocks noChangeArrowheads="1"/>
                  </p:cNvSpPr>
                  <p:nvPr/>
                </p:nvSpPr>
                <p:spPr bwMode="auto">
                  <a:xfrm rot="15931666">
                    <a:off x="5350" y="1607"/>
                    <a:ext cx="150"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1015" name="Group 1055"/>
                <p:cNvGrpSpPr>
                  <a:grpSpLocks/>
                </p:cNvGrpSpPr>
                <p:nvPr/>
              </p:nvGrpSpPr>
              <p:grpSpPr bwMode="auto">
                <a:xfrm>
                  <a:off x="5372" y="1801"/>
                  <a:ext cx="153" cy="102"/>
                  <a:chOff x="5285" y="1626"/>
                  <a:chExt cx="243" cy="159"/>
                </a:xfrm>
              </p:grpSpPr>
              <p:sp>
                <p:nvSpPr>
                  <p:cNvPr id="1016" name="Text Box 1056"/>
                  <p:cNvSpPr txBox="1">
                    <a:spLocks noChangeArrowheads="1"/>
                  </p:cNvSpPr>
                  <p:nvPr/>
                </p:nvSpPr>
                <p:spPr bwMode="auto">
                  <a:xfrm rot="15931666">
                    <a:off x="5338" y="1605"/>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17" name="Text Box 1057"/>
                  <p:cNvSpPr txBox="1">
                    <a:spLocks noChangeArrowheads="1"/>
                  </p:cNvSpPr>
                  <p:nvPr/>
                </p:nvSpPr>
                <p:spPr bwMode="auto">
                  <a:xfrm rot="15931666">
                    <a:off x="5351" y="1608"/>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18" name="Text Box 1058"/>
                  <p:cNvSpPr txBox="1">
                    <a:spLocks noChangeArrowheads="1"/>
                  </p:cNvSpPr>
                  <p:nvPr/>
                </p:nvSpPr>
                <p:spPr bwMode="auto">
                  <a:xfrm rot="15931666">
                    <a:off x="5310" y="1601"/>
                    <a:ext cx="152"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29" name="Group 1059"/>
              <p:cNvGrpSpPr>
                <a:grpSpLocks/>
              </p:cNvGrpSpPr>
              <p:nvPr/>
            </p:nvGrpSpPr>
            <p:grpSpPr bwMode="auto">
              <a:xfrm rot="8872643">
                <a:off x="6454339" y="3826124"/>
                <a:ext cx="247650" cy="317500"/>
                <a:chOff x="5406" y="1735"/>
                <a:chExt cx="156" cy="200"/>
              </a:xfrm>
            </p:grpSpPr>
            <p:grpSp>
              <p:nvGrpSpPr>
                <p:cNvPr id="1001" name="Group 1060"/>
                <p:cNvGrpSpPr>
                  <a:grpSpLocks/>
                </p:cNvGrpSpPr>
                <p:nvPr/>
              </p:nvGrpSpPr>
              <p:grpSpPr bwMode="auto">
                <a:xfrm>
                  <a:off x="5450" y="1776"/>
                  <a:ext cx="61" cy="76"/>
                  <a:chOff x="5292" y="1704"/>
                  <a:chExt cx="134" cy="166"/>
                </a:xfrm>
              </p:grpSpPr>
              <p:sp>
                <p:nvSpPr>
                  <p:cNvPr id="1010" name="Freeform 1061"/>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11" name="Freeform 1062"/>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12" name="Freeform 1063"/>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1002" name="Group 1064"/>
                <p:cNvGrpSpPr>
                  <a:grpSpLocks/>
                </p:cNvGrpSpPr>
                <p:nvPr/>
              </p:nvGrpSpPr>
              <p:grpSpPr bwMode="auto">
                <a:xfrm>
                  <a:off x="5406" y="1735"/>
                  <a:ext cx="156" cy="107"/>
                  <a:chOff x="5286" y="1621"/>
                  <a:chExt cx="248" cy="166"/>
                </a:xfrm>
              </p:grpSpPr>
              <p:sp>
                <p:nvSpPr>
                  <p:cNvPr id="1007" name="Text Box 1065"/>
                  <p:cNvSpPr txBox="1">
                    <a:spLocks noChangeArrowheads="1"/>
                  </p:cNvSpPr>
                  <p:nvPr/>
                </p:nvSpPr>
                <p:spPr bwMode="auto">
                  <a:xfrm rot="15931666">
                    <a:off x="5344" y="1608"/>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08" name="Text Box 1066"/>
                  <p:cNvSpPr txBox="1">
                    <a:spLocks noChangeArrowheads="1"/>
                  </p:cNvSpPr>
                  <p:nvPr/>
                </p:nvSpPr>
                <p:spPr bwMode="auto">
                  <a:xfrm rot="15931666">
                    <a:off x="5358" y="1611"/>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09" name="Text Box 1067"/>
                  <p:cNvSpPr txBox="1">
                    <a:spLocks noChangeArrowheads="1"/>
                  </p:cNvSpPr>
                  <p:nvPr/>
                </p:nvSpPr>
                <p:spPr bwMode="auto">
                  <a:xfrm rot="15931666">
                    <a:off x="5310" y="1597"/>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1003" name="Group 1068"/>
                <p:cNvGrpSpPr>
                  <a:grpSpLocks/>
                </p:cNvGrpSpPr>
                <p:nvPr/>
              </p:nvGrpSpPr>
              <p:grpSpPr bwMode="auto">
                <a:xfrm>
                  <a:off x="5406" y="1829"/>
                  <a:ext cx="147" cy="106"/>
                  <a:chOff x="5301" y="1621"/>
                  <a:chExt cx="231" cy="161"/>
                </a:xfrm>
              </p:grpSpPr>
              <p:sp>
                <p:nvSpPr>
                  <p:cNvPr id="1004" name="Text Box 1069"/>
                  <p:cNvSpPr txBox="1">
                    <a:spLocks noChangeArrowheads="1"/>
                  </p:cNvSpPr>
                  <p:nvPr/>
                </p:nvSpPr>
                <p:spPr bwMode="auto">
                  <a:xfrm rot="15931666">
                    <a:off x="5346" y="1605"/>
                    <a:ext cx="149"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05" name="Text Box 1070"/>
                  <p:cNvSpPr txBox="1">
                    <a:spLocks noChangeArrowheads="1"/>
                  </p:cNvSpPr>
                  <p:nvPr/>
                </p:nvSpPr>
                <p:spPr bwMode="auto">
                  <a:xfrm rot="15931666">
                    <a:off x="5358" y="1608"/>
                    <a:ext cx="149"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1006" name="Text Box 1071"/>
                  <p:cNvSpPr txBox="1">
                    <a:spLocks noChangeArrowheads="1"/>
                  </p:cNvSpPr>
                  <p:nvPr/>
                </p:nvSpPr>
                <p:spPr bwMode="auto">
                  <a:xfrm rot="15931666">
                    <a:off x="5325" y="1597"/>
                    <a:ext cx="149" cy="198"/>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30" name="Group 1072"/>
              <p:cNvGrpSpPr>
                <a:grpSpLocks/>
              </p:cNvGrpSpPr>
              <p:nvPr/>
            </p:nvGrpSpPr>
            <p:grpSpPr bwMode="auto">
              <a:xfrm rot="9561604">
                <a:off x="6482052" y="3815982"/>
                <a:ext cx="241301" cy="331789"/>
                <a:chOff x="5359" y="1716"/>
                <a:chExt cx="152" cy="209"/>
              </a:xfrm>
            </p:grpSpPr>
            <p:grpSp>
              <p:nvGrpSpPr>
                <p:cNvPr id="990" name="Group 1073"/>
                <p:cNvGrpSpPr>
                  <a:grpSpLocks/>
                </p:cNvGrpSpPr>
                <p:nvPr/>
              </p:nvGrpSpPr>
              <p:grpSpPr bwMode="auto">
                <a:xfrm>
                  <a:off x="5450" y="1775"/>
                  <a:ext cx="61" cy="76"/>
                  <a:chOff x="5292" y="1704"/>
                  <a:chExt cx="134" cy="166"/>
                </a:xfrm>
              </p:grpSpPr>
              <p:sp>
                <p:nvSpPr>
                  <p:cNvPr id="998" name="Freeform 1074"/>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99" name="Freeform 1075"/>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1000" name="Freeform 1076"/>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991" name="Group 1077"/>
                <p:cNvGrpSpPr>
                  <a:grpSpLocks/>
                </p:cNvGrpSpPr>
                <p:nvPr/>
              </p:nvGrpSpPr>
              <p:grpSpPr bwMode="auto">
                <a:xfrm>
                  <a:off x="5375" y="1716"/>
                  <a:ext cx="136" cy="101"/>
                  <a:chOff x="5316" y="1632"/>
                  <a:chExt cx="219" cy="160"/>
                </a:xfrm>
              </p:grpSpPr>
              <p:sp>
                <p:nvSpPr>
                  <p:cNvPr id="996" name="Text Box 1078"/>
                  <p:cNvSpPr txBox="1">
                    <a:spLocks noChangeArrowheads="1"/>
                  </p:cNvSpPr>
                  <p:nvPr/>
                </p:nvSpPr>
                <p:spPr bwMode="auto">
                  <a:xfrm rot="15931666">
                    <a:off x="5340" y="1608"/>
                    <a:ext cx="154"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97" name="Text Box 1079"/>
                  <p:cNvSpPr txBox="1">
                    <a:spLocks noChangeArrowheads="1"/>
                  </p:cNvSpPr>
                  <p:nvPr/>
                </p:nvSpPr>
                <p:spPr bwMode="auto">
                  <a:xfrm rot="15931666">
                    <a:off x="5356" y="1613"/>
                    <a:ext cx="155" cy="203"/>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992" name="Group 1081"/>
                <p:cNvGrpSpPr>
                  <a:grpSpLocks/>
                </p:cNvGrpSpPr>
                <p:nvPr/>
              </p:nvGrpSpPr>
              <p:grpSpPr bwMode="auto">
                <a:xfrm>
                  <a:off x="5359" y="1822"/>
                  <a:ext cx="142" cy="103"/>
                  <a:chOff x="5307" y="1627"/>
                  <a:chExt cx="227" cy="157"/>
                </a:xfrm>
              </p:grpSpPr>
              <p:sp>
                <p:nvSpPr>
                  <p:cNvPr id="993" name="Text Box 1082"/>
                  <p:cNvSpPr txBox="1">
                    <a:spLocks noChangeArrowheads="1"/>
                  </p:cNvSpPr>
                  <p:nvPr/>
                </p:nvSpPr>
                <p:spPr bwMode="auto">
                  <a:xfrm rot="15931666">
                    <a:off x="5347" y="1606"/>
                    <a:ext cx="149"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94" name="Text Box 1083"/>
                  <p:cNvSpPr txBox="1">
                    <a:spLocks noChangeArrowheads="1"/>
                  </p:cNvSpPr>
                  <p:nvPr/>
                </p:nvSpPr>
                <p:spPr bwMode="auto">
                  <a:xfrm rot="15931666">
                    <a:off x="5359" y="1609"/>
                    <a:ext cx="149"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95" name="Text Box 1084"/>
                  <p:cNvSpPr txBox="1">
                    <a:spLocks noChangeArrowheads="1"/>
                  </p:cNvSpPr>
                  <p:nvPr/>
                </p:nvSpPr>
                <p:spPr bwMode="auto">
                  <a:xfrm rot="15931666">
                    <a:off x="5333" y="1601"/>
                    <a:ext cx="149"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31" name="Group 1085"/>
              <p:cNvGrpSpPr>
                <a:grpSpLocks/>
              </p:cNvGrpSpPr>
              <p:nvPr/>
            </p:nvGrpSpPr>
            <p:grpSpPr bwMode="auto">
              <a:xfrm rot="10231219">
                <a:off x="6400347" y="3871663"/>
                <a:ext cx="261938" cy="247650"/>
                <a:chOff x="5364" y="1740"/>
                <a:chExt cx="165" cy="156"/>
              </a:xfrm>
            </p:grpSpPr>
            <p:grpSp>
              <p:nvGrpSpPr>
                <p:cNvPr id="978" name="Group 1086"/>
                <p:cNvGrpSpPr>
                  <a:grpSpLocks/>
                </p:cNvGrpSpPr>
                <p:nvPr/>
              </p:nvGrpSpPr>
              <p:grpSpPr bwMode="auto">
                <a:xfrm>
                  <a:off x="5448" y="1776"/>
                  <a:ext cx="61" cy="76"/>
                  <a:chOff x="5292" y="1704"/>
                  <a:chExt cx="134" cy="166"/>
                </a:xfrm>
              </p:grpSpPr>
              <p:sp>
                <p:nvSpPr>
                  <p:cNvPr id="987" name="Freeform 1087"/>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88" name="Freeform 1088"/>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89" name="Freeform 1089"/>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979" name="Group 1090"/>
                <p:cNvGrpSpPr>
                  <a:grpSpLocks/>
                </p:cNvGrpSpPr>
                <p:nvPr/>
              </p:nvGrpSpPr>
              <p:grpSpPr bwMode="auto">
                <a:xfrm>
                  <a:off x="5387" y="1740"/>
                  <a:ext cx="142" cy="105"/>
                  <a:chOff x="5308" y="1625"/>
                  <a:chExt cx="228" cy="163"/>
                </a:xfrm>
              </p:grpSpPr>
              <p:sp>
                <p:nvSpPr>
                  <p:cNvPr id="984" name="Text Box 1091"/>
                  <p:cNvSpPr txBox="1">
                    <a:spLocks noChangeArrowheads="1"/>
                  </p:cNvSpPr>
                  <p:nvPr/>
                </p:nvSpPr>
                <p:spPr bwMode="auto">
                  <a:xfrm rot="15931666">
                    <a:off x="5346" y="1610"/>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85" name="Text Box 1092"/>
                  <p:cNvSpPr txBox="1">
                    <a:spLocks noChangeArrowheads="1"/>
                  </p:cNvSpPr>
                  <p:nvPr/>
                </p:nvSpPr>
                <p:spPr bwMode="auto">
                  <a:xfrm rot="15931666">
                    <a:off x="5359" y="1612"/>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86" name="Text Box 1093"/>
                  <p:cNvSpPr txBox="1">
                    <a:spLocks noChangeArrowheads="1"/>
                  </p:cNvSpPr>
                  <p:nvPr/>
                </p:nvSpPr>
                <p:spPr bwMode="auto">
                  <a:xfrm rot="15931666">
                    <a:off x="5333" y="1600"/>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980" name="Group 1094"/>
                <p:cNvGrpSpPr>
                  <a:grpSpLocks/>
                </p:cNvGrpSpPr>
                <p:nvPr/>
              </p:nvGrpSpPr>
              <p:grpSpPr bwMode="auto">
                <a:xfrm>
                  <a:off x="5364" y="1797"/>
                  <a:ext cx="141" cy="99"/>
                  <a:chOff x="5308" y="1631"/>
                  <a:chExt cx="225" cy="156"/>
                </a:xfrm>
              </p:grpSpPr>
              <p:sp>
                <p:nvSpPr>
                  <p:cNvPr id="981" name="Text Box 1095"/>
                  <p:cNvSpPr txBox="1">
                    <a:spLocks noChangeArrowheads="1"/>
                  </p:cNvSpPr>
                  <p:nvPr/>
                </p:nvSpPr>
                <p:spPr bwMode="auto">
                  <a:xfrm rot="15931666">
                    <a:off x="5341" y="1607"/>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82" name="Text Box 1096"/>
                  <p:cNvSpPr txBox="1">
                    <a:spLocks noChangeArrowheads="1"/>
                  </p:cNvSpPr>
                  <p:nvPr/>
                </p:nvSpPr>
                <p:spPr bwMode="auto">
                  <a:xfrm rot="15931666">
                    <a:off x="5356" y="1610"/>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83" name="Text Box 1097"/>
                  <p:cNvSpPr txBox="1">
                    <a:spLocks noChangeArrowheads="1"/>
                  </p:cNvSpPr>
                  <p:nvPr/>
                </p:nvSpPr>
                <p:spPr bwMode="auto">
                  <a:xfrm rot="15931666">
                    <a:off x="5332" y="1607"/>
                    <a:ext cx="153" cy="201"/>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32" name="Group 1098"/>
              <p:cNvGrpSpPr>
                <a:grpSpLocks/>
              </p:cNvGrpSpPr>
              <p:nvPr/>
            </p:nvGrpSpPr>
            <p:grpSpPr bwMode="auto">
              <a:xfrm rot="9030476">
                <a:off x="6272163" y="3830421"/>
                <a:ext cx="334964" cy="300038"/>
                <a:chOff x="5356" y="1728"/>
                <a:chExt cx="211" cy="189"/>
              </a:xfrm>
            </p:grpSpPr>
            <p:grpSp>
              <p:nvGrpSpPr>
                <p:cNvPr id="967" name="Group 1099"/>
                <p:cNvGrpSpPr>
                  <a:grpSpLocks/>
                </p:cNvGrpSpPr>
                <p:nvPr/>
              </p:nvGrpSpPr>
              <p:grpSpPr bwMode="auto">
                <a:xfrm>
                  <a:off x="5450" y="1774"/>
                  <a:ext cx="61" cy="76"/>
                  <a:chOff x="5292" y="1704"/>
                  <a:chExt cx="134" cy="166"/>
                </a:xfrm>
              </p:grpSpPr>
              <p:sp>
                <p:nvSpPr>
                  <p:cNvPr id="975" name="Freeform 1100"/>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76" name="Freeform 1101"/>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77" name="Freeform 1102"/>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968" name="Group 1103"/>
                <p:cNvGrpSpPr>
                  <a:grpSpLocks/>
                </p:cNvGrpSpPr>
                <p:nvPr/>
              </p:nvGrpSpPr>
              <p:grpSpPr bwMode="auto">
                <a:xfrm>
                  <a:off x="5412" y="1728"/>
                  <a:ext cx="155" cy="106"/>
                  <a:chOff x="5284" y="1622"/>
                  <a:chExt cx="245" cy="165"/>
                </a:xfrm>
              </p:grpSpPr>
              <p:sp>
                <p:nvSpPr>
                  <p:cNvPr id="972" name="Text Box 1104"/>
                  <p:cNvSpPr txBox="1">
                    <a:spLocks noChangeArrowheads="1"/>
                  </p:cNvSpPr>
                  <p:nvPr/>
                </p:nvSpPr>
                <p:spPr bwMode="auto">
                  <a:xfrm rot="15931666">
                    <a:off x="5339" y="1606"/>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73" name="Text Box 1105"/>
                  <p:cNvSpPr txBox="1">
                    <a:spLocks noChangeArrowheads="1"/>
                  </p:cNvSpPr>
                  <p:nvPr/>
                </p:nvSpPr>
                <p:spPr bwMode="auto">
                  <a:xfrm rot="15931666">
                    <a:off x="5352" y="1611"/>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74" name="Text Box 1106"/>
                  <p:cNvSpPr txBox="1">
                    <a:spLocks noChangeArrowheads="1"/>
                  </p:cNvSpPr>
                  <p:nvPr/>
                </p:nvSpPr>
                <p:spPr bwMode="auto">
                  <a:xfrm rot="15931666">
                    <a:off x="5308" y="1598"/>
                    <a:ext cx="152"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969" name="Group 1107"/>
                <p:cNvGrpSpPr>
                  <a:grpSpLocks/>
                </p:cNvGrpSpPr>
                <p:nvPr/>
              </p:nvGrpSpPr>
              <p:grpSpPr bwMode="auto">
                <a:xfrm>
                  <a:off x="5356" y="1817"/>
                  <a:ext cx="135" cy="100"/>
                  <a:chOff x="5316" y="1632"/>
                  <a:chExt cx="216" cy="155"/>
                </a:xfrm>
              </p:grpSpPr>
              <p:sp>
                <p:nvSpPr>
                  <p:cNvPr id="970" name="Text Box 1108"/>
                  <p:cNvSpPr txBox="1">
                    <a:spLocks noChangeArrowheads="1"/>
                  </p:cNvSpPr>
                  <p:nvPr/>
                </p:nvSpPr>
                <p:spPr bwMode="auto">
                  <a:xfrm rot="15931666">
                    <a:off x="5341" y="1607"/>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71" name="Text Box 1109"/>
                  <p:cNvSpPr txBox="1">
                    <a:spLocks noChangeArrowheads="1"/>
                  </p:cNvSpPr>
                  <p:nvPr/>
                </p:nvSpPr>
                <p:spPr bwMode="auto">
                  <a:xfrm rot="15931666">
                    <a:off x="5355" y="1611"/>
                    <a:ext cx="151"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33" name="Group 1111"/>
              <p:cNvGrpSpPr>
                <a:grpSpLocks/>
              </p:cNvGrpSpPr>
              <p:nvPr/>
            </p:nvGrpSpPr>
            <p:grpSpPr bwMode="auto">
              <a:xfrm rot="8195252">
                <a:off x="6218309" y="3842224"/>
                <a:ext cx="366716" cy="282576"/>
                <a:chOff x="5331" y="1726"/>
                <a:chExt cx="231" cy="178"/>
              </a:xfrm>
            </p:grpSpPr>
            <p:grpSp>
              <p:nvGrpSpPr>
                <p:cNvPr id="956" name="Group 1112"/>
                <p:cNvGrpSpPr>
                  <a:grpSpLocks/>
                </p:cNvGrpSpPr>
                <p:nvPr/>
              </p:nvGrpSpPr>
              <p:grpSpPr bwMode="auto">
                <a:xfrm>
                  <a:off x="5450" y="1774"/>
                  <a:ext cx="61" cy="76"/>
                  <a:chOff x="5292" y="1704"/>
                  <a:chExt cx="134" cy="166"/>
                </a:xfrm>
              </p:grpSpPr>
              <p:sp>
                <p:nvSpPr>
                  <p:cNvPr id="964" name="Freeform 1113"/>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65" name="Freeform 1114"/>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66" name="Freeform 1115"/>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957" name="Group 1116"/>
                <p:cNvGrpSpPr>
                  <a:grpSpLocks/>
                </p:cNvGrpSpPr>
                <p:nvPr/>
              </p:nvGrpSpPr>
              <p:grpSpPr bwMode="auto">
                <a:xfrm>
                  <a:off x="5414" y="1726"/>
                  <a:ext cx="148" cy="102"/>
                  <a:chOff x="5290" y="1626"/>
                  <a:chExt cx="234" cy="160"/>
                </a:xfrm>
              </p:grpSpPr>
              <p:sp>
                <p:nvSpPr>
                  <p:cNvPr id="961" name="Text Box 1117"/>
                  <p:cNvSpPr txBox="1">
                    <a:spLocks noChangeArrowheads="1"/>
                  </p:cNvSpPr>
                  <p:nvPr/>
                </p:nvSpPr>
                <p:spPr bwMode="auto">
                  <a:xfrm rot="15931666">
                    <a:off x="5335" y="1607"/>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62" name="Text Box 1118"/>
                  <p:cNvSpPr txBox="1">
                    <a:spLocks noChangeArrowheads="1"/>
                  </p:cNvSpPr>
                  <p:nvPr/>
                </p:nvSpPr>
                <p:spPr bwMode="auto">
                  <a:xfrm rot="15931666">
                    <a:off x="5347" y="1610"/>
                    <a:ext cx="153" cy="200"/>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63" name="Text Box 1119"/>
                  <p:cNvSpPr txBox="1">
                    <a:spLocks noChangeArrowheads="1"/>
                  </p:cNvSpPr>
                  <p:nvPr/>
                </p:nvSpPr>
                <p:spPr bwMode="auto">
                  <a:xfrm rot="15931666">
                    <a:off x="5313" y="1603"/>
                    <a:ext cx="153" cy="199"/>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958" name="Group 1120"/>
                <p:cNvGrpSpPr>
                  <a:grpSpLocks/>
                </p:cNvGrpSpPr>
                <p:nvPr/>
              </p:nvGrpSpPr>
              <p:grpSpPr bwMode="auto">
                <a:xfrm>
                  <a:off x="5331" y="1803"/>
                  <a:ext cx="131" cy="101"/>
                  <a:chOff x="5312" y="1630"/>
                  <a:chExt cx="211" cy="158"/>
                </a:xfrm>
              </p:grpSpPr>
              <p:sp>
                <p:nvSpPr>
                  <p:cNvPr id="959" name="Text Box 1121"/>
                  <p:cNvSpPr txBox="1">
                    <a:spLocks noChangeArrowheads="1"/>
                  </p:cNvSpPr>
                  <p:nvPr/>
                </p:nvSpPr>
                <p:spPr bwMode="auto">
                  <a:xfrm rot="15931666">
                    <a:off x="5336" y="1606"/>
                    <a:ext cx="153" cy="202"/>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sp>
                <p:nvSpPr>
                  <p:cNvPr id="960" name="Text Box 1122"/>
                  <p:cNvSpPr txBox="1">
                    <a:spLocks noChangeArrowheads="1"/>
                  </p:cNvSpPr>
                  <p:nvPr/>
                </p:nvSpPr>
                <p:spPr bwMode="auto">
                  <a:xfrm rot="15931666">
                    <a:off x="5345" y="1610"/>
                    <a:ext cx="153" cy="203"/>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grpSp>
            <p:nvGrpSpPr>
              <p:cNvPr id="934" name="Group 1124"/>
              <p:cNvGrpSpPr>
                <a:grpSpLocks/>
              </p:cNvGrpSpPr>
              <p:nvPr/>
            </p:nvGrpSpPr>
            <p:grpSpPr bwMode="auto">
              <a:xfrm rot="7695870">
                <a:off x="6206211" y="3875002"/>
                <a:ext cx="180975" cy="227013"/>
                <a:chOff x="5397" y="1774"/>
                <a:chExt cx="114" cy="143"/>
              </a:xfrm>
            </p:grpSpPr>
            <p:grpSp>
              <p:nvGrpSpPr>
                <p:cNvPr id="951" name="Group 1125"/>
                <p:cNvGrpSpPr>
                  <a:grpSpLocks/>
                </p:cNvGrpSpPr>
                <p:nvPr/>
              </p:nvGrpSpPr>
              <p:grpSpPr bwMode="auto">
                <a:xfrm>
                  <a:off x="5450" y="1774"/>
                  <a:ext cx="61" cy="76"/>
                  <a:chOff x="5292" y="1704"/>
                  <a:chExt cx="134" cy="166"/>
                </a:xfrm>
              </p:grpSpPr>
              <p:sp>
                <p:nvSpPr>
                  <p:cNvPr id="953" name="Freeform 1126"/>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54" name="Freeform 1127"/>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55" name="Freeform 1128"/>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sp>
              <p:nvSpPr>
                <p:cNvPr id="952" name="Text Box 1134"/>
                <p:cNvSpPr txBox="1">
                  <a:spLocks noChangeArrowheads="1"/>
                </p:cNvSpPr>
                <p:nvPr/>
              </p:nvSpPr>
              <p:spPr bwMode="auto">
                <a:xfrm rot="15931666">
                  <a:off x="5380" y="1804"/>
                  <a:ext cx="130" cy="95"/>
                </a:xfrm>
                <a:prstGeom prst="rect">
                  <a:avLst/>
                </a:prstGeom>
                <a:noFill/>
                <a:ln w="9525">
                  <a:noFill/>
                  <a:miter lim="800000"/>
                  <a:headEnd/>
                  <a:tailEnd/>
                </a:ln>
              </p:spPr>
              <p:txBody>
                <a:bodyPr wrap="none">
                  <a:spAutoFit/>
                </a:bodyPr>
                <a:lstStyle/>
                <a:p>
                  <a:pPr>
                    <a:defRPr/>
                  </a:pPr>
                  <a:r>
                    <a:rPr lang="en-US" sz="700" kern="0">
                      <a:solidFill>
                        <a:srgbClr val="FFFF00"/>
                      </a:solidFill>
                    </a:rPr>
                    <a:t>.</a:t>
                  </a:r>
                </a:p>
              </p:txBody>
            </p:sp>
          </p:grpSp>
          <p:grpSp>
            <p:nvGrpSpPr>
              <p:cNvPr id="935" name="Group 1138"/>
              <p:cNvGrpSpPr>
                <a:grpSpLocks/>
              </p:cNvGrpSpPr>
              <p:nvPr/>
            </p:nvGrpSpPr>
            <p:grpSpPr bwMode="auto">
              <a:xfrm rot="7055566">
                <a:off x="6217833" y="4031518"/>
                <a:ext cx="96838" cy="120650"/>
                <a:chOff x="5292" y="1704"/>
                <a:chExt cx="134" cy="166"/>
              </a:xfrm>
            </p:grpSpPr>
            <p:sp>
              <p:nvSpPr>
                <p:cNvPr id="948" name="Freeform 1139"/>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49" name="Freeform 1140"/>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50" name="Freeform 1141"/>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grpSp>
            <p:nvGrpSpPr>
              <p:cNvPr id="936" name="Group 1151"/>
              <p:cNvGrpSpPr>
                <a:grpSpLocks/>
              </p:cNvGrpSpPr>
              <p:nvPr/>
            </p:nvGrpSpPr>
            <p:grpSpPr bwMode="auto">
              <a:xfrm rot="6400039">
                <a:off x="6183346" y="4073546"/>
                <a:ext cx="96838" cy="120651"/>
                <a:chOff x="5292" y="1704"/>
                <a:chExt cx="134" cy="166"/>
              </a:xfrm>
            </p:grpSpPr>
            <p:sp>
              <p:nvSpPr>
                <p:cNvPr id="945" name="Freeform 1152"/>
                <p:cNvSpPr>
                  <a:spLocks/>
                </p:cNvSpPr>
                <p:nvPr/>
              </p:nvSpPr>
              <p:spPr bwMode="auto">
                <a:xfrm rot="-5481566">
                  <a:off x="5282" y="1736"/>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46" name="Freeform 1153"/>
                <p:cNvSpPr>
                  <a:spLocks/>
                </p:cNvSpPr>
                <p:nvPr/>
              </p:nvSpPr>
              <p:spPr bwMode="auto">
                <a:xfrm rot="-5517927">
                  <a:off x="5296" y="174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47" name="Freeform 1154"/>
                <p:cNvSpPr>
                  <a:spLocks/>
                </p:cNvSpPr>
                <p:nvPr/>
              </p:nvSpPr>
              <p:spPr bwMode="auto">
                <a:xfrm rot="-5586013">
                  <a:off x="5268" y="1728"/>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grpSp>
          <p:sp>
            <p:nvSpPr>
              <p:cNvPr id="937" name="Freeform 1165"/>
              <p:cNvSpPr>
                <a:spLocks/>
              </p:cNvSpPr>
              <p:nvPr/>
            </p:nvSpPr>
            <p:spPr bwMode="auto">
              <a:xfrm rot="378364">
                <a:off x="6138750" y="4141112"/>
                <a:ext cx="111202"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38" name="Freeform 1166"/>
              <p:cNvSpPr>
                <a:spLocks/>
              </p:cNvSpPr>
              <p:nvPr/>
            </p:nvSpPr>
            <p:spPr bwMode="auto">
              <a:xfrm rot="342003">
                <a:off x="6133799" y="4150655"/>
                <a:ext cx="111202"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39" name="Freeform 1167"/>
              <p:cNvSpPr>
                <a:spLocks/>
              </p:cNvSpPr>
              <p:nvPr/>
            </p:nvSpPr>
            <p:spPr bwMode="auto">
              <a:xfrm rot="273917">
                <a:off x="6145450" y="4132219"/>
                <a:ext cx="111928" cy="76603"/>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6350">
                <a:solidFill>
                  <a:srgbClr val="000000"/>
                </a:solidFill>
                <a:round/>
                <a:headEnd/>
                <a:tailEnd/>
              </a:ln>
            </p:spPr>
            <p:txBody>
              <a:bodyPr/>
              <a:lstStyle/>
              <a:p>
                <a:pPr>
                  <a:defRPr/>
                </a:pPr>
                <a:endParaRPr lang="en-GB" sz="700" kern="0">
                  <a:solidFill>
                    <a:srgbClr val="000000"/>
                  </a:solidFill>
                </a:endParaRPr>
              </a:p>
            </p:txBody>
          </p:sp>
          <p:sp>
            <p:nvSpPr>
              <p:cNvPr id="940" name="Oval 939"/>
              <p:cNvSpPr>
                <a:spLocks noChangeAspect="1"/>
              </p:cNvSpPr>
              <p:nvPr/>
            </p:nvSpPr>
            <p:spPr>
              <a:xfrm>
                <a:off x="6179503" y="3930398"/>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941" name="Oval 940"/>
              <p:cNvSpPr>
                <a:spLocks noChangeAspect="1"/>
              </p:cNvSpPr>
              <p:nvPr/>
            </p:nvSpPr>
            <p:spPr>
              <a:xfrm>
                <a:off x="6331903" y="3845376"/>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942" name="Oval 941"/>
              <p:cNvSpPr>
                <a:spLocks noChangeAspect="1"/>
              </p:cNvSpPr>
              <p:nvPr/>
            </p:nvSpPr>
            <p:spPr>
              <a:xfrm>
                <a:off x="6492254" y="3836501"/>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943" name="Oval 942"/>
              <p:cNvSpPr>
                <a:spLocks noChangeAspect="1"/>
              </p:cNvSpPr>
              <p:nvPr/>
            </p:nvSpPr>
            <p:spPr>
              <a:xfrm>
                <a:off x="6644654" y="3807533"/>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sp>
            <p:nvSpPr>
              <p:cNvPr id="944" name="Oval 943"/>
              <p:cNvSpPr>
                <a:spLocks noChangeAspect="1"/>
              </p:cNvSpPr>
              <p:nvPr/>
            </p:nvSpPr>
            <p:spPr>
              <a:xfrm>
                <a:off x="6797054" y="3786122"/>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grpSp>
      <p:sp>
        <p:nvSpPr>
          <p:cNvPr id="1062" name="Freeform 1061"/>
          <p:cNvSpPr>
            <a:spLocks noChangeAspect="1"/>
          </p:cNvSpPr>
          <p:nvPr/>
        </p:nvSpPr>
        <p:spPr>
          <a:xfrm rot="2052430" flipV="1">
            <a:off x="8901784" y="2058733"/>
            <a:ext cx="175565" cy="151624"/>
          </a:xfrm>
          <a:custGeom>
            <a:avLst/>
            <a:gdLst>
              <a:gd name="connsiteX0" fmla="*/ 30027 w 503951"/>
              <a:gd name="connsiteY0" fmla="*/ 24938 h 382386"/>
              <a:gd name="connsiteX1" fmla="*/ 88217 w 503951"/>
              <a:gd name="connsiteY1" fmla="*/ 374073 h 382386"/>
              <a:gd name="connsiteX2" fmla="*/ 171344 w 503951"/>
              <a:gd name="connsiteY2" fmla="*/ 382386 h 382386"/>
              <a:gd name="connsiteX3" fmla="*/ 312660 w 503951"/>
              <a:gd name="connsiteY3" fmla="*/ 374073 h 382386"/>
              <a:gd name="connsiteX4" fmla="*/ 337598 w 503951"/>
              <a:gd name="connsiteY4" fmla="*/ 365760 h 382386"/>
              <a:gd name="connsiteX5" fmla="*/ 453977 w 503951"/>
              <a:gd name="connsiteY5" fmla="*/ 357447 h 382386"/>
              <a:gd name="connsiteX6" fmla="*/ 495540 w 503951"/>
              <a:gd name="connsiteY6" fmla="*/ 349135 h 382386"/>
              <a:gd name="connsiteX7" fmla="*/ 495540 w 503951"/>
              <a:gd name="connsiteY7" fmla="*/ 0 h 382386"/>
              <a:gd name="connsiteX8" fmla="*/ 478915 w 503951"/>
              <a:gd name="connsiteY8" fmla="*/ 49876 h 382386"/>
              <a:gd name="connsiteX9" fmla="*/ 445664 w 503951"/>
              <a:gd name="connsiteY9" fmla="*/ 91440 h 382386"/>
              <a:gd name="connsiteX10" fmla="*/ 429038 w 503951"/>
              <a:gd name="connsiteY10" fmla="*/ 108066 h 382386"/>
              <a:gd name="connsiteX11" fmla="*/ 420726 w 503951"/>
              <a:gd name="connsiteY11" fmla="*/ 133004 h 382386"/>
              <a:gd name="connsiteX12" fmla="*/ 337598 w 503951"/>
              <a:gd name="connsiteY12" fmla="*/ 182880 h 382386"/>
              <a:gd name="connsiteX13" fmla="*/ 312660 w 503951"/>
              <a:gd name="connsiteY13" fmla="*/ 191193 h 382386"/>
              <a:gd name="connsiteX14" fmla="*/ 287722 w 503951"/>
              <a:gd name="connsiteY14" fmla="*/ 199506 h 382386"/>
              <a:gd name="connsiteX15" fmla="*/ 154718 w 503951"/>
              <a:gd name="connsiteY15" fmla="*/ 191193 h 382386"/>
              <a:gd name="connsiteX16" fmla="*/ 113155 w 503951"/>
              <a:gd name="connsiteY16" fmla="*/ 149629 h 382386"/>
              <a:gd name="connsiteX17" fmla="*/ 79904 w 503951"/>
              <a:gd name="connsiteY17" fmla="*/ 116378 h 382386"/>
              <a:gd name="connsiteX18" fmla="*/ 71591 w 503951"/>
              <a:gd name="connsiteY18" fmla="*/ 91440 h 382386"/>
              <a:gd name="connsiteX19" fmla="*/ 38340 w 503951"/>
              <a:gd name="connsiteY19" fmla="*/ 49876 h 382386"/>
              <a:gd name="connsiteX20" fmla="*/ 30027 w 503951"/>
              <a:gd name="connsiteY20" fmla="*/ 24938 h 382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03951" h="382386">
                <a:moveTo>
                  <a:pt x="30027" y="24938"/>
                </a:moveTo>
                <a:cubicBezTo>
                  <a:pt x="38340" y="78971"/>
                  <a:pt x="-73590" y="353847"/>
                  <a:pt x="88217" y="374073"/>
                </a:cubicBezTo>
                <a:cubicBezTo>
                  <a:pt x="115849" y="377527"/>
                  <a:pt x="143635" y="379615"/>
                  <a:pt x="171344" y="382386"/>
                </a:cubicBezTo>
                <a:cubicBezTo>
                  <a:pt x="218449" y="379615"/>
                  <a:pt x="265707" y="378768"/>
                  <a:pt x="312660" y="374073"/>
                </a:cubicBezTo>
                <a:cubicBezTo>
                  <a:pt x="321379" y="373201"/>
                  <a:pt x="328896" y="366784"/>
                  <a:pt x="337598" y="365760"/>
                </a:cubicBezTo>
                <a:cubicBezTo>
                  <a:pt x="376223" y="361216"/>
                  <a:pt x="415184" y="360218"/>
                  <a:pt x="453977" y="357447"/>
                </a:cubicBezTo>
                <a:cubicBezTo>
                  <a:pt x="467831" y="354676"/>
                  <a:pt x="490838" y="362458"/>
                  <a:pt x="495540" y="349135"/>
                </a:cubicBezTo>
                <a:cubicBezTo>
                  <a:pt x="514200" y="296264"/>
                  <a:pt x="496066" y="13673"/>
                  <a:pt x="495540" y="0"/>
                </a:cubicBezTo>
                <a:cubicBezTo>
                  <a:pt x="489998" y="16625"/>
                  <a:pt x="491307" y="37484"/>
                  <a:pt x="478915" y="49876"/>
                </a:cubicBezTo>
                <a:cubicBezTo>
                  <a:pt x="438771" y="90020"/>
                  <a:pt x="487610" y="39007"/>
                  <a:pt x="445664" y="91440"/>
                </a:cubicBezTo>
                <a:cubicBezTo>
                  <a:pt x="440768" y="97560"/>
                  <a:pt x="434580" y="102524"/>
                  <a:pt x="429038" y="108066"/>
                </a:cubicBezTo>
                <a:cubicBezTo>
                  <a:pt x="426267" y="116379"/>
                  <a:pt x="425819" y="125874"/>
                  <a:pt x="420726" y="133004"/>
                </a:cubicBezTo>
                <a:cubicBezTo>
                  <a:pt x="392199" y="172942"/>
                  <a:pt x="383209" y="167677"/>
                  <a:pt x="337598" y="182880"/>
                </a:cubicBezTo>
                <a:lnTo>
                  <a:pt x="312660" y="191193"/>
                </a:lnTo>
                <a:lnTo>
                  <a:pt x="287722" y="199506"/>
                </a:lnTo>
                <a:cubicBezTo>
                  <a:pt x="243387" y="196735"/>
                  <a:pt x="198596" y="198121"/>
                  <a:pt x="154718" y="191193"/>
                </a:cubicBezTo>
                <a:cubicBezTo>
                  <a:pt x="130913" y="187434"/>
                  <a:pt x="125877" y="164471"/>
                  <a:pt x="113155" y="149629"/>
                </a:cubicBezTo>
                <a:cubicBezTo>
                  <a:pt x="102954" y="137728"/>
                  <a:pt x="79904" y="116378"/>
                  <a:pt x="79904" y="116378"/>
                </a:cubicBezTo>
                <a:cubicBezTo>
                  <a:pt x="77133" y="108065"/>
                  <a:pt x="75510" y="99277"/>
                  <a:pt x="71591" y="91440"/>
                </a:cubicBezTo>
                <a:cubicBezTo>
                  <a:pt x="61104" y="70466"/>
                  <a:pt x="53804" y="65340"/>
                  <a:pt x="38340" y="49876"/>
                </a:cubicBezTo>
                <a:cubicBezTo>
                  <a:pt x="28788" y="21221"/>
                  <a:pt x="21714" y="-29095"/>
                  <a:pt x="30027" y="24938"/>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grpSp>
        <p:nvGrpSpPr>
          <p:cNvPr id="1063" name="Group 1062"/>
          <p:cNvGrpSpPr/>
          <p:nvPr/>
        </p:nvGrpSpPr>
        <p:grpSpPr>
          <a:xfrm rot="907022">
            <a:off x="8584749" y="2011029"/>
            <a:ext cx="774699" cy="328442"/>
            <a:chOff x="7561695" y="2425711"/>
            <a:chExt cx="581025" cy="328442"/>
          </a:xfrm>
        </p:grpSpPr>
        <p:grpSp>
          <p:nvGrpSpPr>
            <p:cNvPr id="1064" name="Group 952"/>
            <p:cNvGrpSpPr>
              <a:grpSpLocks/>
            </p:cNvGrpSpPr>
            <p:nvPr/>
          </p:nvGrpSpPr>
          <p:grpSpPr bwMode="auto">
            <a:xfrm rot="4336345">
              <a:off x="7695045" y="2292361"/>
              <a:ext cx="314326" cy="581025"/>
              <a:chOff x="2706" y="2500"/>
              <a:chExt cx="198" cy="366"/>
            </a:xfrm>
          </p:grpSpPr>
          <p:grpSp>
            <p:nvGrpSpPr>
              <p:cNvPr id="1066" name="Group 953"/>
              <p:cNvGrpSpPr>
                <a:grpSpLocks/>
              </p:cNvGrpSpPr>
              <p:nvPr/>
            </p:nvGrpSpPr>
            <p:grpSpPr bwMode="auto">
              <a:xfrm>
                <a:off x="2720" y="2504"/>
                <a:ext cx="155" cy="352"/>
                <a:chOff x="3630" y="2028"/>
                <a:chExt cx="155" cy="352"/>
              </a:xfrm>
            </p:grpSpPr>
            <p:sp>
              <p:nvSpPr>
                <p:cNvPr id="1076" name="Freeform 954"/>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077" name="Text Box 955"/>
                <p:cNvSpPr txBox="1">
                  <a:spLocks noChangeArrowheads="1"/>
                </p:cNvSpPr>
                <p:nvPr/>
              </p:nvSpPr>
              <p:spPr bwMode="auto">
                <a:xfrm rot="4798148">
                  <a:off x="3564" y="225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078" name="Text Box 956"/>
                <p:cNvSpPr txBox="1">
                  <a:spLocks noChangeArrowheads="1"/>
                </p:cNvSpPr>
                <p:nvPr/>
              </p:nvSpPr>
              <p:spPr bwMode="auto">
                <a:xfrm rot="4798148">
                  <a:off x="3632" y="209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1067" name="Group 957"/>
              <p:cNvGrpSpPr>
                <a:grpSpLocks/>
              </p:cNvGrpSpPr>
              <p:nvPr/>
            </p:nvGrpSpPr>
            <p:grpSpPr bwMode="auto">
              <a:xfrm>
                <a:off x="2755" y="2513"/>
                <a:ext cx="149" cy="353"/>
                <a:chOff x="3665" y="2037"/>
                <a:chExt cx="149" cy="353"/>
              </a:xfrm>
            </p:grpSpPr>
            <p:sp>
              <p:nvSpPr>
                <p:cNvPr id="1073" name="Freeform 958"/>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074" name="Text Box 959"/>
                <p:cNvSpPr txBox="1">
                  <a:spLocks noChangeArrowheads="1"/>
                </p:cNvSpPr>
                <p:nvPr/>
              </p:nvSpPr>
              <p:spPr bwMode="auto">
                <a:xfrm rot="4798148">
                  <a:off x="3599" y="226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075" name="Text Box 960"/>
                <p:cNvSpPr txBox="1">
                  <a:spLocks noChangeArrowheads="1"/>
                </p:cNvSpPr>
                <p:nvPr/>
              </p:nvSpPr>
              <p:spPr bwMode="auto">
                <a:xfrm rot="4798148">
                  <a:off x="3664" y="2103"/>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1068" name="Group 961"/>
              <p:cNvGrpSpPr>
                <a:grpSpLocks/>
              </p:cNvGrpSpPr>
              <p:nvPr/>
            </p:nvGrpSpPr>
            <p:grpSpPr bwMode="auto">
              <a:xfrm>
                <a:off x="2706" y="2500"/>
                <a:ext cx="154" cy="353"/>
                <a:chOff x="3616" y="2024"/>
                <a:chExt cx="154" cy="353"/>
              </a:xfrm>
            </p:grpSpPr>
            <p:sp>
              <p:nvSpPr>
                <p:cNvPr id="1070" name="Freeform 962"/>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071" name="Text Box 963"/>
                <p:cNvSpPr txBox="1">
                  <a:spLocks noChangeArrowheads="1"/>
                </p:cNvSpPr>
                <p:nvPr/>
              </p:nvSpPr>
              <p:spPr bwMode="auto">
                <a:xfrm rot="4798148">
                  <a:off x="3550" y="225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072" name="Text Box 964"/>
                <p:cNvSpPr txBox="1">
                  <a:spLocks noChangeArrowheads="1"/>
                </p:cNvSpPr>
                <p:nvPr/>
              </p:nvSpPr>
              <p:spPr bwMode="auto">
                <a:xfrm rot="4798148">
                  <a:off x="3619" y="2090"/>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sp>
            <p:nvSpPr>
              <p:cNvPr id="1069" name="Freeform 965"/>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grpSp>
        <p:sp>
          <p:nvSpPr>
            <p:cNvPr id="1065" name="Oval 1064"/>
            <p:cNvSpPr>
              <a:spLocks noChangeAspect="1"/>
            </p:cNvSpPr>
            <p:nvPr/>
          </p:nvSpPr>
          <p:spPr>
            <a:xfrm>
              <a:off x="7742448" y="2658141"/>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grpSp>
        <p:nvGrpSpPr>
          <p:cNvPr id="1079" name="Group 1078"/>
          <p:cNvGrpSpPr/>
          <p:nvPr/>
        </p:nvGrpSpPr>
        <p:grpSpPr>
          <a:xfrm rot="1721754">
            <a:off x="6865530" y="2196169"/>
            <a:ext cx="774699" cy="314326"/>
            <a:chOff x="6724894" y="2683578"/>
            <a:chExt cx="581025" cy="314326"/>
          </a:xfrm>
        </p:grpSpPr>
        <p:grpSp>
          <p:nvGrpSpPr>
            <p:cNvPr id="1080" name="Group 952"/>
            <p:cNvGrpSpPr>
              <a:grpSpLocks/>
            </p:cNvGrpSpPr>
            <p:nvPr/>
          </p:nvGrpSpPr>
          <p:grpSpPr bwMode="auto">
            <a:xfrm rot="4336345">
              <a:off x="6858244" y="2550228"/>
              <a:ext cx="314326" cy="581025"/>
              <a:chOff x="2706" y="2500"/>
              <a:chExt cx="198" cy="366"/>
            </a:xfrm>
          </p:grpSpPr>
          <p:grpSp>
            <p:nvGrpSpPr>
              <p:cNvPr id="1082" name="Group 953"/>
              <p:cNvGrpSpPr>
                <a:grpSpLocks/>
              </p:cNvGrpSpPr>
              <p:nvPr/>
            </p:nvGrpSpPr>
            <p:grpSpPr bwMode="auto">
              <a:xfrm>
                <a:off x="2720" y="2504"/>
                <a:ext cx="155" cy="352"/>
                <a:chOff x="3630" y="2028"/>
                <a:chExt cx="155" cy="352"/>
              </a:xfrm>
            </p:grpSpPr>
            <p:sp>
              <p:nvSpPr>
                <p:cNvPr id="1092" name="Freeform 954"/>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093" name="Text Box 955"/>
                <p:cNvSpPr txBox="1">
                  <a:spLocks noChangeArrowheads="1"/>
                </p:cNvSpPr>
                <p:nvPr/>
              </p:nvSpPr>
              <p:spPr bwMode="auto">
                <a:xfrm rot="4798148">
                  <a:off x="3564" y="225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094" name="Text Box 956"/>
                <p:cNvSpPr txBox="1">
                  <a:spLocks noChangeArrowheads="1"/>
                </p:cNvSpPr>
                <p:nvPr/>
              </p:nvSpPr>
              <p:spPr bwMode="auto">
                <a:xfrm rot="4798148">
                  <a:off x="3632" y="209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1083" name="Group 957"/>
              <p:cNvGrpSpPr>
                <a:grpSpLocks/>
              </p:cNvGrpSpPr>
              <p:nvPr/>
            </p:nvGrpSpPr>
            <p:grpSpPr bwMode="auto">
              <a:xfrm>
                <a:off x="2755" y="2513"/>
                <a:ext cx="149" cy="353"/>
                <a:chOff x="3665" y="2037"/>
                <a:chExt cx="149" cy="353"/>
              </a:xfrm>
            </p:grpSpPr>
            <p:sp>
              <p:nvSpPr>
                <p:cNvPr id="1089" name="Freeform 958"/>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090" name="Text Box 959"/>
                <p:cNvSpPr txBox="1">
                  <a:spLocks noChangeArrowheads="1"/>
                </p:cNvSpPr>
                <p:nvPr/>
              </p:nvSpPr>
              <p:spPr bwMode="auto">
                <a:xfrm rot="4798148">
                  <a:off x="3599" y="2267"/>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091" name="Text Box 960"/>
                <p:cNvSpPr txBox="1">
                  <a:spLocks noChangeArrowheads="1"/>
                </p:cNvSpPr>
                <p:nvPr/>
              </p:nvSpPr>
              <p:spPr bwMode="auto">
                <a:xfrm rot="4798148">
                  <a:off x="3664" y="2103"/>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1084" name="Group 961"/>
              <p:cNvGrpSpPr>
                <a:grpSpLocks/>
              </p:cNvGrpSpPr>
              <p:nvPr/>
            </p:nvGrpSpPr>
            <p:grpSpPr bwMode="auto">
              <a:xfrm>
                <a:off x="2706" y="2500"/>
                <a:ext cx="154" cy="353"/>
                <a:chOff x="3616" y="2024"/>
                <a:chExt cx="154" cy="353"/>
              </a:xfrm>
            </p:grpSpPr>
            <p:sp>
              <p:nvSpPr>
                <p:cNvPr id="1086" name="Freeform 962"/>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087" name="Text Box 963"/>
                <p:cNvSpPr txBox="1">
                  <a:spLocks noChangeArrowheads="1"/>
                </p:cNvSpPr>
                <p:nvPr/>
              </p:nvSpPr>
              <p:spPr bwMode="auto">
                <a:xfrm rot="4798148">
                  <a:off x="3550" y="2254"/>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088" name="Text Box 964"/>
                <p:cNvSpPr txBox="1">
                  <a:spLocks noChangeArrowheads="1"/>
                </p:cNvSpPr>
                <p:nvPr/>
              </p:nvSpPr>
              <p:spPr bwMode="auto">
                <a:xfrm rot="4798148">
                  <a:off x="3619" y="2090"/>
                  <a:ext cx="189" cy="58"/>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sp>
            <p:nvSpPr>
              <p:cNvPr id="1085" name="Freeform 965"/>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grpSp>
        <p:sp>
          <p:nvSpPr>
            <p:cNvPr id="1081" name="Oval 1080"/>
            <p:cNvSpPr>
              <a:spLocks noChangeAspect="1"/>
            </p:cNvSpPr>
            <p:nvPr/>
          </p:nvSpPr>
          <p:spPr>
            <a:xfrm>
              <a:off x="6912158" y="2744571"/>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grpSp>
        <p:nvGrpSpPr>
          <p:cNvPr id="1095" name="Group 1094"/>
          <p:cNvGrpSpPr/>
          <p:nvPr/>
        </p:nvGrpSpPr>
        <p:grpSpPr>
          <a:xfrm>
            <a:off x="6695435" y="2866295"/>
            <a:ext cx="406400" cy="682626"/>
            <a:chOff x="6052684" y="2820935"/>
            <a:chExt cx="304800" cy="682626"/>
          </a:xfrm>
        </p:grpSpPr>
        <p:grpSp>
          <p:nvGrpSpPr>
            <p:cNvPr id="1096" name="Group 896"/>
            <p:cNvGrpSpPr>
              <a:grpSpLocks/>
            </p:cNvGrpSpPr>
            <p:nvPr/>
          </p:nvGrpSpPr>
          <p:grpSpPr bwMode="auto">
            <a:xfrm rot="2244321">
              <a:off x="6052684" y="2820935"/>
              <a:ext cx="304800" cy="682626"/>
              <a:chOff x="2712" y="2468"/>
              <a:chExt cx="192" cy="430"/>
            </a:xfrm>
          </p:grpSpPr>
          <p:grpSp>
            <p:nvGrpSpPr>
              <p:cNvPr id="1098" name="Group 897"/>
              <p:cNvGrpSpPr>
                <a:grpSpLocks/>
              </p:cNvGrpSpPr>
              <p:nvPr/>
            </p:nvGrpSpPr>
            <p:grpSpPr bwMode="auto">
              <a:xfrm>
                <a:off x="2727" y="2473"/>
                <a:ext cx="148" cy="415"/>
                <a:chOff x="3637" y="1997"/>
                <a:chExt cx="148" cy="415"/>
              </a:xfrm>
            </p:grpSpPr>
            <p:sp>
              <p:nvSpPr>
                <p:cNvPr id="1108" name="Freeform 898"/>
                <p:cNvSpPr>
                  <a:spLocks/>
                </p:cNvSpPr>
                <p:nvPr/>
              </p:nvSpPr>
              <p:spPr bwMode="auto">
                <a:xfrm rot="4984915">
                  <a:off x="3655" y="2201"/>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109" name="Text Box 899"/>
                <p:cNvSpPr txBox="1">
                  <a:spLocks noChangeArrowheads="1"/>
                </p:cNvSpPr>
                <p:nvPr/>
              </p:nvSpPr>
              <p:spPr bwMode="auto">
                <a:xfrm rot="4798148">
                  <a:off x="3533" y="2264"/>
                  <a:ext cx="252" cy="44"/>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110" name="Text Box 900"/>
                <p:cNvSpPr txBox="1">
                  <a:spLocks noChangeArrowheads="1"/>
                </p:cNvSpPr>
                <p:nvPr/>
              </p:nvSpPr>
              <p:spPr bwMode="auto">
                <a:xfrm rot="4798148">
                  <a:off x="3601" y="2101"/>
                  <a:ext cx="252" cy="44"/>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1099" name="Group 901"/>
              <p:cNvGrpSpPr>
                <a:grpSpLocks/>
              </p:cNvGrpSpPr>
              <p:nvPr/>
            </p:nvGrpSpPr>
            <p:grpSpPr bwMode="auto">
              <a:xfrm>
                <a:off x="2762" y="2482"/>
                <a:ext cx="142" cy="416"/>
                <a:chOff x="3672" y="2006"/>
                <a:chExt cx="142" cy="416"/>
              </a:xfrm>
            </p:grpSpPr>
            <p:sp>
              <p:nvSpPr>
                <p:cNvPr id="1105" name="Freeform 902"/>
                <p:cNvSpPr>
                  <a:spLocks/>
                </p:cNvSpPr>
                <p:nvPr/>
              </p:nvSpPr>
              <p:spPr bwMode="auto">
                <a:xfrm rot="4811792">
                  <a:off x="3684" y="2212"/>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106" name="Text Box 903"/>
                <p:cNvSpPr txBox="1">
                  <a:spLocks noChangeArrowheads="1"/>
                </p:cNvSpPr>
                <p:nvPr/>
              </p:nvSpPr>
              <p:spPr bwMode="auto">
                <a:xfrm rot="4798148">
                  <a:off x="3568" y="2274"/>
                  <a:ext cx="252" cy="44"/>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107" name="Text Box 904"/>
                <p:cNvSpPr txBox="1">
                  <a:spLocks noChangeArrowheads="1"/>
                </p:cNvSpPr>
                <p:nvPr/>
              </p:nvSpPr>
              <p:spPr bwMode="auto">
                <a:xfrm rot="4798148">
                  <a:off x="3632" y="2110"/>
                  <a:ext cx="252" cy="44"/>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grpSp>
            <p:nvGrpSpPr>
              <p:cNvPr id="1100" name="Group 905"/>
              <p:cNvGrpSpPr>
                <a:grpSpLocks/>
              </p:cNvGrpSpPr>
              <p:nvPr/>
            </p:nvGrpSpPr>
            <p:grpSpPr bwMode="auto">
              <a:xfrm>
                <a:off x="2712" y="2468"/>
                <a:ext cx="148" cy="417"/>
                <a:chOff x="3622" y="1992"/>
                <a:chExt cx="148" cy="417"/>
              </a:xfrm>
            </p:grpSpPr>
            <p:sp>
              <p:nvSpPr>
                <p:cNvPr id="1102" name="Freeform 906"/>
                <p:cNvSpPr>
                  <a:spLocks/>
                </p:cNvSpPr>
                <p:nvPr/>
              </p:nvSpPr>
              <p:spPr bwMode="auto">
                <a:xfrm rot="4948553">
                  <a:off x="3640" y="2198"/>
                  <a:ext cx="153"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sp>
              <p:nvSpPr>
                <p:cNvPr id="1103" name="Text Box 907"/>
                <p:cNvSpPr txBox="1">
                  <a:spLocks noChangeArrowheads="1"/>
                </p:cNvSpPr>
                <p:nvPr/>
              </p:nvSpPr>
              <p:spPr bwMode="auto">
                <a:xfrm rot="4798148">
                  <a:off x="3518" y="2261"/>
                  <a:ext cx="252" cy="44"/>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sp>
              <p:nvSpPr>
                <p:cNvPr id="1104" name="Text Box 908"/>
                <p:cNvSpPr txBox="1">
                  <a:spLocks noChangeArrowheads="1"/>
                </p:cNvSpPr>
                <p:nvPr/>
              </p:nvSpPr>
              <p:spPr bwMode="auto">
                <a:xfrm rot="4798148">
                  <a:off x="3587" y="2096"/>
                  <a:ext cx="252" cy="44"/>
                </a:xfrm>
                <a:prstGeom prst="rect">
                  <a:avLst/>
                </a:prstGeom>
                <a:noFill/>
                <a:ln w="9525">
                  <a:noFill/>
                  <a:miter lim="800000"/>
                  <a:headEnd/>
                  <a:tailEnd/>
                </a:ln>
              </p:spPr>
              <p:txBody>
                <a:bodyPr rot="10800000" vert="eaVert" wrap="none">
                  <a:spAutoFit/>
                </a:bodyPr>
                <a:lstStyle/>
                <a:p>
                  <a:pPr defTabSz="457200"/>
                  <a:endParaRPr lang="en-US" sz="1400">
                    <a:solidFill>
                      <a:srgbClr val="FFFF00"/>
                    </a:solidFill>
                  </a:endParaRPr>
                </a:p>
              </p:txBody>
            </p:sp>
          </p:grpSp>
          <p:sp>
            <p:nvSpPr>
              <p:cNvPr id="1101" name="Freeform 909"/>
              <p:cNvSpPr>
                <a:spLocks/>
              </p:cNvSpPr>
              <p:nvPr/>
            </p:nvSpPr>
            <p:spPr bwMode="auto">
              <a:xfrm rot="4880469">
                <a:off x="2759" y="2684"/>
                <a:ext cx="154" cy="106"/>
              </a:xfrm>
              <a:custGeom>
                <a:avLst/>
                <a:gdLst>
                  <a:gd name="T0" fmla="*/ 0 w 277"/>
                  <a:gd name="T1" fmla="*/ 0 h 191"/>
                  <a:gd name="T2" fmla="*/ 1 w 277"/>
                  <a:gd name="T3" fmla="*/ 1 h 191"/>
                  <a:gd name="T4" fmla="*/ 2 w 277"/>
                  <a:gd name="T5" fmla="*/ 2 h 191"/>
                  <a:gd name="T6" fmla="*/ 3 w 277"/>
                  <a:gd name="T7" fmla="*/ 3 h 191"/>
                  <a:gd name="T8" fmla="*/ 4 w 277"/>
                  <a:gd name="T9" fmla="*/ 3 h 191"/>
                  <a:gd name="T10" fmla="*/ 0 60000 65536"/>
                  <a:gd name="T11" fmla="*/ 0 60000 65536"/>
                  <a:gd name="T12" fmla="*/ 0 60000 65536"/>
                  <a:gd name="T13" fmla="*/ 0 60000 65536"/>
                  <a:gd name="T14" fmla="*/ 0 60000 65536"/>
                  <a:gd name="T15" fmla="*/ 0 w 277"/>
                  <a:gd name="T16" fmla="*/ 0 h 191"/>
                  <a:gd name="T17" fmla="*/ 277 w 277"/>
                  <a:gd name="T18" fmla="*/ 191 h 191"/>
                </a:gdLst>
                <a:ahLst/>
                <a:cxnLst>
                  <a:cxn ang="T10">
                    <a:pos x="T0" y="T1"/>
                  </a:cxn>
                  <a:cxn ang="T11">
                    <a:pos x="T2" y="T3"/>
                  </a:cxn>
                  <a:cxn ang="T12">
                    <a:pos x="T4" y="T5"/>
                  </a:cxn>
                  <a:cxn ang="T13">
                    <a:pos x="T6" y="T7"/>
                  </a:cxn>
                  <a:cxn ang="T14">
                    <a:pos x="T8" y="T9"/>
                  </a:cxn>
                </a:cxnLst>
                <a:rect l="T15" t="T16" r="T17" b="T18"/>
                <a:pathLst>
                  <a:path w="277" h="191">
                    <a:moveTo>
                      <a:pt x="0" y="0"/>
                    </a:moveTo>
                    <a:cubicBezTo>
                      <a:pt x="1" y="15"/>
                      <a:pt x="2" y="30"/>
                      <a:pt x="22" y="47"/>
                    </a:cubicBezTo>
                    <a:cubicBezTo>
                      <a:pt x="42" y="64"/>
                      <a:pt x="94" y="80"/>
                      <a:pt x="121" y="102"/>
                    </a:cubicBezTo>
                    <a:cubicBezTo>
                      <a:pt x="148" y="124"/>
                      <a:pt x="160" y="169"/>
                      <a:pt x="186" y="180"/>
                    </a:cubicBezTo>
                    <a:cubicBezTo>
                      <a:pt x="212" y="191"/>
                      <a:pt x="244" y="178"/>
                      <a:pt x="277" y="165"/>
                    </a:cubicBezTo>
                  </a:path>
                </a:pathLst>
              </a:custGeom>
              <a:noFill/>
              <a:ln w="12700">
                <a:solidFill>
                  <a:schemeClr val="tx1"/>
                </a:solidFill>
                <a:round/>
                <a:headEnd/>
                <a:tailEnd/>
              </a:ln>
            </p:spPr>
            <p:txBody>
              <a:bodyPr/>
              <a:lstStyle/>
              <a:p>
                <a:pPr defTabSz="457200"/>
                <a:endParaRPr lang="en-GB">
                  <a:solidFill>
                    <a:prstClr val="black"/>
                  </a:solidFill>
                </a:endParaRPr>
              </a:p>
            </p:txBody>
          </p:sp>
        </p:grpSp>
        <p:sp>
          <p:nvSpPr>
            <p:cNvPr id="1097" name="Oval 1096"/>
            <p:cNvSpPr>
              <a:spLocks noChangeAspect="1"/>
            </p:cNvSpPr>
            <p:nvPr/>
          </p:nvSpPr>
          <p:spPr>
            <a:xfrm>
              <a:off x="6060948" y="3102765"/>
              <a:ext cx="96012" cy="96012"/>
            </a:xfrm>
            <a:prstGeom prst="ellipse">
              <a:avLst/>
            </a:prstGeom>
            <a:solidFill>
              <a:srgbClr val="FF0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b="1" dirty="0">
                  <a:solidFill>
                    <a:prstClr val="white"/>
                  </a:solidFill>
                  <a:cs typeface="Arial" panose="020B0604020202020204" pitchFamily="34" charset="0"/>
                </a:rPr>
                <a:t>P</a:t>
              </a:r>
            </a:p>
          </p:txBody>
        </p:sp>
      </p:grpSp>
      <p:sp>
        <p:nvSpPr>
          <p:cNvPr id="1111" name="Slide Number Placeholder 8"/>
          <p:cNvSpPr txBox="1">
            <a:spLocks/>
          </p:cNvSpPr>
          <p:nvPr/>
        </p:nvSpPr>
        <p:spPr>
          <a:xfrm>
            <a:off x="8747110" y="6399947"/>
            <a:ext cx="2844800" cy="246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C47640-ECEC-E34E-A5C6-81F2A80A839B}" type="slidenum">
              <a:rPr lang="en-US" smtClean="0">
                <a:solidFill>
                  <a:srgbClr val="000000"/>
                </a:solidFill>
              </a:rPr>
              <a:pPr/>
              <a:t>11</a:t>
            </a:fld>
            <a:endParaRPr lang="en-US" dirty="0">
              <a:solidFill>
                <a:srgbClr val="000000"/>
              </a:solidFill>
            </a:endParaRPr>
          </a:p>
        </p:txBody>
      </p:sp>
      <p:grpSp>
        <p:nvGrpSpPr>
          <p:cNvPr id="1112" name="Group 1111"/>
          <p:cNvGrpSpPr/>
          <p:nvPr/>
        </p:nvGrpSpPr>
        <p:grpSpPr>
          <a:xfrm>
            <a:off x="157989" y="2854445"/>
            <a:ext cx="7325836" cy="3569042"/>
            <a:chOff x="111359" y="2996952"/>
            <a:chExt cx="5494377" cy="3569042"/>
          </a:xfrm>
        </p:grpSpPr>
        <p:grpSp>
          <p:nvGrpSpPr>
            <p:cNvPr id="1113" name="Group 1112"/>
            <p:cNvGrpSpPr/>
            <p:nvPr/>
          </p:nvGrpSpPr>
          <p:grpSpPr>
            <a:xfrm flipV="1">
              <a:off x="3376551" y="4945522"/>
              <a:ext cx="182880" cy="640080"/>
              <a:chOff x="3363488" y="3424248"/>
              <a:chExt cx="182880" cy="640080"/>
            </a:xfrm>
            <a:effectLst>
              <a:outerShdw blurRad="50800" dist="38100" dir="5400000" algn="t" rotWithShape="0">
                <a:prstClr val="black">
                  <a:alpha val="40000"/>
                </a:prstClr>
              </a:outerShdw>
            </a:effectLst>
          </p:grpSpPr>
          <p:cxnSp>
            <p:nvCxnSpPr>
              <p:cNvPr id="1123" name="Straight Connector 1122"/>
              <p:cNvCxnSpPr/>
              <p:nvPr/>
            </p:nvCxnSpPr>
            <p:spPr>
              <a:xfrm flipV="1">
                <a:off x="3443844" y="3424248"/>
                <a:ext cx="0" cy="6400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p:cNvCxnSpPr/>
              <p:nvPr/>
            </p:nvCxnSpPr>
            <p:spPr>
              <a:xfrm rot="5400000" flipV="1">
                <a:off x="3454928" y="3964379"/>
                <a:ext cx="0" cy="1828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14" name="Text Box 1436"/>
            <p:cNvSpPr txBox="1">
              <a:spLocks noChangeArrowheads="1"/>
            </p:cNvSpPr>
            <p:nvPr/>
          </p:nvSpPr>
          <p:spPr bwMode="auto">
            <a:xfrm>
              <a:off x="3259732" y="5673442"/>
              <a:ext cx="2346004" cy="892552"/>
            </a:xfrm>
            <a:prstGeom prst="rect">
              <a:avLst/>
            </a:prstGeom>
            <a:solidFill>
              <a:schemeClr val="tx1">
                <a:lumMod val="50000"/>
                <a:lumOff val="50000"/>
              </a:schemeClr>
            </a:solidFill>
            <a:ln w="12700">
              <a:noFill/>
              <a:miter lim="800000"/>
              <a:headEnd type="none" w="sm" len="sm"/>
              <a:tailEnd type="none" w="sm" len="sm"/>
            </a:ln>
            <a:effectLst>
              <a:outerShdw blurRad="50800" dist="38100" dir="5400000" algn="t" rotWithShape="0">
                <a:prstClr val="black">
                  <a:alpha val="40000"/>
                </a:prstClr>
              </a:outerShdw>
            </a:effectLst>
          </p:spPr>
          <p:txBody>
            <a:bodyPr wrap="square" lIns="45720" rIns="45720" anchor="ctr">
              <a:spAutoFit/>
            </a:bodyPr>
            <a:lstStyle/>
            <a:p>
              <a:pPr>
                <a:defRPr/>
              </a:pPr>
              <a:r>
                <a:rPr lang="en-US" sz="1600" b="1" kern="0" dirty="0">
                  <a:solidFill>
                    <a:prstClr val="white"/>
                  </a:solidFill>
                  <a:latin typeface="Calibri" panose="020F0502020204030204" pitchFamily="34" charset="0"/>
                  <a:cs typeface="Calibri" panose="020F0502020204030204" pitchFamily="34" charset="0"/>
                </a:rPr>
                <a:t>3. </a:t>
              </a:r>
              <a:r>
                <a:rPr lang="en-US" sz="1600" b="1" kern="0" dirty="0" err="1">
                  <a:solidFill>
                    <a:prstClr val="white"/>
                  </a:solidFill>
                  <a:latin typeface="Calibri" panose="020F0502020204030204" pitchFamily="34" charset="0"/>
                  <a:cs typeface="Calibri" panose="020F0502020204030204" pitchFamily="34" charset="0"/>
                </a:rPr>
                <a:t>Misfolding</a:t>
              </a:r>
              <a:r>
                <a:rPr lang="en-US" sz="1600" b="1" kern="0" dirty="0">
                  <a:solidFill>
                    <a:prstClr val="white"/>
                  </a:solidFill>
                  <a:latin typeface="Calibri" panose="020F0502020204030204" pitchFamily="34" charset="0"/>
                  <a:cs typeface="Calibri" panose="020F0502020204030204" pitchFamily="34" charset="0"/>
                </a:rPr>
                <a:t>/Aggregation</a:t>
              </a:r>
            </a:p>
            <a:p>
              <a:pPr marL="171450" indent="-171450">
                <a:buFontTx/>
                <a:buChar char="-"/>
                <a:defRPr/>
              </a:pPr>
              <a:r>
                <a:rPr lang="en-US" sz="1200" kern="0" dirty="0">
                  <a:solidFill>
                    <a:prstClr val="white"/>
                  </a:solidFill>
                  <a:latin typeface="Calibri" panose="020F0502020204030204" pitchFamily="34" charset="0"/>
                  <a:cs typeface="Calibri" panose="020F0502020204030204" pitchFamily="34" charset="0"/>
                </a:rPr>
                <a:t>Tau aggregation inhibitors</a:t>
              </a:r>
            </a:p>
            <a:p>
              <a:pPr marL="171450" indent="-171450">
                <a:buFontTx/>
                <a:buChar char="-"/>
                <a:defRPr/>
              </a:pPr>
              <a:r>
                <a:rPr lang="en-US" sz="1200" b="1" kern="0" dirty="0">
                  <a:solidFill>
                    <a:prstClr val="white"/>
                  </a:solidFill>
                  <a:latin typeface="Calibri" panose="020F0502020204030204" pitchFamily="34" charset="0"/>
                  <a:cs typeface="Calibri" panose="020F0502020204030204" pitchFamily="34" charset="0"/>
                </a:rPr>
                <a:t>O-</a:t>
              </a:r>
              <a:r>
                <a:rPr lang="en-US" sz="1200" b="1" kern="0" dirty="0" err="1">
                  <a:solidFill>
                    <a:prstClr val="white"/>
                  </a:solidFill>
                  <a:latin typeface="Calibri" panose="020F0502020204030204" pitchFamily="34" charset="0"/>
                  <a:cs typeface="Calibri" panose="020F0502020204030204" pitchFamily="34" charset="0"/>
                </a:rPr>
                <a:t>GlcNAcase</a:t>
              </a:r>
              <a:r>
                <a:rPr lang="en-US" sz="1200" b="1" kern="0" dirty="0">
                  <a:solidFill>
                    <a:prstClr val="white"/>
                  </a:solidFill>
                  <a:latin typeface="Calibri" panose="020F0502020204030204" pitchFamily="34" charset="0"/>
                  <a:cs typeface="Calibri" panose="020F0502020204030204" pitchFamily="34" charset="0"/>
                </a:rPr>
                <a:t> inhibitors</a:t>
              </a:r>
            </a:p>
            <a:p>
              <a:pPr marL="171450" indent="-171450">
                <a:buFontTx/>
                <a:buChar char="-"/>
                <a:defRPr/>
              </a:pPr>
              <a:r>
                <a:rPr lang="en-US" sz="1200" kern="0" dirty="0">
                  <a:solidFill>
                    <a:prstClr val="white"/>
                  </a:solidFill>
                  <a:latin typeface="Calibri" panose="020F0502020204030204" pitchFamily="34" charset="0"/>
                  <a:cs typeface="Calibri" panose="020F0502020204030204" pitchFamily="34" charset="0"/>
                </a:rPr>
                <a:t>Kinase/phosphatase modulation</a:t>
              </a:r>
            </a:p>
          </p:txBody>
        </p:sp>
        <p:grpSp>
          <p:nvGrpSpPr>
            <p:cNvPr id="1115" name="Group 1114"/>
            <p:cNvGrpSpPr/>
            <p:nvPr/>
          </p:nvGrpSpPr>
          <p:grpSpPr>
            <a:xfrm flipV="1">
              <a:off x="4965184" y="4945522"/>
              <a:ext cx="182880" cy="640080"/>
              <a:chOff x="3362807" y="3424248"/>
              <a:chExt cx="182880" cy="640080"/>
            </a:xfrm>
            <a:effectLst>
              <a:outerShdw blurRad="50800" dist="38100" dir="5400000" algn="t" rotWithShape="0">
                <a:prstClr val="black">
                  <a:alpha val="40000"/>
                </a:prstClr>
              </a:outerShdw>
            </a:effectLst>
          </p:grpSpPr>
          <p:cxnSp>
            <p:nvCxnSpPr>
              <p:cNvPr id="1121" name="Straight Connector 1120"/>
              <p:cNvCxnSpPr/>
              <p:nvPr/>
            </p:nvCxnSpPr>
            <p:spPr>
              <a:xfrm flipV="1">
                <a:off x="3443844" y="3424248"/>
                <a:ext cx="0" cy="6400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2" name="Straight Connector 1121"/>
              <p:cNvCxnSpPr/>
              <p:nvPr/>
            </p:nvCxnSpPr>
            <p:spPr>
              <a:xfrm rot="5400000" flipV="1">
                <a:off x="3454247" y="3964379"/>
                <a:ext cx="0" cy="1828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116" name="Group 1115"/>
            <p:cNvGrpSpPr/>
            <p:nvPr/>
          </p:nvGrpSpPr>
          <p:grpSpPr>
            <a:xfrm flipV="1">
              <a:off x="1726277" y="4941168"/>
              <a:ext cx="182880" cy="640080"/>
              <a:chOff x="3363488" y="3424248"/>
              <a:chExt cx="182880" cy="640080"/>
            </a:xfrm>
            <a:effectLst>
              <a:outerShdw blurRad="50800" dist="38100" dir="5400000" algn="t" rotWithShape="0">
                <a:prstClr val="black">
                  <a:alpha val="40000"/>
                </a:prstClr>
              </a:outerShdw>
            </a:effectLst>
          </p:grpSpPr>
          <p:cxnSp>
            <p:nvCxnSpPr>
              <p:cNvPr id="1119" name="Straight Connector 1118"/>
              <p:cNvCxnSpPr/>
              <p:nvPr/>
            </p:nvCxnSpPr>
            <p:spPr>
              <a:xfrm flipV="1">
                <a:off x="3443844" y="3424248"/>
                <a:ext cx="0" cy="6400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20" name="Straight Connector 1119"/>
              <p:cNvCxnSpPr/>
              <p:nvPr/>
            </p:nvCxnSpPr>
            <p:spPr>
              <a:xfrm rot="5400000" flipV="1">
                <a:off x="3454928" y="3964379"/>
                <a:ext cx="0" cy="1828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17" name="Text Box 1436"/>
            <p:cNvSpPr txBox="1">
              <a:spLocks noChangeArrowheads="1"/>
            </p:cNvSpPr>
            <p:nvPr/>
          </p:nvSpPr>
          <p:spPr bwMode="auto">
            <a:xfrm>
              <a:off x="539554" y="5673442"/>
              <a:ext cx="2415819" cy="892552"/>
            </a:xfrm>
            <a:prstGeom prst="rect">
              <a:avLst/>
            </a:prstGeom>
            <a:solidFill>
              <a:schemeClr val="tx1">
                <a:lumMod val="50000"/>
                <a:lumOff val="50000"/>
              </a:schemeClr>
            </a:solidFill>
            <a:ln w="12700">
              <a:noFill/>
              <a:miter lim="800000"/>
              <a:headEnd type="none" w="sm" len="sm"/>
              <a:tailEnd type="none" w="sm" len="sm"/>
            </a:ln>
            <a:effectLst>
              <a:outerShdw blurRad="50800" dist="38100" dir="5400000" algn="t" rotWithShape="0">
                <a:prstClr val="black">
                  <a:alpha val="40000"/>
                </a:prstClr>
              </a:outerShdw>
            </a:effectLst>
          </p:spPr>
          <p:txBody>
            <a:bodyPr wrap="square" lIns="45720" rIns="45720" anchor="ctr">
              <a:spAutoFit/>
            </a:bodyPr>
            <a:lstStyle/>
            <a:p>
              <a:pPr>
                <a:defRPr/>
              </a:pPr>
              <a:r>
                <a:rPr lang="en-US" sz="1600" b="1" kern="0" dirty="0">
                  <a:solidFill>
                    <a:prstClr val="white"/>
                  </a:solidFill>
                  <a:latin typeface="Calibri" panose="020F0502020204030204" pitchFamily="34" charset="0"/>
                  <a:cs typeface="Calibri" panose="020F0502020204030204" pitchFamily="34" charset="0"/>
                </a:rPr>
                <a:t>2. Expression/</a:t>
              </a:r>
              <a:r>
                <a:rPr lang="en-US" sz="1600" b="1" kern="0" dirty="0" err="1">
                  <a:solidFill>
                    <a:prstClr val="white"/>
                  </a:solidFill>
                  <a:latin typeface="Calibri" panose="020F0502020204030204" pitchFamily="34" charset="0"/>
                  <a:cs typeface="Calibri" panose="020F0502020204030204" pitchFamily="34" charset="0"/>
                </a:rPr>
                <a:t>Proteostasis</a:t>
              </a:r>
              <a:endParaRPr lang="en-US" sz="1600" b="1" kern="0" dirty="0">
                <a:solidFill>
                  <a:prstClr val="white"/>
                </a:solidFill>
                <a:latin typeface="Calibri" panose="020F0502020204030204" pitchFamily="34" charset="0"/>
                <a:cs typeface="Calibri" panose="020F0502020204030204" pitchFamily="34" charset="0"/>
              </a:endParaRPr>
            </a:p>
            <a:p>
              <a:pPr marL="171450" indent="-171450">
                <a:buFontTx/>
                <a:buChar char="-"/>
                <a:defRPr/>
              </a:pPr>
              <a:r>
                <a:rPr lang="en-US" sz="1200" b="1" kern="0" dirty="0">
                  <a:solidFill>
                    <a:prstClr val="white"/>
                  </a:solidFill>
                  <a:latin typeface="Calibri" panose="020F0502020204030204" pitchFamily="34" charset="0"/>
                  <a:cs typeface="Calibri" panose="020F0502020204030204" pitchFamily="34" charset="0"/>
                </a:rPr>
                <a:t>Tau ASOs (IONIS/</a:t>
              </a:r>
              <a:r>
                <a:rPr lang="en-US" sz="1200" b="1" kern="0" dirty="0" err="1">
                  <a:solidFill>
                    <a:prstClr val="white"/>
                  </a:solidFill>
                  <a:latin typeface="Calibri" panose="020F0502020204030204" pitchFamily="34" charset="0"/>
                  <a:cs typeface="Calibri" panose="020F0502020204030204" pitchFamily="34" charset="0"/>
                </a:rPr>
                <a:t>Biogen</a:t>
              </a:r>
              <a:r>
                <a:rPr lang="en-US" sz="1200" b="1" kern="0" dirty="0">
                  <a:solidFill>
                    <a:prstClr val="white"/>
                  </a:solidFill>
                  <a:latin typeface="Calibri" panose="020F0502020204030204" pitchFamily="34" charset="0"/>
                  <a:cs typeface="Calibri" panose="020F0502020204030204" pitchFamily="34" charset="0"/>
                </a:rPr>
                <a:t>)</a:t>
              </a:r>
            </a:p>
            <a:p>
              <a:pPr marL="171450" indent="-171450">
                <a:buFontTx/>
                <a:buChar char="-"/>
                <a:defRPr/>
              </a:pPr>
              <a:r>
                <a:rPr lang="en-US" sz="1200" kern="0" dirty="0">
                  <a:solidFill>
                    <a:prstClr val="white"/>
                  </a:solidFill>
                  <a:latin typeface="Calibri" panose="020F0502020204030204" pitchFamily="34" charset="0"/>
                  <a:cs typeface="Calibri" panose="020F0502020204030204" pitchFamily="34" charset="0"/>
                </a:rPr>
                <a:t>Autophagy activators</a:t>
              </a:r>
            </a:p>
            <a:p>
              <a:pPr marL="171450" indent="-171450">
                <a:buFontTx/>
                <a:buChar char="-"/>
                <a:defRPr/>
              </a:pPr>
              <a:r>
                <a:rPr lang="en-US" sz="1200" kern="0" dirty="0">
                  <a:solidFill>
                    <a:prstClr val="white"/>
                  </a:solidFill>
                  <a:latin typeface="Calibri" panose="020F0502020204030204" pitchFamily="34" charset="0"/>
                  <a:cs typeface="Calibri" panose="020F0502020204030204" pitchFamily="34" charset="0"/>
                </a:rPr>
                <a:t>USP14 (DUB) inhibitors</a:t>
              </a:r>
            </a:p>
          </p:txBody>
        </p:sp>
        <p:sp>
          <p:nvSpPr>
            <p:cNvPr id="1118" name="Text Box 1436"/>
            <p:cNvSpPr txBox="1">
              <a:spLocks noChangeArrowheads="1"/>
            </p:cNvSpPr>
            <p:nvPr/>
          </p:nvSpPr>
          <p:spPr bwMode="auto">
            <a:xfrm>
              <a:off x="111359" y="2996952"/>
              <a:ext cx="2313162" cy="707886"/>
            </a:xfrm>
            <a:prstGeom prst="rect">
              <a:avLst/>
            </a:prstGeom>
            <a:solidFill>
              <a:schemeClr val="tx1">
                <a:lumMod val="50000"/>
                <a:lumOff val="50000"/>
              </a:schemeClr>
            </a:solidFill>
            <a:ln w="12700">
              <a:noFill/>
              <a:miter lim="800000"/>
              <a:headEnd type="none" w="sm" len="sm"/>
              <a:tailEnd type="none" w="sm" len="sm"/>
            </a:ln>
            <a:effectLst>
              <a:outerShdw blurRad="50800" dist="38100" dir="5400000" algn="t" rotWithShape="0">
                <a:prstClr val="black">
                  <a:alpha val="40000"/>
                </a:prstClr>
              </a:outerShdw>
            </a:effectLst>
          </p:spPr>
          <p:txBody>
            <a:bodyPr wrap="square" lIns="45720" rIns="45720" anchor="ctr">
              <a:spAutoFit/>
            </a:bodyPr>
            <a:lstStyle/>
            <a:p>
              <a:pPr>
                <a:defRPr/>
              </a:pPr>
              <a:r>
                <a:rPr lang="en-US" sz="1600" b="1" kern="0" dirty="0">
                  <a:solidFill>
                    <a:prstClr val="white"/>
                  </a:solidFill>
                  <a:latin typeface="Calibri" panose="020F0502020204030204" pitchFamily="34" charset="0"/>
                  <a:cs typeface="Calibri" panose="020F0502020204030204" pitchFamily="34" charset="0"/>
                </a:rPr>
                <a:t>1. Microtubule stabilizers</a:t>
              </a:r>
            </a:p>
            <a:p>
              <a:pPr marL="171450" indent="-171450">
                <a:buFontTx/>
                <a:buChar char="-"/>
                <a:defRPr/>
              </a:pPr>
              <a:r>
                <a:rPr lang="en-GB" sz="1200" kern="0" dirty="0" err="1">
                  <a:solidFill>
                    <a:prstClr val="white"/>
                  </a:solidFill>
                  <a:latin typeface="Calibri" panose="020F0502020204030204" pitchFamily="34" charset="0"/>
                  <a:cs typeface="Calibri" panose="020F0502020204030204" pitchFamily="34" charset="0"/>
                </a:rPr>
                <a:t>Epothilone</a:t>
              </a:r>
              <a:r>
                <a:rPr lang="en-GB" sz="1200" kern="0" dirty="0">
                  <a:solidFill>
                    <a:prstClr val="white"/>
                  </a:solidFill>
                  <a:latin typeface="Calibri" panose="020F0502020204030204" pitchFamily="34" charset="0"/>
                  <a:cs typeface="Calibri" panose="020F0502020204030204" pitchFamily="34" charset="0"/>
                </a:rPr>
                <a:t> D (BMS)</a:t>
              </a:r>
            </a:p>
            <a:p>
              <a:pPr marL="171450" indent="-171450">
                <a:buFontTx/>
                <a:buChar char="-"/>
                <a:defRPr/>
              </a:pPr>
              <a:r>
                <a:rPr lang="en-GB" sz="1200" kern="0" dirty="0">
                  <a:solidFill>
                    <a:prstClr val="white"/>
                  </a:solidFill>
                  <a:latin typeface="Calibri" panose="020F0502020204030204" pitchFamily="34" charset="0"/>
                  <a:cs typeface="Calibri" panose="020F0502020204030204" pitchFamily="34" charset="0"/>
                </a:rPr>
                <a:t>TPI-287 (UCSF, Phase 1)</a:t>
              </a:r>
            </a:p>
          </p:txBody>
        </p:sp>
      </p:grpSp>
      <p:sp>
        <p:nvSpPr>
          <p:cNvPr id="1125" name="Line 18"/>
          <p:cNvSpPr>
            <a:spLocks noChangeShapeType="1"/>
          </p:cNvSpPr>
          <p:nvPr/>
        </p:nvSpPr>
        <p:spPr bwMode="auto">
          <a:xfrm rot="21000000" flipH="1" flipV="1">
            <a:off x="7170781" y="3466825"/>
            <a:ext cx="394399" cy="393591"/>
          </a:xfrm>
          <a:prstGeom prst="line">
            <a:avLst/>
          </a:prstGeom>
          <a:noFill/>
          <a:ln w="28575">
            <a:solidFill>
              <a:schemeClr val="tx1"/>
            </a:solidFill>
            <a:miter lim="800000"/>
            <a:headEnd/>
            <a:tailEnd type="triangle" w="med" len="med"/>
          </a:ln>
        </p:spPr>
        <p:txBody>
          <a:bodyPr wrap="none"/>
          <a:lstStyle/>
          <a:p>
            <a:pPr defTabSz="457200"/>
            <a:endParaRPr lang="en-GB">
              <a:solidFill>
                <a:prstClr val="black"/>
              </a:solidFill>
            </a:endParaRPr>
          </a:p>
        </p:txBody>
      </p:sp>
      <p:sp>
        <p:nvSpPr>
          <p:cNvPr id="1126" name="TextBox 1125"/>
          <p:cNvSpPr txBox="1"/>
          <p:nvPr/>
        </p:nvSpPr>
        <p:spPr>
          <a:xfrm>
            <a:off x="7256435" y="3408869"/>
            <a:ext cx="971741" cy="246221"/>
          </a:xfrm>
          <a:prstGeom prst="rect">
            <a:avLst/>
          </a:prstGeom>
          <a:noFill/>
        </p:spPr>
        <p:txBody>
          <a:bodyPr wrap="none" rtlCol="0">
            <a:spAutoFit/>
          </a:bodyPr>
          <a:lstStyle/>
          <a:p>
            <a:r>
              <a:rPr lang="en-GB" sz="1000" b="1" dirty="0">
                <a:latin typeface="Calibri" panose="020F0502020204030204" pitchFamily="34" charset="0"/>
              </a:rPr>
              <a:t>Fragmentation</a:t>
            </a:r>
          </a:p>
        </p:txBody>
      </p:sp>
      <p:grpSp>
        <p:nvGrpSpPr>
          <p:cNvPr id="1127" name="Group 1126"/>
          <p:cNvGrpSpPr/>
          <p:nvPr/>
        </p:nvGrpSpPr>
        <p:grpSpPr>
          <a:xfrm>
            <a:off x="5012056" y="1210455"/>
            <a:ext cx="4472789" cy="1094118"/>
            <a:chOff x="3751909" y="1352962"/>
            <a:chExt cx="3354592" cy="1094118"/>
          </a:xfrm>
        </p:grpSpPr>
        <p:grpSp>
          <p:nvGrpSpPr>
            <p:cNvPr id="1128" name="Group 1127"/>
            <p:cNvGrpSpPr>
              <a:grpSpLocks noChangeAspect="1"/>
            </p:cNvGrpSpPr>
            <p:nvPr/>
          </p:nvGrpSpPr>
          <p:grpSpPr>
            <a:xfrm rot="19458769" flipV="1">
              <a:off x="6212934" y="2094602"/>
              <a:ext cx="261277" cy="278686"/>
              <a:chOff x="4159040" y="1634939"/>
              <a:chExt cx="327351" cy="349164"/>
            </a:xfrm>
          </p:grpSpPr>
          <p:cxnSp>
            <p:nvCxnSpPr>
              <p:cNvPr id="1149" name="Straight Connector 1148"/>
              <p:cNvCxnSpPr/>
              <p:nvPr/>
            </p:nvCxnSpPr>
            <p:spPr>
              <a:xfrm>
                <a:off x="4159040" y="1695577"/>
                <a:ext cx="108034" cy="94449"/>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50" name="Straight Connector 1149"/>
              <p:cNvCxnSpPr/>
              <p:nvPr/>
            </p:nvCxnSpPr>
            <p:spPr>
              <a:xfrm rot="4380000">
                <a:off x="4385150" y="1656080"/>
                <a:ext cx="108034" cy="94449"/>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51" name="Straight Connector 1150"/>
              <p:cNvCxnSpPr/>
              <p:nvPr/>
            </p:nvCxnSpPr>
            <p:spPr>
              <a:xfrm>
                <a:off x="4198923" y="1652153"/>
                <a:ext cx="120318" cy="136307"/>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52" name="Straight Connector 1151"/>
              <p:cNvCxnSpPr/>
              <p:nvPr/>
            </p:nvCxnSpPr>
            <p:spPr>
              <a:xfrm rot="300000">
                <a:off x="4304115" y="1788460"/>
                <a:ext cx="50272" cy="195643"/>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grpSp>
            <p:nvGrpSpPr>
              <p:cNvPr id="1153" name="Group 1152"/>
              <p:cNvGrpSpPr/>
              <p:nvPr/>
            </p:nvGrpSpPr>
            <p:grpSpPr>
              <a:xfrm rot="-1020000" flipH="1">
                <a:off x="4335108" y="1634939"/>
                <a:ext cx="147792" cy="334293"/>
                <a:chOff x="4341308" y="1799229"/>
                <a:chExt cx="147792" cy="334293"/>
              </a:xfrm>
            </p:grpSpPr>
            <p:cxnSp>
              <p:nvCxnSpPr>
                <p:cNvPr id="1154" name="Straight Connector 1153"/>
                <p:cNvCxnSpPr/>
                <p:nvPr/>
              </p:nvCxnSpPr>
              <p:spPr>
                <a:xfrm>
                  <a:off x="4341308" y="1799229"/>
                  <a:ext cx="120318" cy="136307"/>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55" name="Straight Connector 1154"/>
                <p:cNvCxnSpPr/>
                <p:nvPr/>
              </p:nvCxnSpPr>
              <p:spPr>
                <a:xfrm rot="300000">
                  <a:off x="4438828" y="1937879"/>
                  <a:ext cx="50272" cy="195643"/>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grpSp>
        </p:grpSp>
        <p:grpSp>
          <p:nvGrpSpPr>
            <p:cNvPr id="1129" name="Group 1128"/>
            <p:cNvGrpSpPr>
              <a:grpSpLocks noChangeAspect="1"/>
            </p:cNvGrpSpPr>
            <p:nvPr/>
          </p:nvGrpSpPr>
          <p:grpSpPr>
            <a:xfrm rot="2089296" flipV="1">
              <a:off x="5435973" y="2168394"/>
              <a:ext cx="261277" cy="278686"/>
              <a:chOff x="4159040" y="1634939"/>
              <a:chExt cx="327351" cy="349164"/>
            </a:xfrm>
          </p:grpSpPr>
          <p:cxnSp>
            <p:nvCxnSpPr>
              <p:cNvPr id="1142" name="Straight Connector 1141"/>
              <p:cNvCxnSpPr/>
              <p:nvPr/>
            </p:nvCxnSpPr>
            <p:spPr>
              <a:xfrm>
                <a:off x="4159040" y="1695577"/>
                <a:ext cx="108034" cy="94449"/>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43" name="Straight Connector 1142"/>
              <p:cNvCxnSpPr/>
              <p:nvPr/>
            </p:nvCxnSpPr>
            <p:spPr>
              <a:xfrm rot="4380000">
                <a:off x="4385150" y="1656080"/>
                <a:ext cx="108034" cy="94449"/>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44" name="Straight Connector 1143"/>
              <p:cNvCxnSpPr/>
              <p:nvPr/>
            </p:nvCxnSpPr>
            <p:spPr>
              <a:xfrm>
                <a:off x="4198923" y="1652153"/>
                <a:ext cx="120318" cy="136307"/>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45" name="Straight Connector 1144"/>
              <p:cNvCxnSpPr/>
              <p:nvPr/>
            </p:nvCxnSpPr>
            <p:spPr>
              <a:xfrm rot="300000">
                <a:off x="4304115" y="1788460"/>
                <a:ext cx="50272" cy="195643"/>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grpSp>
            <p:nvGrpSpPr>
              <p:cNvPr id="1146" name="Group 1145"/>
              <p:cNvGrpSpPr/>
              <p:nvPr/>
            </p:nvGrpSpPr>
            <p:grpSpPr>
              <a:xfrm rot="-1020000" flipH="1">
                <a:off x="4335108" y="1634939"/>
                <a:ext cx="147792" cy="334293"/>
                <a:chOff x="4341308" y="1799229"/>
                <a:chExt cx="147792" cy="334293"/>
              </a:xfrm>
            </p:grpSpPr>
            <p:cxnSp>
              <p:nvCxnSpPr>
                <p:cNvPr id="1147" name="Straight Connector 1146"/>
                <p:cNvCxnSpPr/>
                <p:nvPr/>
              </p:nvCxnSpPr>
              <p:spPr>
                <a:xfrm>
                  <a:off x="4341308" y="1799229"/>
                  <a:ext cx="120318" cy="136307"/>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48" name="Straight Connector 1147"/>
                <p:cNvCxnSpPr/>
                <p:nvPr/>
              </p:nvCxnSpPr>
              <p:spPr>
                <a:xfrm rot="300000">
                  <a:off x="4438828" y="1937879"/>
                  <a:ext cx="50272" cy="195643"/>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grpSp>
        </p:grpSp>
        <p:grpSp>
          <p:nvGrpSpPr>
            <p:cNvPr id="1130" name="Group 1129"/>
            <p:cNvGrpSpPr/>
            <p:nvPr/>
          </p:nvGrpSpPr>
          <p:grpSpPr>
            <a:xfrm flipV="1">
              <a:off x="4962107" y="2085246"/>
              <a:ext cx="194647" cy="263634"/>
              <a:chOff x="3399827" y="3413361"/>
              <a:chExt cx="182880" cy="650967"/>
            </a:xfrm>
            <a:effectLst>
              <a:outerShdw blurRad="50800" dist="38100" dir="5400000" algn="t" rotWithShape="0">
                <a:prstClr val="black">
                  <a:alpha val="40000"/>
                </a:prstClr>
              </a:outerShdw>
            </a:effectLst>
          </p:grpSpPr>
          <p:cxnSp>
            <p:nvCxnSpPr>
              <p:cNvPr id="1140" name="Straight Connector 1139"/>
              <p:cNvCxnSpPr/>
              <p:nvPr/>
            </p:nvCxnSpPr>
            <p:spPr>
              <a:xfrm flipV="1">
                <a:off x="3491267" y="3424247"/>
                <a:ext cx="0" cy="64008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41" name="Straight Connector 1140"/>
              <p:cNvCxnSpPr/>
              <p:nvPr/>
            </p:nvCxnSpPr>
            <p:spPr>
              <a:xfrm rot="5400000" flipV="1">
                <a:off x="3491267" y="3321921"/>
                <a:ext cx="0" cy="18288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31" name="Text Box 1436"/>
            <p:cNvSpPr txBox="1">
              <a:spLocks noChangeArrowheads="1"/>
            </p:cNvSpPr>
            <p:nvPr/>
          </p:nvSpPr>
          <p:spPr bwMode="auto">
            <a:xfrm>
              <a:off x="3751909" y="1352962"/>
              <a:ext cx="2332259" cy="707886"/>
            </a:xfrm>
            <a:prstGeom prst="rect">
              <a:avLst/>
            </a:prstGeom>
            <a:solidFill>
              <a:srgbClr val="27279D"/>
            </a:solidFill>
            <a:ln w="12700">
              <a:noFill/>
              <a:miter lim="800000"/>
              <a:headEnd type="none" w="sm" len="sm"/>
              <a:tailEnd type="none" w="sm" len="sm"/>
            </a:ln>
            <a:effectLst>
              <a:outerShdw blurRad="50800" dist="38100" dir="5400000" algn="t" rotWithShape="0">
                <a:prstClr val="black">
                  <a:alpha val="40000"/>
                </a:prstClr>
              </a:outerShdw>
            </a:effectLst>
          </p:spPr>
          <p:txBody>
            <a:bodyPr wrap="square" lIns="45720" rIns="45720" anchor="ctr">
              <a:spAutoFit/>
            </a:bodyPr>
            <a:lstStyle/>
            <a:p>
              <a:pPr>
                <a:defRPr/>
              </a:pPr>
              <a:r>
                <a:rPr lang="en-US" sz="1600" b="1" kern="0" dirty="0">
                  <a:solidFill>
                    <a:schemeClr val="bg1"/>
                  </a:solidFill>
                  <a:latin typeface="Calibri" panose="020F0502020204030204" pitchFamily="34" charset="0"/>
                  <a:cs typeface="Calibri" panose="020F0502020204030204" pitchFamily="34" charset="0"/>
                </a:rPr>
                <a:t>4. Spreading/propagation</a:t>
              </a:r>
            </a:p>
            <a:p>
              <a:pPr marL="171450" indent="-171450">
                <a:buFontTx/>
                <a:buChar char="-"/>
                <a:defRPr/>
              </a:pPr>
              <a:r>
                <a:rPr lang="en-US" sz="1200" kern="0" dirty="0">
                  <a:solidFill>
                    <a:schemeClr val="bg1"/>
                  </a:solidFill>
                  <a:latin typeface="Calibri" panose="020F0502020204030204" pitchFamily="34" charset="0"/>
                  <a:cs typeface="Calibri" panose="020F0502020204030204" pitchFamily="34" charset="0"/>
                </a:rPr>
                <a:t>Tau </a:t>
              </a:r>
              <a:r>
                <a:rPr lang="en-US" sz="1200" kern="0" dirty="0" err="1">
                  <a:solidFill>
                    <a:schemeClr val="bg1"/>
                  </a:solidFill>
                  <a:latin typeface="Calibri" panose="020F0502020204030204" pitchFamily="34" charset="0"/>
                  <a:cs typeface="Calibri" panose="020F0502020204030204" pitchFamily="34" charset="0"/>
                </a:rPr>
                <a:t>mAbs</a:t>
              </a:r>
              <a:endParaRPr lang="en-US" sz="1200" kern="0" dirty="0">
                <a:solidFill>
                  <a:schemeClr val="bg1"/>
                </a:solidFill>
                <a:latin typeface="Calibri" panose="020F0502020204030204" pitchFamily="34" charset="0"/>
                <a:cs typeface="Calibri" panose="020F0502020204030204" pitchFamily="34" charset="0"/>
              </a:endParaRPr>
            </a:p>
            <a:p>
              <a:pPr marL="171450" indent="-171450">
                <a:buFontTx/>
                <a:buChar char="-"/>
                <a:defRPr/>
              </a:pPr>
              <a:r>
                <a:rPr lang="en-US" sz="1200" kern="0" dirty="0">
                  <a:solidFill>
                    <a:schemeClr val="bg1"/>
                  </a:solidFill>
                  <a:latin typeface="Calibri" panose="020F0502020204030204" pitchFamily="34" charset="0"/>
                  <a:cs typeface="Calibri" panose="020F0502020204030204" pitchFamily="34" charset="0"/>
                </a:rPr>
                <a:t>Active tau vaccines</a:t>
              </a:r>
            </a:p>
          </p:txBody>
        </p:sp>
        <p:grpSp>
          <p:nvGrpSpPr>
            <p:cNvPr id="1132" name="Group 1131"/>
            <p:cNvGrpSpPr>
              <a:grpSpLocks noChangeAspect="1"/>
            </p:cNvGrpSpPr>
            <p:nvPr/>
          </p:nvGrpSpPr>
          <p:grpSpPr>
            <a:xfrm rot="19458769" flipV="1">
              <a:off x="6845224" y="1948143"/>
              <a:ext cx="261277" cy="278686"/>
              <a:chOff x="4159040" y="1634939"/>
              <a:chExt cx="327351" cy="349164"/>
            </a:xfrm>
          </p:grpSpPr>
          <p:cxnSp>
            <p:nvCxnSpPr>
              <p:cNvPr id="1133" name="Straight Connector 1132"/>
              <p:cNvCxnSpPr/>
              <p:nvPr/>
            </p:nvCxnSpPr>
            <p:spPr>
              <a:xfrm>
                <a:off x="4159040" y="1695577"/>
                <a:ext cx="108034" cy="94449"/>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34" name="Straight Connector 1133"/>
              <p:cNvCxnSpPr/>
              <p:nvPr/>
            </p:nvCxnSpPr>
            <p:spPr>
              <a:xfrm rot="4380000">
                <a:off x="4385150" y="1656080"/>
                <a:ext cx="108034" cy="94449"/>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35" name="Straight Connector 1134"/>
              <p:cNvCxnSpPr/>
              <p:nvPr/>
            </p:nvCxnSpPr>
            <p:spPr>
              <a:xfrm>
                <a:off x="4198923" y="1652153"/>
                <a:ext cx="120318" cy="136307"/>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36" name="Straight Connector 1135"/>
              <p:cNvCxnSpPr/>
              <p:nvPr/>
            </p:nvCxnSpPr>
            <p:spPr>
              <a:xfrm rot="300000">
                <a:off x="4304115" y="1788460"/>
                <a:ext cx="50272" cy="195643"/>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grpSp>
            <p:nvGrpSpPr>
              <p:cNvPr id="1137" name="Group 1136"/>
              <p:cNvGrpSpPr/>
              <p:nvPr/>
            </p:nvGrpSpPr>
            <p:grpSpPr>
              <a:xfrm rot="-1020000" flipH="1">
                <a:off x="4335108" y="1634939"/>
                <a:ext cx="147792" cy="334293"/>
                <a:chOff x="4341308" y="1799229"/>
                <a:chExt cx="147792" cy="334293"/>
              </a:xfrm>
            </p:grpSpPr>
            <p:cxnSp>
              <p:nvCxnSpPr>
                <p:cNvPr id="1138" name="Straight Connector 1137"/>
                <p:cNvCxnSpPr/>
                <p:nvPr/>
              </p:nvCxnSpPr>
              <p:spPr>
                <a:xfrm>
                  <a:off x="4341308" y="1799229"/>
                  <a:ext cx="120318" cy="136307"/>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cxnSp>
              <p:nvCxnSpPr>
                <p:cNvPr id="1139" name="Straight Connector 1138"/>
                <p:cNvCxnSpPr/>
                <p:nvPr/>
              </p:nvCxnSpPr>
              <p:spPr>
                <a:xfrm rot="300000">
                  <a:off x="4438828" y="1937879"/>
                  <a:ext cx="50272" cy="195643"/>
                </a:xfrm>
                <a:prstGeom prst="line">
                  <a:avLst/>
                </a:prstGeom>
                <a:ln>
                  <a:solidFill>
                    <a:srgbClr val="E2231A"/>
                  </a:solidFill>
                </a:ln>
              </p:spPr>
              <p:style>
                <a:lnRef idx="2">
                  <a:schemeClr val="accent1"/>
                </a:lnRef>
                <a:fillRef idx="0">
                  <a:schemeClr val="accent1"/>
                </a:fillRef>
                <a:effectRef idx="1">
                  <a:schemeClr val="accent1"/>
                </a:effectRef>
                <a:fontRef idx="minor">
                  <a:schemeClr val="tx1"/>
                </a:fontRef>
              </p:style>
            </p:cxnSp>
          </p:grpSp>
        </p:grpSp>
      </p:grpSp>
    </p:spTree>
    <p:extLst>
      <p:ext uri="{BB962C8B-B14F-4D97-AF65-F5344CB8AC3E}">
        <p14:creationId xmlns:p14="http://schemas.microsoft.com/office/powerpoint/2010/main" val="175889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2"/>
                                        </p:tgtEl>
                                        <p:attrNameLst>
                                          <p:attrName>style.visibility</p:attrName>
                                        </p:attrNameLst>
                                      </p:cBhvr>
                                      <p:to>
                                        <p:strVal val="visible"/>
                                      </p:to>
                                    </p:set>
                                    <p:animEffect transition="in" filter="fade">
                                      <p:cBhvr>
                                        <p:cTn id="7" dur="500"/>
                                        <p:tgtEl>
                                          <p:spTgt spid="11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
                                        </p:tgtEl>
                                        <p:attrNameLst>
                                          <p:attrName>style.visibility</p:attrName>
                                        </p:attrNameLst>
                                      </p:cBhvr>
                                      <p:to>
                                        <p:strVal val="visible"/>
                                      </p:to>
                                    </p:set>
                                    <p:animEffect transition="in" filter="fade">
                                      <p:cBhvr>
                                        <p:cTn id="12" dur="500"/>
                                        <p:tgtEl>
                                          <p:spTgt spid="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4E75F1-EBA0-4723-9DC8-88CE70F08CF7}"/>
              </a:ext>
            </a:extLst>
          </p:cNvPr>
          <p:cNvSpPr>
            <a:spLocks noGrp="1"/>
          </p:cNvSpPr>
          <p:nvPr>
            <p:ph type="body" sz="quarter" idx="13"/>
          </p:nvPr>
        </p:nvSpPr>
        <p:spPr>
          <a:xfrm>
            <a:off x="812800" y="60121"/>
            <a:ext cx="10566400" cy="609600"/>
          </a:xfrm>
        </p:spPr>
        <p:txBody>
          <a:bodyPr/>
          <a:lstStyle/>
          <a:p>
            <a:pPr lvl="0" fontAlgn="base">
              <a:spcBef>
                <a:spcPct val="0"/>
              </a:spcBef>
              <a:spcAft>
                <a:spcPct val="0"/>
              </a:spcAft>
              <a:buClrTx/>
              <a:buSzTx/>
              <a:defRPr/>
            </a:pPr>
            <a:r>
              <a:rPr lang="en-GB" sz="3200" dirty="0">
                <a:latin typeface="Calibri" panose="020F0502020204030204" pitchFamily="34" charset="0"/>
              </a:rPr>
              <a:t>Tau T</a:t>
            </a:r>
            <a:r>
              <a:rPr lang="en-GB" sz="3200" kern="1200" dirty="0">
                <a:solidFill>
                  <a:srgbClr val="FFFFFF"/>
                </a:solidFill>
                <a:latin typeface="Calibri" panose="020F0502020204030204" pitchFamily="34" charset="0"/>
              </a:rPr>
              <a:t>herapeutic antibodies can block </a:t>
            </a:r>
            <a:r>
              <a:rPr lang="en-GB" sz="3200" i="1" u="sng" kern="1200" dirty="0">
                <a:solidFill>
                  <a:srgbClr val="FFFFFF"/>
                </a:solidFill>
                <a:latin typeface="Calibri" panose="020F0502020204030204" pitchFamily="34" charset="0"/>
              </a:rPr>
              <a:t>Tangle (NFT) pathology </a:t>
            </a:r>
            <a:r>
              <a:rPr lang="en-GB" sz="3200" kern="1200" dirty="0">
                <a:solidFill>
                  <a:srgbClr val="FFFFFF"/>
                </a:solidFill>
                <a:latin typeface="Calibri" panose="020F0502020204030204" pitchFamily="34" charset="0"/>
              </a:rPr>
              <a:t>“</a:t>
            </a:r>
            <a:r>
              <a:rPr lang="en-GB" sz="3200" kern="1200" dirty="0" err="1">
                <a:solidFill>
                  <a:srgbClr val="FFFFFF"/>
                </a:solidFill>
                <a:latin typeface="Calibri" panose="020F0502020204030204" pitchFamily="34" charset="0"/>
              </a:rPr>
              <a:t>spreading”</a:t>
            </a:r>
            <a:r>
              <a:rPr lang="en-GB" sz="2000" i="1" kern="1200" dirty="0" err="1">
                <a:solidFill>
                  <a:srgbClr val="FFFFFF"/>
                </a:solidFill>
                <a:latin typeface="Calibri" panose="020F0502020204030204" pitchFamily="34" charset="0"/>
              </a:rPr>
              <a:t>Phase</a:t>
            </a:r>
            <a:r>
              <a:rPr lang="en-GB" sz="2000" i="1" kern="1200" dirty="0">
                <a:solidFill>
                  <a:srgbClr val="FFFFFF"/>
                </a:solidFill>
                <a:latin typeface="Calibri" panose="020F0502020204030204" pitchFamily="34" charset="0"/>
              </a:rPr>
              <a:t> 2 clinical trials (</a:t>
            </a:r>
            <a:r>
              <a:rPr lang="en-GB" sz="2000" i="1" kern="1200" dirty="0" err="1">
                <a:solidFill>
                  <a:srgbClr val="FFFFFF"/>
                </a:solidFill>
                <a:latin typeface="Calibri" panose="020F0502020204030204" pitchFamily="34" charset="0"/>
              </a:rPr>
              <a:t>zagotenemab</a:t>
            </a:r>
            <a:r>
              <a:rPr lang="en-GB" sz="2000" i="1" kern="1200" dirty="0">
                <a:solidFill>
                  <a:srgbClr val="FFFFFF"/>
                </a:solidFill>
                <a:latin typeface="Calibri" panose="020F0502020204030204" pitchFamily="34" charset="0"/>
              </a:rPr>
              <a:t>)</a:t>
            </a:r>
            <a:endParaRPr lang="en-GB" sz="2000" i="1" dirty="0">
              <a:solidFill>
                <a:srgbClr val="FFFFFF"/>
              </a:solidFill>
              <a:latin typeface="Calibri" panose="020F0502020204030204" pitchFamily="34" charset="0"/>
            </a:endParaRPr>
          </a:p>
          <a:p>
            <a:endParaRPr lang="en-GB" dirty="0"/>
          </a:p>
        </p:txBody>
      </p:sp>
      <p:sp>
        <p:nvSpPr>
          <p:cNvPr id="4" name="Rectangle 3">
            <a:extLst>
              <a:ext uri="{FF2B5EF4-FFF2-40B4-BE49-F238E27FC236}">
                <a16:creationId xmlns:a16="http://schemas.microsoft.com/office/drawing/2014/main" id="{5D8718C8-20DF-4AB3-8932-66BA683555FE}"/>
              </a:ext>
            </a:extLst>
          </p:cNvPr>
          <p:cNvSpPr/>
          <p:nvPr/>
        </p:nvSpPr>
        <p:spPr>
          <a:xfrm>
            <a:off x="11076709" y="6324600"/>
            <a:ext cx="972635" cy="442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193471-E45B-4AC7-B1CB-79236E20F88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880" y="4361815"/>
            <a:ext cx="3364025" cy="2039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YEX7983\Desktop\P301S#89a summary of results for investor relations 2015.jpg">
            <a:extLst>
              <a:ext uri="{FF2B5EF4-FFF2-40B4-BE49-F238E27FC236}">
                <a16:creationId xmlns:a16="http://schemas.microsoft.com/office/drawing/2014/main" id="{B71128C9-D44B-4B65-91AB-B6825E901A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1098" y="1467089"/>
            <a:ext cx="3748246" cy="512069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9A5FCAB6-31AE-4021-BB37-BA3BB39D3EBA}"/>
              </a:ext>
            </a:extLst>
          </p:cNvPr>
          <p:cNvGrpSpPr/>
          <p:nvPr/>
        </p:nvGrpSpPr>
        <p:grpSpPr>
          <a:xfrm>
            <a:off x="3684232" y="4140402"/>
            <a:ext cx="4397237" cy="2447385"/>
            <a:chOff x="3108613" y="3753176"/>
            <a:chExt cx="5199621" cy="2920316"/>
          </a:xfrm>
        </p:grpSpPr>
        <p:pic>
          <p:nvPicPr>
            <p:cNvPr id="8" name="Picture 4" descr="C:\Users\YEX7983\Desktop\Copy of Layout 1-1.jpg">
              <a:extLst>
                <a:ext uri="{FF2B5EF4-FFF2-40B4-BE49-F238E27FC236}">
                  <a16:creationId xmlns:a16="http://schemas.microsoft.com/office/drawing/2014/main" id="{4C5865C5-4CEC-4408-9F83-B67823EBD4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2412" y="3777217"/>
              <a:ext cx="2815822" cy="28962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YEX7983\Desktop\Copy of Layout 1.jpg">
              <a:extLst>
                <a:ext uri="{FF2B5EF4-FFF2-40B4-BE49-F238E27FC236}">
                  <a16:creationId xmlns:a16="http://schemas.microsoft.com/office/drawing/2014/main" id="{34F4C266-58FD-42B1-A3E3-B5F9D2E8D69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8613" y="3753176"/>
              <a:ext cx="2840789" cy="29203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A47A57-E6F5-4EB5-AB14-6009AD640FD2}"/>
                </a:ext>
              </a:extLst>
            </p:cNvPr>
            <p:cNvSpPr txBox="1"/>
            <p:nvPr/>
          </p:nvSpPr>
          <p:spPr>
            <a:xfrm>
              <a:off x="3844637" y="3809681"/>
              <a:ext cx="732893" cy="276999"/>
            </a:xfrm>
            <a:prstGeom prst="rect">
              <a:avLst/>
            </a:prstGeom>
            <a:noFill/>
          </p:spPr>
          <p:txBody>
            <a:bodyPr wrap="none" rtlCol="0">
              <a:spAutoFit/>
            </a:bodyPr>
            <a:lstStyle/>
            <a:p>
              <a:pPr marL="0" marR="0" lvl="0" indent="0" algn="l" defTabSz="91416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Arial"/>
                  <a:ea typeface="+mn-ea"/>
                  <a:cs typeface="+mn-cs"/>
                </a:rPr>
                <a:t>Infused</a:t>
              </a:r>
            </a:p>
          </p:txBody>
        </p:sp>
        <p:sp>
          <p:nvSpPr>
            <p:cNvPr id="11" name="TextBox 10">
              <a:extLst>
                <a:ext uri="{FF2B5EF4-FFF2-40B4-BE49-F238E27FC236}">
                  <a16:creationId xmlns:a16="http://schemas.microsoft.com/office/drawing/2014/main" id="{D2D0A341-938E-4824-AD71-0E0D3F6C81DD}"/>
                </a:ext>
              </a:extLst>
            </p:cNvPr>
            <p:cNvSpPr txBox="1"/>
            <p:nvPr/>
          </p:nvSpPr>
          <p:spPr>
            <a:xfrm>
              <a:off x="6305101" y="3809681"/>
              <a:ext cx="1132041" cy="276999"/>
            </a:xfrm>
            <a:prstGeom prst="rect">
              <a:avLst/>
            </a:prstGeom>
            <a:noFill/>
          </p:spPr>
          <p:txBody>
            <a:bodyPr wrap="none" rtlCol="0">
              <a:spAutoFit/>
            </a:bodyPr>
            <a:lstStyle/>
            <a:p>
              <a:pPr marL="0" marR="0" lvl="0" indent="0" algn="l" defTabSz="914168"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C00000"/>
                  </a:solidFill>
                  <a:effectLst/>
                  <a:uLnTx/>
                  <a:uFillTx/>
                  <a:latin typeface="Arial"/>
                  <a:ea typeface="+mn-ea"/>
                  <a:cs typeface="+mn-cs"/>
                </a:rPr>
                <a:t>Contralateral</a:t>
              </a:r>
            </a:p>
          </p:txBody>
        </p:sp>
      </p:grpSp>
      <p:pic>
        <p:nvPicPr>
          <p:cNvPr id="12" name="Picture 85" descr="3-antibody">
            <a:extLst>
              <a:ext uri="{FF2B5EF4-FFF2-40B4-BE49-F238E27FC236}">
                <a16:creationId xmlns:a16="http://schemas.microsoft.com/office/drawing/2014/main" id="{363833CB-A496-4F54-BD0F-F8B5C6416C53}"/>
              </a:ext>
            </a:extLst>
          </p:cNvPr>
          <p:cNvPicPr>
            <a:picLocks noChangeAspect="1" noChangeArrowheads="1"/>
          </p:cNvPicPr>
          <p:nvPr/>
        </p:nvPicPr>
        <p:blipFill>
          <a:blip r:embed="rId6" cstate="print">
            <a:duotone>
              <a:schemeClr val="accent4">
                <a:shade val="45000"/>
                <a:satMod val="135000"/>
              </a:schemeClr>
              <a:prstClr val="white"/>
            </a:duotone>
          </a:blip>
          <a:srcRect l="52621" t="88165" r="39999" b="-1331"/>
          <a:stretch>
            <a:fillRect/>
          </a:stretch>
        </p:blipFill>
        <p:spPr bwMode="auto">
          <a:xfrm rot="5400000">
            <a:off x="2885012" y="3206713"/>
            <a:ext cx="654244" cy="700428"/>
          </a:xfrm>
          <a:prstGeom prst="rect">
            <a:avLst/>
          </a:prstGeom>
          <a:noFill/>
        </p:spPr>
      </p:pic>
      <p:sp>
        <p:nvSpPr>
          <p:cNvPr id="13" name="Freeform 45">
            <a:extLst>
              <a:ext uri="{FF2B5EF4-FFF2-40B4-BE49-F238E27FC236}">
                <a16:creationId xmlns:a16="http://schemas.microsoft.com/office/drawing/2014/main" id="{59F209BA-1576-4F6E-8084-27DCE337B846}"/>
              </a:ext>
            </a:extLst>
          </p:cNvPr>
          <p:cNvSpPr/>
          <p:nvPr/>
        </p:nvSpPr>
        <p:spPr>
          <a:xfrm>
            <a:off x="1203765" y="1927212"/>
            <a:ext cx="2683642" cy="1612666"/>
          </a:xfrm>
          <a:custGeom>
            <a:avLst/>
            <a:gdLst>
              <a:gd name="connsiteX0" fmla="*/ 899410 w 3496242"/>
              <a:gd name="connsiteY0" fmla="*/ 911287 h 2357168"/>
              <a:gd name="connsiteX1" fmla="*/ 876925 w 3496242"/>
              <a:gd name="connsiteY1" fmla="*/ 828841 h 2357168"/>
              <a:gd name="connsiteX2" fmla="*/ 839450 w 3496242"/>
              <a:gd name="connsiteY2" fmla="*/ 783870 h 2357168"/>
              <a:gd name="connsiteX3" fmla="*/ 824459 w 3496242"/>
              <a:gd name="connsiteY3" fmla="*/ 761385 h 2357168"/>
              <a:gd name="connsiteX4" fmla="*/ 809469 w 3496242"/>
              <a:gd name="connsiteY4" fmla="*/ 656454 h 2357168"/>
              <a:gd name="connsiteX5" fmla="*/ 794479 w 3496242"/>
              <a:gd name="connsiteY5" fmla="*/ 596493 h 2357168"/>
              <a:gd name="connsiteX6" fmla="*/ 786984 w 3496242"/>
              <a:gd name="connsiteY6" fmla="*/ 574008 h 2357168"/>
              <a:gd name="connsiteX7" fmla="*/ 749509 w 3496242"/>
              <a:gd name="connsiteY7" fmla="*/ 536532 h 2357168"/>
              <a:gd name="connsiteX8" fmla="*/ 727023 w 3496242"/>
              <a:gd name="connsiteY8" fmla="*/ 499057 h 2357168"/>
              <a:gd name="connsiteX9" fmla="*/ 712033 w 3496242"/>
              <a:gd name="connsiteY9" fmla="*/ 476572 h 2357168"/>
              <a:gd name="connsiteX10" fmla="*/ 689548 w 3496242"/>
              <a:gd name="connsiteY10" fmla="*/ 469077 h 2357168"/>
              <a:gd name="connsiteX11" fmla="*/ 577122 w 3496242"/>
              <a:gd name="connsiteY11" fmla="*/ 476572 h 2357168"/>
              <a:gd name="connsiteX12" fmla="*/ 532151 w 3496242"/>
              <a:gd name="connsiteY12" fmla="*/ 506552 h 2357168"/>
              <a:gd name="connsiteX13" fmla="*/ 517161 w 3496242"/>
              <a:gd name="connsiteY13" fmla="*/ 529037 h 2357168"/>
              <a:gd name="connsiteX14" fmla="*/ 502171 w 3496242"/>
              <a:gd name="connsiteY14" fmla="*/ 544028 h 2357168"/>
              <a:gd name="connsiteX15" fmla="*/ 457200 w 3496242"/>
              <a:gd name="connsiteY15" fmla="*/ 603988 h 2357168"/>
              <a:gd name="connsiteX16" fmla="*/ 434715 w 3496242"/>
              <a:gd name="connsiteY16" fmla="*/ 611483 h 2357168"/>
              <a:gd name="connsiteX17" fmla="*/ 472191 w 3496242"/>
              <a:gd name="connsiteY17" fmla="*/ 544028 h 2357168"/>
              <a:gd name="connsiteX18" fmla="*/ 517161 w 3496242"/>
              <a:gd name="connsiteY18" fmla="*/ 514047 h 2357168"/>
              <a:gd name="connsiteX19" fmla="*/ 539646 w 3496242"/>
              <a:gd name="connsiteY19" fmla="*/ 499057 h 2357168"/>
              <a:gd name="connsiteX20" fmla="*/ 554636 w 3496242"/>
              <a:gd name="connsiteY20" fmla="*/ 476572 h 2357168"/>
              <a:gd name="connsiteX21" fmla="*/ 524656 w 3496242"/>
              <a:gd name="connsiteY21" fmla="*/ 469077 h 2357168"/>
              <a:gd name="connsiteX22" fmla="*/ 457200 w 3496242"/>
              <a:gd name="connsiteY22" fmla="*/ 446591 h 2357168"/>
              <a:gd name="connsiteX23" fmla="*/ 434715 w 3496242"/>
              <a:gd name="connsiteY23" fmla="*/ 439096 h 2357168"/>
              <a:gd name="connsiteX24" fmla="*/ 412230 w 3496242"/>
              <a:gd name="connsiteY24" fmla="*/ 431601 h 2357168"/>
              <a:gd name="connsiteX25" fmla="*/ 682053 w 3496242"/>
              <a:gd name="connsiteY25" fmla="*/ 401621 h 2357168"/>
              <a:gd name="connsiteX26" fmla="*/ 689548 w 3496242"/>
              <a:gd name="connsiteY26" fmla="*/ 379136 h 2357168"/>
              <a:gd name="connsiteX27" fmla="*/ 712033 w 3496242"/>
              <a:gd name="connsiteY27" fmla="*/ 319175 h 2357168"/>
              <a:gd name="connsiteX28" fmla="*/ 742014 w 3496242"/>
              <a:gd name="connsiteY28" fmla="*/ 281700 h 2357168"/>
              <a:gd name="connsiteX29" fmla="*/ 771994 w 3496242"/>
              <a:gd name="connsiteY29" fmla="*/ 236729 h 2357168"/>
              <a:gd name="connsiteX30" fmla="*/ 786984 w 3496242"/>
              <a:gd name="connsiteY30" fmla="*/ 214244 h 2357168"/>
              <a:gd name="connsiteX31" fmla="*/ 771994 w 3496242"/>
              <a:gd name="connsiteY31" fmla="*/ 364146 h 2357168"/>
              <a:gd name="connsiteX32" fmla="*/ 764499 w 3496242"/>
              <a:gd name="connsiteY32" fmla="*/ 386631 h 2357168"/>
              <a:gd name="connsiteX33" fmla="*/ 771994 w 3496242"/>
              <a:gd name="connsiteY33" fmla="*/ 476572 h 2357168"/>
              <a:gd name="connsiteX34" fmla="*/ 779489 w 3496242"/>
              <a:gd name="connsiteY34" fmla="*/ 499057 h 2357168"/>
              <a:gd name="connsiteX35" fmla="*/ 801974 w 3496242"/>
              <a:gd name="connsiteY35" fmla="*/ 521542 h 2357168"/>
              <a:gd name="connsiteX36" fmla="*/ 824459 w 3496242"/>
              <a:gd name="connsiteY36" fmla="*/ 566513 h 2357168"/>
              <a:gd name="connsiteX37" fmla="*/ 839450 w 3496242"/>
              <a:gd name="connsiteY37" fmla="*/ 611483 h 2357168"/>
              <a:gd name="connsiteX38" fmla="*/ 854440 w 3496242"/>
              <a:gd name="connsiteY38" fmla="*/ 671444 h 2357168"/>
              <a:gd name="connsiteX39" fmla="*/ 876925 w 3496242"/>
              <a:gd name="connsiteY39" fmla="*/ 693929 h 2357168"/>
              <a:gd name="connsiteX40" fmla="*/ 899410 w 3496242"/>
              <a:gd name="connsiteY40" fmla="*/ 686434 h 2357168"/>
              <a:gd name="connsiteX41" fmla="*/ 929391 w 3496242"/>
              <a:gd name="connsiteY41" fmla="*/ 641464 h 2357168"/>
              <a:gd name="connsiteX42" fmla="*/ 936886 w 3496242"/>
              <a:gd name="connsiteY42" fmla="*/ 618978 h 2357168"/>
              <a:gd name="connsiteX43" fmla="*/ 921895 w 3496242"/>
              <a:gd name="connsiteY43" fmla="*/ 529037 h 2357168"/>
              <a:gd name="connsiteX44" fmla="*/ 944381 w 3496242"/>
              <a:gd name="connsiteY44" fmla="*/ 446591 h 2357168"/>
              <a:gd name="connsiteX45" fmla="*/ 959371 w 3496242"/>
              <a:gd name="connsiteY45" fmla="*/ 416611 h 2357168"/>
              <a:gd name="connsiteX46" fmla="*/ 981856 w 3496242"/>
              <a:gd name="connsiteY46" fmla="*/ 439096 h 2357168"/>
              <a:gd name="connsiteX47" fmla="*/ 1004341 w 3496242"/>
              <a:gd name="connsiteY47" fmla="*/ 544028 h 2357168"/>
              <a:gd name="connsiteX48" fmla="*/ 1064302 w 3496242"/>
              <a:gd name="connsiteY48" fmla="*/ 536532 h 2357168"/>
              <a:gd name="connsiteX49" fmla="*/ 1094282 w 3496242"/>
              <a:gd name="connsiteY49" fmla="*/ 521542 h 2357168"/>
              <a:gd name="connsiteX50" fmla="*/ 1079292 w 3496242"/>
              <a:gd name="connsiteY50" fmla="*/ 574008 h 2357168"/>
              <a:gd name="connsiteX51" fmla="*/ 1056807 w 3496242"/>
              <a:gd name="connsiteY51" fmla="*/ 596493 h 2357168"/>
              <a:gd name="connsiteX52" fmla="*/ 1026827 w 3496242"/>
              <a:gd name="connsiteY52" fmla="*/ 633969 h 2357168"/>
              <a:gd name="connsiteX53" fmla="*/ 1019332 w 3496242"/>
              <a:gd name="connsiteY53" fmla="*/ 656454 h 2357168"/>
              <a:gd name="connsiteX54" fmla="*/ 981856 w 3496242"/>
              <a:gd name="connsiteY54" fmla="*/ 693929 h 2357168"/>
              <a:gd name="connsiteX55" fmla="*/ 959371 w 3496242"/>
              <a:gd name="connsiteY55" fmla="*/ 738900 h 2357168"/>
              <a:gd name="connsiteX56" fmla="*/ 951876 w 3496242"/>
              <a:gd name="connsiteY56" fmla="*/ 761385 h 2357168"/>
              <a:gd name="connsiteX57" fmla="*/ 966866 w 3496242"/>
              <a:gd name="connsiteY57" fmla="*/ 783870 h 2357168"/>
              <a:gd name="connsiteX58" fmla="*/ 996846 w 3496242"/>
              <a:gd name="connsiteY58" fmla="*/ 836336 h 2357168"/>
              <a:gd name="connsiteX59" fmla="*/ 1064302 w 3496242"/>
              <a:gd name="connsiteY59" fmla="*/ 888801 h 2357168"/>
              <a:gd name="connsiteX60" fmla="*/ 1094282 w 3496242"/>
              <a:gd name="connsiteY60" fmla="*/ 896296 h 2357168"/>
              <a:gd name="connsiteX61" fmla="*/ 1139253 w 3496242"/>
              <a:gd name="connsiteY61" fmla="*/ 873811 h 2357168"/>
              <a:gd name="connsiteX62" fmla="*/ 1184223 w 3496242"/>
              <a:gd name="connsiteY62" fmla="*/ 828841 h 2357168"/>
              <a:gd name="connsiteX63" fmla="*/ 1191718 w 3496242"/>
              <a:gd name="connsiteY63" fmla="*/ 693929 h 2357168"/>
              <a:gd name="connsiteX64" fmla="*/ 1229194 w 3496242"/>
              <a:gd name="connsiteY64" fmla="*/ 626473 h 2357168"/>
              <a:gd name="connsiteX65" fmla="*/ 1251679 w 3496242"/>
              <a:gd name="connsiteY65" fmla="*/ 596493 h 2357168"/>
              <a:gd name="connsiteX66" fmla="*/ 1266669 w 3496242"/>
              <a:gd name="connsiteY66" fmla="*/ 574008 h 2357168"/>
              <a:gd name="connsiteX67" fmla="*/ 1311640 w 3496242"/>
              <a:gd name="connsiteY67" fmla="*/ 544028 h 2357168"/>
              <a:gd name="connsiteX68" fmla="*/ 1349115 w 3496242"/>
              <a:gd name="connsiteY68" fmla="*/ 476572 h 2357168"/>
              <a:gd name="connsiteX69" fmla="*/ 1364105 w 3496242"/>
              <a:gd name="connsiteY69" fmla="*/ 416611 h 2357168"/>
              <a:gd name="connsiteX70" fmla="*/ 1356610 w 3496242"/>
              <a:gd name="connsiteY70" fmla="*/ 394126 h 2357168"/>
              <a:gd name="connsiteX71" fmla="*/ 1274164 w 3496242"/>
              <a:gd name="connsiteY71" fmla="*/ 341660 h 2357168"/>
              <a:gd name="connsiteX72" fmla="*/ 1251679 w 3496242"/>
              <a:gd name="connsiteY72" fmla="*/ 334165 h 2357168"/>
              <a:gd name="connsiteX73" fmla="*/ 1229194 w 3496242"/>
              <a:gd name="connsiteY73" fmla="*/ 326670 h 2357168"/>
              <a:gd name="connsiteX74" fmla="*/ 1199214 w 3496242"/>
              <a:gd name="connsiteY74" fmla="*/ 319175 h 2357168"/>
              <a:gd name="connsiteX75" fmla="*/ 1251679 w 3496242"/>
              <a:gd name="connsiteY75" fmla="*/ 311680 h 2357168"/>
              <a:gd name="connsiteX76" fmla="*/ 1334125 w 3496242"/>
              <a:gd name="connsiteY76" fmla="*/ 304185 h 2357168"/>
              <a:gd name="connsiteX77" fmla="*/ 1311640 w 3496242"/>
              <a:gd name="connsiteY77" fmla="*/ 281700 h 2357168"/>
              <a:gd name="connsiteX78" fmla="*/ 1266669 w 3496242"/>
              <a:gd name="connsiteY78" fmla="*/ 244224 h 2357168"/>
              <a:gd name="connsiteX79" fmla="*/ 1236689 w 3496242"/>
              <a:gd name="connsiteY79" fmla="*/ 199254 h 2357168"/>
              <a:gd name="connsiteX80" fmla="*/ 1191718 w 3496242"/>
              <a:gd name="connsiteY80" fmla="*/ 154283 h 2357168"/>
              <a:gd name="connsiteX81" fmla="*/ 1169233 w 3496242"/>
              <a:gd name="connsiteY81" fmla="*/ 131798 h 2357168"/>
              <a:gd name="connsiteX82" fmla="*/ 1131758 w 3496242"/>
              <a:gd name="connsiteY82" fmla="*/ 79332 h 2357168"/>
              <a:gd name="connsiteX83" fmla="*/ 1139253 w 3496242"/>
              <a:gd name="connsiteY83" fmla="*/ 56847 h 2357168"/>
              <a:gd name="connsiteX84" fmla="*/ 1206709 w 3496242"/>
              <a:gd name="connsiteY84" fmla="*/ 41857 h 2357168"/>
              <a:gd name="connsiteX85" fmla="*/ 1229194 w 3496242"/>
              <a:gd name="connsiteY85" fmla="*/ 26867 h 2357168"/>
              <a:gd name="connsiteX86" fmla="*/ 1236689 w 3496242"/>
              <a:gd name="connsiteY86" fmla="*/ 4382 h 2357168"/>
              <a:gd name="connsiteX87" fmla="*/ 1259174 w 3496242"/>
              <a:gd name="connsiteY87" fmla="*/ 64342 h 2357168"/>
              <a:gd name="connsiteX88" fmla="*/ 1274164 w 3496242"/>
              <a:gd name="connsiteY88" fmla="*/ 131798 h 2357168"/>
              <a:gd name="connsiteX89" fmla="*/ 1289154 w 3496242"/>
              <a:gd name="connsiteY89" fmla="*/ 161778 h 2357168"/>
              <a:gd name="connsiteX90" fmla="*/ 1334125 w 3496242"/>
              <a:gd name="connsiteY90" fmla="*/ 206749 h 2357168"/>
              <a:gd name="connsiteX91" fmla="*/ 1364105 w 3496242"/>
              <a:gd name="connsiteY91" fmla="*/ 251719 h 2357168"/>
              <a:gd name="connsiteX92" fmla="*/ 1386591 w 3496242"/>
              <a:gd name="connsiteY92" fmla="*/ 289195 h 2357168"/>
              <a:gd name="connsiteX93" fmla="*/ 1394086 w 3496242"/>
              <a:gd name="connsiteY93" fmla="*/ 319175 h 2357168"/>
              <a:gd name="connsiteX94" fmla="*/ 1409076 w 3496242"/>
              <a:gd name="connsiteY94" fmla="*/ 484067 h 2357168"/>
              <a:gd name="connsiteX95" fmla="*/ 1439056 w 3496242"/>
              <a:gd name="connsiteY95" fmla="*/ 476572 h 2357168"/>
              <a:gd name="connsiteX96" fmla="*/ 1506512 w 3496242"/>
              <a:gd name="connsiteY96" fmla="*/ 424106 h 2357168"/>
              <a:gd name="connsiteX97" fmla="*/ 1528997 w 3496242"/>
              <a:gd name="connsiteY97" fmla="*/ 409116 h 2357168"/>
              <a:gd name="connsiteX98" fmla="*/ 1581463 w 3496242"/>
              <a:gd name="connsiteY98" fmla="*/ 356650 h 2357168"/>
              <a:gd name="connsiteX99" fmla="*/ 1588958 w 3496242"/>
              <a:gd name="connsiteY99" fmla="*/ 334165 h 2357168"/>
              <a:gd name="connsiteX100" fmla="*/ 1603948 w 3496242"/>
              <a:gd name="connsiteY100" fmla="*/ 311680 h 2357168"/>
              <a:gd name="connsiteX101" fmla="*/ 1611443 w 3496242"/>
              <a:gd name="connsiteY101" fmla="*/ 184264 h 2357168"/>
              <a:gd name="connsiteX102" fmla="*/ 1671404 w 3496242"/>
              <a:gd name="connsiteY102" fmla="*/ 266709 h 2357168"/>
              <a:gd name="connsiteX103" fmla="*/ 1641423 w 3496242"/>
              <a:gd name="connsiteY103" fmla="*/ 311680 h 2357168"/>
              <a:gd name="connsiteX104" fmla="*/ 1633928 w 3496242"/>
              <a:gd name="connsiteY104" fmla="*/ 334165 h 2357168"/>
              <a:gd name="connsiteX105" fmla="*/ 1596453 w 3496242"/>
              <a:gd name="connsiteY105" fmla="*/ 371641 h 2357168"/>
              <a:gd name="connsiteX106" fmla="*/ 1588958 w 3496242"/>
              <a:gd name="connsiteY106" fmla="*/ 394126 h 2357168"/>
              <a:gd name="connsiteX107" fmla="*/ 1558977 w 3496242"/>
              <a:gd name="connsiteY107" fmla="*/ 439096 h 2357168"/>
              <a:gd name="connsiteX108" fmla="*/ 1528997 w 3496242"/>
              <a:gd name="connsiteY108" fmla="*/ 484067 h 2357168"/>
              <a:gd name="connsiteX109" fmla="*/ 1506512 w 3496242"/>
              <a:gd name="connsiteY109" fmla="*/ 514047 h 2357168"/>
              <a:gd name="connsiteX110" fmla="*/ 1484027 w 3496242"/>
              <a:gd name="connsiteY110" fmla="*/ 529037 h 2357168"/>
              <a:gd name="connsiteX111" fmla="*/ 1416571 w 3496242"/>
              <a:gd name="connsiteY111" fmla="*/ 574008 h 2357168"/>
              <a:gd name="connsiteX112" fmla="*/ 1401581 w 3496242"/>
              <a:gd name="connsiteY112" fmla="*/ 596493 h 2357168"/>
              <a:gd name="connsiteX113" fmla="*/ 1379095 w 3496242"/>
              <a:gd name="connsiteY113" fmla="*/ 603988 h 2357168"/>
              <a:gd name="connsiteX114" fmla="*/ 1356610 w 3496242"/>
              <a:gd name="connsiteY114" fmla="*/ 626473 h 2357168"/>
              <a:gd name="connsiteX115" fmla="*/ 1349115 w 3496242"/>
              <a:gd name="connsiteY115" fmla="*/ 656454 h 2357168"/>
              <a:gd name="connsiteX116" fmla="*/ 1364105 w 3496242"/>
              <a:gd name="connsiteY116" fmla="*/ 738900 h 2357168"/>
              <a:gd name="connsiteX117" fmla="*/ 1379095 w 3496242"/>
              <a:gd name="connsiteY117" fmla="*/ 798860 h 2357168"/>
              <a:gd name="connsiteX118" fmla="*/ 1394086 w 3496242"/>
              <a:gd name="connsiteY118" fmla="*/ 828841 h 2357168"/>
              <a:gd name="connsiteX119" fmla="*/ 1431561 w 3496242"/>
              <a:gd name="connsiteY119" fmla="*/ 903791 h 2357168"/>
              <a:gd name="connsiteX120" fmla="*/ 1446551 w 3496242"/>
              <a:gd name="connsiteY120" fmla="*/ 918782 h 2357168"/>
              <a:gd name="connsiteX121" fmla="*/ 1499017 w 3496242"/>
              <a:gd name="connsiteY121" fmla="*/ 941267 h 2357168"/>
              <a:gd name="connsiteX122" fmla="*/ 1566473 w 3496242"/>
              <a:gd name="connsiteY122" fmla="*/ 933772 h 2357168"/>
              <a:gd name="connsiteX123" fmla="*/ 1581463 w 3496242"/>
              <a:gd name="connsiteY123" fmla="*/ 911287 h 2357168"/>
              <a:gd name="connsiteX124" fmla="*/ 1603948 w 3496242"/>
              <a:gd name="connsiteY124" fmla="*/ 903791 h 2357168"/>
              <a:gd name="connsiteX125" fmla="*/ 1648918 w 3496242"/>
              <a:gd name="connsiteY125" fmla="*/ 858821 h 2357168"/>
              <a:gd name="connsiteX126" fmla="*/ 1686394 w 3496242"/>
              <a:gd name="connsiteY126" fmla="*/ 821346 h 2357168"/>
              <a:gd name="connsiteX127" fmla="*/ 1708879 w 3496242"/>
              <a:gd name="connsiteY127" fmla="*/ 776375 h 2357168"/>
              <a:gd name="connsiteX128" fmla="*/ 1723869 w 3496242"/>
              <a:gd name="connsiteY128" fmla="*/ 746395 h 2357168"/>
              <a:gd name="connsiteX129" fmla="*/ 1753850 w 3496242"/>
              <a:gd name="connsiteY129" fmla="*/ 693929 h 2357168"/>
              <a:gd name="connsiteX130" fmla="*/ 1761345 w 3496242"/>
              <a:gd name="connsiteY130" fmla="*/ 544028 h 2357168"/>
              <a:gd name="connsiteX131" fmla="*/ 1776335 w 3496242"/>
              <a:gd name="connsiteY131" fmla="*/ 461582 h 2357168"/>
              <a:gd name="connsiteX132" fmla="*/ 1783830 w 3496242"/>
              <a:gd name="connsiteY132" fmla="*/ 394126 h 2357168"/>
              <a:gd name="connsiteX133" fmla="*/ 1791325 w 3496242"/>
              <a:gd name="connsiteY133" fmla="*/ 371641 h 2357168"/>
              <a:gd name="connsiteX134" fmla="*/ 1798820 w 3496242"/>
              <a:gd name="connsiteY134" fmla="*/ 341660 h 2357168"/>
              <a:gd name="connsiteX135" fmla="*/ 1806315 w 3496242"/>
              <a:gd name="connsiteY135" fmla="*/ 319175 h 2357168"/>
              <a:gd name="connsiteX136" fmla="*/ 1813810 w 3496242"/>
              <a:gd name="connsiteY136" fmla="*/ 289195 h 2357168"/>
              <a:gd name="connsiteX137" fmla="*/ 1836295 w 3496242"/>
              <a:gd name="connsiteY137" fmla="*/ 274205 h 2357168"/>
              <a:gd name="connsiteX138" fmla="*/ 1873771 w 3496242"/>
              <a:gd name="connsiteY138" fmla="*/ 244224 h 2357168"/>
              <a:gd name="connsiteX139" fmla="*/ 1866276 w 3496242"/>
              <a:gd name="connsiteY139" fmla="*/ 251719 h 2357168"/>
              <a:gd name="connsiteX140" fmla="*/ 1858781 w 3496242"/>
              <a:gd name="connsiteY140" fmla="*/ 274205 h 2357168"/>
              <a:gd name="connsiteX141" fmla="*/ 1866276 w 3496242"/>
              <a:gd name="connsiteY141" fmla="*/ 341660 h 2357168"/>
              <a:gd name="connsiteX142" fmla="*/ 1888761 w 3496242"/>
              <a:gd name="connsiteY142" fmla="*/ 356650 h 2357168"/>
              <a:gd name="connsiteX143" fmla="*/ 1963712 w 3496242"/>
              <a:gd name="connsiteY143" fmla="*/ 349155 h 2357168"/>
              <a:gd name="connsiteX144" fmla="*/ 1873771 w 3496242"/>
              <a:gd name="connsiteY144" fmla="*/ 401621 h 2357168"/>
              <a:gd name="connsiteX145" fmla="*/ 1851286 w 3496242"/>
              <a:gd name="connsiteY145" fmla="*/ 424106 h 2357168"/>
              <a:gd name="connsiteX146" fmla="*/ 1828800 w 3496242"/>
              <a:gd name="connsiteY146" fmla="*/ 491562 h 2357168"/>
              <a:gd name="connsiteX147" fmla="*/ 1821305 w 3496242"/>
              <a:gd name="connsiteY147" fmla="*/ 641464 h 2357168"/>
              <a:gd name="connsiteX148" fmla="*/ 1813810 w 3496242"/>
              <a:gd name="connsiteY148" fmla="*/ 671444 h 2357168"/>
              <a:gd name="connsiteX149" fmla="*/ 1798820 w 3496242"/>
              <a:gd name="connsiteY149" fmla="*/ 693929 h 2357168"/>
              <a:gd name="connsiteX150" fmla="*/ 1776335 w 3496242"/>
              <a:gd name="connsiteY150" fmla="*/ 738900 h 2357168"/>
              <a:gd name="connsiteX151" fmla="*/ 1768840 w 3496242"/>
              <a:gd name="connsiteY151" fmla="*/ 761385 h 2357168"/>
              <a:gd name="connsiteX152" fmla="*/ 1813810 w 3496242"/>
              <a:gd name="connsiteY152" fmla="*/ 753890 h 2357168"/>
              <a:gd name="connsiteX153" fmla="*/ 1843791 w 3496242"/>
              <a:gd name="connsiteY153" fmla="*/ 738900 h 2357168"/>
              <a:gd name="connsiteX154" fmla="*/ 1866276 w 3496242"/>
              <a:gd name="connsiteY154" fmla="*/ 723909 h 2357168"/>
              <a:gd name="connsiteX155" fmla="*/ 1888761 w 3496242"/>
              <a:gd name="connsiteY155" fmla="*/ 716414 h 2357168"/>
              <a:gd name="connsiteX156" fmla="*/ 1926236 w 3496242"/>
              <a:gd name="connsiteY156" fmla="*/ 701424 h 2357168"/>
              <a:gd name="connsiteX157" fmla="*/ 1956217 w 3496242"/>
              <a:gd name="connsiteY157" fmla="*/ 686434 h 2357168"/>
              <a:gd name="connsiteX158" fmla="*/ 1978702 w 3496242"/>
              <a:gd name="connsiteY158" fmla="*/ 671444 h 2357168"/>
              <a:gd name="connsiteX159" fmla="*/ 2001187 w 3496242"/>
              <a:gd name="connsiteY159" fmla="*/ 663949 h 2357168"/>
              <a:gd name="connsiteX160" fmla="*/ 2031168 w 3496242"/>
              <a:gd name="connsiteY160" fmla="*/ 641464 h 2357168"/>
              <a:gd name="connsiteX161" fmla="*/ 2053653 w 3496242"/>
              <a:gd name="connsiteY161" fmla="*/ 626473 h 2357168"/>
              <a:gd name="connsiteX162" fmla="*/ 2061148 w 3496242"/>
              <a:gd name="connsiteY162" fmla="*/ 596493 h 2357168"/>
              <a:gd name="connsiteX163" fmla="*/ 2076138 w 3496242"/>
              <a:gd name="connsiteY163" fmla="*/ 566513 h 2357168"/>
              <a:gd name="connsiteX164" fmla="*/ 2091128 w 3496242"/>
              <a:gd name="connsiteY164" fmla="*/ 506552 h 2357168"/>
              <a:gd name="connsiteX165" fmla="*/ 2098623 w 3496242"/>
              <a:gd name="connsiteY165" fmla="*/ 551523 h 2357168"/>
              <a:gd name="connsiteX166" fmla="*/ 2106118 w 3496242"/>
              <a:gd name="connsiteY166" fmla="*/ 588998 h 2357168"/>
              <a:gd name="connsiteX167" fmla="*/ 2143594 w 3496242"/>
              <a:gd name="connsiteY167" fmla="*/ 618978 h 2357168"/>
              <a:gd name="connsiteX168" fmla="*/ 2166079 w 3496242"/>
              <a:gd name="connsiteY168" fmla="*/ 641464 h 2357168"/>
              <a:gd name="connsiteX169" fmla="*/ 2188564 w 3496242"/>
              <a:gd name="connsiteY169" fmla="*/ 648959 h 2357168"/>
              <a:gd name="connsiteX170" fmla="*/ 2211050 w 3496242"/>
              <a:gd name="connsiteY170" fmla="*/ 663949 h 2357168"/>
              <a:gd name="connsiteX171" fmla="*/ 2196059 w 3496242"/>
              <a:gd name="connsiteY171" fmla="*/ 686434 h 2357168"/>
              <a:gd name="connsiteX172" fmla="*/ 2128604 w 3496242"/>
              <a:gd name="connsiteY172" fmla="*/ 701424 h 2357168"/>
              <a:gd name="connsiteX173" fmla="*/ 2068643 w 3496242"/>
              <a:gd name="connsiteY173" fmla="*/ 716414 h 2357168"/>
              <a:gd name="connsiteX174" fmla="*/ 2016177 w 3496242"/>
              <a:gd name="connsiteY174" fmla="*/ 731405 h 2357168"/>
              <a:gd name="connsiteX175" fmla="*/ 1963712 w 3496242"/>
              <a:gd name="connsiteY175" fmla="*/ 738900 h 2357168"/>
              <a:gd name="connsiteX176" fmla="*/ 1896256 w 3496242"/>
              <a:gd name="connsiteY176" fmla="*/ 776375 h 2357168"/>
              <a:gd name="connsiteX177" fmla="*/ 1851286 w 3496242"/>
              <a:gd name="connsiteY177" fmla="*/ 806355 h 2357168"/>
              <a:gd name="connsiteX178" fmla="*/ 1836295 w 3496242"/>
              <a:gd name="connsiteY178" fmla="*/ 821346 h 2357168"/>
              <a:gd name="connsiteX179" fmla="*/ 1813810 w 3496242"/>
              <a:gd name="connsiteY179" fmla="*/ 828841 h 2357168"/>
              <a:gd name="connsiteX180" fmla="*/ 1791325 w 3496242"/>
              <a:gd name="connsiteY180" fmla="*/ 843831 h 2357168"/>
              <a:gd name="connsiteX181" fmla="*/ 1776335 w 3496242"/>
              <a:gd name="connsiteY181" fmla="*/ 866316 h 2357168"/>
              <a:gd name="connsiteX182" fmla="*/ 1753850 w 3496242"/>
              <a:gd name="connsiteY182" fmla="*/ 881306 h 2357168"/>
              <a:gd name="connsiteX183" fmla="*/ 1738859 w 3496242"/>
              <a:gd name="connsiteY183" fmla="*/ 896296 h 2357168"/>
              <a:gd name="connsiteX184" fmla="*/ 1731364 w 3496242"/>
              <a:gd name="connsiteY184" fmla="*/ 918782 h 2357168"/>
              <a:gd name="connsiteX185" fmla="*/ 1686394 w 3496242"/>
              <a:gd name="connsiteY185" fmla="*/ 956257 h 2357168"/>
              <a:gd name="connsiteX186" fmla="*/ 1678899 w 3496242"/>
              <a:gd name="connsiteY186" fmla="*/ 986237 h 2357168"/>
              <a:gd name="connsiteX187" fmla="*/ 1663909 w 3496242"/>
              <a:gd name="connsiteY187" fmla="*/ 1031208 h 2357168"/>
              <a:gd name="connsiteX188" fmla="*/ 1686394 w 3496242"/>
              <a:gd name="connsiteY188" fmla="*/ 1113654 h 2357168"/>
              <a:gd name="connsiteX189" fmla="*/ 1708879 w 3496242"/>
              <a:gd name="connsiteY189" fmla="*/ 1128644 h 2357168"/>
              <a:gd name="connsiteX190" fmla="*/ 1723869 w 3496242"/>
              <a:gd name="connsiteY190" fmla="*/ 1151129 h 2357168"/>
              <a:gd name="connsiteX191" fmla="*/ 1806315 w 3496242"/>
              <a:gd name="connsiteY191" fmla="*/ 1158624 h 2357168"/>
              <a:gd name="connsiteX192" fmla="*/ 1873771 w 3496242"/>
              <a:gd name="connsiteY192" fmla="*/ 1113654 h 2357168"/>
              <a:gd name="connsiteX193" fmla="*/ 1896256 w 3496242"/>
              <a:gd name="connsiteY193" fmla="*/ 1098664 h 2357168"/>
              <a:gd name="connsiteX194" fmla="*/ 1911246 w 3496242"/>
              <a:gd name="connsiteY194" fmla="*/ 1076178 h 2357168"/>
              <a:gd name="connsiteX195" fmla="*/ 1941227 w 3496242"/>
              <a:gd name="connsiteY195" fmla="*/ 1046198 h 2357168"/>
              <a:gd name="connsiteX196" fmla="*/ 1956217 w 3496242"/>
              <a:gd name="connsiteY196" fmla="*/ 1001228 h 2357168"/>
              <a:gd name="connsiteX197" fmla="*/ 1978702 w 3496242"/>
              <a:gd name="connsiteY197" fmla="*/ 896296 h 2357168"/>
              <a:gd name="connsiteX198" fmla="*/ 1986197 w 3496242"/>
              <a:gd name="connsiteY198" fmla="*/ 866316 h 2357168"/>
              <a:gd name="connsiteX199" fmla="*/ 2016177 w 3496242"/>
              <a:gd name="connsiteY199" fmla="*/ 821346 h 2357168"/>
              <a:gd name="connsiteX200" fmla="*/ 2038663 w 3496242"/>
              <a:gd name="connsiteY200" fmla="*/ 993732 h 2357168"/>
              <a:gd name="connsiteX201" fmla="*/ 2061148 w 3496242"/>
              <a:gd name="connsiteY201" fmla="*/ 986237 h 2357168"/>
              <a:gd name="connsiteX202" fmla="*/ 2083633 w 3496242"/>
              <a:gd name="connsiteY202" fmla="*/ 971247 h 2357168"/>
              <a:gd name="connsiteX203" fmla="*/ 2151089 w 3496242"/>
              <a:gd name="connsiteY203" fmla="*/ 948762 h 2357168"/>
              <a:gd name="connsiteX204" fmla="*/ 2181069 w 3496242"/>
              <a:gd name="connsiteY204" fmla="*/ 926277 h 2357168"/>
              <a:gd name="connsiteX205" fmla="*/ 2203554 w 3496242"/>
              <a:gd name="connsiteY205" fmla="*/ 903791 h 2357168"/>
              <a:gd name="connsiteX206" fmla="*/ 2248525 w 3496242"/>
              <a:gd name="connsiteY206" fmla="*/ 873811 h 2357168"/>
              <a:gd name="connsiteX207" fmla="*/ 2286000 w 3496242"/>
              <a:gd name="connsiteY207" fmla="*/ 843831 h 2357168"/>
              <a:gd name="connsiteX208" fmla="*/ 2300991 w 3496242"/>
              <a:gd name="connsiteY208" fmla="*/ 828841 h 2357168"/>
              <a:gd name="connsiteX209" fmla="*/ 2323476 w 3496242"/>
              <a:gd name="connsiteY209" fmla="*/ 813850 h 2357168"/>
              <a:gd name="connsiteX210" fmla="*/ 2308486 w 3496242"/>
              <a:gd name="connsiteY210" fmla="*/ 881306 h 2357168"/>
              <a:gd name="connsiteX211" fmla="*/ 2293495 w 3496242"/>
              <a:gd name="connsiteY211" fmla="*/ 896296 h 2357168"/>
              <a:gd name="connsiteX212" fmla="*/ 2286000 w 3496242"/>
              <a:gd name="connsiteY212" fmla="*/ 918782 h 2357168"/>
              <a:gd name="connsiteX213" fmla="*/ 2263515 w 3496242"/>
              <a:gd name="connsiteY213" fmla="*/ 933772 h 2357168"/>
              <a:gd name="connsiteX214" fmla="*/ 2241030 w 3496242"/>
              <a:gd name="connsiteY214" fmla="*/ 956257 h 2357168"/>
              <a:gd name="connsiteX215" fmla="*/ 2218545 w 3496242"/>
              <a:gd name="connsiteY215" fmla="*/ 986237 h 2357168"/>
              <a:gd name="connsiteX216" fmla="*/ 2173574 w 3496242"/>
              <a:gd name="connsiteY216" fmla="*/ 1023713 h 2357168"/>
              <a:gd name="connsiteX217" fmla="*/ 2248525 w 3496242"/>
              <a:gd name="connsiteY217" fmla="*/ 1031208 h 2357168"/>
              <a:gd name="connsiteX218" fmla="*/ 2226040 w 3496242"/>
              <a:gd name="connsiteY218" fmla="*/ 1038703 h 2357168"/>
              <a:gd name="connsiteX219" fmla="*/ 2053653 w 3496242"/>
              <a:gd name="connsiteY219" fmla="*/ 1046198 h 2357168"/>
              <a:gd name="connsiteX220" fmla="*/ 2046158 w 3496242"/>
              <a:gd name="connsiteY220" fmla="*/ 1098664 h 2357168"/>
              <a:gd name="connsiteX221" fmla="*/ 1986197 w 3496242"/>
              <a:gd name="connsiteY221" fmla="*/ 1173614 h 2357168"/>
              <a:gd name="connsiteX222" fmla="*/ 1948722 w 3496242"/>
              <a:gd name="connsiteY222" fmla="*/ 1218585 h 2357168"/>
              <a:gd name="connsiteX223" fmla="*/ 1918741 w 3496242"/>
              <a:gd name="connsiteY223" fmla="*/ 1256060 h 2357168"/>
              <a:gd name="connsiteX224" fmla="*/ 1888761 w 3496242"/>
              <a:gd name="connsiteY224" fmla="*/ 1301031 h 2357168"/>
              <a:gd name="connsiteX225" fmla="*/ 1903751 w 3496242"/>
              <a:gd name="connsiteY225" fmla="*/ 1360991 h 2357168"/>
              <a:gd name="connsiteX226" fmla="*/ 1963712 w 3496242"/>
              <a:gd name="connsiteY226" fmla="*/ 1428447 h 2357168"/>
              <a:gd name="connsiteX227" fmla="*/ 1971207 w 3496242"/>
              <a:gd name="connsiteY227" fmla="*/ 1450932 h 2357168"/>
              <a:gd name="connsiteX228" fmla="*/ 2008682 w 3496242"/>
              <a:gd name="connsiteY228" fmla="*/ 1480913 h 2357168"/>
              <a:gd name="connsiteX229" fmla="*/ 2023673 w 3496242"/>
              <a:gd name="connsiteY229" fmla="*/ 1495903 h 2357168"/>
              <a:gd name="connsiteX230" fmla="*/ 2038663 w 3496242"/>
              <a:gd name="connsiteY230" fmla="*/ 1518388 h 2357168"/>
              <a:gd name="connsiteX231" fmla="*/ 2061148 w 3496242"/>
              <a:gd name="connsiteY231" fmla="*/ 1525883 h 2357168"/>
              <a:gd name="connsiteX232" fmla="*/ 2083633 w 3496242"/>
              <a:gd name="connsiteY232" fmla="*/ 1540873 h 2357168"/>
              <a:gd name="connsiteX233" fmla="*/ 2098623 w 3496242"/>
              <a:gd name="connsiteY233" fmla="*/ 1563359 h 2357168"/>
              <a:gd name="connsiteX234" fmla="*/ 2121109 w 3496242"/>
              <a:gd name="connsiteY234" fmla="*/ 1578349 h 2357168"/>
              <a:gd name="connsiteX235" fmla="*/ 2151089 w 3496242"/>
              <a:gd name="connsiteY235" fmla="*/ 1600834 h 2357168"/>
              <a:gd name="connsiteX236" fmla="*/ 2196059 w 3496242"/>
              <a:gd name="connsiteY236" fmla="*/ 1630814 h 2357168"/>
              <a:gd name="connsiteX237" fmla="*/ 2211050 w 3496242"/>
              <a:gd name="connsiteY237" fmla="*/ 1645805 h 2357168"/>
              <a:gd name="connsiteX238" fmla="*/ 2233535 w 3496242"/>
              <a:gd name="connsiteY238" fmla="*/ 1653300 h 2357168"/>
              <a:gd name="connsiteX239" fmla="*/ 2256020 w 3496242"/>
              <a:gd name="connsiteY239" fmla="*/ 1668290 h 2357168"/>
              <a:gd name="connsiteX240" fmla="*/ 2293495 w 3496242"/>
              <a:gd name="connsiteY240" fmla="*/ 1675785 h 2357168"/>
              <a:gd name="connsiteX241" fmla="*/ 2360951 w 3496242"/>
              <a:gd name="connsiteY241" fmla="*/ 1705765 h 2357168"/>
              <a:gd name="connsiteX242" fmla="*/ 2428407 w 3496242"/>
              <a:gd name="connsiteY242" fmla="*/ 1735746 h 2357168"/>
              <a:gd name="connsiteX243" fmla="*/ 2458387 w 3496242"/>
              <a:gd name="connsiteY243" fmla="*/ 1743241 h 2357168"/>
              <a:gd name="connsiteX244" fmla="*/ 2503358 w 3496242"/>
              <a:gd name="connsiteY244" fmla="*/ 1758231 h 2357168"/>
              <a:gd name="connsiteX245" fmla="*/ 2525843 w 3496242"/>
              <a:gd name="connsiteY245" fmla="*/ 1773221 h 2357168"/>
              <a:gd name="connsiteX246" fmla="*/ 2570814 w 3496242"/>
              <a:gd name="connsiteY246" fmla="*/ 1780716 h 2357168"/>
              <a:gd name="connsiteX247" fmla="*/ 2593299 w 3496242"/>
              <a:gd name="connsiteY247" fmla="*/ 1795706 h 2357168"/>
              <a:gd name="connsiteX248" fmla="*/ 2645764 w 3496242"/>
              <a:gd name="connsiteY248" fmla="*/ 1810696 h 2357168"/>
              <a:gd name="connsiteX249" fmla="*/ 2668250 w 3496242"/>
              <a:gd name="connsiteY249" fmla="*/ 1825687 h 2357168"/>
              <a:gd name="connsiteX250" fmla="*/ 2743200 w 3496242"/>
              <a:gd name="connsiteY250" fmla="*/ 1848172 h 2357168"/>
              <a:gd name="connsiteX251" fmla="*/ 2780676 w 3496242"/>
              <a:gd name="connsiteY251" fmla="*/ 1863162 h 2357168"/>
              <a:gd name="connsiteX252" fmla="*/ 2848132 w 3496242"/>
              <a:gd name="connsiteY252" fmla="*/ 1893142 h 2357168"/>
              <a:gd name="connsiteX253" fmla="*/ 2930577 w 3496242"/>
              <a:gd name="connsiteY253" fmla="*/ 1908132 h 2357168"/>
              <a:gd name="connsiteX254" fmla="*/ 3005528 w 3496242"/>
              <a:gd name="connsiteY254" fmla="*/ 1938113 h 2357168"/>
              <a:gd name="connsiteX255" fmla="*/ 3050499 w 3496242"/>
              <a:gd name="connsiteY255" fmla="*/ 1953103 h 2357168"/>
              <a:gd name="connsiteX256" fmla="*/ 3095469 w 3496242"/>
              <a:gd name="connsiteY256" fmla="*/ 1975588 h 2357168"/>
              <a:gd name="connsiteX257" fmla="*/ 3192905 w 3496242"/>
              <a:gd name="connsiteY257" fmla="*/ 1968093 h 2357168"/>
              <a:gd name="connsiteX258" fmla="*/ 3215391 w 3496242"/>
              <a:gd name="connsiteY258" fmla="*/ 1953103 h 2357168"/>
              <a:gd name="connsiteX259" fmla="*/ 3237876 w 3496242"/>
              <a:gd name="connsiteY259" fmla="*/ 1945608 h 2357168"/>
              <a:gd name="connsiteX260" fmla="*/ 3290341 w 3496242"/>
              <a:gd name="connsiteY260" fmla="*/ 1923123 h 2357168"/>
              <a:gd name="connsiteX261" fmla="*/ 3335312 w 3496242"/>
              <a:gd name="connsiteY261" fmla="*/ 1900637 h 2357168"/>
              <a:gd name="connsiteX262" fmla="*/ 3365292 w 3496242"/>
              <a:gd name="connsiteY262" fmla="*/ 1885647 h 2357168"/>
              <a:gd name="connsiteX263" fmla="*/ 3387777 w 3496242"/>
              <a:gd name="connsiteY263" fmla="*/ 1870657 h 2357168"/>
              <a:gd name="connsiteX264" fmla="*/ 3417758 w 3496242"/>
              <a:gd name="connsiteY264" fmla="*/ 1863162 h 2357168"/>
              <a:gd name="connsiteX265" fmla="*/ 3432748 w 3496242"/>
              <a:gd name="connsiteY265" fmla="*/ 1885647 h 2357168"/>
              <a:gd name="connsiteX266" fmla="*/ 3395273 w 3496242"/>
              <a:gd name="connsiteY266" fmla="*/ 1893142 h 2357168"/>
              <a:gd name="connsiteX267" fmla="*/ 3365292 w 3496242"/>
              <a:gd name="connsiteY267" fmla="*/ 1930618 h 2357168"/>
              <a:gd name="connsiteX268" fmla="*/ 3335312 w 3496242"/>
              <a:gd name="connsiteY268" fmla="*/ 1968093 h 2357168"/>
              <a:gd name="connsiteX269" fmla="*/ 3305332 w 3496242"/>
              <a:gd name="connsiteY269" fmla="*/ 2005569 h 2357168"/>
              <a:gd name="connsiteX270" fmla="*/ 3357797 w 3496242"/>
              <a:gd name="connsiteY270" fmla="*/ 2035549 h 2357168"/>
              <a:gd name="connsiteX271" fmla="*/ 3417758 w 3496242"/>
              <a:gd name="connsiteY271" fmla="*/ 2028054 h 2357168"/>
              <a:gd name="connsiteX272" fmla="*/ 3477718 w 3496242"/>
              <a:gd name="connsiteY272" fmla="*/ 2028054 h 2357168"/>
              <a:gd name="connsiteX273" fmla="*/ 3485214 w 3496242"/>
              <a:gd name="connsiteY273" fmla="*/ 2050539 h 2357168"/>
              <a:gd name="connsiteX274" fmla="*/ 3470223 w 3496242"/>
              <a:gd name="connsiteY274" fmla="*/ 2065529 h 2357168"/>
              <a:gd name="connsiteX275" fmla="*/ 3260361 w 3496242"/>
              <a:gd name="connsiteY275" fmla="*/ 2058034 h 2357168"/>
              <a:gd name="connsiteX276" fmla="*/ 3207895 w 3496242"/>
              <a:gd name="connsiteY276" fmla="*/ 2035549 h 2357168"/>
              <a:gd name="connsiteX277" fmla="*/ 3185410 w 3496242"/>
              <a:gd name="connsiteY277" fmla="*/ 2028054 h 2357168"/>
              <a:gd name="connsiteX278" fmla="*/ 3162925 w 3496242"/>
              <a:gd name="connsiteY278" fmla="*/ 2035549 h 2357168"/>
              <a:gd name="connsiteX279" fmla="*/ 3185410 w 3496242"/>
              <a:gd name="connsiteY279" fmla="*/ 2050539 h 2357168"/>
              <a:gd name="connsiteX280" fmla="*/ 3230381 w 3496242"/>
              <a:gd name="connsiteY280" fmla="*/ 2088014 h 2357168"/>
              <a:gd name="connsiteX281" fmla="*/ 3252866 w 3496242"/>
              <a:gd name="connsiteY281" fmla="*/ 2095509 h 2357168"/>
              <a:gd name="connsiteX282" fmla="*/ 3387777 w 3496242"/>
              <a:gd name="connsiteY282" fmla="*/ 2117995 h 2357168"/>
              <a:gd name="connsiteX283" fmla="*/ 3447738 w 3496242"/>
              <a:gd name="connsiteY283" fmla="*/ 2147975 h 2357168"/>
              <a:gd name="connsiteX284" fmla="*/ 3485214 w 3496242"/>
              <a:gd name="connsiteY284" fmla="*/ 2185450 h 2357168"/>
              <a:gd name="connsiteX285" fmla="*/ 3492709 w 3496242"/>
              <a:gd name="connsiteY285" fmla="*/ 2207936 h 2357168"/>
              <a:gd name="connsiteX286" fmla="*/ 3470223 w 3496242"/>
              <a:gd name="connsiteY286" fmla="*/ 2215431 h 2357168"/>
              <a:gd name="connsiteX287" fmla="*/ 3402768 w 3496242"/>
              <a:gd name="connsiteY287" fmla="*/ 2207936 h 2357168"/>
              <a:gd name="connsiteX288" fmla="*/ 3335312 w 3496242"/>
              <a:gd name="connsiteY288" fmla="*/ 2155470 h 2357168"/>
              <a:gd name="connsiteX289" fmla="*/ 3305332 w 3496242"/>
              <a:gd name="connsiteY289" fmla="*/ 2110500 h 2357168"/>
              <a:gd name="connsiteX290" fmla="*/ 3260361 w 3496242"/>
              <a:gd name="connsiteY290" fmla="*/ 2080519 h 2357168"/>
              <a:gd name="connsiteX291" fmla="*/ 3237876 w 3496242"/>
              <a:gd name="connsiteY291" fmla="*/ 2088014 h 2357168"/>
              <a:gd name="connsiteX292" fmla="*/ 3252866 w 3496242"/>
              <a:gd name="connsiteY292" fmla="*/ 2117995 h 2357168"/>
              <a:gd name="connsiteX293" fmla="*/ 3275351 w 3496242"/>
              <a:gd name="connsiteY293" fmla="*/ 2140480 h 2357168"/>
              <a:gd name="connsiteX294" fmla="*/ 3312827 w 3496242"/>
              <a:gd name="connsiteY294" fmla="*/ 2185450 h 2357168"/>
              <a:gd name="connsiteX295" fmla="*/ 3350302 w 3496242"/>
              <a:gd name="connsiteY295" fmla="*/ 2215431 h 2357168"/>
              <a:gd name="connsiteX296" fmla="*/ 3387777 w 3496242"/>
              <a:gd name="connsiteY296" fmla="*/ 2267896 h 2357168"/>
              <a:gd name="connsiteX297" fmla="*/ 3357797 w 3496242"/>
              <a:gd name="connsiteY297" fmla="*/ 2320362 h 2357168"/>
              <a:gd name="connsiteX298" fmla="*/ 3335312 w 3496242"/>
              <a:gd name="connsiteY298" fmla="*/ 2312867 h 2357168"/>
              <a:gd name="connsiteX299" fmla="*/ 3305332 w 3496242"/>
              <a:gd name="connsiteY299" fmla="*/ 2260401 h 2357168"/>
              <a:gd name="connsiteX300" fmla="*/ 3290341 w 3496242"/>
              <a:gd name="connsiteY300" fmla="*/ 2215431 h 2357168"/>
              <a:gd name="connsiteX301" fmla="*/ 3282846 w 3496242"/>
              <a:gd name="connsiteY301" fmla="*/ 2192946 h 2357168"/>
              <a:gd name="connsiteX302" fmla="*/ 3245371 w 3496242"/>
              <a:gd name="connsiteY302" fmla="*/ 2162965 h 2357168"/>
              <a:gd name="connsiteX303" fmla="*/ 3230381 w 3496242"/>
              <a:gd name="connsiteY303" fmla="*/ 2140480 h 2357168"/>
              <a:gd name="connsiteX304" fmla="*/ 3222886 w 3496242"/>
              <a:gd name="connsiteY304" fmla="*/ 2170460 h 2357168"/>
              <a:gd name="connsiteX305" fmla="*/ 3237876 w 3496242"/>
              <a:gd name="connsiteY305" fmla="*/ 2260401 h 2357168"/>
              <a:gd name="connsiteX306" fmla="*/ 3252866 w 3496242"/>
              <a:gd name="connsiteY306" fmla="*/ 2282887 h 2357168"/>
              <a:gd name="connsiteX307" fmla="*/ 3275351 w 3496242"/>
              <a:gd name="connsiteY307" fmla="*/ 2297877 h 2357168"/>
              <a:gd name="connsiteX308" fmla="*/ 3222886 w 3496242"/>
              <a:gd name="connsiteY308" fmla="*/ 2312867 h 2357168"/>
              <a:gd name="connsiteX309" fmla="*/ 3215391 w 3496242"/>
              <a:gd name="connsiteY309" fmla="*/ 2282887 h 2357168"/>
              <a:gd name="connsiteX310" fmla="*/ 3200400 w 3496242"/>
              <a:gd name="connsiteY310" fmla="*/ 2252906 h 2357168"/>
              <a:gd name="connsiteX311" fmla="*/ 3192905 w 3496242"/>
              <a:gd name="connsiteY311" fmla="*/ 2230421 h 2357168"/>
              <a:gd name="connsiteX312" fmla="*/ 3185410 w 3496242"/>
              <a:gd name="connsiteY312" fmla="*/ 2170460 h 2357168"/>
              <a:gd name="connsiteX313" fmla="*/ 3177915 w 3496242"/>
              <a:gd name="connsiteY313" fmla="*/ 2147975 h 2357168"/>
              <a:gd name="connsiteX314" fmla="*/ 3155430 w 3496242"/>
              <a:gd name="connsiteY314" fmla="*/ 2132985 h 2357168"/>
              <a:gd name="connsiteX315" fmla="*/ 3125450 w 3496242"/>
              <a:gd name="connsiteY315" fmla="*/ 2095509 h 2357168"/>
              <a:gd name="connsiteX316" fmla="*/ 3102964 w 3496242"/>
              <a:gd name="connsiteY316" fmla="*/ 2088014 h 2357168"/>
              <a:gd name="connsiteX317" fmla="*/ 3057994 w 3496242"/>
              <a:gd name="connsiteY317" fmla="*/ 2058034 h 2357168"/>
              <a:gd name="connsiteX318" fmla="*/ 3035509 w 3496242"/>
              <a:gd name="connsiteY318" fmla="*/ 2043044 h 2357168"/>
              <a:gd name="connsiteX319" fmla="*/ 3005528 w 3496242"/>
              <a:gd name="connsiteY319" fmla="*/ 2035549 h 2357168"/>
              <a:gd name="connsiteX320" fmla="*/ 2945568 w 3496242"/>
              <a:gd name="connsiteY320" fmla="*/ 2005569 h 2357168"/>
              <a:gd name="connsiteX321" fmla="*/ 2893102 w 3496242"/>
              <a:gd name="connsiteY321" fmla="*/ 1983083 h 2357168"/>
              <a:gd name="connsiteX322" fmla="*/ 2870617 w 3496242"/>
              <a:gd name="connsiteY322" fmla="*/ 1968093 h 2357168"/>
              <a:gd name="connsiteX323" fmla="*/ 2840636 w 3496242"/>
              <a:gd name="connsiteY323" fmla="*/ 1960598 h 2357168"/>
              <a:gd name="connsiteX324" fmla="*/ 2803161 w 3496242"/>
              <a:gd name="connsiteY324" fmla="*/ 1945608 h 2357168"/>
              <a:gd name="connsiteX325" fmla="*/ 2750695 w 3496242"/>
              <a:gd name="connsiteY325" fmla="*/ 1923123 h 2357168"/>
              <a:gd name="connsiteX326" fmla="*/ 2645764 w 3496242"/>
              <a:gd name="connsiteY326" fmla="*/ 1908132 h 2357168"/>
              <a:gd name="connsiteX327" fmla="*/ 2585804 w 3496242"/>
              <a:gd name="connsiteY327" fmla="*/ 1893142 h 2357168"/>
              <a:gd name="connsiteX328" fmla="*/ 2563318 w 3496242"/>
              <a:gd name="connsiteY328" fmla="*/ 1878152 h 2357168"/>
              <a:gd name="connsiteX329" fmla="*/ 2488368 w 3496242"/>
              <a:gd name="connsiteY329" fmla="*/ 1863162 h 2357168"/>
              <a:gd name="connsiteX330" fmla="*/ 2458387 w 3496242"/>
              <a:gd name="connsiteY330" fmla="*/ 1855667 h 2357168"/>
              <a:gd name="connsiteX331" fmla="*/ 2390932 w 3496242"/>
              <a:gd name="connsiteY331" fmla="*/ 1833182 h 2357168"/>
              <a:gd name="connsiteX332" fmla="*/ 2375941 w 3496242"/>
              <a:gd name="connsiteY332" fmla="*/ 1818191 h 2357168"/>
              <a:gd name="connsiteX333" fmla="*/ 2308486 w 3496242"/>
              <a:gd name="connsiteY333" fmla="*/ 1795706 h 2357168"/>
              <a:gd name="connsiteX334" fmla="*/ 2256020 w 3496242"/>
              <a:gd name="connsiteY334" fmla="*/ 1765726 h 2357168"/>
              <a:gd name="connsiteX335" fmla="*/ 2233535 w 3496242"/>
              <a:gd name="connsiteY335" fmla="*/ 1750736 h 2357168"/>
              <a:gd name="connsiteX336" fmla="*/ 2173574 w 3496242"/>
              <a:gd name="connsiteY336" fmla="*/ 1735746 h 2357168"/>
              <a:gd name="connsiteX337" fmla="*/ 2098623 w 3496242"/>
              <a:gd name="connsiteY337" fmla="*/ 1713260 h 2357168"/>
              <a:gd name="connsiteX338" fmla="*/ 2038663 w 3496242"/>
              <a:gd name="connsiteY338" fmla="*/ 1698270 h 2357168"/>
              <a:gd name="connsiteX339" fmla="*/ 1933732 w 3496242"/>
              <a:gd name="connsiteY339" fmla="*/ 1690775 h 2357168"/>
              <a:gd name="connsiteX340" fmla="*/ 1633928 w 3496242"/>
              <a:gd name="connsiteY340" fmla="*/ 1698270 h 2357168"/>
              <a:gd name="connsiteX341" fmla="*/ 1588958 w 3496242"/>
              <a:gd name="connsiteY341" fmla="*/ 1720755 h 2357168"/>
              <a:gd name="connsiteX342" fmla="*/ 1551482 w 3496242"/>
              <a:gd name="connsiteY342" fmla="*/ 1758231 h 2357168"/>
              <a:gd name="connsiteX343" fmla="*/ 1521502 w 3496242"/>
              <a:gd name="connsiteY343" fmla="*/ 1803201 h 2357168"/>
              <a:gd name="connsiteX344" fmla="*/ 1506512 w 3496242"/>
              <a:gd name="connsiteY344" fmla="*/ 1825687 h 2357168"/>
              <a:gd name="connsiteX345" fmla="*/ 1491522 w 3496242"/>
              <a:gd name="connsiteY345" fmla="*/ 1855667 h 2357168"/>
              <a:gd name="connsiteX346" fmla="*/ 1499017 w 3496242"/>
              <a:gd name="connsiteY346" fmla="*/ 1930618 h 2357168"/>
              <a:gd name="connsiteX347" fmla="*/ 1521502 w 3496242"/>
              <a:gd name="connsiteY347" fmla="*/ 1983083 h 2357168"/>
              <a:gd name="connsiteX348" fmla="*/ 1543987 w 3496242"/>
              <a:gd name="connsiteY348" fmla="*/ 2005569 h 2357168"/>
              <a:gd name="connsiteX349" fmla="*/ 1566473 w 3496242"/>
              <a:gd name="connsiteY349" fmla="*/ 2050539 h 2357168"/>
              <a:gd name="connsiteX350" fmla="*/ 1588958 w 3496242"/>
              <a:gd name="connsiteY350" fmla="*/ 2065529 h 2357168"/>
              <a:gd name="connsiteX351" fmla="*/ 1603948 w 3496242"/>
              <a:gd name="connsiteY351" fmla="*/ 2088014 h 2357168"/>
              <a:gd name="connsiteX352" fmla="*/ 1626433 w 3496242"/>
              <a:gd name="connsiteY352" fmla="*/ 2103005 h 2357168"/>
              <a:gd name="connsiteX353" fmla="*/ 1633928 w 3496242"/>
              <a:gd name="connsiteY353" fmla="*/ 2132985 h 2357168"/>
              <a:gd name="connsiteX354" fmla="*/ 1611443 w 3496242"/>
              <a:gd name="connsiteY354" fmla="*/ 2140480 h 2357168"/>
              <a:gd name="connsiteX355" fmla="*/ 1581463 w 3496242"/>
              <a:gd name="connsiteY355" fmla="*/ 2117995 h 2357168"/>
              <a:gd name="connsiteX356" fmla="*/ 1558977 w 3496242"/>
              <a:gd name="connsiteY356" fmla="*/ 2103005 h 2357168"/>
              <a:gd name="connsiteX357" fmla="*/ 1543987 w 3496242"/>
              <a:gd name="connsiteY357" fmla="*/ 2088014 h 2357168"/>
              <a:gd name="connsiteX358" fmla="*/ 1499017 w 3496242"/>
              <a:gd name="connsiteY358" fmla="*/ 2058034 h 2357168"/>
              <a:gd name="connsiteX359" fmla="*/ 1454046 w 3496242"/>
              <a:gd name="connsiteY359" fmla="*/ 2132985 h 2357168"/>
              <a:gd name="connsiteX360" fmla="*/ 1439056 w 3496242"/>
              <a:gd name="connsiteY360" fmla="*/ 2155470 h 2357168"/>
              <a:gd name="connsiteX361" fmla="*/ 1416571 w 3496242"/>
              <a:gd name="connsiteY361" fmla="*/ 2170460 h 2357168"/>
              <a:gd name="connsiteX362" fmla="*/ 1401581 w 3496242"/>
              <a:gd name="connsiteY362" fmla="*/ 2192946 h 2357168"/>
              <a:gd name="connsiteX363" fmla="*/ 1386591 w 3496242"/>
              <a:gd name="connsiteY363" fmla="*/ 2350342 h 2357168"/>
              <a:gd name="connsiteX364" fmla="*/ 1371600 w 3496242"/>
              <a:gd name="connsiteY364" fmla="*/ 2327857 h 2357168"/>
              <a:gd name="connsiteX365" fmla="*/ 1341620 w 3496242"/>
              <a:gd name="connsiteY365" fmla="*/ 2252906 h 2357168"/>
              <a:gd name="connsiteX366" fmla="*/ 1319135 w 3496242"/>
              <a:gd name="connsiteY366" fmla="*/ 2245411 h 2357168"/>
              <a:gd name="connsiteX367" fmla="*/ 1274164 w 3496242"/>
              <a:gd name="connsiteY367" fmla="*/ 2222926 h 2357168"/>
              <a:gd name="connsiteX368" fmla="*/ 1199214 w 3496242"/>
              <a:gd name="connsiteY368" fmla="*/ 2230421 h 2357168"/>
              <a:gd name="connsiteX369" fmla="*/ 1169233 w 3496242"/>
              <a:gd name="connsiteY369" fmla="*/ 2237916 h 2357168"/>
              <a:gd name="connsiteX370" fmla="*/ 1229194 w 3496242"/>
              <a:gd name="connsiteY370" fmla="*/ 2185450 h 2357168"/>
              <a:gd name="connsiteX371" fmla="*/ 1251679 w 3496242"/>
              <a:gd name="connsiteY371" fmla="*/ 2162965 h 2357168"/>
              <a:gd name="connsiteX372" fmla="*/ 1311640 w 3496242"/>
              <a:gd name="connsiteY372" fmla="*/ 2132985 h 2357168"/>
              <a:gd name="connsiteX373" fmla="*/ 1341620 w 3496242"/>
              <a:gd name="connsiteY373" fmla="*/ 2110500 h 2357168"/>
              <a:gd name="connsiteX374" fmla="*/ 1386591 w 3496242"/>
              <a:gd name="connsiteY374" fmla="*/ 2080519 h 2357168"/>
              <a:gd name="connsiteX375" fmla="*/ 1409076 w 3496242"/>
              <a:gd name="connsiteY375" fmla="*/ 2058034 h 2357168"/>
              <a:gd name="connsiteX376" fmla="*/ 1401581 w 3496242"/>
              <a:gd name="connsiteY376" fmla="*/ 1900637 h 2357168"/>
              <a:gd name="connsiteX377" fmla="*/ 1394086 w 3496242"/>
              <a:gd name="connsiteY377" fmla="*/ 1878152 h 2357168"/>
              <a:gd name="connsiteX378" fmla="*/ 1334125 w 3496242"/>
              <a:gd name="connsiteY378" fmla="*/ 1863162 h 2357168"/>
              <a:gd name="connsiteX379" fmla="*/ 1251679 w 3496242"/>
              <a:gd name="connsiteY379" fmla="*/ 1848172 h 2357168"/>
              <a:gd name="connsiteX380" fmla="*/ 1319135 w 3496242"/>
              <a:gd name="connsiteY380" fmla="*/ 1840677 h 2357168"/>
              <a:gd name="connsiteX381" fmla="*/ 1356610 w 3496242"/>
              <a:gd name="connsiteY381" fmla="*/ 1825687 h 2357168"/>
              <a:gd name="connsiteX382" fmla="*/ 1394086 w 3496242"/>
              <a:gd name="connsiteY382" fmla="*/ 1818191 h 2357168"/>
              <a:gd name="connsiteX383" fmla="*/ 1416571 w 3496242"/>
              <a:gd name="connsiteY383" fmla="*/ 1810696 h 2357168"/>
              <a:gd name="connsiteX384" fmla="*/ 1424066 w 3496242"/>
              <a:gd name="connsiteY384" fmla="*/ 1713260 h 2357168"/>
              <a:gd name="connsiteX385" fmla="*/ 1409076 w 3496242"/>
              <a:gd name="connsiteY385" fmla="*/ 1690775 h 2357168"/>
              <a:gd name="connsiteX386" fmla="*/ 1379095 w 3496242"/>
              <a:gd name="connsiteY386" fmla="*/ 1668290 h 2357168"/>
              <a:gd name="connsiteX387" fmla="*/ 1356610 w 3496242"/>
              <a:gd name="connsiteY387" fmla="*/ 1630814 h 2357168"/>
              <a:gd name="connsiteX388" fmla="*/ 1319135 w 3496242"/>
              <a:gd name="connsiteY388" fmla="*/ 1593339 h 2357168"/>
              <a:gd name="connsiteX389" fmla="*/ 1304145 w 3496242"/>
              <a:gd name="connsiteY389" fmla="*/ 1570854 h 2357168"/>
              <a:gd name="connsiteX390" fmla="*/ 1221699 w 3496242"/>
              <a:gd name="connsiteY390" fmla="*/ 1540873 h 2357168"/>
              <a:gd name="connsiteX391" fmla="*/ 1146748 w 3496242"/>
              <a:gd name="connsiteY391" fmla="*/ 1548369 h 2357168"/>
              <a:gd name="connsiteX392" fmla="*/ 1124263 w 3496242"/>
              <a:gd name="connsiteY392" fmla="*/ 1563359 h 2357168"/>
              <a:gd name="connsiteX393" fmla="*/ 1086787 w 3496242"/>
              <a:gd name="connsiteY393" fmla="*/ 1608329 h 2357168"/>
              <a:gd name="connsiteX394" fmla="*/ 1049312 w 3496242"/>
              <a:gd name="connsiteY394" fmla="*/ 1645805 h 2357168"/>
              <a:gd name="connsiteX395" fmla="*/ 1026827 w 3496242"/>
              <a:gd name="connsiteY395" fmla="*/ 1675785 h 2357168"/>
              <a:gd name="connsiteX396" fmla="*/ 1011836 w 3496242"/>
              <a:gd name="connsiteY396" fmla="*/ 1698270 h 2357168"/>
              <a:gd name="connsiteX397" fmla="*/ 989351 w 3496242"/>
              <a:gd name="connsiteY397" fmla="*/ 1713260 h 2357168"/>
              <a:gd name="connsiteX398" fmla="*/ 974361 w 3496242"/>
              <a:gd name="connsiteY398" fmla="*/ 1743241 h 2357168"/>
              <a:gd name="connsiteX399" fmla="*/ 929391 w 3496242"/>
              <a:gd name="connsiteY399" fmla="*/ 1773221 h 2357168"/>
              <a:gd name="connsiteX400" fmla="*/ 899410 w 3496242"/>
              <a:gd name="connsiteY400" fmla="*/ 1810696 h 2357168"/>
              <a:gd name="connsiteX401" fmla="*/ 891915 w 3496242"/>
              <a:gd name="connsiteY401" fmla="*/ 1833182 h 2357168"/>
              <a:gd name="connsiteX402" fmla="*/ 906905 w 3496242"/>
              <a:gd name="connsiteY402" fmla="*/ 1975588 h 2357168"/>
              <a:gd name="connsiteX403" fmla="*/ 921895 w 3496242"/>
              <a:gd name="connsiteY403" fmla="*/ 2020559 h 2357168"/>
              <a:gd name="connsiteX404" fmla="*/ 936886 w 3496242"/>
              <a:gd name="connsiteY404" fmla="*/ 2035549 h 2357168"/>
              <a:gd name="connsiteX405" fmla="*/ 921895 w 3496242"/>
              <a:gd name="connsiteY405" fmla="*/ 2073024 h 2357168"/>
              <a:gd name="connsiteX406" fmla="*/ 891915 w 3496242"/>
              <a:gd name="connsiteY406" fmla="*/ 2020559 h 2357168"/>
              <a:gd name="connsiteX407" fmla="*/ 869430 w 3496242"/>
              <a:gd name="connsiteY407" fmla="*/ 2005569 h 2357168"/>
              <a:gd name="connsiteX408" fmla="*/ 831954 w 3496242"/>
              <a:gd name="connsiteY408" fmla="*/ 2013064 h 2357168"/>
              <a:gd name="connsiteX409" fmla="*/ 779489 w 3496242"/>
              <a:gd name="connsiteY409" fmla="*/ 2065529 h 2357168"/>
              <a:gd name="connsiteX410" fmla="*/ 757004 w 3496242"/>
              <a:gd name="connsiteY410" fmla="*/ 2073024 h 2357168"/>
              <a:gd name="connsiteX411" fmla="*/ 779489 w 3496242"/>
              <a:gd name="connsiteY411" fmla="*/ 1990578 h 2357168"/>
              <a:gd name="connsiteX412" fmla="*/ 809469 w 3496242"/>
              <a:gd name="connsiteY412" fmla="*/ 1960598 h 2357168"/>
              <a:gd name="connsiteX413" fmla="*/ 824459 w 3496242"/>
              <a:gd name="connsiteY413" fmla="*/ 1915628 h 2357168"/>
              <a:gd name="connsiteX414" fmla="*/ 794479 w 3496242"/>
              <a:gd name="connsiteY414" fmla="*/ 1833182 h 2357168"/>
              <a:gd name="connsiteX415" fmla="*/ 771994 w 3496242"/>
              <a:gd name="connsiteY415" fmla="*/ 1825687 h 2357168"/>
              <a:gd name="connsiteX416" fmla="*/ 719528 w 3496242"/>
              <a:gd name="connsiteY416" fmla="*/ 1795706 h 2357168"/>
              <a:gd name="connsiteX417" fmla="*/ 697043 w 3496242"/>
              <a:gd name="connsiteY417" fmla="*/ 1780716 h 2357168"/>
              <a:gd name="connsiteX418" fmla="*/ 644577 w 3496242"/>
              <a:gd name="connsiteY418" fmla="*/ 1773221 h 2357168"/>
              <a:gd name="connsiteX419" fmla="*/ 614597 w 3496242"/>
              <a:gd name="connsiteY419" fmla="*/ 1765726 h 2357168"/>
              <a:gd name="connsiteX420" fmla="*/ 584617 w 3496242"/>
              <a:gd name="connsiteY420" fmla="*/ 1743241 h 2357168"/>
              <a:gd name="connsiteX421" fmla="*/ 562132 w 3496242"/>
              <a:gd name="connsiteY421" fmla="*/ 1735746 h 2357168"/>
              <a:gd name="connsiteX422" fmla="*/ 599607 w 3496242"/>
              <a:gd name="connsiteY422" fmla="*/ 1728250 h 2357168"/>
              <a:gd name="connsiteX423" fmla="*/ 629587 w 3496242"/>
              <a:gd name="connsiteY423" fmla="*/ 1720755 h 2357168"/>
              <a:gd name="connsiteX424" fmla="*/ 682053 w 3496242"/>
              <a:gd name="connsiteY424" fmla="*/ 1705765 h 2357168"/>
              <a:gd name="connsiteX425" fmla="*/ 749509 w 3496242"/>
              <a:gd name="connsiteY425" fmla="*/ 1698270 h 2357168"/>
              <a:gd name="connsiteX426" fmla="*/ 771994 w 3496242"/>
              <a:gd name="connsiteY426" fmla="*/ 1788211 h 2357168"/>
              <a:gd name="connsiteX427" fmla="*/ 839450 w 3496242"/>
              <a:gd name="connsiteY427" fmla="*/ 1780716 h 2357168"/>
              <a:gd name="connsiteX428" fmla="*/ 861935 w 3496242"/>
              <a:gd name="connsiteY428" fmla="*/ 1765726 h 2357168"/>
              <a:gd name="connsiteX429" fmla="*/ 906905 w 3496242"/>
              <a:gd name="connsiteY429" fmla="*/ 1743241 h 2357168"/>
              <a:gd name="connsiteX430" fmla="*/ 936886 w 3496242"/>
              <a:gd name="connsiteY430" fmla="*/ 1713260 h 2357168"/>
              <a:gd name="connsiteX431" fmla="*/ 959371 w 3496242"/>
              <a:gd name="connsiteY431" fmla="*/ 1690775 h 2357168"/>
              <a:gd name="connsiteX432" fmla="*/ 936886 w 3496242"/>
              <a:gd name="connsiteY432" fmla="*/ 1638309 h 2357168"/>
              <a:gd name="connsiteX433" fmla="*/ 921895 w 3496242"/>
              <a:gd name="connsiteY433" fmla="*/ 1623319 h 2357168"/>
              <a:gd name="connsiteX434" fmla="*/ 869430 w 3496242"/>
              <a:gd name="connsiteY434" fmla="*/ 1593339 h 2357168"/>
              <a:gd name="connsiteX435" fmla="*/ 846945 w 3496242"/>
              <a:gd name="connsiteY435" fmla="*/ 1563359 h 2357168"/>
              <a:gd name="connsiteX436" fmla="*/ 891915 w 3496242"/>
              <a:gd name="connsiteY436" fmla="*/ 1578349 h 2357168"/>
              <a:gd name="connsiteX437" fmla="*/ 1101777 w 3496242"/>
              <a:gd name="connsiteY437" fmla="*/ 1548369 h 2357168"/>
              <a:gd name="connsiteX438" fmla="*/ 1109273 w 3496242"/>
              <a:gd name="connsiteY438" fmla="*/ 1525883 h 2357168"/>
              <a:gd name="connsiteX439" fmla="*/ 1094282 w 3496242"/>
              <a:gd name="connsiteY439" fmla="*/ 1473418 h 2357168"/>
              <a:gd name="connsiteX440" fmla="*/ 1079292 w 3496242"/>
              <a:gd name="connsiteY440" fmla="*/ 1450932 h 2357168"/>
              <a:gd name="connsiteX441" fmla="*/ 1064302 w 3496242"/>
              <a:gd name="connsiteY441" fmla="*/ 1420952 h 2357168"/>
              <a:gd name="connsiteX442" fmla="*/ 1041817 w 3496242"/>
              <a:gd name="connsiteY442" fmla="*/ 1398467 h 2357168"/>
              <a:gd name="connsiteX443" fmla="*/ 1026827 w 3496242"/>
              <a:gd name="connsiteY443" fmla="*/ 1375982 h 2357168"/>
              <a:gd name="connsiteX444" fmla="*/ 989351 w 3496242"/>
              <a:gd name="connsiteY444" fmla="*/ 1346001 h 2357168"/>
              <a:gd name="connsiteX445" fmla="*/ 959371 w 3496242"/>
              <a:gd name="connsiteY445" fmla="*/ 1338506 h 2357168"/>
              <a:gd name="connsiteX446" fmla="*/ 936886 w 3496242"/>
              <a:gd name="connsiteY446" fmla="*/ 1331011 h 2357168"/>
              <a:gd name="connsiteX447" fmla="*/ 861935 w 3496242"/>
              <a:gd name="connsiteY447" fmla="*/ 1338506 h 2357168"/>
              <a:gd name="connsiteX448" fmla="*/ 839450 w 3496242"/>
              <a:gd name="connsiteY448" fmla="*/ 1346001 h 2357168"/>
              <a:gd name="connsiteX449" fmla="*/ 801974 w 3496242"/>
              <a:gd name="connsiteY449" fmla="*/ 1383477 h 2357168"/>
              <a:gd name="connsiteX450" fmla="*/ 757004 w 3496242"/>
              <a:gd name="connsiteY450" fmla="*/ 1413457 h 2357168"/>
              <a:gd name="connsiteX451" fmla="*/ 704538 w 3496242"/>
              <a:gd name="connsiteY451" fmla="*/ 1450932 h 2357168"/>
              <a:gd name="connsiteX452" fmla="*/ 712033 w 3496242"/>
              <a:gd name="connsiteY452" fmla="*/ 1420952 h 2357168"/>
              <a:gd name="connsiteX453" fmla="*/ 734518 w 3496242"/>
              <a:gd name="connsiteY453" fmla="*/ 1405962 h 2357168"/>
              <a:gd name="connsiteX454" fmla="*/ 749509 w 3496242"/>
              <a:gd name="connsiteY454" fmla="*/ 1383477 h 2357168"/>
              <a:gd name="connsiteX455" fmla="*/ 757004 w 3496242"/>
              <a:gd name="connsiteY455" fmla="*/ 1360991 h 2357168"/>
              <a:gd name="connsiteX456" fmla="*/ 727023 w 3496242"/>
              <a:gd name="connsiteY456" fmla="*/ 1323516 h 2357168"/>
              <a:gd name="connsiteX457" fmla="*/ 704538 w 3496242"/>
              <a:gd name="connsiteY457" fmla="*/ 1316021 h 2357168"/>
              <a:gd name="connsiteX458" fmla="*/ 659568 w 3496242"/>
              <a:gd name="connsiteY458" fmla="*/ 1278546 h 2357168"/>
              <a:gd name="connsiteX459" fmla="*/ 644577 w 3496242"/>
              <a:gd name="connsiteY459" fmla="*/ 1263555 h 2357168"/>
              <a:gd name="connsiteX460" fmla="*/ 622092 w 3496242"/>
              <a:gd name="connsiteY460" fmla="*/ 1256060 h 2357168"/>
              <a:gd name="connsiteX461" fmla="*/ 569627 w 3496242"/>
              <a:gd name="connsiteY461" fmla="*/ 1233575 h 2357168"/>
              <a:gd name="connsiteX462" fmla="*/ 502171 w 3496242"/>
              <a:gd name="connsiteY462" fmla="*/ 1196100 h 2357168"/>
              <a:gd name="connsiteX463" fmla="*/ 487181 w 3496242"/>
              <a:gd name="connsiteY463" fmla="*/ 1181109 h 2357168"/>
              <a:gd name="connsiteX464" fmla="*/ 442210 w 3496242"/>
              <a:gd name="connsiteY464" fmla="*/ 1151129 h 2357168"/>
              <a:gd name="connsiteX465" fmla="*/ 397240 w 3496242"/>
              <a:gd name="connsiteY465" fmla="*/ 1113654 h 2357168"/>
              <a:gd name="connsiteX466" fmla="*/ 374754 w 3496242"/>
              <a:gd name="connsiteY466" fmla="*/ 1106159 h 2357168"/>
              <a:gd name="connsiteX467" fmla="*/ 329784 w 3496242"/>
              <a:gd name="connsiteY467" fmla="*/ 1083673 h 2357168"/>
              <a:gd name="connsiteX468" fmla="*/ 307299 w 3496242"/>
              <a:gd name="connsiteY468" fmla="*/ 1068683 h 2357168"/>
              <a:gd name="connsiteX469" fmla="*/ 254833 w 3496242"/>
              <a:gd name="connsiteY469" fmla="*/ 1076178 h 2357168"/>
              <a:gd name="connsiteX470" fmla="*/ 224853 w 3496242"/>
              <a:gd name="connsiteY470" fmla="*/ 1091169 h 2357168"/>
              <a:gd name="connsiteX471" fmla="*/ 164892 w 3496242"/>
              <a:gd name="connsiteY471" fmla="*/ 1143634 h 2357168"/>
              <a:gd name="connsiteX472" fmla="*/ 134912 w 3496242"/>
              <a:gd name="connsiteY472" fmla="*/ 1188605 h 2357168"/>
              <a:gd name="connsiteX473" fmla="*/ 119922 w 3496242"/>
              <a:gd name="connsiteY473" fmla="*/ 1218585 h 2357168"/>
              <a:gd name="connsiteX474" fmla="*/ 97436 w 3496242"/>
              <a:gd name="connsiteY474" fmla="*/ 1173614 h 2357168"/>
              <a:gd name="connsiteX475" fmla="*/ 74951 w 3496242"/>
              <a:gd name="connsiteY475" fmla="*/ 1151129 h 2357168"/>
              <a:gd name="connsiteX476" fmla="*/ 37476 w 3496242"/>
              <a:gd name="connsiteY476" fmla="*/ 1143634 h 2357168"/>
              <a:gd name="connsiteX477" fmla="*/ 0 w 3496242"/>
              <a:gd name="connsiteY477" fmla="*/ 1128644 h 2357168"/>
              <a:gd name="connsiteX478" fmla="*/ 52466 w 3496242"/>
              <a:gd name="connsiteY478" fmla="*/ 1106159 h 2357168"/>
              <a:gd name="connsiteX479" fmla="*/ 104932 w 3496242"/>
              <a:gd name="connsiteY479" fmla="*/ 1098664 h 2357168"/>
              <a:gd name="connsiteX480" fmla="*/ 127417 w 3496242"/>
              <a:gd name="connsiteY480" fmla="*/ 1083673 h 2357168"/>
              <a:gd name="connsiteX481" fmla="*/ 209863 w 3496242"/>
              <a:gd name="connsiteY481" fmla="*/ 1053693 h 2357168"/>
              <a:gd name="connsiteX482" fmla="*/ 254833 w 3496242"/>
              <a:gd name="connsiteY482" fmla="*/ 1023713 h 2357168"/>
              <a:gd name="connsiteX483" fmla="*/ 239843 w 3496242"/>
              <a:gd name="connsiteY483" fmla="*/ 948762 h 2357168"/>
              <a:gd name="connsiteX484" fmla="*/ 217358 w 3496242"/>
              <a:gd name="connsiteY484" fmla="*/ 926277 h 2357168"/>
              <a:gd name="connsiteX485" fmla="*/ 179882 w 3496242"/>
              <a:gd name="connsiteY485" fmla="*/ 881306 h 2357168"/>
              <a:gd name="connsiteX486" fmla="*/ 262328 w 3496242"/>
              <a:gd name="connsiteY486" fmla="*/ 843831 h 2357168"/>
              <a:gd name="connsiteX487" fmla="*/ 269823 w 3496242"/>
              <a:gd name="connsiteY487" fmla="*/ 813850 h 2357168"/>
              <a:gd name="connsiteX488" fmla="*/ 292309 w 3496242"/>
              <a:gd name="connsiteY488" fmla="*/ 926277 h 2357168"/>
              <a:gd name="connsiteX489" fmla="*/ 299804 w 3496242"/>
              <a:gd name="connsiteY489" fmla="*/ 956257 h 2357168"/>
              <a:gd name="connsiteX490" fmla="*/ 322289 w 3496242"/>
              <a:gd name="connsiteY490" fmla="*/ 971247 h 2357168"/>
              <a:gd name="connsiteX491" fmla="*/ 337279 w 3496242"/>
              <a:gd name="connsiteY491" fmla="*/ 1001228 h 2357168"/>
              <a:gd name="connsiteX492" fmla="*/ 359764 w 3496242"/>
              <a:gd name="connsiteY492" fmla="*/ 1008723 h 2357168"/>
              <a:gd name="connsiteX493" fmla="*/ 382250 w 3496242"/>
              <a:gd name="connsiteY493" fmla="*/ 1023713 h 2357168"/>
              <a:gd name="connsiteX494" fmla="*/ 412230 w 3496242"/>
              <a:gd name="connsiteY494" fmla="*/ 1046198 h 2357168"/>
              <a:gd name="connsiteX495" fmla="*/ 434715 w 3496242"/>
              <a:gd name="connsiteY495" fmla="*/ 1068683 h 2357168"/>
              <a:gd name="connsiteX496" fmla="*/ 457200 w 3496242"/>
              <a:gd name="connsiteY496" fmla="*/ 1076178 h 2357168"/>
              <a:gd name="connsiteX497" fmla="*/ 472191 w 3496242"/>
              <a:gd name="connsiteY497" fmla="*/ 1091169 h 2357168"/>
              <a:gd name="connsiteX498" fmla="*/ 494676 w 3496242"/>
              <a:gd name="connsiteY498" fmla="*/ 1098664 h 2357168"/>
              <a:gd name="connsiteX499" fmla="*/ 532151 w 3496242"/>
              <a:gd name="connsiteY499" fmla="*/ 1128644 h 2357168"/>
              <a:gd name="connsiteX500" fmla="*/ 554636 w 3496242"/>
              <a:gd name="connsiteY500" fmla="*/ 1151129 h 2357168"/>
              <a:gd name="connsiteX501" fmla="*/ 599607 w 3496242"/>
              <a:gd name="connsiteY501" fmla="*/ 1181109 h 2357168"/>
              <a:gd name="connsiteX502" fmla="*/ 637082 w 3496242"/>
              <a:gd name="connsiteY502" fmla="*/ 1203595 h 2357168"/>
              <a:gd name="connsiteX503" fmla="*/ 629587 w 3496242"/>
              <a:gd name="connsiteY503" fmla="*/ 1128644 h 2357168"/>
              <a:gd name="connsiteX504" fmla="*/ 637082 w 3496242"/>
              <a:gd name="connsiteY504" fmla="*/ 1008723 h 2357168"/>
              <a:gd name="connsiteX505" fmla="*/ 644577 w 3496242"/>
              <a:gd name="connsiteY505" fmla="*/ 1046198 h 2357168"/>
              <a:gd name="connsiteX506" fmla="*/ 652073 w 3496242"/>
              <a:gd name="connsiteY506" fmla="*/ 1076178 h 2357168"/>
              <a:gd name="connsiteX507" fmla="*/ 682053 w 3496242"/>
              <a:gd name="connsiteY507" fmla="*/ 1136139 h 2357168"/>
              <a:gd name="connsiteX508" fmla="*/ 697043 w 3496242"/>
              <a:gd name="connsiteY508" fmla="*/ 1158624 h 2357168"/>
              <a:gd name="connsiteX509" fmla="*/ 719528 w 3496242"/>
              <a:gd name="connsiteY509" fmla="*/ 1203595 h 2357168"/>
              <a:gd name="connsiteX510" fmla="*/ 742014 w 3496242"/>
              <a:gd name="connsiteY510" fmla="*/ 1211090 h 2357168"/>
              <a:gd name="connsiteX511" fmla="*/ 809469 w 3496242"/>
              <a:gd name="connsiteY511" fmla="*/ 1241070 h 2357168"/>
              <a:gd name="connsiteX512" fmla="*/ 831954 w 3496242"/>
              <a:gd name="connsiteY512" fmla="*/ 1248565 h 2357168"/>
              <a:gd name="connsiteX513" fmla="*/ 989351 w 3496242"/>
              <a:gd name="connsiteY513" fmla="*/ 1211090 h 2357168"/>
              <a:gd name="connsiteX514" fmla="*/ 996846 w 3496242"/>
              <a:gd name="connsiteY514" fmla="*/ 1188605 h 2357168"/>
              <a:gd name="connsiteX515" fmla="*/ 989351 w 3496242"/>
              <a:gd name="connsiteY515" fmla="*/ 1068683 h 2357168"/>
              <a:gd name="connsiteX516" fmla="*/ 981856 w 3496242"/>
              <a:gd name="connsiteY516" fmla="*/ 1038703 h 2357168"/>
              <a:gd name="connsiteX517" fmla="*/ 966866 w 3496242"/>
              <a:gd name="connsiteY517" fmla="*/ 1016218 h 2357168"/>
              <a:gd name="connsiteX518" fmla="*/ 899410 w 3496242"/>
              <a:gd name="connsiteY518" fmla="*/ 963752 h 2357168"/>
              <a:gd name="connsiteX519" fmla="*/ 854440 w 3496242"/>
              <a:gd name="connsiteY519" fmla="*/ 933772 h 2357168"/>
              <a:gd name="connsiteX520" fmla="*/ 831954 w 3496242"/>
              <a:gd name="connsiteY520" fmla="*/ 918782 h 2357168"/>
              <a:gd name="connsiteX521" fmla="*/ 771994 w 3496242"/>
              <a:gd name="connsiteY521" fmla="*/ 903791 h 2357168"/>
              <a:gd name="connsiteX522" fmla="*/ 749509 w 3496242"/>
              <a:gd name="connsiteY522" fmla="*/ 896296 h 2357168"/>
              <a:gd name="connsiteX523" fmla="*/ 734518 w 3496242"/>
              <a:gd name="connsiteY523" fmla="*/ 881306 h 2357168"/>
              <a:gd name="connsiteX524" fmla="*/ 704538 w 3496242"/>
              <a:gd name="connsiteY524" fmla="*/ 873811 h 2357168"/>
              <a:gd name="connsiteX525" fmla="*/ 786984 w 3496242"/>
              <a:gd name="connsiteY525" fmla="*/ 896296 h 2357168"/>
              <a:gd name="connsiteX526" fmla="*/ 831954 w 3496242"/>
              <a:gd name="connsiteY526" fmla="*/ 911287 h 2357168"/>
              <a:gd name="connsiteX527" fmla="*/ 899410 w 3496242"/>
              <a:gd name="connsiteY527" fmla="*/ 911287 h 23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Lst>
            <a:rect l="l" t="t" r="r" b="b"/>
            <a:pathLst>
              <a:path w="3496242" h="2357168">
                <a:moveTo>
                  <a:pt x="899410" y="911287"/>
                </a:moveTo>
                <a:cubicBezTo>
                  <a:pt x="906905" y="897546"/>
                  <a:pt x="882866" y="843694"/>
                  <a:pt x="876925" y="828841"/>
                </a:cubicBezTo>
                <a:cubicBezTo>
                  <a:pt x="868336" y="807368"/>
                  <a:pt x="853855" y="801156"/>
                  <a:pt x="839450" y="783870"/>
                </a:cubicBezTo>
                <a:cubicBezTo>
                  <a:pt x="833683" y="776950"/>
                  <a:pt x="829456" y="768880"/>
                  <a:pt x="824459" y="761385"/>
                </a:cubicBezTo>
                <a:cubicBezTo>
                  <a:pt x="804947" y="702849"/>
                  <a:pt x="829173" y="781250"/>
                  <a:pt x="809469" y="656454"/>
                </a:cubicBezTo>
                <a:cubicBezTo>
                  <a:pt x="806256" y="636104"/>
                  <a:pt x="800994" y="616038"/>
                  <a:pt x="794479" y="596493"/>
                </a:cubicBezTo>
                <a:cubicBezTo>
                  <a:pt x="791981" y="588998"/>
                  <a:pt x="791724" y="580328"/>
                  <a:pt x="786984" y="574008"/>
                </a:cubicBezTo>
                <a:cubicBezTo>
                  <a:pt x="776384" y="559875"/>
                  <a:pt x="749509" y="536532"/>
                  <a:pt x="749509" y="536532"/>
                </a:cubicBezTo>
                <a:cubicBezTo>
                  <a:pt x="736493" y="497483"/>
                  <a:pt x="750541" y="528453"/>
                  <a:pt x="727023" y="499057"/>
                </a:cubicBezTo>
                <a:cubicBezTo>
                  <a:pt x="721396" y="492023"/>
                  <a:pt x="719067" y="482199"/>
                  <a:pt x="712033" y="476572"/>
                </a:cubicBezTo>
                <a:cubicBezTo>
                  <a:pt x="705864" y="471637"/>
                  <a:pt x="697043" y="471575"/>
                  <a:pt x="689548" y="469077"/>
                </a:cubicBezTo>
                <a:cubicBezTo>
                  <a:pt x="652073" y="471575"/>
                  <a:pt x="613659" y="467873"/>
                  <a:pt x="577122" y="476572"/>
                </a:cubicBezTo>
                <a:cubicBezTo>
                  <a:pt x="559596" y="480745"/>
                  <a:pt x="532151" y="506552"/>
                  <a:pt x="532151" y="506552"/>
                </a:cubicBezTo>
                <a:cubicBezTo>
                  <a:pt x="527154" y="514047"/>
                  <a:pt x="522788" y="522003"/>
                  <a:pt x="517161" y="529037"/>
                </a:cubicBezTo>
                <a:cubicBezTo>
                  <a:pt x="512747" y="534555"/>
                  <a:pt x="506411" y="538375"/>
                  <a:pt x="502171" y="544028"/>
                </a:cubicBezTo>
                <a:cubicBezTo>
                  <a:pt x="499123" y="548092"/>
                  <a:pt x="472829" y="594611"/>
                  <a:pt x="457200" y="603988"/>
                </a:cubicBezTo>
                <a:cubicBezTo>
                  <a:pt x="450425" y="608053"/>
                  <a:pt x="442210" y="608985"/>
                  <a:pt x="434715" y="611483"/>
                </a:cubicBezTo>
                <a:cubicBezTo>
                  <a:pt x="442526" y="588051"/>
                  <a:pt x="450099" y="558756"/>
                  <a:pt x="472191" y="544028"/>
                </a:cubicBezTo>
                <a:lnTo>
                  <a:pt x="517161" y="514047"/>
                </a:lnTo>
                <a:lnTo>
                  <a:pt x="539646" y="499057"/>
                </a:lnTo>
                <a:cubicBezTo>
                  <a:pt x="544643" y="491562"/>
                  <a:pt x="558664" y="484629"/>
                  <a:pt x="554636" y="476572"/>
                </a:cubicBezTo>
                <a:cubicBezTo>
                  <a:pt x="550029" y="467359"/>
                  <a:pt x="534522" y="472037"/>
                  <a:pt x="524656" y="469077"/>
                </a:cubicBezTo>
                <a:cubicBezTo>
                  <a:pt x="524599" y="469060"/>
                  <a:pt x="468470" y="450348"/>
                  <a:pt x="457200" y="446591"/>
                </a:cubicBezTo>
                <a:lnTo>
                  <a:pt x="434715" y="439096"/>
                </a:lnTo>
                <a:lnTo>
                  <a:pt x="412230" y="431601"/>
                </a:lnTo>
                <a:cubicBezTo>
                  <a:pt x="374879" y="319547"/>
                  <a:pt x="404023" y="430887"/>
                  <a:pt x="682053" y="401621"/>
                </a:cubicBezTo>
                <a:cubicBezTo>
                  <a:pt x="689910" y="400794"/>
                  <a:pt x="687378" y="386732"/>
                  <a:pt x="689548" y="379136"/>
                </a:cubicBezTo>
                <a:cubicBezTo>
                  <a:pt x="700088" y="342247"/>
                  <a:pt x="692073" y="354105"/>
                  <a:pt x="712033" y="319175"/>
                </a:cubicBezTo>
                <a:cubicBezTo>
                  <a:pt x="741384" y="267811"/>
                  <a:pt x="712463" y="321102"/>
                  <a:pt x="742014" y="281700"/>
                </a:cubicBezTo>
                <a:cubicBezTo>
                  <a:pt x="752824" y="267287"/>
                  <a:pt x="762001" y="251719"/>
                  <a:pt x="771994" y="236729"/>
                </a:cubicBezTo>
                <a:lnTo>
                  <a:pt x="786984" y="214244"/>
                </a:lnTo>
                <a:cubicBezTo>
                  <a:pt x="784265" y="246868"/>
                  <a:pt x="778903" y="326149"/>
                  <a:pt x="771994" y="364146"/>
                </a:cubicBezTo>
                <a:cubicBezTo>
                  <a:pt x="770581" y="371919"/>
                  <a:pt x="766997" y="379136"/>
                  <a:pt x="764499" y="386631"/>
                </a:cubicBezTo>
                <a:cubicBezTo>
                  <a:pt x="766997" y="416611"/>
                  <a:pt x="768018" y="446752"/>
                  <a:pt x="771994" y="476572"/>
                </a:cubicBezTo>
                <a:cubicBezTo>
                  <a:pt x="773038" y="484403"/>
                  <a:pt x="775107" y="492483"/>
                  <a:pt x="779489" y="499057"/>
                </a:cubicBezTo>
                <a:cubicBezTo>
                  <a:pt x="785369" y="507876"/>
                  <a:pt x="794479" y="514047"/>
                  <a:pt x="801974" y="521542"/>
                </a:cubicBezTo>
                <a:cubicBezTo>
                  <a:pt x="829303" y="603531"/>
                  <a:pt x="785721" y="479356"/>
                  <a:pt x="824459" y="566513"/>
                </a:cubicBezTo>
                <a:cubicBezTo>
                  <a:pt x="830877" y="580952"/>
                  <a:pt x="835618" y="596154"/>
                  <a:pt x="839450" y="611483"/>
                </a:cubicBezTo>
                <a:cubicBezTo>
                  <a:pt x="844447" y="631470"/>
                  <a:pt x="839872" y="656876"/>
                  <a:pt x="854440" y="671444"/>
                </a:cubicBezTo>
                <a:lnTo>
                  <a:pt x="876925" y="693929"/>
                </a:lnTo>
                <a:cubicBezTo>
                  <a:pt x="884420" y="691431"/>
                  <a:pt x="893824" y="692020"/>
                  <a:pt x="899410" y="686434"/>
                </a:cubicBezTo>
                <a:cubicBezTo>
                  <a:pt x="912149" y="673695"/>
                  <a:pt x="929391" y="641464"/>
                  <a:pt x="929391" y="641464"/>
                </a:cubicBezTo>
                <a:cubicBezTo>
                  <a:pt x="931889" y="633969"/>
                  <a:pt x="936886" y="626879"/>
                  <a:pt x="936886" y="618978"/>
                </a:cubicBezTo>
                <a:cubicBezTo>
                  <a:pt x="936886" y="600380"/>
                  <a:pt x="926152" y="550319"/>
                  <a:pt x="921895" y="529037"/>
                </a:cubicBezTo>
                <a:cubicBezTo>
                  <a:pt x="929423" y="491404"/>
                  <a:pt x="929168" y="484625"/>
                  <a:pt x="944381" y="446591"/>
                </a:cubicBezTo>
                <a:cubicBezTo>
                  <a:pt x="948530" y="436217"/>
                  <a:pt x="954374" y="426604"/>
                  <a:pt x="959371" y="416611"/>
                </a:cubicBezTo>
                <a:cubicBezTo>
                  <a:pt x="966866" y="424106"/>
                  <a:pt x="978944" y="428904"/>
                  <a:pt x="981856" y="439096"/>
                </a:cubicBezTo>
                <a:cubicBezTo>
                  <a:pt x="1021332" y="577263"/>
                  <a:pt x="963871" y="483320"/>
                  <a:pt x="1004341" y="544028"/>
                </a:cubicBezTo>
                <a:cubicBezTo>
                  <a:pt x="1024328" y="541529"/>
                  <a:pt x="1044761" y="541417"/>
                  <a:pt x="1064302" y="536532"/>
                </a:cubicBezTo>
                <a:cubicBezTo>
                  <a:pt x="1075141" y="533822"/>
                  <a:pt x="1090133" y="511168"/>
                  <a:pt x="1094282" y="521542"/>
                </a:cubicBezTo>
                <a:cubicBezTo>
                  <a:pt x="1101037" y="538430"/>
                  <a:pt x="1087426" y="557740"/>
                  <a:pt x="1079292" y="574008"/>
                </a:cubicBezTo>
                <a:cubicBezTo>
                  <a:pt x="1074552" y="583489"/>
                  <a:pt x="1063593" y="588350"/>
                  <a:pt x="1056807" y="596493"/>
                </a:cubicBezTo>
                <a:cubicBezTo>
                  <a:pt x="1009523" y="653234"/>
                  <a:pt x="1070446" y="590347"/>
                  <a:pt x="1026827" y="633969"/>
                </a:cubicBezTo>
                <a:cubicBezTo>
                  <a:pt x="1024329" y="641464"/>
                  <a:pt x="1024072" y="650134"/>
                  <a:pt x="1019332" y="656454"/>
                </a:cubicBezTo>
                <a:cubicBezTo>
                  <a:pt x="1008732" y="670587"/>
                  <a:pt x="981856" y="693929"/>
                  <a:pt x="981856" y="693929"/>
                </a:cubicBezTo>
                <a:cubicBezTo>
                  <a:pt x="963017" y="750445"/>
                  <a:pt x="988429" y="680782"/>
                  <a:pt x="959371" y="738900"/>
                </a:cubicBezTo>
                <a:cubicBezTo>
                  <a:pt x="955838" y="745966"/>
                  <a:pt x="954374" y="753890"/>
                  <a:pt x="951876" y="761385"/>
                </a:cubicBezTo>
                <a:cubicBezTo>
                  <a:pt x="956873" y="768880"/>
                  <a:pt x="962397" y="776049"/>
                  <a:pt x="966866" y="783870"/>
                </a:cubicBezTo>
                <a:cubicBezTo>
                  <a:pt x="980192" y="807191"/>
                  <a:pt x="980248" y="816419"/>
                  <a:pt x="996846" y="836336"/>
                </a:cubicBezTo>
                <a:cubicBezTo>
                  <a:pt x="1010773" y="853049"/>
                  <a:pt x="1046711" y="884403"/>
                  <a:pt x="1064302" y="888801"/>
                </a:cubicBezTo>
                <a:lnTo>
                  <a:pt x="1094282" y="896296"/>
                </a:lnTo>
                <a:cubicBezTo>
                  <a:pt x="1115119" y="889351"/>
                  <a:pt x="1121817" y="889309"/>
                  <a:pt x="1139253" y="873811"/>
                </a:cubicBezTo>
                <a:cubicBezTo>
                  <a:pt x="1155097" y="859727"/>
                  <a:pt x="1184223" y="828841"/>
                  <a:pt x="1184223" y="828841"/>
                </a:cubicBezTo>
                <a:cubicBezTo>
                  <a:pt x="1186721" y="783870"/>
                  <a:pt x="1185632" y="738556"/>
                  <a:pt x="1191718" y="693929"/>
                </a:cubicBezTo>
                <a:cubicBezTo>
                  <a:pt x="1192942" y="684952"/>
                  <a:pt x="1227406" y="629156"/>
                  <a:pt x="1229194" y="626473"/>
                </a:cubicBezTo>
                <a:cubicBezTo>
                  <a:pt x="1236123" y="616079"/>
                  <a:pt x="1244418" y="606658"/>
                  <a:pt x="1251679" y="596493"/>
                </a:cubicBezTo>
                <a:cubicBezTo>
                  <a:pt x="1256915" y="589163"/>
                  <a:pt x="1259890" y="579940"/>
                  <a:pt x="1266669" y="574008"/>
                </a:cubicBezTo>
                <a:cubicBezTo>
                  <a:pt x="1280228" y="562144"/>
                  <a:pt x="1311640" y="544028"/>
                  <a:pt x="1311640" y="544028"/>
                </a:cubicBezTo>
                <a:cubicBezTo>
                  <a:pt x="1336745" y="506369"/>
                  <a:pt x="1339982" y="510059"/>
                  <a:pt x="1349115" y="476572"/>
                </a:cubicBezTo>
                <a:cubicBezTo>
                  <a:pt x="1354536" y="456696"/>
                  <a:pt x="1364105" y="416611"/>
                  <a:pt x="1364105" y="416611"/>
                </a:cubicBezTo>
                <a:cubicBezTo>
                  <a:pt x="1361607" y="409116"/>
                  <a:pt x="1361350" y="400446"/>
                  <a:pt x="1356610" y="394126"/>
                </a:cubicBezTo>
                <a:cubicBezTo>
                  <a:pt x="1324177" y="350882"/>
                  <a:pt x="1321391" y="357402"/>
                  <a:pt x="1274164" y="341660"/>
                </a:cubicBezTo>
                <a:lnTo>
                  <a:pt x="1251679" y="334165"/>
                </a:lnTo>
                <a:cubicBezTo>
                  <a:pt x="1244184" y="331667"/>
                  <a:pt x="1236859" y="328586"/>
                  <a:pt x="1229194" y="326670"/>
                </a:cubicBezTo>
                <a:lnTo>
                  <a:pt x="1199214" y="319175"/>
                </a:lnTo>
                <a:cubicBezTo>
                  <a:pt x="1216702" y="316677"/>
                  <a:pt x="1234121" y="313631"/>
                  <a:pt x="1251679" y="311680"/>
                </a:cubicBezTo>
                <a:cubicBezTo>
                  <a:pt x="1279106" y="308633"/>
                  <a:pt x="1309443" y="316526"/>
                  <a:pt x="1334125" y="304185"/>
                </a:cubicBezTo>
                <a:cubicBezTo>
                  <a:pt x="1343606" y="299445"/>
                  <a:pt x="1319783" y="288486"/>
                  <a:pt x="1311640" y="281700"/>
                </a:cubicBezTo>
                <a:cubicBezTo>
                  <a:pt x="1284290" y="258908"/>
                  <a:pt x="1290870" y="275339"/>
                  <a:pt x="1266669" y="244224"/>
                </a:cubicBezTo>
                <a:cubicBezTo>
                  <a:pt x="1255608" y="230003"/>
                  <a:pt x="1249428" y="211993"/>
                  <a:pt x="1236689" y="199254"/>
                </a:cubicBezTo>
                <a:lnTo>
                  <a:pt x="1191718" y="154283"/>
                </a:lnTo>
                <a:cubicBezTo>
                  <a:pt x="1184223" y="146788"/>
                  <a:pt x="1173973" y="141279"/>
                  <a:pt x="1169233" y="131798"/>
                </a:cubicBezTo>
                <a:cubicBezTo>
                  <a:pt x="1149503" y="92337"/>
                  <a:pt x="1162143" y="109719"/>
                  <a:pt x="1131758" y="79332"/>
                </a:cubicBezTo>
                <a:cubicBezTo>
                  <a:pt x="1134256" y="71837"/>
                  <a:pt x="1132187" y="60380"/>
                  <a:pt x="1139253" y="56847"/>
                </a:cubicBezTo>
                <a:cubicBezTo>
                  <a:pt x="1159855" y="46546"/>
                  <a:pt x="1184857" y="49141"/>
                  <a:pt x="1206709" y="41857"/>
                </a:cubicBezTo>
                <a:cubicBezTo>
                  <a:pt x="1215255" y="39008"/>
                  <a:pt x="1221699" y="31864"/>
                  <a:pt x="1229194" y="26867"/>
                </a:cubicBezTo>
                <a:cubicBezTo>
                  <a:pt x="1231692" y="19372"/>
                  <a:pt x="1230115" y="0"/>
                  <a:pt x="1236689" y="4382"/>
                </a:cubicBezTo>
                <a:cubicBezTo>
                  <a:pt x="1240530" y="6943"/>
                  <a:pt x="1255694" y="53903"/>
                  <a:pt x="1259174" y="64342"/>
                </a:cubicBezTo>
                <a:cubicBezTo>
                  <a:pt x="1263666" y="91294"/>
                  <a:pt x="1264100" y="108315"/>
                  <a:pt x="1274164" y="131798"/>
                </a:cubicBezTo>
                <a:cubicBezTo>
                  <a:pt x="1278565" y="142068"/>
                  <a:pt x="1282174" y="153053"/>
                  <a:pt x="1289154" y="161778"/>
                </a:cubicBezTo>
                <a:cubicBezTo>
                  <a:pt x="1302397" y="178332"/>
                  <a:pt x="1334125" y="206749"/>
                  <a:pt x="1334125" y="206749"/>
                </a:cubicBezTo>
                <a:cubicBezTo>
                  <a:pt x="1351947" y="260215"/>
                  <a:pt x="1326676" y="195574"/>
                  <a:pt x="1364105" y="251719"/>
                </a:cubicBezTo>
                <a:cubicBezTo>
                  <a:pt x="1403019" y="310092"/>
                  <a:pt x="1339910" y="242517"/>
                  <a:pt x="1386591" y="289195"/>
                </a:cubicBezTo>
                <a:cubicBezTo>
                  <a:pt x="1389089" y="299188"/>
                  <a:pt x="1392243" y="309040"/>
                  <a:pt x="1394086" y="319175"/>
                </a:cubicBezTo>
                <a:cubicBezTo>
                  <a:pt x="1404870" y="378490"/>
                  <a:pt x="1404705" y="418501"/>
                  <a:pt x="1409076" y="484067"/>
                </a:cubicBezTo>
                <a:cubicBezTo>
                  <a:pt x="1419069" y="481569"/>
                  <a:pt x="1429843" y="481179"/>
                  <a:pt x="1439056" y="476572"/>
                </a:cubicBezTo>
                <a:cubicBezTo>
                  <a:pt x="1495887" y="448156"/>
                  <a:pt x="1469499" y="454950"/>
                  <a:pt x="1506512" y="424106"/>
                </a:cubicBezTo>
                <a:cubicBezTo>
                  <a:pt x="1513432" y="418339"/>
                  <a:pt x="1522302" y="415142"/>
                  <a:pt x="1528997" y="409116"/>
                </a:cubicBezTo>
                <a:cubicBezTo>
                  <a:pt x="1547381" y="392571"/>
                  <a:pt x="1581463" y="356650"/>
                  <a:pt x="1581463" y="356650"/>
                </a:cubicBezTo>
                <a:cubicBezTo>
                  <a:pt x="1583961" y="349155"/>
                  <a:pt x="1585425" y="341231"/>
                  <a:pt x="1588958" y="334165"/>
                </a:cubicBezTo>
                <a:cubicBezTo>
                  <a:pt x="1592986" y="326108"/>
                  <a:pt x="1602612" y="320588"/>
                  <a:pt x="1603948" y="311680"/>
                </a:cubicBezTo>
                <a:cubicBezTo>
                  <a:pt x="1610259" y="269605"/>
                  <a:pt x="1608945" y="226736"/>
                  <a:pt x="1611443" y="184264"/>
                </a:cubicBezTo>
                <a:cubicBezTo>
                  <a:pt x="1652451" y="266281"/>
                  <a:pt x="1622419" y="250381"/>
                  <a:pt x="1671404" y="266709"/>
                </a:cubicBezTo>
                <a:cubicBezTo>
                  <a:pt x="1654191" y="335562"/>
                  <a:pt x="1679068" y="264626"/>
                  <a:pt x="1641423" y="311680"/>
                </a:cubicBezTo>
                <a:cubicBezTo>
                  <a:pt x="1636488" y="317849"/>
                  <a:pt x="1638668" y="327845"/>
                  <a:pt x="1633928" y="334165"/>
                </a:cubicBezTo>
                <a:cubicBezTo>
                  <a:pt x="1623328" y="348298"/>
                  <a:pt x="1596453" y="371641"/>
                  <a:pt x="1596453" y="371641"/>
                </a:cubicBezTo>
                <a:cubicBezTo>
                  <a:pt x="1593955" y="379136"/>
                  <a:pt x="1592795" y="387220"/>
                  <a:pt x="1588958" y="394126"/>
                </a:cubicBezTo>
                <a:cubicBezTo>
                  <a:pt x="1580209" y="409875"/>
                  <a:pt x="1558977" y="439096"/>
                  <a:pt x="1558977" y="439096"/>
                </a:cubicBezTo>
                <a:cubicBezTo>
                  <a:pt x="1546228" y="477344"/>
                  <a:pt x="1559620" y="448340"/>
                  <a:pt x="1528997" y="484067"/>
                </a:cubicBezTo>
                <a:cubicBezTo>
                  <a:pt x="1520868" y="493551"/>
                  <a:pt x="1515345" y="505214"/>
                  <a:pt x="1506512" y="514047"/>
                </a:cubicBezTo>
                <a:cubicBezTo>
                  <a:pt x="1500142" y="520417"/>
                  <a:pt x="1490806" y="523105"/>
                  <a:pt x="1484027" y="529037"/>
                </a:cubicBezTo>
                <a:cubicBezTo>
                  <a:pt x="1430315" y="576035"/>
                  <a:pt x="1468909" y="560923"/>
                  <a:pt x="1416571" y="574008"/>
                </a:cubicBezTo>
                <a:cubicBezTo>
                  <a:pt x="1411574" y="581503"/>
                  <a:pt x="1408615" y="590866"/>
                  <a:pt x="1401581" y="596493"/>
                </a:cubicBezTo>
                <a:cubicBezTo>
                  <a:pt x="1395411" y="601428"/>
                  <a:pt x="1385669" y="599606"/>
                  <a:pt x="1379095" y="603988"/>
                </a:cubicBezTo>
                <a:cubicBezTo>
                  <a:pt x="1370276" y="609867"/>
                  <a:pt x="1364105" y="618978"/>
                  <a:pt x="1356610" y="626473"/>
                </a:cubicBezTo>
                <a:cubicBezTo>
                  <a:pt x="1354112" y="636467"/>
                  <a:pt x="1349115" y="646153"/>
                  <a:pt x="1349115" y="656454"/>
                </a:cubicBezTo>
                <a:cubicBezTo>
                  <a:pt x="1349115" y="716739"/>
                  <a:pt x="1353565" y="700253"/>
                  <a:pt x="1364105" y="738900"/>
                </a:cubicBezTo>
                <a:cubicBezTo>
                  <a:pt x="1369526" y="758776"/>
                  <a:pt x="1369881" y="780433"/>
                  <a:pt x="1379095" y="798860"/>
                </a:cubicBezTo>
                <a:cubicBezTo>
                  <a:pt x="1384092" y="808854"/>
                  <a:pt x="1389936" y="818467"/>
                  <a:pt x="1394086" y="828841"/>
                </a:cubicBezTo>
                <a:cubicBezTo>
                  <a:pt x="1416166" y="884039"/>
                  <a:pt x="1397114" y="862453"/>
                  <a:pt x="1431561" y="903791"/>
                </a:cubicBezTo>
                <a:cubicBezTo>
                  <a:pt x="1436085" y="909220"/>
                  <a:pt x="1440671" y="914862"/>
                  <a:pt x="1446551" y="918782"/>
                </a:cubicBezTo>
                <a:cubicBezTo>
                  <a:pt x="1465072" y="931130"/>
                  <a:pt x="1479032" y="934605"/>
                  <a:pt x="1499017" y="941267"/>
                </a:cubicBezTo>
                <a:cubicBezTo>
                  <a:pt x="1521502" y="938769"/>
                  <a:pt x="1545211" y="941503"/>
                  <a:pt x="1566473" y="933772"/>
                </a:cubicBezTo>
                <a:cubicBezTo>
                  <a:pt x="1574939" y="930694"/>
                  <a:pt x="1574429" y="916914"/>
                  <a:pt x="1581463" y="911287"/>
                </a:cubicBezTo>
                <a:cubicBezTo>
                  <a:pt x="1587632" y="906351"/>
                  <a:pt x="1596453" y="906290"/>
                  <a:pt x="1603948" y="903791"/>
                </a:cubicBezTo>
                <a:cubicBezTo>
                  <a:pt x="1652560" y="838974"/>
                  <a:pt x="1601096" y="900665"/>
                  <a:pt x="1648918" y="858821"/>
                </a:cubicBezTo>
                <a:cubicBezTo>
                  <a:pt x="1662213" y="847188"/>
                  <a:pt x="1686394" y="821346"/>
                  <a:pt x="1686394" y="821346"/>
                </a:cubicBezTo>
                <a:cubicBezTo>
                  <a:pt x="1700135" y="780120"/>
                  <a:pt x="1685632" y="817057"/>
                  <a:pt x="1708879" y="776375"/>
                </a:cubicBezTo>
                <a:cubicBezTo>
                  <a:pt x="1714422" y="766674"/>
                  <a:pt x="1718326" y="756096"/>
                  <a:pt x="1723869" y="746395"/>
                </a:cubicBezTo>
                <a:cubicBezTo>
                  <a:pt x="1766255" y="672218"/>
                  <a:pt x="1708537" y="784549"/>
                  <a:pt x="1753850" y="693929"/>
                </a:cubicBezTo>
                <a:cubicBezTo>
                  <a:pt x="1756348" y="643962"/>
                  <a:pt x="1757781" y="593930"/>
                  <a:pt x="1761345" y="544028"/>
                </a:cubicBezTo>
                <a:cubicBezTo>
                  <a:pt x="1765197" y="490095"/>
                  <a:pt x="1764283" y="497737"/>
                  <a:pt x="1776335" y="461582"/>
                </a:cubicBezTo>
                <a:cubicBezTo>
                  <a:pt x="1778833" y="439097"/>
                  <a:pt x="1780111" y="416442"/>
                  <a:pt x="1783830" y="394126"/>
                </a:cubicBezTo>
                <a:cubicBezTo>
                  <a:pt x="1785129" y="386333"/>
                  <a:pt x="1789155" y="379237"/>
                  <a:pt x="1791325" y="371641"/>
                </a:cubicBezTo>
                <a:cubicBezTo>
                  <a:pt x="1794155" y="361736"/>
                  <a:pt x="1795990" y="351565"/>
                  <a:pt x="1798820" y="341660"/>
                </a:cubicBezTo>
                <a:cubicBezTo>
                  <a:pt x="1800990" y="334064"/>
                  <a:pt x="1804145" y="326771"/>
                  <a:pt x="1806315" y="319175"/>
                </a:cubicBezTo>
                <a:cubicBezTo>
                  <a:pt x="1809145" y="309270"/>
                  <a:pt x="1808096" y="297766"/>
                  <a:pt x="1813810" y="289195"/>
                </a:cubicBezTo>
                <a:cubicBezTo>
                  <a:pt x="1818807" y="281700"/>
                  <a:pt x="1829261" y="279832"/>
                  <a:pt x="1836295" y="274205"/>
                </a:cubicBezTo>
                <a:cubicBezTo>
                  <a:pt x="1889694" y="231485"/>
                  <a:pt x="1804567" y="290360"/>
                  <a:pt x="1873771" y="244224"/>
                </a:cubicBezTo>
                <a:cubicBezTo>
                  <a:pt x="1878249" y="230790"/>
                  <a:pt x="1894063" y="186882"/>
                  <a:pt x="1866276" y="251719"/>
                </a:cubicBezTo>
                <a:cubicBezTo>
                  <a:pt x="1863164" y="258981"/>
                  <a:pt x="1861279" y="266710"/>
                  <a:pt x="1858781" y="274205"/>
                </a:cubicBezTo>
                <a:cubicBezTo>
                  <a:pt x="1861279" y="296690"/>
                  <a:pt x="1858545" y="320399"/>
                  <a:pt x="1866276" y="341660"/>
                </a:cubicBezTo>
                <a:cubicBezTo>
                  <a:pt x="1869354" y="350126"/>
                  <a:pt x="1879780" y="355959"/>
                  <a:pt x="1888761" y="356650"/>
                </a:cubicBezTo>
                <a:cubicBezTo>
                  <a:pt x="1913795" y="358576"/>
                  <a:pt x="1938728" y="351653"/>
                  <a:pt x="1963712" y="349155"/>
                </a:cubicBezTo>
                <a:cubicBezTo>
                  <a:pt x="1939167" y="361428"/>
                  <a:pt x="1893408" y="381984"/>
                  <a:pt x="1873771" y="401621"/>
                </a:cubicBezTo>
                <a:lnTo>
                  <a:pt x="1851286" y="424106"/>
                </a:lnTo>
                <a:cubicBezTo>
                  <a:pt x="1844302" y="441565"/>
                  <a:pt x="1830499" y="471177"/>
                  <a:pt x="1828800" y="491562"/>
                </a:cubicBezTo>
                <a:cubicBezTo>
                  <a:pt x="1824645" y="541419"/>
                  <a:pt x="1825460" y="591607"/>
                  <a:pt x="1821305" y="641464"/>
                </a:cubicBezTo>
                <a:cubicBezTo>
                  <a:pt x="1820450" y="651729"/>
                  <a:pt x="1817868" y="661976"/>
                  <a:pt x="1813810" y="671444"/>
                </a:cubicBezTo>
                <a:cubicBezTo>
                  <a:pt x="1810262" y="679724"/>
                  <a:pt x="1803817" y="686434"/>
                  <a:pt x="1798820" y="693929"/>
                </a:cubicBezTo>
                <a:cubicBezTo>
                  <a:pt x="1780335" y="767870"/>
                  <a:pt x="1804972" y="691170"/>
                  <a:pt x="1776335" y="738900"/>
                </a:cubicBezTo>
                <a:cubicBezTo>
                  <a:pt x="1772270" y="745675"/>
                  <a:pt x="1761505" y="758451"/>
                  <a:pt x="1768840" y="761385"/>
                </a:cubicBezTo>
                <a:cubicBezTo>
                  <a:pt x="1782950" y="767029"/>
                  <a:pt x="1798820" y="756388"/>
                  <a:pt x="1813810" y="753890"/>
                </a:cubicBezTo>
                <a:cubicBezTo>
                  <a:pt x="1823804" y="748893"/>
                  <a:pt x="1834090" y="744444"/>
                  <a:pt x="1843791" y="738900"/>
                </a:cubicBezTo>
                <a:cubicBezTo>
                  <a:pt x="1851612" y="734431"/>
                  <a:pt x="1858219" y="727938"/>
                  <a:pt x="1866276" y="723909"/>
                </a:cubicBezTo>
                <a:cubicBezTo>
                  <a:pt x="1873342" y="720376"/>
                  <a:pt x="1881364" y="719188"/>
                  <a:pt x="1888761" y="716414"/>
                </a:cubicBezTo>
                <a:cubicBezTo>
                  <a:pt x="1901358" y="711690"/>
                  <a:pt x="1913942" y="706888"/>
                  <a:pt x="1926236" y="701424"/>
                </a:cubicBezTo>
                <a:cubicBezTo>
                  <a:pt x="1936446" y="696886"/>
                  <a:pt x="1946516" y="691977"/>
                  <a:pt x="1956217" y="686434"/>
                </a:cubicBezTo>
                <a:cubicBezTo>
                  <a:pt x="1964038" y="681965"/>
                  <a:pt x="1970645" y="675472"/>
                  <a:pt x="1978702" y="671444"/>
                </a:cubicBezTo>
                <a:cubicBezTo>
                  <a:pt x="1985768" y="667911"/>
                  <a:pt x="1993692" y="666447"/>
                  <a:pt x="2001187" y="663949"/>
                </a:cubicBezTo>
                <a:cubicBezTo>
                  <a:pt x="2011181" y="656454"/>
                  <a:pt x="2021003" y="648725"/>
                  <a:pt x="2031168" y="641464"/>
                </a:cubicBezTo>
                <a:cubicBezTo>
                  <a:pt x="2038498" y="636228"/>
                  <a:pt x="2048656" y="633968"/>
                  <a:pt x="2053653" y="626473"/>
                </a:cubicBezTo>
                <a:cubicBezTo>
                  <a:pt x="2059367" y="617902"/>
                  <a:pt x="2057531" y="606138"/>
                  <a:pt x="2061148" y="596493"/>
                </a:cubicBezTo>
                <a:cubicBezTo>
                  <a:pt x="2065071" y="586032"/>
                  <a:pt x="2071141" y="576506"/>
                  <a:pt x="2076138" y="566513"/>
                </a:cubicBezTo>
                <a:cubicBezTo>
                  <a:pt x="2081135" y="546526"/>
                  <a:pt x="2073986" y="517980"/>
                  <a:pt x="2091128" y="506552"/>
                </a:cubicBezTo>
                <a:cubicBezTo>
                  <a:pt x="2103773" y="498122"/>
                  <a:pt x="2095904" y="536571"/>
                  <a:pt x="2098623" y="551523"/>
                </a:cubicBezTo>
                <a:cubicBezTo>
                  <a:pt x="2100902" y="564057"/>
                  <a:pt x="2101100" y="577289"/>
                  <a:pt x="2106118" y="588998"/>
                </a:cubicBezTo>
                <a:cubicBezTo>
                  <a:pt x="2110963" y="600303"/>
                  <a:pt x="2136282" y="612884"/>
                  <a:pt x="2143594" y="618978"/>
                </a:cubicBezTo>
                <a:cubicBezTo>
                  <a:pt x="2151737" y="625764"/>
                  <a:pt x="2157260" y="635584"/>
                  <a:pt x="2166079" y="641464"/>
                </a:cubicBezTo>
                <a:cubicBezTo>
                  <a:pt x="2172652" y="645846"/>
                  <a:pt x="2181498" y="645426"/>
                  <a:pt x="2188564" y="648959"/>
                </a:cubicBezTo>
                <a:cubicBezTo>
                  <a:pt x="2196621" y="652987"/>
                  <a:pt x="2203555" y="658952"/>
                  <a:pt x="2211050" y="663949"/>
                </a:cubicBezTo>
                <a:cubicBezTo>
                  <a:pt x="2206053" y="671444"/>
                  <a:pt x="2203093" y="680807"/>
                  <a:pt x="2196059" y="686434"/>
                </a:cubicBezTo>
                <a:cubicBezTo>
                  <a:pt x="2186328" y="694218"/>
                  <a:pt x="2129102" y="701317"/>
                  <a:pt x="2128604" y="701424"/>
                </a:cubicBezTo>
                <a:cubicBezTo>
                  <a:pt x="2108459" y="705741"/>
                  <a:pt x="2088519" y="710993"/>
                  <a:pt x="2068643" y="716414"/>
                </a:cubicBezTo>
                <a:cubicBezTo>
                  <a:pt x="2036538" y="725170"/>
                  <a:pt x="2053624" y="724596"/>
                  <a:pt x="2016177" y="731405"/>
                </a:cubicBezTo>
                <a:cubicBezTo>
                  <a:pt x="1998796" y="734565"/>
                  <a:pt x="1981200" y="736402"/>
                  <a:pt x="1963712" y="738900"/>
                </a:cubicBezTo>
                <a:cubicBezTo>
                  <a:pt x="1935438" y="748325"/>
                  <a:pt x="1922027" y="750604"/>
                  <a:pt x="1896256" y="776375"/>
                </a:cubicBezTo>
                <a:cubicBezTo>
                  <a:pt x="1868185" y="804446"/>
                  <a:pt x="1883827" y="795508"/>
                  <a:pt x="1851286" y="806355"/>
                </a:cubicBezTo>
                <a:cubicBezTo>
                  <a:pt x="1846289" y="811352"/>
                  <a:pt x="1842355" y="817710"/>
                  <a:pt x="1836295" y="821346"/>
                </a:cubicBezTo>
                <a:cubicBezTo>
                  <a:pt x="1829520" y="825411"/>
                  <a:pt x="1820876" y="825308"/>
                  <a:pt x="1813810" y="828841"/>
                </a:cubicBezTo>
                <a:cubicBezTo>
                  <a:pt x="1805753" y="832869"/>
                  <a:pt x="1798820" y="838834"/>
                  <a:pt x="1791325" y="843831"/>
                </a:cubicBezTo>
                <a:cubicBezTo>
                  <a:pt x="1786328" y="851326"/>
                  <a:pt x="1782705" y="859946"/>
                  <a:pt x="1776335" y="866316"/>
                </a:cubicBezTo>
                <a:cubicBezTo>
                  <a:pt x="1769965" y="872686"/>
                  <a:pt x="1760884" y="875679"/>
                  <a:pt x="1753850" y="881306"/>
                </a:cubicBezTo>
                <a:cubicBezTo>
                  <a:pt x="1748332" y="885720"/>
                  <a:pt x="1743856" y="891299"/>
                  <a:pt x="1738859" y="896296"/>
                </a:cubicBezTo>
                <a:cubicBezTo>
                  <a:pt x="1736361" y="903791"/>
                  <a:pt x="1735746" y="912208"/>
                  <a:pt x="1731364" y="918782"/>
                </a:cubicBezTo>
                <a:cubicBezTo>
                  <a:pt x="1719823" y="936094"/>
                  <a:pt x="1702985" y="945196"/>
                  <a:pt x="1686394" y="956257"/>
                </a:cubicBezTo>
                <a:cubicBezTo>
                  <a:pt x="1683896" y="966250"/>
                  <a:pt x="1681859" y="976371"/>
                  <a:pt x="1678899" y="986237"/>
                </a:cubicBezTo>
                <a:cubicBezTo>
                  <a:pt x="1674359" y="1001372"/>
                  <a:pt x="1663909" y="1031208"/>
                  <a:pt x="1663909" y="1031208"/>
                </a:cubicBezTo>
                <a:cubicBezTo>
                  <a:pt x="1667992" y="1059788"/>
                  <a:pt x="1666661" y="1089974"/>
                  <a:pt x="1686394" y="1113654"/>
                </a:cubicBezTo>
                <a:cubicBezTo>
                  <a:pt x="1692161" y="1120574"/>
                  <a:pt x="1701384" y="1123647"/>
                  <a:pt x="1708879" y="1128644"/>
                </a:cubicBezTo>
                <a:cubicBezTo>
                  <a:pt x="1713876" y="1136139"/>
                  <a:pt x="1717499" y="1144759"/>
                  <a:pt x="1723869" y="1151129"/>
                </a:cubicBezTo>
                <a:cubicBezTo>
                  <a:pt x="1751486" y="1178746"/>
                  <a:pt x="1763417" y="1163986"/>
                  <a:pt x="1806315" y="1158624"/>
                </a:cubicBezTo>
                <a:lnTo>
                  <a:pt x="1873771" y="1113654"/>
                </a:lnTo>
                <a:lnTo>
                  <a:pt x="1896256" y="1098664"/>
                </a:lnTo>
                <a:cubicBezTo>
                  <a:pt x="1901253" y="1091169"/>
                  <a:pt x="1905384" y="1083017"/>
                  <a:pt x="1911246" y="1076178"/>
                </a:cubicBezTo>
                <a:cubicBezTo>
                  <a:pt x="1920444" y="1065447"/>
                  <a:pt x="1933956" y="1058317"/>
                  <a:pt x="1941227" y="1046198"/>
                </a:cubicBezTo>
                <a:cubicBezTo>
                  <a:pt x="1949357" y="1032649"/>
                  <a:pt x="1952385" y="1016557"/>
                  <a:pt x="1956217" y="1001228"/>
                </a:cubicBezTo>
                <a:cubicBezTo>
                  <a:pt x="1989646" y="867510"/>
                  <a:pt x="1956937" y="1005120"/>
                  <a:pt x="1978702" y="896296"/>
                </a:cubicBezTo>
                <a:cubicBezTo>
                  <a:pt x="1980722" y="886195"/>
                  <a:pt x="1981590" y="875529"/>
                  <a:pt x="1986197" y="866316"/>
                </a:cubicBezTo>
                <a:cubicBezTo>
                  <a:pt x="1994254" y="850202"/>
                  <a:pt x="2016177" y="821346"/>
                  <a:pt x="2016177" y="821346"/>
                </a:cubicBezTo>
                <a:cubicBezTo>
                  <a:pt x="2072524" y="877689"/>
                  <a:pt x="1999508" y="797956"/>
                  <a:pt x="2038663" y="993732"/>
                </a:cubicBezTo>
                <a:cubicBezTo>
                  <a:pt x="2040212" y="1001479"/>
                  <a:pt x="2054082" y="989770"/>
                  <a:pt x="2061148" y="986237"/>
                </a:cubicBezTo>
                <a:cubicBezTo>
                  <a:pt x="2069205" y="982209"/>
                  <a:pt x="2075318" y="974712"/>
                  <a:pt x="2083633" y="971247"/>
                </a:cubicBezTo>
                <a:cubicBezTo>
                  <a:pt x="2105511" y="962131"/>
                  <a:pt x="2151089" y="948762"/>
                  <a:pt x="2151089" y="948762"/>
                </a:cubicBezTo>
                <a:cubicBezTo>
                  <a:pt x="2161082" y="941267"/>
                  <a:pt x="2171585" y="934407"/>
                  <a:pt x="2181069" y="926277"/>
                </a:cubicBezTo>
                <a:cubicBezTo>
                  <a:pt x="2189117" y="919379"/>
                  <a:pt x="2195187" y="910299"/>
                  <a:pt x="2203554" y="903791"/>
                </a:cubicBezTo>
                <a:cubicBezTo>
                  <a:pt x="2217775" y="892730"/>
                  <a:pt x="2234457" y="885066"/>
                  <a:pt x="2248525" y="873811"/>
                </a:cubicBezTo>
                <a:cubicBezTo>
                  <a:pt x="2261017" y="863818"/>
                  <a:pt x="2273854" y="854242"/>
                  <a:pt x="2286000" y="843831"/>
                </a:cubicBezTo>
                <a:cubicBezTo>
                  <a:pt x="2291365" y="839232"/>
                  <a:pt x="2295473" y="833255"/>
                  <a:pt x="2300991" y="828841"/>
                </a:cubicBezTo>
                <a:cubicBezTo>
                  <a:pt x="2308025" y="823214"/>
                  <a:pt x="2315981" y="818847"/>
                  <a:pt x="2323476" y="813850"/>
                </a:cubicBezTo>
                <a:cubicBezTo>
                  <a:pt x="2322688" y="817792"/>
                  <a:pt x="2312014" y="874249"/>
                  <a:pt x="2308486" y="881306"/>
                </a:cubicBezTo>
                <a:cubicBezTo>
                  <a:pt x="2305326" y="887626"/>
                  <a:pt x="2298492" y="891299"/>
                  <a:pt x="2293495" y="896296"/>
                </a:cubicBezTo>
                <a:cubicBezTo>
                  <a:pt x="2290997" y="903791"/>
                  <a:pt x="2290935" y="912612"/>
                  <a:pt x="2286000" y="918782"/>
                </a:cubicBezTo>
                <a:cubicBezTo>
                  <a:pt x="2280373" y="925816"/>
                  <a:pt x="2270435" y="928005"/>
                  <a:pt x="2263515" y="933772"/>
                </a:cubicBezTo>
                <a:cubicBezTo>
                  <a:pt x="2255372" y="940558"/>
                  <a:pt x="2247928" y="948209"/>
                  <a:pt x="2241030" y="956257"/>
                </a:cubicBezTo>
                <a:cubicBezTo>
                  <a:pt x="2232901" y="965741"/>
                  <a:pt x="2226542" y="976641"/>
                  <a:pt x="2218545" y="986237"/>
                </a:cubicBezTo>
                <a:cubicBezTo>
                  <a:pt x="2205309" y="1002120"/>
                  <a:pt x="2190491" y="1011025"/>
                  <a:pt x="2173574" y="1023713"/>
                </a:cubicBezTo>
                <a:cubicBezTo>
                  <a:pt x="2198558" y="1026211"/>
                  <a:pt x="2224383" y="1024310"/>
                  <a:pt x="2248525" y="1031208"/>
                </a:cubicBezTo>
                <a:cubicBezTo>
                  <a:pt x="2256121" y="1033378"/>
                  <a:pt x="2233917" y="1038097"/>
                  <a:pt x="2226040" y="1038703"/>
                </a:cubicBezTo>
                <a:cubicBezTo>
                  <a:pt x="2168693" y="1043114"/>
                  <a:pt x="2111115" y="1043700"/>
                  <a:pt x="2053653" y="1046198"/>
                </a:cubicBezTo>
                <a:cubicBezTo>
                  <a:pt x="2051155" y="1063687"/>
                  <a:pt x="2050806" y="1081620"/>
                  <a:pt x="2046158" y="1098664"/>
                </a:cubicBezTo>
                <a:cubicBezTo>
                  <a:pt x="2034080" y="1142951"/>
                  <a:pt x="2015555" y="1129575"/>
                  <a:pt x="1986197" y="1173614"/>
                </a:cubicBezTo>
                <a:cubicBezTo>
                  <a:pt x="1955523" y="1219628"/>
                  <a:pt x="1989114" y="1172424"/>
                  <a:pt x="1948722" y="1218585"/>
                </a:cubicBezTo>
                <a:cubicBezTo>
                  <a:pt x="1938188" y="1230624"/>
                  <a:pt x="1928150" y="1243122"/>
                  <a:pt x="1918741" y="1256060"/>
                </a:cubicBezTo>
                <a:cubicBezTo>
                  <a:pt x="1908144" y="1270630"/>
                  <a:pt x="1888761" y="1301031"/>
                  <a:pt x="1888761" y="1301031"/>
                </a:cubicBezTo>
                <a:cubicBezTo>
                  <a:pt x="1890154" y="1307998"/>
                  <a:pt x="1896973" y="1350146"/>
                  <a:pt x="1903751" y="1360991"/>
                </a:cubicBezTo>
                <a:cubicBezTo>
                  <a:pt x="1919922" y="1386864"/>
                  <a:pt x="1942420" y="1407155"/>
                  <a:pt x="1963712" y="1428447"/>
                </a:cubicBezTo>
                <a:cubicBezTo>
                  <a:pt x="1966210" y="1435942"/>
                  <a:pt x="1967142" y="1444157"/>
                  <a:pt x="1971207" y="1450932"/>
                </a:cubicBezTo>
                <a:cubicBezTo>
                  <a:pt x="1979560" y="1464855"/>
                  <a:pt x="1996896" y="1471484"/>
                  <a:pt x="2008682" y="1480913"/>
                </a:cubicBezTo>
                <a:cubicBezTo>
                  <a:pt x="2014200" y="1485327"/>
                  <a:pt x="2019258" y="1490385"/>
                  <a:pt x="2023673" y="1495903"/>
                </a:cubicBezTo>
                <a:cubicBezTo>
                  <a:pt x="2029300" y="1502937"/>
                  <a:pt x="2031629" y="1512761"/>
                  <a:pt x="2038663" y="1518388"/>
                </a:cubicBezTo>
                <a:cubicBezTo>
                  <a:pt x="2044832" y="1523323"/>
                  <a:pt x="2054082" y="1522350"/>
                  <a:pt x="2061148" y="1525883"/>
                </a:cubicBezTo>
                <a:cubicBezTo>
                  <a:pt x="2069205" y="1529911"/>
                  <a:pt x="2076138" y="1535876"/>
                  <a:pt x="2083633" y="1540873"/>
                </a:cubicBezTo>
                <a:cubicBezTo>
                  <a:pt x="2088630" y="1548368"/>
                  <a:pt x="2092253" y="1556989"/>
                  <a:pt x="2098623" y="1563359"/>
                </a:cubicBezTo>
                <a:cubicBezTo>
                  <a:pt x="2104993" y="1569729"/>
                  <a:pt x="2113779" y="1573113"/>
                  <a:pt x="2121109" y="1578349"/>
                </a:cubicBezTo>
                <a:cubicBezTo>
                  <a:pt x="2131274" y="1585610"/>
                  <a:pt x="2140855" y="1593670"/>
                  <a:pt x="2151089" y="1600834"/>
                </a:cubicBezTo>
                <a:cubicBezTo>
                  <a:pt x="2165848" y="1611165"/>
                  <a:pt x="2183320" y="1618075"/>
                  <a:pt x="2196059" y="1630814"/>
                </a:cubicBezTo>
                <a:cubicBezTo>
                  <a:pt x="2201056" y="1635811"/>
                  <a:pt x="2204990" y="1642169"/>
                  <a:pt x="2211050" y="1645805"/>
                </a:cubicBezTo>
                <a:cubicBezTo>
                  <a:pt x="2217825" y="1649870"/>
                  <a:pt x="2226469" y="1649767"/>
                  <a:pt x="2233535" y="1653300"/>
                </a:cubicBezTo>
                <a:cubicBezTo>
                  <a:pt x="2241592" y="1657328"/>
                  <a:pt x="2247586" y="1665127"/>
                  <a:pt x="2256020" y="1668290"/>
                </a:cubicBezTo>
                <a:cubicBezTo>
                  <a:pt x="2267948" y="1672763"/>
                  <a:pt x="2281003" y="1673287"/>
                  <a:pt x="2293495" y="1675785"/>
                </a:cubicBezTo>
                <a:cubicBezTo>
                  <a:pt x="2359637" y="1719878"/>
                  <a:pt x="2253920" y="1652252"/>
                  <a:pt x="2360951" y="1705765"/>
                </a:cubicBezTo>
                <a:cubicBezTo>
                  <a:pt x="2387065" y="1718822"/>
                  <a:pt x="2399705" y="1726178"/>
                  <a:pt x="2428407" y="1735746"/>
                </a:cubicBezTo>
                <a:cubicBezTo>
                  <a:pt x="2438179" y="1739004"/>
                  <a:pt x="2448521" y="1740281"/>
                  <a:pt x="2458387" y="1743241"/>
                </a:cubicBezTo>
                <a:cubicBezTo>
                  <a:pt x="2473522" y="1747781"/>
                  <a:pt x="2490211" y="1749466"/>
                  <a:pt x="2503358" y="1758231"/>
                </a:cubicBezTo>
                <a:cubicBezTo>
                  <a:pt x="2510853" y="1763228"/>
                  <a:pt x="2517297" y="1770372"/>
                  <a:pt x="2525843" y="1773221"/>
                </a:cubicBezTo>
                <a:cubicBezTo>
                  <a:pt x="2540260" y="1778027"/>
                  <a:pt x="2555824" y="1778218"/>
                  <a:pt x="2570814" y="1780716"/>
                </a:cubicBezTo>
                <a:cubicBezTo>
                  <a:pt x="2578309" y="1785713"/>
                  <a:pt x="2585242" y="1791678"/>
                  <a:pt x="2593299" y="1795706"/>
                </a:cubicBezTo>
                <a:cubicBezTo>
                  <a:pt x="2604051" y="1801082"/>
                  <a:pt x="2636158" y="1808295"/>
                  <a:pt x="2645764" y="1810696"/>
                </a:cubicBezTo>
                <a:cubicBezTo>
                  <a:pt x="2653259" y="1815693"/>
                  <a:pt x="2660018" y="1822028"/>
                  <a:pt x="2668250" y="1825687"/>
                </a:cubicBezTo>
                <a:cubicBezTo>
                  <a:pt x="2720369" y="1848851"/>
                  <a:pt x="2699601" y="1833639"/>
                  <a:pt x="2743200" y="1848172"/>
                </a:cubicBezTo>
                <a:cubicBezTo>
                  <a:pt x="2755964" y="1852427"/>
                  <a:pt x="2768381" y="1857698"/>
                  <a:pt x="2780676" y="1863162"/>
                </a:cubicBezTo>
                <a:cubicBezTo>
                  <a:pt x="2804043" y="1873547"/>
                  <a:pt x="2822737" y="1886793"/>
                  <a:pt x="2848132" y="1893142"/>
                </a:cubicBezTo>
                <a:cubicBezTo>
                  <a:pt x="2892645" y="1904270"/>
                  <a:pt x="2894042" y="1895083"/>
                  <a:pt x="2930577" y="1908132"/>
                </a:cubicBezTo>
                <a:cubicBezTo>
                  <a:pt x="2955918" y="1917182"/>
                  <a:pt x="2980000" y="1929604"/>
                  <a:pt x="3005528" y="1938113"/>
                </a:cubicBezTo>
                <a:cubicBezTo>
                  <a:pt x="3020518" y="1943110"/>
                  <a:pt x="3037352" y="1944338"/>
                  <a:pt x="3050499" y="1953103"/>
                </a:cubicBezTo>
                <a:cubicBezTo>
                  <a:pt x="3079558" y="1972475"/>
                  <a:pt x="3064438" y="1965244"/>
                  <a:pt x="3095469" y="1975588"/>
                </a:cubicBezTo>
                <a:cubicBezTo>
                  <a:pt x="3127948" y="1973090"/>
                  <a:pt x="3160888" y="1974096"/>
                  <a:pt x="3192905" y="1968093"/>
                </a:cubicBezTo>
                <a:cubicBezTo>
                  <a:pt x="3201759" y="1966433"/>
                  <a:pt x="3207334" y="1957131"/>
                  <a:pt x="3215391" y="1953103"/>
                </a:cubicBezTo>
                <a:cubicBezTo>
                  <a:pt x="3222457" y="1949570"/>
                  <a:pt x="3230614" y="1948720"/>
                  <a:pt x="3237876" y="1945608"/>
                </a:cubicBezTo>
                <a:cubicBezTo>
                  <a:pt x="3302707" y="1917823"/>
                  <a:pt x="3237610" y="1940700"/>
                  <a:pt x="3290341" y="1923123"/>
                </a:cubicBezTo>
                <a:cubicBezTo>
                  <a:pt x="3317670" y="1895794"/>
                  <a:pt x="3291109" y="1917213"/>
                  <a:pt x="3335312" y="1900637"/>
                </a:cubicBezTo>
                <a:cubicBezTo>
                  <a:pt x="3345773" y="1896714"/>
                  <a:pt x="3355591" y="1891190"/>
                  <a:pt x="3365292" y="1885647"/>
                </a:cubicBezTo>
                <a:cubicBezTo>
                  <a:pt x="3373113" y="1881178"/>
                  <a:pt x="3379497" y="1874205"/>
                  <a:pt x="3387777" y="1870657"/>
                </a:cubicBezTo>
                <a:cubicBezTo>
                  <a:pt x="3397245" y="1866599"/>
                  <a:pt x="3407764" y="1865660"/>
                  <a:pt x="3417758" y="1863162"/>
                </a:cubicBezTo>
                <a:cubicBezTo>
                  <a:pt x="3422755" y="1870657"/>
                  <a:pt x="3438153" y="1878441"/>
                  <a:pt x="3432748" y="1885647"/>
                </a:cubicBezTo>
                <a:cubicBezTo>
                  <a:pt x="3425105" y="1895838"/>
                  <a:pt x="3406982" y="1888124"/>
                  <a:pt x="3395273" y="1893142"/>
                </a:cubicBezTo>
                <a:cubicBezTo>
                  <a:pt x="3384668" y="1897687"/>
                  <a:pt x="3370490" y="1923687"/>
                  <a:pt x="3365292" y="1930618"/>
                </a:cubicBezTo>
                <a:cubicBezTo>
                  <a:pt x="3355694" y="1943416"/>
                  <a:pt x="3344910" y="1955295"/>
                  <a:pt x="3335312" y="1968093"/>
                </a:cubicBezTo>
                <a:cubicBezTo>
                  <a:pt x="3306945" y="2005915"/>
                  <a:pt x="3334110" y="1976789"/>
                  <a:pt x="3305332" y="2005569"/>
                </a:cubicBezTo>
                <a:cubicBezTo>
                  <a:pt x="3315209" y="2012154"/>
                  <a:pt x="3346929" y="2034643"/>
                  <a:pt x="3357797" y="2035549"/>
                </a:cubicBezTo>
                <a:cubicBezTo>
                  <a:pt x="3377870" y="2037222"/>
                  <a:pt x="3397771" y="2030552"/>
                  <a:pt x="3417758" y="2028054"/>
                </a:cubicBezTo>
                <a:cubicBezTo>
                  <a:pt x="3439241" y="2020893"/>
                  <a:pt x="3453599" y="2011975"/>
                  <a:pt x="3477718" y="2028054"/>
                </a:cubicBezTo>
                <a:cubicBezTo>
                  <a:pt x="3484292" y="2032436"/>
                  <a:pt x="3482715" y="2043044"/>
                  <a:pt x="3485214" y="2050539"/>
                </a:cubicBezTo>
                <a:cubicBezTo>
                  <a:pt x="3480217" y="2055536"/>
                  <a:pt x="3477286" y="2065294"/>
                  <a:pt x="3470223" y="2065529"/>
                </a:cubicBezTo>
                <a:cubicBezTo>
                  <a:pt x="3400263" y="2067861"/>
                  <a:pt x="3330214" y="2062541"/>
                  <a:pt x="3260361" y="2058034"/>
                </a:cubicBezTo>
                <a:cubicBezTo>
                  <a:pt x="3246567" y="2057144"/>
                  <a:pt x="3217660" y="2039734"/>
                  <a:pt x="3207895" y="2035549"/>
                </a:cubicBezTo>
                <a:cubicBezTo>
                  <a:pt x="3200633" y="2032437"/>
                  <a:pt x="3192905" y="2030552"/>
                  <a:pt x="3185410" y="2028054"/>
                </a:cubicBezTo>
                <a:cubicBezTo>
                  <a:pt x="3177915" y="2030552"/>
                  <a:pt x="3162925" y="2027649"/>
                  <a:pt x="3162925" y="2035549"/>
                </a:cubicBezTo>
                <a:cubicBezTo>
                  <a:pt x="3162925" y="2044557"/>
                  <a:pt x="3178490" y="2044772"/>
                  <a:pt x="3185410" y="2050539"/>
                </a:cubicBezTo>
                <a:cubicBezTo>
                  <a:pt x="3210276" y="2071261"/>
                  <a:pt x="3202465" y="2074056"/>
                  <a:pt x="3230381" y="2088014"/>
                </a:cubicBezTo>
                <a:cubicBezTo>
                  <a:pt x="3237447" y="2091547"/>
                  <a:pt x="3245244" y="2093430"/>
                  <a:pt x="3252866" y="2095509"/>
                </a:cubicBezTo>
                <a:cubicBezTo>
                  <a:pt x="3326093" y="2115481"/>
                  <a:pt x="3305845" y="2109802"/>
                  <a:pt x="3387777" y="2117995"/>
                </a:cubicBezTo>
                <a:cubicBezTo>
                  <a:pt x="3407764" y="2127988"/>
                  <a:pt x="3431937" y="2132174"/>
                  <a:pt x="3447738" y="2147975"/>
                </a:cubicBezTo>
                <a:lnTo>
                  <a:pt x="3485214" y="2185450"/>
                </a:lnTo>
                <a:cubicBezTo>
                  <a:pt x="3487712" y="2192945"/>
                  <a:pt x="3496242" y="2200869"/>
                  <a:pt x="3492709" y="2207936"/>
                </a:cubicBezTo>
                <a:cubicBezTo>
                  <a:pt x="3489176" y="2215003"/>
                  <a:pt x="3478124" y="2215431"/>
                  <a:pt x="3470223" y="2215431"/>
                </a:cubicBezTo>
                <a:cubicBezTo>
                  <a:pt x="3447600" y="2215431"/>
                  <a:pt x="3425253" y="2210434"/>
                  <a:pt x="3402768" y="2207936"/>
                </a:cubicBezTo>
                <a:cubicBezTo>
                  <a:pt x="3352211" y="2157379"/>
                  <a:pt x="3377909" y="2169669"/>
                  <a:pt x="3335312" y="2155470"/>
                </a:cubicBezTo>
                <a:cubicBezTo>
                  <a:pt x="3325319" y="2140480"/>
                  <a:pt x="3320322" y="2120493"/>
                  <a:pt x="3305332" y="2110500"/>
                </a:cubicBezTo>
                <a:lnTo>
                  <a:pt x="3260361" y="2080519"/>
                </a:lnTo>
                <a:cubicBezTo>
                  <a:pt x="3252866" y="2083017"/>
                  <a:pt x="3239425" y="2080267"/>
                  <a:pt x="3237876" y="2088014"/>
                </a:cubicBezTo>
                <a:cubicBezTo>
                  <a:pt x="3235685" y="2098970"/>
                  <a:pt x="3246372" y="2108903"/>
                  <a:pt x="3252866" y="2117995"/>
                </a:cubicBezTo>
                <a:cubicBezTo>
                  <a:pt x="3259027" y="2126620"/>
                  <a:pt x="3269190" y="2131855"/>
                  <a:pt x="3275351" y="2140480"/>
                </a:cubicBezTo>
                <a:cubicBezTo>
                  <a:pt x="3309930" y="2188890"/>
                  <a:pt x="3268499" y="2155899"/>
                  <a:pt x="3312827" y="2185450"/>
                </a:cubicBezTo>
                <a:cubicBezTo>
                  <a:pt x="3358733" y="2254312"/>
                  <a:pt x="3296000" y="2170180"/>
                  <a:pt x="3350302" y="2215431"/>
                </a:cubicBezTo>
                <a:cubicBezTo>
                  <a:pt x="3357274" y="2221241"/>
                  <a:pt x="3380942" y="2257643"/>
                  <a:pt x="3387777" y="2267896"/>
                </a:cubicBezTo>
                <a:cubicBezTo>
                  <a:pt x="3382927" y="2296998"/>
                  <a:pt x="3392649" y="2320362"/>
                  <a:pt x="3357797" y="2320362"/>
                </a:cubicBezTo>
                <a:cubicBezTo>
                  <a:pt x="3349897" y="2320362"/>
                  <a:pt x="3342807" y="2315365"/>
                  <a:pt x="3335312" y="2312867"/>
                </a:cubicBezTo>
                <a:cubicBezTo>
                  <a:pt x="3321789" y="2292583"/>
                  <a:pt x="3314843" y="2284178"/>
                  <a:pt x="3305332" y="2260401"/>
                </a:cubicBezTo>
                <a:cubicBezTo>
                  <a:pt x="3299464" y="2245730"/>
                  <a:pt x="3295338" y="2230421"/>
                  <a:pt x="3290341" y="2215431"/>
                </a:cubicBezTo>
                <a:cubicBezTo>
                  <a:pt x="3287843" y="2207936"/>
                  <a:pt x="3288432" y="2198533"/>
                  <a:pt x="3282846" y="2192946"/>
                </a:cubicBezTo>
                <a:cubicBezTo>
                  <a:pt x="3261487" y="2171585"/>
                  <a:pt x="3273736" y="2181875"/>
                  <a:pt x="3245371" y="2162965"/>
                </a:cubicBezTo>
                <a:cubicBezTo>
                  <a:pt x="3240374" y="2155470"/>
                  <a:pt x="3238927" y="2137631"/>
                  <a:pt x="3230381" y="2140480"/>
                </a:cubicBezTo>
                <a:cubicBezTo>
                  <a:pt x="3220609" y="2143737"/>
                  <a:pt x="3222886" y="2160159"/>
                  <a:pt x="3222886" y="2170460"/>
                </a:cubicBezTo>
                <a:cubicBezTo>
                  <a:pt x="3222886" y="2187085"/>
                  <a:pt x="3226149" y="2236946"/>
                  <a:pt x="3237876" y="2260401"/>
                </a:cubicBezTo>
                <a:cubicBezTo>
                  <a:pt x="3241904" y="2268458"/>
                  <a:pt x="3246496" y="2276517"/>
                  <a:pt x="3252866" y="2282887"/>
                </a:cubicBezTo>
                <a:cubicBezTo>
                  <a:pt x="3259235" y="2289257"/>
                  <a:pt x="3267856" y="2292880"/>
                  <a:pt x="3275351" y="2297877"/>
                </a:cubicBezTo>
                <a:cubicBezTo>
                  <a:pt x="3284532" y="2325419"/>
                  <a:pt x="3302627" y="2357168"/>
                  <a:pt x="3222886" y="2312867"/>
                </a:cubicBezTo>
                <a:cubicBezTo>
                  <a:pt x="3213881" y="2307864"/>
                  <a:pt x="3219008" y="2292532"/>
                  <a:pt x="3215391" y="2282887"/>
                </a:cubicBezTo>
                <a:cubicBezTo>
                  <a:pt x="3211468" y="2272425"/>
                  <a:pt x="3204801" y="2263176"/>
                  <a:pt x="3200400" y="2252906"/>
                </a:cubicBezTo>
                <a:cubicBezTo>
                  <a:pt x="3197288" y="2245644"/>
                  <a:pt x="3195403" y="2237916"/>
                  <a:pt x="3192905" y="2230421"/>
                </a:cubicBezTo>
                <a:cubicBezTo>
                  <a:pt x="3190407" y="2210434"/>
                  <a:pt x="3189013" y="2190278"/>
                  <a:pt x="3185410" y="2170460"/>
                </a:cubicBezTo>
                <a:cubicBezTo>
                  <a:pt x="3183997" y="2162687"/>
                  <a:pt x="3182850" y="2154144"/>
                  <a:pt x="3177915" y="2147975"/>
                </a:cubicBezTo>
                <a:cubicBezTo>
                  <a:pt x="3172288" y="2140941"/>
                  <a:pt x="3162925" y="2137982"/>
                  <a:pt x="3155430" y="2132985"/>
                </a:cubicBezTo>
                <a:cubicBezTo>
                  <a:pt x="3148623" y="2122774"/>
                  <a:pt x="3137315" y="2102628"/>
                  <a:pt x="3125450" y="2095509"/>
                </a:cubicBezTo>
                <a:cubicBezTo>
                  <a:pt x="3118675" y="2091444"/>
                  <a:pt x="3110459" y="2090512"/>
                  <a:pt x="3102964" y="2088014"/>
                </a:cubicBezTo>
                <a:lnTo>
                  <a:pt x="3057994" y="2058034"/>
                </a:lnTo>
                <a:cubicBezTo>
                  <a:pt x="3050499" y="2053037"/>
                  <a:pt x="3044248" y="2045229"/>
                  <a:pt x="3035509" y="2043044"/>
                </a:cubicBezTo>
                <a:lnTo>
                  <a:pt x="3005528" y="2035549"/>
                </a:lnTo>
                <a:cubicBezTo>
                  <a:pt x="2953432" y="2000818"/>
                  <a:pt x="3018913" y="2042242"/>
                  <a:pt x="2945568" y="2005569"/>
                </a:cubicBezTo>
                <a:cubicBezTo>
                  <a:pt x="2893807" y="1979688"/>
                  <a:pt x="2955497" y="1998682"/>
                  <a:pt x="2893102" y="1983083"/>
                </a:cubicBezTo>
                <a:cubicBezTo>
                  <a:pt x="2885607" y="1978086"/>
                  <a:pt x="2878897" y="1971641"/>
                  <a:pt x="2870617" y="1968093"/>
                </a:cubicBezTo>
                <a:cubicBezTo>
                  <a:pt x="2861149" y="1964035"/>
                  <a:pt x="2850409" y="1963855"/>
                  <a:pt x="2840636" y="1960598"/>
                </a:cubicBezTo>
                <a:cubicBezTo>
                  <a:pt x="2827872" y="1956344"/>
                  <a:pt x="2815455" y="1951072"/>
                  <a:pt x="2803161" y="1945608"/>
                </a:cubicBezTo>
                <a:cubicBezTo>
                  <a:pt x="2785819" y="1937900"/>
                  <a:pt x="2769847" y="1926503"/>
                  <a:pt x="2750695" y="1923123"/>
                </a:cubicBezTo>
                <a:cubicBezTo>
                  <a:pt x="2715901" y="1916983"/>
                  <a:pt x="2680041" y="1916701"/>
                  <a:pt x="2645764" y="1908132"/>
                </a:cubicBezTo>
                <a:lnTo>
                  <a:pt x="2585804" y="1893142"/>
                </a:lnTo>
                <a:cubicBezTo>
                  <a:pt x="2578309" y="1888145"/>
                  <a:pt x="2571928" y="1880801"/>
                  <a:pt x="2563318" y="1878152"/>
                </a:cubicBezTo>
                <a:cubicBezTo>
                  <a:pt x="2538967" y="1870659"/>
                  <a:pt x="2513085" y="1869341"/>
                  <a:pt x="2488368" y="1863162"/>
                </a:cubicBezTo>
                <a:lnTo>
                  <a:pt x="2458387" y="1855667"/>
                </a:lnTo>
                <a:cubicBezTo>
                  <a:pt x="2400454" y="1817045"/>
                  <a:pt x="2483259" y="1867805"/>
                  <a:pt x="2390932" y="1833182"/>
                </a:cubicBezTo>
                <a:cubicBezTo>
                  <a:pt x="2384315" y="1830701"/>
                  <a:pt x="2381821" y="1822111"/>
                  <a:pt x="2375941" y="1818191"/>
                </a:cubicBezTo>
                <a:cubicBezTo>
                  <a:pt x="2349344" y="1800459"/>
                  <a:pt x="2340069" y="1802023"/>
                  <a:pt x="2308486" y="1795706"/>
                </a:cubicBezTo>
                <a:cubicBezTo>
                  <a:pt x="2279355" y="1766577"/>
                  <a:pt x="2308865" y="1792148"/>
                  <a:pt x="2256020" y="1765726"/>
                </a:cubicBezTo>
                <a:cubicBezTo>
                  <a:pt x="2247963" y="1761698"/>
                  <a:pt x="2242001" y="1753814"/>
                  <a:pt x="2233535" y="1750736"/>
                </a:cubicBezTo>
                <a:cubicBezTo>
                  <a:pt x="2214173" y="1743695"/>
                  <a:pt x="2173574" y="1735746"/>
                  <a:pt x="2173574" y="1735746"/>
                </a:cubicBezTo>
                <a:cubicBezTo>
                  <a:pt x="2121769" y="1709842"/>
                  <a:pt x="2165812" y="1728191"/>
                  <a:pt x="2098623" y="1713260"/>
                </a:cubicBezTo>
                <a:cubicBezTo>
                  <a:pt x="2053927" y="1703328"/>
                  <a:pt x="2100213" y="1704749"/>
                  <a:pt x="2038663" y="1698270"/>
                </a:cubicBezTo>
                <a:cubicBezTo>
                  <a:pt x="2003790" y="1694599"/>
                  <a:pt x="1968709" y="1693273"/>
                  <a:pt x="1933732" y="1690775"/>
                </a:cubicBezTo>
                <a:cubicBezTo>
                  <a:pt x="1833797" y="1693273"/>
                  <a:pt x="1733786" y="1693626"/>
                  <a:pt x="1633928" y="1698270"/>
                </a:cubicBezTo>
                <a:cubicBezTo>
                  <a:pt x="1620049" y="1698916"/>
                  <a:pt x="1598461" y="1712440"/>
                  <a:pt x="1588958" y="1720755"/>
                </a:cubicBezTo>
                <a:cubicBezTo>
                  <a:pt x="1575663" y="1732388"/>
                  <a:pt x="1561282" y="1743532"/>
                  <a:pt x="1551482" y="1758231"/>
                </a:cubicBezTo>
                <a:lnTo>
                  <a:pt x="1521502" y="1803201"/>
                </a:lnTo>
                <a:cubicBezTo>
                  <a:pt x="1516505" y="1810696"/>
                  <a:pt x="1510541" y="1817630"/>
                  <a:pt x="1506512" y="1825687"/>
                </a:cubicBezTo>
                <a:lnTo>
                  <a:pt x="1491522" y="1855667"/>
                </a:lnTo>
                <a:cubicBezTo>
                  <a:pt x="1494020" y="1880651"/>
                  <a:pt x="1495199" y="1905802"/>
                  <a:pt x="1499017" y="1930618"/>
                </a:cubicBezTo>
                <a:cubicBezTo>
                  <a:pt x="1500936" y="1943091"/>
                  <a:pt x="1515861" y="1975186"/>
                  <a:pt x="1521502" y="1983083"/>
                </a:cubicBezTo>
                <a:cubicBezTo>
                  <a:pt x="1527663" y="1991708"/>
                  <a:pt x="1536492" y="1998074"/>
                  <a:pt x="1543987" y="2005569"/>
                </a:cubicBezTo>
                <a:cubicBezTo>
                  <a:pt x="1550083" y="2023858"/>
                  <a:pt x="1551942" y="2036008"/>
                  <a:pt x="1566473" y="2050539"/>
                </a:cubicBezTo>
                <a:cubicBezTo>
                  <a:pt x="1572843" y="2056908"/>
                  <a:pt x="1581463" y="2060532"/>
                  <a:pt x="1588958" y="2065529"/>
                </a:cubicBezTo>
                <a:cubicBezTo>
                  <a:pt x="1593955" y="2073024"/>
                  <a:pt x="1597579" y="2081644"/>
                  <a:pt x="1603948" y="2088014"/>
                </a:cubicBezTo>
                <a:cubicBezTo>
                  <a:pt x="1610318" y="2094384"/>
                  <a:pt x="1621436" y="2095510"/>
                  <a:pt x="1626433" y="2103005"/>
                </a:cubicBezTo>
                <a:cubicBezTo>
                  <a:pt x="1632147" y="2111576"/>
                  <a:pt x="1631430" y="2122992"/>
                  <a:pt x="1633928" y="2132985"/>
                </a:cubicBezTo>
                <a:cubicBezTo>
                  <a:pt x="1626433" y="2135483"/>
                  <a:pt x="1619039" y="2142650"/>
                  <a:pt x="1611443" y="2140480"/>
                </a:cubicBezTo>
                <a:cubicBezTo>
                  <a:pt x="1599432" y="2137048"/>
                  <a:pt x="1591628" y="2125256"/>
                  <a:pt x="1581463" y="2117995"/>
                </a:cubicBezTo>
                <a:cubicBezTo>
                  <a:pt x="1574133" y="2112759"/>
                  <a:pt x="1566011" y="2108632"/>
                  <a:pt x="1558977" y="2103005"/>
                </a:cubicBezTo>
                <a:cubicBezTo>
                  <a:pt x="1553459" y="2098591"/>
                  <a:pt x="1549640" y="2092254"/>
                  <a:pt x="1543987" y="2088014"/>
                </a:cubicBezTo>
                <a:cubicBezTo>
                  <a:pt x="1529575" y="2077204"/>
                  <a:pt x="1499017" y="2058034"/>
                  <a:pt x="1499017" y="2058034"/>
                </a:cubicBezTo>
                <a:cubicBezTo>
                  <a:pt x="1475970" y="2104129"/>
                  <a:pt x="1490225" y="2078717"/>
                  <a:pt x="1454046" y="2132985"/>
                </a:cubicBezTo>
                <a:cubicBezTo>
                  <a:pt x="1449049" y="2140480"/>
                  <a:pt x="1446551" y="2150473"/>
                  <a:pt x="1439056" y="2155470"/>
                </a:cubicBezTo>
                <a:lnTo>
                  <a:pt x="1416571" y="2170460"/>
                </a:lnTo>
                <a:cubicBezTo>
                  <a:pt x="1411574" y="2177955"/>
                  <a:pt x="1404430" y="2184400"/>
                  <a:pt x="1401581" y="2192946"/>
                </a:cubicBezTo>
                <a:cubicBezTo>
                  <a:pt x="1391329" y="2223703"/>
                  <a:pt x="1386651" y="2349442"/>
                  <a:pt x="1386591" y="2350342"/>
                </a:cubicBezTo>
                <a:cubicBezTo>
                  <a:pt x="1381594" y="2342847"/>
                  <a:pt x="1375149" y="2336137"/>
                  <a:pt x="1371600" y="2327857"/>
                </a:cubicBezTo>
                <a:cubicBezTo>
                  <a:pt x="1355419" y="2290102"/>
                  <a:pt x="1376231" y="2293286"/>
                  <a:pt x="1341620" y="2252906"/>
                </a:cubicBezTo>
                <a:cubicBezTo>
                  <a:pt x="1336479" y="2246908"/>
                  <a:pt x="1326201" y="2248944"/>
                  <a:pt x="1319135" y="2245411"/>
                </a:cubicBezTo>
                <a:cubicBezTo>
                  <a:pt x="1261020" y="2216353"/>
                  <a:pt x="1330681" y="2241764"/>
                  <a:pt x="1274164" y="2222926"/>
                </a:cubicBezTo>
                <a:cubicBezTo>
                  <a:pt x="1249181" y="2225424"/>
                  <a:pt x="1224070" y="2226870"/>
                  <a:pt x="1199214" y="2230421"/>
                </a:cubicBezTo>
                <a:cubicBezTo>
                  <a:pt x="1189016" y="2231878"/>
                  <a:pt x="1169233" y="2248217"/>
                  <a:pt x="1169233" y="2237916"/>
                </a:cubicBezTo>
                <a:cubicBezTo>
                  <a:pt x="1169233" y="2204531"/>
                  <a:pt x="1210720" y="2198646"/>
                  <a:pt x="1229194" y="2185450"/>
                </a:cubicBezTo>
                <a:cubicBezTo>
                  <a:pt x="1237819" y="2179289"/>
                  <a:pt x="1242737" y="2168656"/>
                  <a:pt x="1251679" y="2162965"/>
                </a:cubicBezTo>
                <a:cubicBezTo>
                  <a:pt x="1270532" y="2150968"/>
                  <a:pt x="1293763" y="2146393"/>
                  <a:pt x="1311640" y="2132985"/>
                </a:cubicBezTo>
                <a:cubicBezTo>
                  <a:pt x="1321633" y="2125490"/>
                  <a:pt x="1331386" y="2117664"/>
                  <a:pt x="1341620" y="2110500"/>
                </a:cubicBezTo>
                <a:cubicBezTo>
                  <a:pt x="1356379" y="2100168"/>
                  <a:pt x="1373852" y="2093258"/>
                  <a:pt x="1386591" y="2080519"/>
                </a:cubicBezTo>
                <a:lnTo>
                  <a:pt x="1409076" y="2058034"/>
                </a:lnTo>
                <a:cubicBezTo>
                  <a:pt x="1406578" y="2005568"/>
                  <a:pt x="1405943" y="1952981"/>
                  <a:pt x="1401581" y="1900637"/>
                </a:cubicBezTo>
                <a:cubicBezTo>
                  <a:pt x="1400925" y="1892764"/>
                  <a:pt x="1400992" y="1881989"/>
                  <a:pt x="1394086" y="1878152"/>
                </a:cubicBezTo>
                <a:cubicBezTo>
                  <a:pt x="1376076" y="1868147"/>
                  <a:pt x="1353670" y="1869677"/>
                  <a:pt x="1334125" y="1863162"/>
                </a:cubicBezTo>
                <a:cubicBezTo>
                  <a:pt x="1292531" y="1849297"/>
                  <a:pt x="1319479" y="1856647"/>
                  <a:pt x="1251679" y="1848172"/>
                </a:cubicBezTo>
                <a:cubicBezTo>
                  <a:pt x="1274164" y="1845674"/>
                  <a:pt x="1297013" y="1845417"/>
                  <a:pt x="1319135" y="1840677"/>
                </a:cubicBezTo>
                <a:cubicBezTo>
                  <a:pt x="1332290" y="1837858"/>
                  <a:pt x="1343723" y="1829553"/>
                  <a:pt x="1356610" y="1825687"/>
                </a:cubicBezTo>
                <a:cubicBezTo>
                  <a:pt x="1368812" y="1822026"/>
                  <a:pt x="1381727" y="1821281"/>
                  <a:pt x="1394086" y="1818191"/>
                </a:cubicBezTo>
                <a:cubicBezTo>
                  <a:pt x="1401751" y="1816275"/>
                  <a:pt x="1409076" y="1813194"/>
                  <a:pt x="1416571" y="1810696"/>
                </a:cubicBezTo>
                <a:cubicBezTo>
                  <a:pt x="1432109" y="1764081"/>
                  <a:pt x="1439429" y="1764469"/>
                  <a:pt x="1424066" y="1713260"/>
                </a:cubicBezTo>
                <a:cubicBezTo>
                  <a:pt x="1421478" y="1704632"/>
                  <a:pt x="1415446" y="1697144"/>
                  <a:pt x="1409076" y="1690775"/>
                </a:cubicBezTo>
                <a:cubicBezTo>
                  <a:pt x="1400243" y="1681942"/>
                  <a:pt x="1389089" y="1675785"/>
                  <a:pt x="1379095" y="1668290"/>
                </a:cubicBezTo>
                <a:cubicBezTo>
                  <a:pt x="1366079" y="1629243"/>
                  <a:pt x="1380125" y="1660209"/>
                  <a:pt x="1356610" y="1630814"/>
                </a:cubicBezTo>
                <a:cubicBezTo>
                  <a:pt x="1328059" y="1595125"/>
                  <a:pt x="1357679" y="1619035"/>
                  <a:pt x="1319135" y="1593339"/>
                </a:cubicBezTo>
                <a:cubicBezTo>
                  <a:pt x="1314138" y="1585844"/>
                  <a:pt x="1310515" y="1577223"/>
                  <a:pt x="1304145" y="1570854"/>
                </a:cubicBezTo>
                <a:cubicBezTo>
                  <a:pt x="1282684" y="1549394"/>
                  <a:pt x="1249431" y="1546420"/>
                  <a:pt x="1221699" y="1540873"/>
                </a:cubicBezTo>
                <a:cubicBezTo>
                  <a:pt x="1196715" y="1543372"/>
                  <a:pt x="1171213" y="1542723"/>
                  <a:pt x="1146748" y="1548369"/>
                </a:cubicBezTo>
                <a:cubicBezTo>
                  <a:pt x="1137971" y="1550395"/>
                  <a:pt x="1131183" y="1557592"/>
                  <a:pt x="1124263" y="1563359"/>
                </a:cubicBezTo>
                <a:cubicBezTo>
                  <a:pt x="1082610" y="1598069"/>
                  <a:pt x="1118532" y="1572048"/>
                  <a:pt x="1086787" y="1608329"/>
                </a:cubicBezTo>
                <a:cubicBezTo>
                  <a:pt x="1075154" y="1621624"/>
                  <a:pt x="1059912" y="1631672"/>
                  <a:pt x="1049312" y="1645805"/>
                </a:cubicBezTo>
                <a:cubicBezTo>
                  <a:pt x="1041817" y="1655798"/>
                  <a:pt x="1034088" y="1665620"/>
                  <a:pt x="1026827" y="1675785"/>
                </a:cubicBezTo>
                <a:cubicBezTo>
                  <a:pt x="1021591" y="1683115"/>
                  <a:pt x="1018206" y="1691900"/>
                  <a:pt x="1011836" y="1698270"/>
                </a:cubicBezTo>
                <a:cubicBezTo>
                  <a:pt x="1005466" y="1704639"/>
                  <a:pt x="996846" y="1708263"/>
                  <a:pt x="989351" y="1713260"/>
                </a:cubicBezTo>
                <a:cubicBezTo>
                  <a:pt x="984354" y="1723254"/>
                  <a:pt x="982262" y="1735340"/>
                  <a:pt x="974361" y="1743241"/>
                </a:cubicBezTo>
                <a:cubicBezTo>
                  <a:pt x="961622" y="1755980"/>
                  <a:pt x="942130" y="1760482"/>
                  <a:pt x="929391" y="1773221"/>
                </a:cubicBezTo>
                <a:cubicBezTo>
                  <a:pt x="908030" y="1794580"/>
                  <a:pt x="918320" y="1782331"/>
                  <a:pt x="899410" y="1810696"/>
                </a:cubicBezTo>
                <a:cubicBezTo>
                  <a:pt x="896912" y="1818191"/>
                  <a:pt x="891915" y="1825281"/>
                  <a:pt x="891915" y="1833182"/>
                </a:cubicBezTo>
                <a:cubicBezTo>
                  <a:pt x="891915" y="1888260"/>
                  <a:pt x="892544" y="1927718"/>
                  <a:pt x="906905" y="1975588"/>
                </a:cubicBezTo>
                <a:cubicBezTo>
                  <a:pt x="911445" y="1990723"/>
                  <a:pt x="910722" y="2009386"/>
                  <a:pt x="921895" y="2020559"/>
                </a:cubicBezTo>
                <a:lnTo>
                  <a:pt x="936886" y="2035549"/>
                </a:lnTo>
                <a:cubicBezTo>
                  <a:pt x="937730" y="2038926"/>
                  <a:pt x="960724" y="2088555"/>
                  <a:pt x="921895" y="2073024"/>
                </a:cubicBezTo>
                <a:cubicBezTo>
                  <a:pt x="914507" y="2070069"/>
                  <a:pt x="893817" y="2022841"/>
                  <a:pt x="891915" y="2020559"/>
                </a:cubicBezTo>
                <a:cubicBezTo>
                  <a:pt x="886148" y="2013639"/>
                  <a:pt x="876925" y="2010566"/>
                  <a:pt x="869430" y="2005569"/>
                </a:cubicBezTo>
                <a:cubicBezTo>
                  <a:pt x="856938" y="2008067"/>
                  <a:pt x="843348" y="2007367"/>
                  <a:pt x="831954" y="2013064"/>
                </a:cubicBezTo>
                <a:cubicBezTo>
                  <a:pt x="733071" y="2062505"/>
                  <a:pt x="833970" y="2021944"/>
                  <a:pt x="779489" y="2065529"/>
                </a:cubicBezTo>
                <a:cubicBezTo>
                  <a:pt x="773320" y="2070464"/>
                  <a:pt x="764499" y="2070526"/>
                  <a:pt x="757004" y="2073024"/>
                </a:cubicBezTo>
                <a:cubicBezTo>
                  <a:pt x="764499" y="2045542"/>
                  <a:pt x="767443" y="2016391"/>
                  <a:pt x="779489" y="1990578"/>
                </a:cubicBezTo>
                <a:cubicBezTo>
                  <a:pt x="785465" y="1977771"/>
                  <a:pt x="802198" y="1972717"/>
                  <a:pt x="809469" y="1960598"/>
                </a:cubicBezTo>
                <a:cubicBezTo>
                  <a:pt x="817598" y="1947049"/>
                  <a:pt x="824459" y="1915628"/>
                  <a:pt x="824459" y="1915628"/>
                </a:cubicBezTo>
                <a:cubicBezTo>
                  <a:pt x="818822" y="1870529"/>
                  <a:pt x="829538" y="1856554"/>
                  <a:pt x="794479" y="1833182"/>
                </a:cubicBezTo>
                <a:cubicBezTo>
                  <a:pt x="787905" y="1828800"/>
                  <a:pt x="779489" y="1828185"/>
                  <a:pt x="771994" y="1825687"/>
                </a:cubicBezTo>
                <a:cubicBezTo>
                  <a:pt x="742865" y="1796556"/>
                  <a:pt x="772372" y="1822127"/>
                  <a:pt x="719528" y="1795706"/>
                </a:cubicBezTo>
                <a:cubicBezTo>
                  <a:pt x="711471" y="1791678"/>
                  <a:pt x="705671" y="1783304"/>
                  <a:pt x="697043" y="1780716"/>
                </a:cubicBezTo>
                <a:cubicBezTo>
                  <a:pt x="680122" y="1775640"/>
                  <a:pt x="661958" y="1776381"/>
                  <a:pt x="644577" y="1773221"/>
                </a:cubicBezTo>
                <a:cubicBezTo>
                  <a:pt x="634442" y="1771378"/>
                  <a:pt x="624590" y="1768224"/>
                  <a:pt x="614597" y="1765726"/>
                </a:cubicBezTo>
                <a:cubicBezTo>
                  <a:pt x="604604" y="1758231"/>
                  <a:pt x="595463" y="1749439"/>
                  <a:pt x="584617" y="1743241"/>
                </a:cubicBezTo>
                <a:cubicBezTo>
                  <a:pt x="577758" y="1739321"/>
                  <a:pt x="556546" y="1741333"/>
                  <a:pt x="562132" y="1735746"/>
                </a:cubicBezTo>
                <a:cubicBezTo>
                  <a:pt x="571140" y="1726738"/>
                  <a:pt x="587171" y="1731014"/>
                  <a:pt x="599607" y="1728250"/>
                </a:cubicBezTo>
                <a:cubicBezTo>
                  <a:pt x="609663" y="1726015"/>
                  <a:pt x="619682" y="1723585"/>
                  <a:pt x="629587" y="1720755"/>
                </a:cubicBezTo>
                <a:cubicBezTo>
                  <a:pt x="652438" y="1714226"/>
                  <a:pt x="656674" y="1709669"/>
                  <a:pt x="682053" y="1705765"/>
                </a:cubicBezTo>
                <a:cubicBezTo>
                  <a:pt x="704414" y="1702325"/>
                  <a:pt x="727024" y="1700768"/>
                  <a:pt x="749509" y="1698270"/>
                </a:cubicBezTo>
                <a:cubicBezTo>
                  <a:pt x="769305" y="1757658"/>
                  <a:pt x="761901" y="1727655"/>
                  <a:pt x="771994" y="1788211"/>
                </a:cubicBezTo>
                <a:cubicBezTo>
                  <a:pt x="794479" y="1785713"/>
                  <a:pt x="817502" y="1786203"/>
                  <a:pt x="839450" y="1780716"/>
                </a:cubicBezTo>
                <a:cubicBezTo>
                  <a:pt x="848189" y="1778531"/>
                  <a:pt x="853878" y="1769754"/>
                  <a:pt x="861935" y="1765726"/>
                </a:cubicBezTo>
                <a:cubicBezTo>
                  <a:pt x="893854" y="1749767"/>
                  <a:pt x="876834" y="1769016"/>
                  <a:pt x="906905" y="1743241"/>
                </a:cubicBezTo>
                <a:cubicBezTo>
                  <a:pt x="917636" y="1734043"/>
                  <a:pt x="926892" y="1723254"/>
                  <a:pt x="936886" y="1713260"/>
                </a:cubicBezTo>
                <a:lnTo>
                  <a:pt x="959371" y="1690775"/>
                </a:lnTo>
                <a:cubicBezTo>
                  <a:pt x="978389" y="1633720"/>
                  <a:pt x="989855" y="1648904"/>
                  <a:pt x="936886" y="1638309"/>
                </a:cubicBezTo>
                <a:cubicBezTo>
                  <a:pt x="931889" y="1633312"/>
                  <a:pt x="927775" y="1627239"/>
                  <a:pt x="921895" y="1623319"/>
                </a:cubicBezTo>
                <a:cubicBezTo>
                  <a:pt x="904260" y="1611563"/>
                  <a:pt x="884763" y="1608672"/>
                  <a:pt x="869430" y="1593339"/>
                </a:cubicBezTo>
                <a:cubicBezTo>
                  <a:pt x="860597" y="1584506"/>
                  <a:pt x="836551" y="1570288"/>
                  <a:pt x="846945" y="1563359"/>
                </a:cubicBezTo>
                <a:cubicBezTo>
                  <a:pt x="860092" y="1554594"/>
                  <a:pt x="891915" y="1578349"/>
                  <a:pt x="891915" y="1578349"/>
                </a:cubicBezTo>
                <a:cubicBezTo>
                  <a:pt x="1001891" y="1574119"/>
                  <a:pt x="1063740" y="1624441"/>
                  <a:pt x="1101777" y="1548369"/>
                </a:cubicBezTo>
                <a:cubicBezTo>
                  <a:pt x="1105310" y="1541302"/>
                  <a:pt x="1106774" y="1533378"/>
                  <a:pt x="1109273" y="1525883"/>
                </a:cubicBezTo>
                <a:cubicBezTo>
                  <a:pt x="1106872" y="1516281"/>
                  <a:pt x="1099657" y="1484168"/>
                  <a:pt x="1094282" y="1473418"/>
                </a:cubicBezTo>
                <a:cubicBezTo>
                  <a:pt x="1090254" y="1465361"/>
                  <a:pt x="1083761" y="1458753"/>
                  <a:pt x="1079292" y="1450932"/>
                </a:cubicBezTo>
                <a:cubicBezTo>
                  <a:pt x="1073749" y="1441231"/>
                  <a:pt x="1070796" y="1430044"/>
                  <a:pt x="1064302" y="1420952"/>
                </a:cubicBezTo>
                <a:cubicBezTo>
                  <a:pt x="1058141" y="1412327"/>
                  <a:pt x="1048603" y="1406610"/>
                  <a:pt x="1041817" y="1398467"/>
                </a:cubicBezTo>
                <a:cubicBezTo>
                  <a:pt x="1036050" y="1391547"/>
                  <a:pt x="1032454" y="1383016"/>
                  <a:pt x="1026827" y="1375982"/>
                </a:cubicBezTo>
                <a:cubicBezTo>
                  <a:pt x="1018418" y="1365470"/>
                  <a:pt x="1001208" y="1351082"/>
                  <a:pt x="989351" y="1346001"/>
                </a:cubicBezTo>
                <a:cubicBezTo>
                  <a:pt x="979883" y="1341943"/>
                  <a:pt x="969276" y="1341336"/>
                  <a:pt x="959371" y="1338506"/>
                </a:cubicBezTo>
                <a:cubicBezTo>
                  <a:pt x="951775" y="1336336"/>
                  <a:pt x="944381" y="1333509"/>
                  <a:pt x="936886" y="1331011"/>
                </a:cubicBezTo>
                <a:cubicBezTo>
                  <a:pt x="911902" y="1333509"/>
                  <a:pt x="886751" y="1334688"/>
                  <a:pt x="861935" y="1338506"/>
                </a:cubicBezTo>
                <a:cubicBezTo>
                  <a:pt x="854126" y="1339707"/>
                  <a:pt x="845770" y="1341261"/>
                  <a:pt x="839450" y="1346001"/>
                </a:cubicBezTo>
                <a:cubicBezTo>
                  <a:pt x="825317" y="1356601"/>
                  <a:pt x="816673" y="1373677"/>
                  <a:pt x="801974" y="1383477"/>
                </a:cubicBezTo>
                <a:cubicBezTo>
                  <a:pt x="786984" y="1393470"/>
                  <a:pt x="771417" y="1402648"/>
                  <a:pt x="757004" y="1413457"/>
                </a:cubicBezTo>
                <a:cubicBezTo>
                  <a:pt x="719817" y="1441347"/>
                  <a:pt x="737417" y="1429013"/>
                  <a:pt x="704538" y="1450932"/>
                </a:cubicBezTo>
                <a:cubicBezTo>
                  <a:pt x="707036" y="1440939"/>
                  <a:pt x="706319" y="1429523"/>
                  <a:pt x="712033" y="1420952"/>
                </a:cubicBezTo>
                <a:cubicBezTo>
                  <a:pt x="717030" y="1413457"/>
                  <a:pt x="728148" y="1412331"/>
                  <a:pt x="734518" y="1405962"/>
                </a:cubicBezTo>
                <a:cubicBezTo>
                  <a:pt x="740888" y="1399592"/>
                  <a:pt x="744512" y="1390972"/>
                  <a:pt x="749509" y="1383477"/>
                </a:cubicBezTo>
                <a:cubicBezTo>
                  <a:pt x="752007" y="1375982"/>
                  <a:pt x="758303" y="1368784"/>
                  <a:pt x="757004" y="1360991"/>
                </a:cubicBezTo>
                <a:cubicBezTo>
                  <a:pt x="755869" y="1354181"/>
                  <a:pt x="734440" y="1327966"/>
                  <a:pt x="727023" y="1323516"/>
                </a:cubicBezTo>
                <a:cubicBezTo>
                  <a:pt x="720248" y="1319451"/>
                  <a:pt x="712033" y="1318519"/>
                  <a:pt x="704538" y="1316021"/>
                </a:cubicBezTo>
                <a:cubicBezTo>
                  <a:pt x="651125" y="1262608"/>
                  <a:pt x="711743" y="1320287"/>
                  <a:pt x="659568" y="1278546"/>
                </a:cubicBezTo>
                <a:cubicBezTo>
                  <a:pt x="654050" y="1274131"/>
                  <a:pt x="650637" y="1267191"/>
                  <a:pt x="644577" y="1263555"/>
                </a:cubicBezTo>
                <a:cubicBezTo>
                  <a:pt x="637802" y="1259490"/>
                  <a:pt x="629158" y="1259593"/>
                  <a:pt x="622092" y="1256060"/>
                </a:cubicBezTo>
                <a:cubicBezTo>
                  <a:pt x="570332" y="1230180"/>
                  <a:pt x="632022" y="1249174"/>
                  <a:pt x="569627" y="1233575"/>
                </a:cubicBezTo>
                <a:cubicBezTo>
                  <a:pt x="518082" y="1199213"/>
                  <a:pt x="541747" y="1209292"/>
                  <a:pt x="502171" y="1196100"/>
                </a:cubicBezTo>
                <a:cubicBezTo>
                  <a:pt x="497174" y="1191103"/>
                  <a:pt x="492834" y="1185349"/>
                  <a:pt x="487181" y="1181109"/>
                </a:cubicBezTo>
                <a:cubicBezTo>
                  <a:pt x="472768" y="1170299"/>
                  <a:pt x="454949" y="1163868"/>
                  <a:pt x="442210" y="1151129"/>
                </a:cubicBezTo>
                <a:cubicBezTo>
                  <a:pt x="425635" y="1134554"/>
                  <a:pt x="418109" y="1124088"/>
                  <a:pt x="397240" y="1113654"/>
                </a:cubicBezTo>
                <a:cubicBezTo>
                  <a:pt x="390173" y="1110121"/>
                  <a:pt x="382249" y="1108657"/>
                  <a:pt x="374754" y="1106159"/>
                </a:cubicBezTo>
                <a:cubicBezTo>
                  <a:pt x="310316" y="1063200"/>
                  <a:pt x="391845" y="1114705"/>
                  <a:pt x="329784" y="1083673"/>
                </a:cubicBezTo>
                <a:cubicBezTo>
                  <a:pt x="321727" y="1079644"/>
                  <a:pt x="314794" y="1073680"/>
                  <a:pt x="307299" y="1068683"/>
                </a:cubicBezTo>
                <a:cubicBezTo>
                  <a:pt x="289810" y="1071181"/>
                  <a:pt x="271877" y="1071530"/>
                  <a:pt x="254833" y="1076178"/>
                </a:cubicBezTo>
                <a:cubicBezTo>
                  <a:pt x="244054" y="1079118"/>
                  <a:pt x="234554" y="1085625"/>
                  <a:pt x="224853" y="1091169"/>
                </a:cubicBezTo>
                <a:cubicBezTo>
                  <a:pt x="203521" y="1103359"/>
                  <a:pt x="177648" y="1124499"/>
                  <a:pt x="164892" y="1143634"/>
                </a:cubicBezTo>
                <a:cubicBezTo>
                  <a:pt x="154899" y="1158624"/>
                  <a:pt x="142969" y="1172491"/>
                  <a:pt x="134912" y="1188605"/>
                </a:cubicBezTo>
                <a:lnTo>
                  <a:pt x="119922" y="1218585"/>
                </a:lnTo>
                <a:cubicBezTo>
                  <a:pt x="112410" y="1196049"/>
                  <a:pt x="113581" y="1192988"/>
                  <a:pt x="97436" y="1173614"/>
                </a:cubicBezTo>
                <a:cubicBezTo>
                  <a:pt x="90650" y="1165471"/>
                  <a:pt x="84432" y="1155869"/>
                  <a:pt x="74951" y="1151129"/>
                </a:cubicBezTo>
                <a:cubicBezTo>
                  <a:pt x="63557" y="1145432"/>
                  <a:pt x="49678" y="1147294"/>
                  <a:pt x="37476" y="1143634"/>
                </a:cubicBezTo>
                <a:cubicBezTo>
                  <a:pt x="24589" y="1139768"/>
                  <a:pt x="12492" y="1133641"/>
                  <a:pt x="0" y="1128644"/>
                </a:cubicBezTo>
                <a:cubicBezTo>
                  <a:pt x="16250" y="1120519"/>
                  <a:pt x="34087" y="1109835"/>
                  <a:pt x="52466" y="1106159"/>
                </a:cubicBezTo>
                <a:cubicBezTo>
                  <a:pt x="69789" y="1102694"/>
                  <a:pt x="87443" y="1101162"/>
                  <a:pt x="104932" y="1098664"/>
                </a:cubicBezTo>
                <a:cubicBezTo>
                  <a:pt x="112427" y="1093667"/>
                  <a:pt x="119185" y="1087332"/>
                  <a:pt x="127417" y="1083673"/>
                </a:cubicBezTo>
                <a:cubicBezTo>
                  <a:pt x="160471" y="1068982"/>
                  <a:pt x="178731" y="1070674"/>
                  <a:pt x="209863" y="1053693"/>
                </a:cubicBezTo>
                <a:cubicBezTo>
                  <a:pt x="225679" y="1045066"/>
                  <a:pt x="254833" y="1023713"/>
                  <a:pt x="254833" y="1023713"/>
                </a:cubicBezTo>
                <a:cubicBezTo>
                  <a:pt x="249836" y="998729"/>
                  <a:pt x="248989" y="972542"/>
                  <a:pt x="239843" y="948762"/>
                </a:cubicBezTo>
                <a:cubicBezTo>
                  <a:pt x="236038" y="938869"/>
                  <a:pt x="224144" y="934420"/>
                  <a:pt x="217358" y="926277"/>
                </a:cubicBezTo>
                <a:cubicBezTo>
                  <a:pt x="165191" y="863675"/>
                  <a:pt x="245565" y="946986"/>
                  <a:pt x="179882" y="881306"/>
                </a:cubicBezTo>
                <a:cubicBezTo>
                  <a:pt x="160611" y="823494"/>
                  <a:pt x="172920" y="885097"/>
                  <a:pt x="262328" y="843831"/>
                </a:cubicBezTo>
                <a:cubicBezTo>
                  <a:pt x="271681" y="839514"/>
                  <a:pt x="267325" y="823844"/>
                  <a:pt x="269823" y="813850"/>
                </a:cubicBezTo>
                <a:cubicBezTo>
                  <a:pt x="280232" y="886714"/>
                  <a:pt x="273033" y="849174"/>
                  <a:pt x="292309" y="926277"/>
                </a:cubicBezTo>
                <a:cubicBezTo>
                  <a:pt x="294807" y="936270"/>
                  <a:pt x="291233" y="950543"/>
                  <a:pt x="299804" y="956257"/>
                </a:cubicBezTo>
                <a:lnTo>
                  <a:pt x="322289" y="971247"/>
                </a:lnTo>
                <a:cubicBezTo>
                  <a:pt x="327286" y="981241"/>
                  <a:pt x="329378" y="993327"/>
                  <a:pt x="337279" y="1001228"/>
                </a:cubicBezTo>
                <a:cubicBezTo>
                  <a:pt x="342865" y="1006815"/>
                  <a:pt x="352698" y="1005190"/>
                  <a:pt x="359764" y="1008723"/>
                </a:cubicBezTo>
                <a:cubicBezTo>
                  <a:pt x="367821" y="1012751"/>
                  <a:pt x="374920" y="1018477"/>
                  <a:pt x="382250" y="1023713"/>
                </a:cubicBezTo>
                <a:cubicBezTo>
                  <a:pt x="392415" y="1030974"/>
                  <a:pt x="402746" y="1038069"/>
                  <a:pt x="412230" y="1046198"/>
                </a:cubicBezTo>
                <a:cubicBezTo>
                  <a:pt x="420278" y="1053096"/>
                  <a:pt x="425896" y="1062803"/>
                  <a:pt x="434715" y="1068683"/>
                </a:cubicBezTo>
                <a:cubicBezTo>
                  <a:pt x="441289" y="1073065"/>
                  <a:pt x="449705" y="1073680"/>
                  <a:pt x="457200" y="1076178"/>
                </a:cubicBezTo>
                <a:cubicBezTo>
                  <a:pt x="462197" y="1081175"/>
                  <a:pt x="466131" y="1087533"/>
                  <a:pt x="472191" y="1091169"/>
                </a:cubicBezTo>
                <a:cubicBezTo>
                  <a:pt x="478966" y="1095234"/>
                  <a:pt x="488507" y="1093729"/>
                  <a:pt x="494676" y="1098664"/>
                </a:cubicBezTo>
                <a:cubicBezTo>
                  <a:pt x="543107" y="1137409"/>
                  <a:pt x="475634" y="1109805"/>
                  <a:pt x="532151" y="1128644"/>
                </a:cubicBezTo>
                <a:cubicBezTo>
                  <a:pt x="539646" y="1136139"/>
                  <a:pt x="546269" y="1144622"/>
                  <a:pt x="554636" y="1151129"/>
                </a:cubicBezTo>
                <a:cubicBezTo>
                  <a:pt x="568857" y="1162190"/>
                  <a:pt x="586868" y="1168369"/>
                  <a:pt x="599607" y="1181109"/>
                </a:cubicBezTo>
                <a:cubicBezTo>
                  <a:pt x="620183" y="1201687"/>
                  <a:pt x="607893" y="1193865"/>
                  <a:pt x="637082" y="1203595"/>
                </a:cubicBezTo>
                <a:cubicBezTo>
                  <a:pt x="634584" y="1178611"/>
                  <a:pt x="629587" y="1153752"/>
                  <a:pt x="629587" y="1128644"/>
                </a:cubicBezTo>
                <a:cubicBezTo>
                  <a:pt x="629587" y="1088592"/>
                  <a:pt x="629917" y="1048129"/>
                  <a:pt x="637082" y="1008723"/>
                </a:cubicBezTo>
                <a:cubicBezTo>
                  <a:pt x="639361" y="996189"/>
                  <a:pt x="641813" y="1033762"/>
                  <a:pt x="644577" y="1046198"/>
                </a:cubicBezTo>
                <a:cubicBezTo>
                  <a:pt x="646812" y="1056254"/>
                  <a:pt x="648111" y="1066669"/>
                  <a:pt x="652073" y="1076178"/>
                </a:cubicBezTo>
                <a:cubicBezTo>
                  <a:pt x="660668" y="1096805"/>
                  <a:pt x="669658" y="1117546"/>
                  <a:pt x="682053" y="1136139"/>
                </a:cubicBezTo>
                <a:cubicBezTo>
                  <a:pt x="687050" y="1143634"/>
                  <a:pt x="693015" y="1150567"/>
                  <a:pt x="697043" y="1158624"/>
                </a:cubicBezTo>
                <a:cubicBezTo>
                  <a:pt x="706095" y="1176727"/>
                  <a:pt x="701629" y="1189276"/>
                  <a:pt x="719528" y="1203595"/>
                </a:cubicBezTo>
                <a:cubicBezTo>
                  <a:pt x="725697" y="1208531"/>
                  <a:pt x="734519" y="1208592"/>
                  <a:pt x="742014" y="1211090"/>
                </a:cubicBezTo>
                <a:cubicBezTo>
                  <a:pt x="777646" y="1234845"/>
                  <a:pt x="755953" y="1223231"/>
                  <a:pt x="809469" y="1241070"/>
                </a:cubicBezTo>
                <a:lnTo>
                  <a:pt x="831954" y="1248565"/>
                </a:lnTo>
                <a:cubicBezTo>
                  <a:pt x="1005961" y="1239865"/>
                  <a:pt x="966877" y="1289748"/>
                  <a:pt x="989351" y="1211090"/>
                </a:cubicBezTo>
                <a:cubicBezTo>
                  <a:pt x="991521" y="1203494"/>
                  <a:pt x="994348" y="1196100"/>
                  <a:pt x="996846" y="1188605"/>
                </a:cubicBezTo>
                <a:cubicBezTo>
                  <a:pt x="994348" y="1148631"/>
                  <a:pt x="993336" y="1108536"/>
                  <a:pt x="989351" y="1068683"/>
                </a:cubicBezTo>
                <a:cubicBezTo>
                  <a:pt x="988326" y="1058433"/>
                  <a:pt x="985914" y="1048171"/>
                  <a:pt x="981856" y="1038703"/>
                </a:cubicBezTo>
                <a:cubicBezTo>
                  <a:pt x="978308" y="1030423"/>
                  <a:pt x="972633" y="1023138"/>
                  <a:pt x="966866" y="1016218"/>
                </a:cubicBezTo>
                <a:cubicBezTo>
                  <a:pt x="944849" y="989797"/>
                  <a:pt x="930754" y="984648"/>
                  <a:pt x="899410" y="963752"/>
                </a:cubicBezTo>
                <a:lnTo>
                  <a:pt x="854440" y="933772"/>
                </a:lnTo>
                <a:cubicBezTo>
                  <a:pt x="846945" y="928775"/>
                  <a:pt x="840500" y="921631"/>
                  <a:pt x="831954" y="918782"/>
                </a:cubicBezTo>
                <a:cubicBezTo>
                  <a:pt x="780556" y="901649"/>
                  <a:pt x="844349" y="921881"/>
                  <a:pt x="771994" y="903791"/>
                </a:cubicBezTo>
                <a:cubicBezTo>
                  <a:pt x="764329" y="901875"/>
                  <a:pt x="757004" y="898794"/>
                  <a:pt x="749509" y="896296"/>
                </a:cubicBezTo>
                <a:cubicBezTo>
                  <a:pt x="744512" y="891299"/>
                  <a:pt x="740839" y="884466"/>
                  <a:pt x="734518" y="881306"/>
                </a:cubicBezTo>
                <a:cubicBezTo>
                  <a:pt x="725305" y="876699"/>
                  <a:pt x="695324" y="869205"/>
                  <a:pt x="704538" y="873811"/>
                </a:cubicBezTo>
                <a:cubicBezTo>
                  <a:pt x="740783" y="891932"/>
                  <a:pt x="750793" y="886425"/>
                  <a:pt x="786984" y="896296"/>
                </a:cubicBezTo>
                <a:cubicBezTo>
                  <a:pt x="802228" y="900454"/>
                  <a:pt x="831954" y="911287"/>
                  <a:pt x="831954" y="911287"/>
                </a:cubicBezTo>
                <a:cubicBezTo>
                  <a:pt x="881854" y="902969"/>
                  <a:pt x="891915" y="925028"/>
                  <a:pt x="899410" y="911287"/>
                </a:cubicBezTo>
                <a:close/>
              </a:path>
            </a:pathLst>
          </a:cu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14" name="Freeform 67">
            <a:extLst>
              <a:ext uri="{FF2B5EF4-FFF2-40B4-BE49-F238E27FC236}">
                <a16:creationId xmlns:a16="http://schemas.microsoft.com/office/drawing/2014/main" id="{FC169891-974D-42E8-BF57-2501334EE97C}"/>
              </a:ext>
            </a:extLst>
          </p:cNvPr>
          <p:cNvSpPr/>
          <p:nvPr/>
        </p:nvSpPr>
        <p:spPr>
          <a:xfrm>
            <a:off x="2253931" y="2764710"/>
            <a:ext cx="311472" cy="189318"/>
          </a:xfrm>
          <a:custGeom>
            <a:avLst/>
            <a:gdLst>
              <a:gd name="connsiteX0" fmla="*/ 322288 w 405785"/>
              <a:gd name="connsiteY0" fmla="*/ 273186 h 276719"/>
              <a:gd name="connsiteX1" fmla="*/ 187377 w 405785"/>
              <a:gd name="connsiteY1" fmla="*/ 258196 h 276719"/>
              <a:gd name="connsiteX2" fmla="*/ 142406 w 405785"/>
              <a:gd name="connsiteY2" fmla="*/ 220721 h 276719"/>
              <a:gd name="connsiteX3" fmla="*/ 119921 w 405785"/>
              <a:gd name="connsiteY3" fmla="*/ 213225 h 276719"/>
              <a:gd name="connsiteX4" fmla="*/ 89941 w 405785"/>
              <a:gd name="connsiteY4" fmla="*/ 190740 h 276719"/>
              <a:gd name="connsiteX5" fmla="*/ 67456 w 405785"/>
              <a:gd name="connsiteY5" fmla="*/ 175750 h 276719"/>
              <a:gd name="connsiteX6" fmla="*/ 52465 w 405785"/>
              <a:gd name="connsiteY6" fmla="*/ 145770 h 276719"/>
              <a:gd name="connsiteX7" fmla="*/ 29980 w 405785"/>
              <a:gd name="connsiteY7" fmla="*/ 130780 h 276719"/>
              <a:gd name="connsiteX8" fmla="*/ 0 w 405785"/>
              <a:gd name="connsiteY8" fmla="*/ 93304 h 276719"/>
              <a:gd name="connsiteX9" fmla="*/ 29980 w 405785"/>
              <a:gd name="connsiteY9" fmla="*/ 33343 h 276719"/>
              <a:gd name="connsiteX10" fmla="*/ 74951 w 405785"/>
              <a:gd name="connsiteY10" fmla="*/ 3363 h 276719"/>
              <a:gd name="connsiteX11" fmla="*/ 209862 w 405785"/>
              <a:gd name="connsiteY11" fmla="*/ 18353 h 276719"/>
              <a:gd name="connsiteX12" fmla="*/ 239843 w 405785"/>
              <a:gd name="connsiteY12" fmla="*/ 33343 h 276719"/>
              <a:gd name="connsiteX13" fmla="*/ 262328 w 405785"/>
              <a:gd name="connsiteY13" fmla="*/ 55829 h 276719"/>
              <a:gd name="connsiteX14" fmla="*/ 314793 w 405785"/>
              <a:gd name="connsiteY14" fmla="*/ 85809 h 276719"/>
              <a:gd name="connsiteX15" fmla="*/ 374754 w 405785"/>
              <a:gd name="connsiteY15" fmla="*/ 153265 h 276719"/>
              <a:gd name="connsiteX16" fmla="*/ 397239 w 405785"/>
              <a:gd name="connsiteY16" fmla="*/ 198235 h 276719"/>
              <a:gd name="connsiteX17" fmla="*/ 389744 w 405785"/>
              <a:gd name="connsiteY17" fmla="*/ 228216 h 276719"/>
              <a:gd name="connsiteX18" fmla="*/ 344774 w 405785"/>
              <a:gd name="connsiteY18" fmla="*/ 258196 h 276719"/>
              <a:gd name="connsiteX19" fmla="*/ 322288 w 405785"/>
              <a:gd name="connsiteY19" fmla="*/ 273186 h 2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785" h="276719">
                <a:moveTo>
                  <a:pt x="322288" y="273186"/>
                </a:moveTo>
                <a:cubicBezTo>
                  <a:pt x="296055" y="273186"/>
                  <a:pt x="231825" y="266662"/>
                  <a:pt x="187377" y="258196"/>
                </a:cubicBezTo>
                <a:cubicBezTo>
                  <a:pt x="170214" y="254927"/>
                  <a:pt x="154621" y="228864"/>
                  <a:pt x="142406" y="220721"/>
                </a:cubicBezTo>
                <a:cubicBezTo>
                  <a:pt x="135832" y="216339"/>
                  <a:pt x="127416" y="215724"/>
                  <a:pt x="119921" y="213225"/>
                </a:cubicBezTo>
                <a:cubicBezTo>
                  <a:pt x="109928" y="205730"/>
                  <a:pt x="100106" y="198001"/>
                  <a:pt x="89941" y="190740"/>
                </a:cubicBezTo>
                <a:cubicBezTo>
                  <a:pt x="82611" y="185504"/>
                  <a:pt x="73223" y="182670"/>
                  <a:pt x="67456" y="175750"/>
                </a:cubicBezTo>
                <a:cubicBezTo>
                  <a:pt x="60303" y="167167"/>
                  <a:pt x="59618" y="154353"/>
                  <a:pt x="52465" y="145770"/>
                </a:cubicBezTo>
                <a:cubicBezTo>
                  <a:pt x="46698" y="138850"/>
                  <a:pt x="37014" y="136407"/>
                  <a:pt x="29980" y="130780"/>
                </a:cubicBezTo>
                <a:cubicBezTo>
                  <a:pt x="14725" y="118575"/>
                  <a:pt x="11129" y="109997"/>
                  <a:pt x="0" y="93304"/>
                </a:cubicBezTo>
                <a:cubicBezTo>
                  <a:pt x="10723" y="61135"/>
                  <a:pt x="6725" y="50784"/>
                  <a:pt x="29980" y="33343"/>
                </a:cubicBezTo>
                <a:cubicBezTo>
                  <a:pt x="44393" y="22533"/>
                  <a:pt x="74951" y="3363"/>
                  <a:pt x="74951" y="3363"/>
                </a:cubicBezTo>
                <a:cubicBezTo>
                  <a:pt x="122558" y="6537"/>
                  <a:pt x="167039" y="0"/>
                  <a:pt x="209862" y="18353"/>
                </a:cubicBezTo>
                <a:cubicBezTo>
                  <a:pt x="220132" y="22754"/>
                  <a:pt x="229849" y="28346"/>
                  <a:pt x="239843" y="33343"/>
                </a:cubicBezTo>
                <a:cubicBezTo>
                  <a:pt x="247338" y="40838"/>
                  <a:pt x="253703" y="49668"/>
                  <a:pt x="262328" y="55829"/>
                </a:cubicBezTo>
                <a:cubicBezTo>
                  <a:pt x="296879" y="80509"/>
                  <a:pt x="285822" y="60057"/>
                  <a:pt x="314793" y="85809"/>
                </a:cubicBezTo>
                <a:cubicBezTo>
                  <a:pt x="332671" y="101700"/>
                  <a:pt x="362223" y="128204"/>
                  <a:pt x="374754" y="153265"/>
                </a:cubicBezTo>
                <a:cubicBezTo>
                  <a:pt x="405785" y="215326"/>
                  <a:pt x="354280" y="133796"/>
                  <a:pt x="397239" y="198235"/>
                </a:cubicBezTo>
                <a:cubicBezTo>
                  <a:pt x="394741" y="208229"/>
                  <a:pt x="394855" y="219272"/>
                  <a:pt x="389744" y="228216"/>
                </a:cubicBezTo>
                <a:cubicBezTo>
                  <a:pt x="376534" y="251334"/>
                  <a:pt x="366237" y="251042"/>
                  <a:pt x="344774" y="258196"/>
                </a:cubicBezTo>
                <a:cubicBezTo>
                  <a:pt x="326250" y="276719"/>
                  <a:pt x="348521" y="273186"/>
                  <a:pt x="322288" y="273186"/>
                </a:cubicBezTo>
                <a:close/>
              </a:path>
            </a:pathLst>
          </a:cu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15" name="Freeform 68">
            <a:extLst>
              <a:ext uri="{FF2B5EF4-FFF2-40B4-BE49-F238E27FC236}">
                <a16:creationId xmlns:a16="http://schemas.microsoft.com/office/drawing/2014/main" id="{591332B4-03C8-4542-A986-FD015E7504C3}"/>
              </a:ext>
            </a:extLst>
          </p:cNvPr>
          <p:cNvSpPr/>
          <p:nvPr/>
        </p:nvSpPr>
        <p:spPr>
          <a:xfrm>
            <a:off x="1944325" y="2410156"/>
            <a:ext cx="484875" cy="562686"/>
          </a:xfrm>
          <a:custGeom>
            <a:avLst/>
            <a:gdLst>
              <a:gd name="connsiteX0" fmla="*/ 119921 w 631693"/>
              <a:gd name="connsiteY0" fmla="*/ 601259 h 822454"/>
              <a:gd name="connsiteX1" fmla="*/ 104931 w 631693"/>
              <a:gd name="connsiteY1" fmla="*/ 571278 h 822454"/>
              <a:gd name="connsiteX2" fmla="*/ 89941 w 631693"/>
              <a:gd name="connsiteY2" fmla="*/ 443862 h 822454"/>
              <a:gd name="connsiteX3" fmla="*/ 74951 w 631693"/>
              <a:gd name="connsiteY3" fmla="*/ 421377 h 822454"/>
              <a:gd name="connsiteX4" fmla="*/ 59961 w 631693"/>
              <a:gd name="connsiteY4" fmla="*/ 353921 h 822454"/>
              <a:gd name="connsiteX5" fmla="*/ 29980 w 631693"/>
              <a:gd name="connsiteY5" fmla="*/ 316445 h 822454"/>
              <a:gd name="connsiteX6" fmla="*/ 0 w 631693"/>
              <a:gd name="connsiteY6" fmla="*/ 256485 h 822454"/>
              <a:gd name="connsiteX7" fmla="*/ 29980 w 631693"/>
              <a:gd name="connsiteY7" fmla="*/ 248990 h 822454"/>
              <a:gd name="connsiteX8" fmla="*/ 59961 w 631693"/>
              <a:gd name="connsiteY8" fmla="*/ 263980 h 822454"/>
              <a:gd name="connsiteX9" fmla="*/ 97436 w 631693"/>
              <a:gd name="connsiteY9" fmla="*/ 278970 h 822454"/>
              <a:gd name="connsiteX10" fmla="*/ 142406 w 631693"/>
              <a:gd name="connsiteY10" fmla="*/ 293960 h 822454"/>
              <a:gd name="connsiteX11" fmla="*/ 164892 w 631693"/>
              <a:gd name="connsiteY11" fmla="*/ 301455 h 822454"/>
              <a:gd name="connsiteX12" fmla="*/ 209862 w 631693"/>
              <a:gd name="connsiteY12" fmla="*/ 293960 h 822454"/>
              <a:gd name="connsiteX13" fmla="*/ 307298 w 631693"/>
              <a:gd name="connsiteY13" fmla="*/ 189029 h 822454"/>
              <a:gd name="connsiteX14" fmla="*/ 329784 w 631693"/>
              <a:gd name="connsiteY14" fmla="*/ 46622 h 822454"/>
              <a:gd name="connsiteX15" fmla="*/ 359764 w 631693"/>
              <a:gd name="connsiteY15" fmla="*/ 144059 h 822454"/>
              <a:gd name="connsiteX16" fmla="*/ 382249 w 631693"/>
              <a:gd name="connsiteY16" fmla="*/ 174039 h 822454"/>
              <a:gd name="connsiteX17" fmla="*/ 427220 w 631693"/>
              <a:gd name="connsiteY17" fmla="*/ 241495 h 822454"/>
              <a:gd name="connsiteX18" fmla="*/ 472190 w 631693"/>
              <a:gd name="connsiteY18" fmla="*/ 271475 h 822454"/>
              <a:gd name="connsiteX19" fmla="*/ 524656 w 631693"/>
              <a:gd name="connsiteY19" fmla="*/ 308950 h 822454"/>
              <a:gd name="connsiteX20" fmla="*/ 569626 w 631693"/>
              <a:gd name="connsiteY20" fmla="*/ 346426 h 822454"/>
              <a:gd name="connsiteX21" fmla="*/ 614597 w 631693"/>
              <a:gd name="connsiteY21" fmla="*/ 368911 h 822454"/>
              <a:gd name="connsiteX22" fmla="*/ 569626 w 631693"/>
              <a:gd name="connsiteY22" fmla="*/ 383901 h 822454"/>
              <a:gd name="connsiteX23" fmla="*/ 517161 w 631693"/>
              <a:gd name="connsiteY23" fmla="*/ 406386 h 822454"/>
              <a:gd name="connsiteX24" fmla="*/ 472190 w 631693"/>
              <a:gd name="connsiteY24" fmla="*/ 443862 h 822454"/>
              <a:gd name="connsiteX25" fmla="*/ 449705 w 631693"/>
              <a:gd name="connsiteY25" fmla="*/ 451357 h 822454"/>
              <a:gd name="connsiteX26" fmla="*/ 434715 w 631693"/>
              <a:gd name="connsiteY26" fmla="*/ 481337 h 822454"/>
              <a:gd name="connsiteX27" fmla="*/ 419724 w 631693"/>
              <a:gd name="connsiteY27" fmla="*/ 496327 h 822454"/>
              <a:gd name="connsiteX28" fmla="*/ 404734 w 631693"/>
              <a:gd name="connsiteY28" fmla="*/ 533803 h 822454"/>
              <a:gd name="connsiteX29" fmla="*/ 382249 w 631693"/>
              <a:gd name="connsiteY29" fmla="*/ 563783 h 822454"/>
              <a:gd name="connsiteX30" fmla="*/ 352269 w 631693"/>
              <a:gd name="connsiteY30" fmla="*/ 608754 h 822454"/>
              <a:gd name="connsiteX31" fmla="*/ 359764 w 631693"/>
              <a:gd name="connsiteY31" fmla="*/ 781140 h 822454"/>
              <a:gd name="connsiteX32" fmla="*/ 367259 w 631693"/>
              <a:gd name="connsiteY32" fmla="*/ 803626 h 822454"/>
              <a:gd name="connsiteX33" fmla="*/ 344774 w 631693"/>
              <a:gd name="connsiteY33" fmla="*/ 818616 h 822454"/>
              <a:gd name="connsiteX34" fmla="*/ 262328 w 631693"/>
              <a:gd name="connsiteY34" fmla="*/ 788636 h 822454"/>
              <a:gd name="connsiteX35" fmla="*/ 232347 w 631693"/>
              <a:gd name="connsiteY35" fmla="*/ 781140 h 822454"/>
              <a:gd name="connsiteX36" fmla="*/ 209862 w 631693"/>
              <a:gd name="connsiteY36" fmla="*/ 773645 h 822454"/>
              <a:gd name="connsiteX37" fmla="*/ 194872 w 631693"/>
              <a:gd name="connsiteY37" fmla="*/ 721180 h 822454"/>
              <a:gd name="connsiteX38" fmla="*/ 172387 w 631693"/>
              <a:gd name="connsiteY38" fmla="*/ 706190 h 822454"/>
              <a:gd name="connsiteX39" fmla="*/ 157397 w 631693"/>
              <a:gd name="connsiteY39" fmla="*/ 653724 h 822454"/>
              <a:gd name="connsiteX40" fmla="*/ 142406 w 631693"/>
              <a:gd name="connsiteY40" fmla="*/ 631239 h 822454"/>
              <a:gd name="connsiteX41" fmla="*/ 119921 w 631693"/>
              <a:gd name="connsiteY41" fmla="*/ 601259 h 8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31693" h="822454">
                <a:moveTo>
                  <a:pt x="119921" y="601259"/>
                </a:moveTo>
                <a:cubicBezTo>
                  <a:pt x="113675" y="591266"/>
                  <a:pt x="106768" y="582299"/>
                  <a:pt x="104931" y="571278"/>
                </a:cubicBezTo>
                <a:cubicBezTo>
                  <a:pt x="101378" y="549962"/>
                  <a:pt x="107510" y="479000"/>
                  <a:pt x="89941" y="443862"/>
                </a:cubicBezTo>
                <a:cubicBezTo>
                  <a:pt x="85913" y="435805"/>
                  <a:pt x="79948" y="428872"/>
                  <a:pt x="74951" y="421377"/>
                </a:cubicBezTo>
                <a:cubicBezTo>
                  <a:pt x="72073" y="404107"/>
                  <a:pt x="69186" y="372371"/>
                  <a:pt x="59961" y="353921"/>
                </a:cubicBezTo>
                <a:cubicBezTo>
                  <a:pt x="44583" y="323167"/>
                  <a:pt x="48567" y="339680"/>
                  <a:pt x="29980" y="316445"/>
                </a:cubicBezTo>
                <a:cubicBezTo>
                  <a:pt x="12017" y="293991"/>
                  <a:pt x="11629" y="285558"/>
                  <a:pt x="0" y="256485"/>
                </a:cubicBezTo>
                <a:cubicBezTo>
                  <a:pt x="9993" y="253987"/>
                  <a:pt x="19759" y="247712"/>
                  <a:pt x="29980" y="248990"/>
                </a:cubicBezTo>
                <a:cubicBezTo>
                  <a:pt x="41067" y="250376"/>
                  <a:pt x="49751" y="259442"/>
                  <a:pt x="59961" y="263980"/>
                </a:cubicBezTo>
                <a:cubicBezTo>
                  <a:pt x="72255" y="269444"/>
                  <a:pt x="84792" y="274372"/>
                  <a:pt x="97436" y="278970"/>
                </a:cubicBezTo>
                <a:cubicBezTo>
                  <a:pt x="112286" y="284370"/>
                  <a:pt x="127416" y="288963"/>
                  <a:pt x="142406" y="293960"/>
                </a:cubicBezTo>
                <a:lnTo>
                  <a:pt x="164892" y="301455"/>
                </a:lnTo>
                <a:cubicBezTo>
                  <a:pt x="179882" y="298957"/>
                  <a:pt x="197103" y="302216"/>
                  <a:pt x="209862" y="293960"/>
                </a:cubicBezTo>
                <a:cubicBezTo>
                  <a:pt x="283006" y="246631"/>
                  <a:pt x="280983" y="241658"/>
                  <a:pt x="307298" y="189029"/>
                </a:cubicBezTo>
                <a:cubicBezTo>
                  <a:pt x="314793" y="141560"/>
                  <a:pt x="318129" y="0"/>
                  <a:pt x="329784" y="46622"/>
                </a:cubicBezTo>
                <a:cubicBezTo>
                  <a:pt x="337942" y="79255"/>
                  <a:pt x="345722" y="113635"/>
                  <a:pt x="359764" y="144059"/>
                </a:cubicBezTo>
                <a:cubicBezTo>
                  <a:pt x="364999" y="155401"/>
                  <a:pt x="375139" y="163768"/>
                  <a:pt x="382249" y="174039"/>
                </a:cubicBezTo>
                <a:cubicBezTo>
                  <a:pt x="397631" y="196258"/>
                  <a:pt x="404735" y="226505"/>
                  <a:pt x="427220" y="241495"/>
                </a:cubicBezTo>
                <a:cubicBezTo>
                  <a:pt x="442210" y="251488"/>
                  <a:pt x="459451" y="258736"/>
                  <a:pt x="472190" y="271475"/>
                </a:cubicBezTo>
                <a:cubicBezTo>
                  <a:pt x="507757" y="307042"/>
                  <a:pt x="488762" y="296986"/>
                  <a:pt x="524656" y="308950"/>
                </a:cubicBezTo>
                <a:cubicBezTo>
                  <a:pt x="541233" y="325527"/>
                  <a:pt x="548755" y="335991"/>
                  <a:pt x="569626" y="346426"/>
                </a:cubicBezTo>
                <a:cubicBezTo>
                  <a:pt x="631693" y="377460"/>
                  <a:pt x="550149" y="325948"/>
                  <a:pt x="614597" y="368911"/>
                </a:cubicBezTo>
                <a:cubicBezTo>
                  <a:pt x="599607" y="373908"/>
                  <a:pt x="583759" y="376835"/>
                  <a:pt x="569626" y="383901"/>
                </a:cubicBezTo>
                <a:cubicBezTo>
                  <a:pt x="532580" y="402424"/>
                  <a:pt x="550246" y="395358"/>
                  <a:pt x="517161" y="406386"/>
                </a:cubicBezTo>
                <a:cubicBezTo>
                  <a:pt x="501737" y="421810"/>
                  <a:pt x="492976" y="431984"/>
                  <a:pt x="472190" y="443862"/>
                </a:cubicBezTo>
                <a:cubicBezTo>
                  <a:pt x="465331" y="447782"/>
                  <a:pt x="457200" y="448859"/>
                  <a:pt x="449705" y="451357"/>
                </a:cubicBezTo>
                <a:cubicBezTo>
                  <a:pt x="444708" y="461350"/>
                  <a:pt x="440913" y="472041"/>
                  <a:pt x="434715" y="481337"/>
                </a:cubicBezTo>
                <a:cubicBezTo>
                  <a:pt x="430795" y="487217"/>
                  <a:pt x="423230" y="490192"/>
                  <a:pt x="419724" y="496327"/>
                </a:cubicBezTo>
                <a:cubicBezTo>
                  <a:pt x="413049" y="508009"/>
                  <a:pt x="411268" y="522042"/>
                  <a:pt x="404734" y="533803"/>
                </a:cubicBezTo>
                <a:cubicBezTo>
                  <a:pt x="398668" y="544723"/>
                  <a:pt x="389412" y="553549"/>
                  <a:pt x="382249" y="563783"/>
                </a:cubicBezTo>
                <a:cubicBezTo>
                  <a:pt x="371918" y="578542"/>
                  <a:pt x="352269" y="608754"/>
                  <a:pt x="352269" y="608754"/>
                </a:cubicBezTo>
                <a:cubicBezTo>
                  <a:pt x="354767" y="666216"/>
                  <a:pt x="355353" y="723793"/>
                  <a:pt x="359764" y="781140"/>
                </a:cubicBezTo>
                <a:cubicBezTo>
                  <a:pt x="360370" y="789017"/>
                  <a:pt x="370193" y="796290"/>
                  <a:pt x="367259" y="803626"/>
                </a:cubicBezTo>
                <a:cubicBezTo>
                  <a:pt x="363914" y="811990"/>
                  <a:pt x="352269" y="813619"/>
                  <a:pt x="344774" y="818616"/>
                </a:cubicBezTo>
                <a:cubicBezTo>
                  <a:pt x="269445" y="803551"/>
                  <a:pt x="346871" y="822454"/>
                  <a:pt x="262328" y="788636"/>
                </a:cubicBezTo>
                <a:cubicBezTo>
                  <a:pt x="252764" y="784810"/>
                  <a:pt x="242252" y="783970"/>
                  <a:pt x="232347" y="781140"/>
                </a:cubicBezTo>
                <a:cubicBezTo>
                  <a:pt x="224751" y="778969"/>
                  <a:pt x="217357" y="776143"/>
                  <a:pt x="209862" y="773645"/>
                </a:cubicBezTo>
                <a:cubicBezTo>
                  <a:pt x="209372" y="771686"/>
                  <a:pt x="198782" y="726067"/>
                  <a:pt x="194872" y="721180"/>
                </a:cubicBezTo>
                <a:cubicBezTo>
                  <a:pt x="189245" y="714146"/>
                  <a:pt x="179882" y="711187"/>
                  <a:pt x="172387" y="706190"/>
                </a:cubicBezTo>
                <a:cubicBezTo>
                  <a:pt x="169986" y="696585"/>
                  <a:pt x="162773" y="664476"/>
                  <a:pt x="157397" y="653724"/>
                </a:cubicBezTo>
                <a:cubicBezTo>
                  <a:pt x="153368" y="645667"/>
                  <a:pt x="148173" y="638159"/>
                  <a:pt x="142406" y="631239"/>
                </a:cubicBezTo>
                <a:cubicBezTo>
                  <a:pt x="122196" y="606987"/>
                  <a:pt x="126167" y="611252"/>
                  <a:pt x="119921" y="601259"/>
                </a:cubicBezTo>
                <a:close/>
              </a:path>
            </a:pathLst>
          </a:cu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16" name="Oval 15">
            <a:extLst>
              <a:ext uri="{FF2B5EF4-FFF2-40B4-BE49-F238E27FC236}">
                <a16:creationId xmlns:a16="http://schemas.microsoft.com/office/drawing/2014/main" id="{063305C6-2C7F-4E6B-90A4-42E070FBF3EB}"/>
              </a:ext>
            </a:extLst>
          </p:cNvPr>
          <p:cNvSpPr/>
          <p:nvPr/>
        </p:nvSpPr>
        <p:spPr>
          <a:xfrm>
            <a:off x="2475016" y="2961769"/>
            <a:ext cx="110544" cy="98530"/>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17" name="Oval 16">
            <a:extLst>
              <a:ext uri="{FF2B5EF4-FFF2-40B4-BE49-F238E27FC236}">
                <a16:creationId xmlns:a16="http://schemas.microsoft.com/office/drawing/2014/main" id="{ECA1FCB9-D410-46D7-B5D9-55BF31ECA3F1}"/>
              </a:ext>
            </a:extLst>
          </p:cNvPr>
          <p:cNvSpPr/>
          <p:nvPr/>
        </p:nvSpPr>
        <p:spPr>
          <a:xfrm>
            <a:off x="2530288" y="2764711"/>
            <a:ext cx="110544" cy="98530"/>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18" name="Oval 17">
            <a:extLst>
              <a:ext uri="{FF2B5EF4-FFF2-40B4-BE49-F238E27FC236}">
                <a16:creationId xmlns:a16="http://schemas.microsoft.com/office/drawing/2014/main" id="{811F2035-2160-4AB1-8CC6-9E4DFC977C27}"/>
              </a:ext>
            </a:extLst>
          </p:cNvPr>
          <p:cNvSpPr/>
          <p:nvPr/>
        </p:nvSpPr>
        <p:spPr>
          <a:xfrm>
            <a:off x="2640834" y="2961768"/>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19" name="Oval 18">
            <a:extLst>
              <a:ext uri="{FF2B5EF4-FFF2-40B4-BE49-F238E27FC236}">
                <a16:creationId xmlns:a16="http://schemas.microsoft.com/office/drawing/2014/main" id="{56A0EF7C-7961-4690-8786-9BC3F714B485}"/>
              </a:ext>
            </a:extLst>
          </p:cNvPr>
          <p:cNvSpPr/>
          <p:nvPr/>
        </p:nvSpPr>
        <p:spPr>
          <a:xfrm>
            <a:off x="2751378" y="3011033"/>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0" name="Oval 19">
            <a:extLst>
              <a:ext uri="{FF2B5EF4-FFF2-40B4-BE49-F238E27FC236}">
                <a16:creationId xmlns:a16="http://schemas.microsoft.com/office/drawing/2014/main" id="{7F2DADD2-A64B-41CC-A7EC-8E54B76D7F04}"/>
              </a:ext>
            </a:extLst>
          </p:cNvPr>
          <p:cNvSpPr/>
          <p:nvPr/>
        </p:nvSpPr>
        <p:spPr>
          <a:xfrm>
            <a:off x="2861920" y="3060298"/>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1" name="Oval 20">
            <a:extLst>
              <a:ext uri="{FF2B5EF4-FFF2-40B4-BE49-F238E27FC236}">
                <a16:creationId xmlns:a16="http://schemas.microsoft.com/office/drawing/2014/main" id="{947B1607-0149-457F-9AD7-654EA223B8D1}"/>
              </a:ext>
            </a:extLst>
          </p:cNvPr>
          <p:cNvSpPr/>
          <p:nvPr/>
        </p:nvSpPr>
        <p:spPr>
          <a:xfrm>
            <a:off x="2972465" y="3109562"/>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2" name="Oval 21">
            <a:extLst>
              <a:ext uri="{FF2B5EF4-FFF2-40B4-BE49-F238E27FC236}">
                <a16:creationId xmlns:a16="http://schemas.microsoft.com/office/drawing/2014/main" id="{7F66E485-24DB-49DC-A4F1-F07459A5CF23}"/>
              </a:ext>
            </a:extLst>
          </p:cNvPr>
          <p:cNvSpPr/>
          <p:nvPr/>
        </p:nvSpPr>
        <p:spPr>
          <a:xfrm>
            <a:off x="3083009" y="3143520"/>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3" name="Oval 22">
            <a:extLst>
              <a:ext uri="{FF2B5EF4-FFF2-40B4-BE49-F238E27FC236}">
                <a16:creationId xmlns:a16="http://schemas.microsoft.com/office/drawing/2014/main" id="{812EFC87-9B82-4C4E-814C-276FF56D764C}"/>
              </a:ext>
            </a:extLst>
          </p:cNvPr>
          <p:cNvSpPr/>
          <p:nvPr/>
        </p:nvSpPr>
        <p:spPr>
          <a:xfrm>
            <a:off x="3236578" y="3180540"/>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4" name="Oval 23">
            <a:extLst>
              <a:ext uri="{FF2B5EF4-FFF2-40B4-BE49-F238E27FC236}">
                <a16:creationId xmlns:a16="http://schemas.microsoft.com/office/drawing/2014/main" id="{ECC4B8C5-83D6-43F8-85B5-A0D063B0A260}"/>
              </a:ext>
            </a:extLst>
          </p:cNvPr>
          <p:cNvSpPr/>
          <p:nvPr/>
        </p:nvSpPr>
        <p:spPr>
          <a:xfrm>
            <a:off x="3359368" y="3217559"/>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5" name="Oval 24">
            <a:extLst>
              <a:ext uri="{FF2B5EF4-FFF2-40B4-BE49-F238E27FC236}">
                <a16:creationId xmlns:a16="http://schemas.microsoft.com/office/drawing/2014/main" id="{38D75BAE-37D9-4EF5-9B24-62FC5E01E56D}"/>
              </a:ext>
            </a:extLst>
          </p:cNvPr>
          <p:cNvSpPr/>
          <p:nvPr/>
        </p:nvSpPr>
        <p:spPr>
          <a:xfrm>
            <a:off x="3482781" y="3257356"/>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6" name="Oval 25">
            <a:extLst>
              <a:ext uri="{FF2B5EF4-FFF2-40B4-BE49-F238E27FC236}">
                <a16:creationId xmlns:a16="http://schemas.microsoft.com/office/drawing/2014/main" id="{4909A307-160A-461C-BD9E-084461F67D3E}"/>
              </a:ext>
            </a:extLst>
          </p:cNvPr>
          <p:cNvSpPr/>
          <p:nvPr/>
        </p:nvSpPr>
        <p:spPr>
          <a:xfrm>
            <a:off x="3599761" y="3306620"/>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7" name="Freeform 80">
            <a:extLst>
              <a:ext uri="{FF2B5EF4-FFF2-40B4-BE49-F238E27FC236}">
                <a16:creationId xmlns:a16="http://schemas.microsoft.com/office/drawing/2014/main" id="{7F81ED9F-4381-4AA4-AC8F-53D9593307ED}"/>
              </a:ext>
            </a:extLst>
          </p:cNvPr>
          <p:cNvSpPr/>
          <p:nvPr/>
        </p:nvSpPr>
        <p:spPr>
          <a:xfrm>
            <a:off x="3994992" y="1542599"/>
            <a:ext cx="2683642" cy="1612666"/>
          </a:xfrm>
          <a:custGeom>
            <a:avLst/>
            <a:gdLst>
              <a:gd name="connsiteX0" fmla="*/ 899410 w 3496242"/>
              <a:gd name="connsiteY0" fmla="*/ 911287 h 2357168"/>
              <a:gd name="connsiteX1" fmla="*/ 876925 w 3496242"/>
              <a:gd name="connsiteY1" fmla="*/ 828841 h 2357168"/>
              <a:gd name="connsiteX2" fmla="*/ 839450 w 3496242"/>
              <a:gd name="connsiteY2" fmla="*/ 783870 h 2357168"/>
              <a:gd name="connsiteX3" fmla="*/ 824459 w 3496242"/>
              <a:gd name="connsiteY3" fmla="*/ 761385 h 2357168"/>
              <a:gd name="connsiteX4" fmla="*/ 809469 w 3496242"/>
              <a:gd name="connsiteY4" fmla="*/ 656454 h 2357168"/>
              <a:gd name="connsiteX5" fmla="*/ 794479 w 3496242"/>
              <a:gd name="connsiteY5" fmla="*/ 596493 h 2357168"/>
              <a:gd name="connsiteX6" fmla="*/ 786984 w 3496242"/>
              <a:gd name="connsiteY6" fmla="*/ 574008 h 2357168"/>
              <a:gd name="connsiteX7" fmla="*/ 749509 w 3496242"/>
              <a:gd name="connsiteY7" fmla="*/ 536532 h 2357168"/>
              <a:gd name="connsiteX8" fmla="*/ 727023 w 3496242"/>
              <a:gd name="connsiteY8" fmla="*/ 499057 h 2357168"/>
              <a:gd name="connsiteX9" fmla="*/ 712033 w 3496242"/>
              <a:gd name="connsiteY9" fmla="*/ 476572 h 2357168"/>
              <a:gd name="connsiteX10" fmla="*/ 689548 w 3496242"/>
              <a:gd name="connsiteY10" fmla="*/ 469077 h 2357168"/>
              <a:gd name="connsiteX11" fmla="*/ 577122 w 3496242"/>
              <a:gd name="connsiteY11" fmla="*/ 476572 h 2357168"/>
              <a:gd name="connsiteX12" fmla="*/ 532151 w 3496242"/>
              <a:gd name="connsiteY12" fmla="*/ 506552 h 2357168"/>
              <a:gd name="connsiteX13" fmla="*/ 517161 w 3496242"/>
              <a:gd name="connsiteY13" fmla="*/ 529037 h 2357168"/>
              <a:gd name="connsiteX14" fmla="*/ 502171 w 3496242"/>
              <a:gd name="connsiteY14" fmla="*/ 544028 h 2357168"/>
              <a:gd name="connsiteX15" fmla="*/ 457200 w 3496242"/>
              <a:gd name="connsiteY15" fmla="*/ 603988 h 2357168"/>
              <a:gd name="connsiteX16" fmla="*/ 434715 w 3496242"/>
              <a:gd name="connsiteY16" fmla="*/ 611483 h 2357168"/>
              <a:gd name="connsiteX17" fmla="*/ 472191 w 3496242"/>
              <a:gd name="connsiteY17" fmla="*/ 544028 h 2357168"/>
              <a:gd name="connsiteX18" fmla="*/ 517161 w 3496242"/>
              <a:gd name="connsiteY18" fmla="*/ 514047 h 2357168"/>
              <a:gd name="connsiteX19" fmla="*/ 539646 w 3496242"/>
              <a:gd name="connsiteY19" fmla="*/ 499057 h 2357168"/>
              <a:gd name="connsiteX20" fmla="*/ 554636 w 3496242"/>
              <a:gd name="connsiteY20" fmla="*/ 476572 h 2357168"/>
              <a:gd name="connsiteX21" fmla="*/ 524656 w 3496242"/>
              <a:gd name="connsiteY21" fmla="*/ 469077 h 2357168"/>
              <a:gd name="connsiteX22" fmla="*/ 457200 w 3496242"/>
              <a:gd name="connsiteY22" fmla="*/ 446591 h 2357168"/>
              <a:gd name="connsiteX23" fmla="*/ 434715 w 3496242"/>
              <a:gd name="connsiteY23" fmla="*/ 439096 h 2357168"/>
              <a:gd name="connsiteX24" fmla="*/ 412230 w 3496242"/>
              <a:gd name="connsiteY24" fmla="*/ 431601 h 2357168"/>
              <a:gd name="connsiteX25" fmla="*/ 682053 w 3496242"/>
              <a:gd name="connsiteY25" fmla="*/ 401621 h 2357168"/>
              <a:gd name="connsiteX26" fmla="*/ 689548 w 3496242"/>
              <a:gd name="connsiteY26" fmla="*/ 379136 h 2357168"/>
              <a:gd name="connsiteX27" fmla="*/ 712033 w 3496242"/>
              <a:gd name="connsiteY27" fmla="*/ 319175 h 2357168"/>
              <a:gd name="connsiteX28" fmla="*/ 742014 w 3496242"/>
              <a:gd name="connsiteY28" fmla="*/ 281700 h 2357168"/>
              <a:gd name="connsiteX29" fmla="*/ 771994 w 3496242"/>
              <a:gd name="connsiteY29" fmla="*/ 236729 h 2357168"/>
              <a:gd name="connsiteX30" fmla="*/ 786984 w 3496242"/>
              <a:gd name="connsiteY30" fmla="*/ 214244 h 2357168"/>
              <a:gd name="connsiteX31" fmla="*/ 771994 w 3496242"/>
              <a:gd name="connsiteY31" fmla="*/ 364146 h 2357168"/>
              <a:gd name="connsiteX32" fmla="*/ 764499 w 3496242"/>
              <a:gd name="connsiteY32" fmla="*/ 386631 h 2357168"/>
              <a:gd name="connsiteX33" fmla="*/ 771994 w 3496242"/>
              <a:gd name="connsiteY33" fmla="*/ 476572 h 2357168"/>
              <a:gd name="connsiteX34" fmla="*/ 779489 w 3496242"/>
              <a:gd name="connsiteY34" fmla="*/ 499057 h 2357168"/>
              <a:gd name="connsiteX35" fmla="*/ 801974 w 3496242"/>
              <a:gd name="connsiteY35" fmla="*/ 521542 h 2357168"/>
              <a:gd name="connsiteX36" fmla="*/ 824459 w 3496242"/>
              <a:gd name="connsiteY36" fmla="*/ 566513 h 2357168"/>
              <a:gd name="connsiteX37" fmla="*/ 839450 w 3496242"/>
              <a:gd name="connsiteY37" fmla="*/ 611483 h 2357168"/>
              <a:gd name="connsiteX38" fmla="*/ 854440 w 3496242"/>
              <a:gd name="connsiteY38" fmla="*/ 671444 h 2357168"/>
              <a:gd name="connsiteX39" fmla="*/ 876925 w 3496242"/>
              <a:gd name="connsiteY39" fmla="*/ 693929 h 2357168"/>
              <a:gd name="connsiteX40" fmla="*/ 899410 w 3496242"/>
              <a:gd name="connsiteY40" fmla="*/ 686434 h 2357168"/>
              <a:gd name="connsiteX41" fmla="*/ 929391 w 3496242"/>
              <a:gd name="connsiteY41" fmla="*/ 641464 h 2357168"/>
              <a:gd name="connsiteX42" fmla="*/ 936886 w 3496242"/>
              <a:gd name="connsiteY42" fmla="*/ 618978 h 2357168"/>
              <a:gd name="connsiteX43" fmla="*/ 921895 w 3496242"/>
              <a:gd name="connsiteY43" fmla="*/ 529037 h 2357168"/>
              <a:gd name="connsiteX44" fmla="*/ 944381 w 3496242"/>
              <a:gd name="connsiteY44" fmla="*/ 446591 h 2357168"/>
              <a:gd name="connsiteX45" fmla="*/ 959371 w 3496242"/>
              <a:gd name="connsiteY45" fmla="*/ 416611 h 2357168"/>
              <a:gd name="connsiteX46" fmla="*/ 981856 w 3496242"/>
              <a:gd name="connsiteY46" fmla="*/ 439096 h 2357168"/>
              <a:gd name="connsiteX47" fmla="*/ 1004341 w 3496242"/>
              <a:gd name="connsiteY47" fmla="*/ 544028 h 2357168"/>
              <a:gd name="connsiteX48" fmla="*/ 1064302 w 3496242"/>
              <a:gd name="connsiteY48" fmla="*/ 536532 h 2357168"/>
              <a:gd name="connsiteX49" fmla="*/ 1094282 w 3496242"/>
              <a:gd name="connsiteY49" fmla="*/ 521542 h 2357168"/>
              <a:gd name="connsiteX50" fmla="*/ 1079292 w 3496242"/>
              <a:gd name="connsiteY50" fmla="*/ 574008 h 2357168"/>
              <a:gd name="connsiteX51" fmla="*/ 1056807 w 3496242"/>
              <a:gd name="connsiteY51" fmla="*/ 596493 h 2357168"/>
              <a:gd name="connsiteX52" fmla="*/ 1026827 w 3496242"/>
              <a:gd name="connsiteY52" fmla="*/ 633969 h 2357168"/>
              <a:gd name="connsiteX53" fmla="*/ 1019332 w 3496242"/>
              <a:gd name="connsiteY53" fmla="*/ 656454 h 2357168"/>
              <a:gd name="connsiteX54" fmla="*/ 981856 w 3496242"/>
              <a:gd name="connsiteY54" fmla="*/ 693929 h 2357168"/>
              <a:gd name="connsiteX55" fmla="*/ 959371 w 3496242"/>
              <a:gd name="connsiteY55" fmla="*/ 738900 h 2357168"/>
              <a:gd name="connsiteX56" fmla="*/ 951876 w 3496242"/>
              <a:gd name="connsiteY56" fmla="*/ 761385 h 2357168"/>
              <a:gd name="connsiteX57" fmla="*/ 966866 w 3496242"/>
              <a:gd name="connsiteY57" fmla="*/ 783870 h 2357168"/>
              <a:gd name="connsiteX58" fmla="*/ 996846 w 3496242"/>
              <a:gd name="connsiteY58" fmla="*/ 836336 h 2357168"/>
              <a:gd name="connsiteX59" fmla="*/ 1064302 w 3496242"/>
              <a:gd name="connsiteY59" fmla="*/ 888801 h 2357168"/>
              <a:gd name="connsiteX60" fmla="*/ 1094282 w 3496242"/>
              <a:gd name="connsiteY60" fmla="*/ 896296 h 2357168"/>
              <a:gd name="connsiteX61" fmla="*/ 1139253 w 3496242"/>
              <a:gd name="connsiteY61" fmla="*/ 873811 h 2357168"/>
              <a:gd name="connsiteX62" fmla="*/ 1184223 w 3496242"/>
              <a:gd name="connsiteY62" fmla="*/ 828841 h 2357168"/>
              <a:gd name="connsiteX63" fmla="*/ 1191718 w 3496242"/>
              <a:gd name="connsiteY63" fmla="*/ 693929 h 2357168"/>
              <a:gd name="connsiteX64" fmla="*/ 1229194 w 3496242"/>
              <a:gd name="connsiteY64" fmla="*/ 626473 h 2357168"/>
              <a:gd name="connsiteX65" fmla="*/ 1251679 w 3496242"/>
              <a:gd name="connsiteY65" fmla="*/ 596493 h 2357168"/>
              <a:gd name="connsiteX66" fmla="*/ 1266669 w 3496242"/>
              <a:gd name="connsiteY66" fmla="*/ 574008 h 2357168"/>
              <a:gd name="connsiteX67" fmla="*/ 1311640 w 3496242"/>
              <a:gd name="connsiteY67" fmla="*/ 544028 h 2357168"/>
              <a:gd name="connsiteX68" fmla="*/ 1349115 w 3496242"/>
              <a:gd name="connsiteY68" fmla="*/ 476572 h 2357168"/>
              <a:gd name="connsiteX69" fmla="*/ 1364105 w 3496242"/>
              <a:gd name="connsiteY69" fmla="*/ 416611 h 2357168"/>
              <a:gd name="connsiteX70" fmla="*/ 1356610 w 3496242"/>
              <a:gd name="connsiteY70" fmla="*/ 394126 h 2357168"/>
              <a:gd name="connsiteX71" fmla="*/ 1274164 w 3496242"/>
              <a:gd name="connsiteY71" fmla="*/ 341660 h 2357168"/>
              <a:gd name="connsiteX72" fmla="*/ 1251679 w 3496242"/>
              <a:gd name="connsiteY72" fmla="*/ 334165 h 2357168"/>
              <a:gd name="connsiteX73" fmla="*/ 1229194 w 3496242"/>
              <a:gd name="connsiteY73" fmla="*/ 326670 h 2357168"/>
              <a:gd name="connsiteX74" fmla="*/ 1199214 w 3496242"/>
              <a:gd name="connsiteY74" fmla="*/ 319175 h 2357168"/>
              <a:gd name="connsiteX75" fmla="*/ 1251679 w 3496242"/>
              <a:gd name="connsiteY75" fmla="*/ 311680 h 2357168"/>
              <a:gd name="connsiteX76" fmla="*/ 1334125 w 3496242"/>
              <a:gd name="connsiteY76" fmla="*/ 304185 h 2357168"/>
              <a:gd name="connsiteX77" fmla="*/ 1311640 w 3496242"/>
              <a:gd name="connsiteY77" fmla="*/ 281700 h 2357168"/>
              <a:gd name="connsiteX78" fmla="*/ 1266669 w 3496242"/>
              <a:gd name="connsiteY78" fmla="*/ 244224 h 2357168"/>
              <a:gd name="connsiteX79" fmla="*/ 1236689 w 3496242"/>
              <a:gd name="connsiteY79" fmla="*/ 199254 h 2357168"/>
              <a:gd name="connsiteX80" fmla="*/ 1191718 w 3496242"/>
              <a:gd name="connsiteY80" fmla="*/ 154283 h 2357168"/>
              <a:gd name="connsiteX81" fmla="*/ 1169233 w 3496242"/>
              <a:gd name="connsiteY81" fmla="*/ 131798 h 2357168"/>
              <a:gd name="connsiteX82" fmla="*/ 1131758 w 3496242"/>
              <a:gd name="connsiteY82" fmla="*/ 79332 h 2357168"/>
              <a:gd name="connsiteX83" fmla="*/ 1139253 w 3496242"/>
              <a:gd name="connsiteY83" fmla="*/ 56847 h 2357168"/>
              <a:gd name="connsiteX84" fmla="*/ 1206709 w 3496242"/>
              <a:gd name="connsiteY84" fmla="*/ 41857 h 2357168"/>
              <a:gd name="connsiteX85" fmla="*/ 1229194 w 3496242"/>
              <a:gd name="connsiteY85" fmla="*/ 26867 h 2357168"/>
              <a:gd name="connsiteX86" fmla="*/ 1236689 w 3496242"/>
              <a:gd name="connsiteY86" fmla="*/ 4382 h 2357168"/>
              <a:gd name="connsiteX87" fmla="*/ 1259174 w 3496242"/>
              <a:gd name="connsiteY87" fmla="*/ 64342 h 2357168"/>
              <a:gd name="connsiteX88" fmla="*/ 1274164 w 3496242"/>
              <a:gd name="connsiteY88" fmla="*/ 131798 h 2357168"/>
              <a:gd name="connsiteX89" fmla="*/ 1289154 w 3496242"/>
              <a:gd name="connsiteY89" fmla="*/ 161778 h 2357168"/>
              <a:gd name="connsiteX90" fmla="*/ 1334125 w 3496242"/>
              <a:gd name="connsiteY90" fmla="*/ 206749 h 2357168"/>
              <a:gd name="connsiteX91" fmla="*/ 1364105 w 3496242"/>
              <a:gd name="connsiteY91" fmla="*/ 251719 h 2357168"/>
              <a:gd name="connsiteX92" fmla="*/ 1386591 w 3496242"/>
              <a:gd name="connsiteY92" fmla="*/ 289195 h 2357168"/>
              <a:gd name="connsiteX93" fmla="*/ 1394086 w 3496242"/>
              <a:gd name="connsiteY93" fmla="*/ 319175 h 2357168"/>
              <a:gd name="connsiteX94" fmla="*/ 1409076 w 3496242"/>
              <a:gd name="connsiteY94" fmla="*/ 484067 h 2357168"/>
              <a:gd name="connsiteX95" fmla="*/ 1439056 w 3496242"/>
              <a:gd name="connsiteY95" fmla="*/ 476572 h 2357168"/>
              <a:gd name="connsiteX96" fmla="*/ 1506512 w 3496242"/>
              <a:gd name="connsiteY96" fmla="*/ 424106 h 2357168"/>
              <a:gd name="connsiteX97" fmla="*/ 1528997 w 3496242"/>
              <a:gd name="connsiteY97" fmla="*/ 409116 h 2357168"/>
              <a:gd name="connsiteX98" fmla="*/ 1581463 w 3496242"/>
              <a:gd name="connsiteY98" fmla="*/ 356650 h 2357168"/>
              <a:gd name="connsiteX99" fmla="*/ 1588958 w 3496242"/>
              <a:gd name="connsiteY99" fmla="*/ 334165 h 2357168"/>
              <a:gd name="connsiteX100" fmla="*/ 1603948 w 3496242"/>
              <a:gd name="connsiteY100" fmla="*/ 311680 h 2357168"/>
              <a:gd name="connsiteX101" fmla="*/ 1611443 w 3496242"/>
              <a:gd name="connsiteY101" fmla="*/ 184264 h 2357168"/>
              <a:gd name="connsiteX102" fmla="*/ 1671404 w 3496242"/>
              <a:gd name="connsiteY102" fmla="*/ 266709 h 2357168"/>
              <a:gd name="connsiteX103" fmla="*/ 1641423 w 3496242"/>
              <a:gd name="connsiteY103" fmla="*/ 311680 h 2357168"/>
              <a:gd name="connsiteX104" fmla="*/ 1633928 w 3496242"/>
              <a:gd name="connsiteY104" fmla="*/ 334165 h 2357168"/>
              <a:gd name="connsiteX105" fmla="*/ 1596453 w 3496242"/>
              <a:gd name="connsiteY105" fmla="*/ 371641 h 2357168"/>
              <a:gd name="connsiteX106" fmla="*/ 1588958 w 3496242"/>
              <a:gd name="connsiteY106" fmla="*/ 394126 h 2357168"/>
              <a:gd name="connsiteX107" fmla="*/ 1558977 w 3496242"/>
              <a:gd name="connsiteY107" fmla="*/ 439096 h 2357168"/>
              <a:gd name="connsiteX108" fmla="*/ 1528997 w 3496242"/>
              <a:gd name="connsiteY108" fmla="*/ 484067 h 2357168"/>
              <a:gd name="connsiteX109" fmla="*/ 1506512 w 3496242"/>
              <a:gd name="connsiteY109" fmla="*/ 514047 h 2357168"/>
              <a:gd name="connsiteX110" fmla="*/ 1484027 w 3496242"/>
              <a:gd name="connsiteY110" fmla="*/ 529037 h 2357168"/>
              <a:gd name="connsiteX111" fmla="*/ 1416571 w 3496242"/>
              <a:gd name="connsiteY111" fmla="*/ 574008 h 2357168"/>
              <a:gd name="connsiteX112" fmla="*/ 1401581 w 3496242"/>
              <a:gd name="connsiteY112" fmla="*/ 596493 h 2357168"/>
              <a:gd name="connsiteX113" fmla="*/ 1379095 w 3496242"/>
              <a:gd name="connsiteY113" fmla="*/ 603988 h 2357168"/>
              <a:gd name="connsiteX114" fmla="*/ 1356610 w 3496242"/>
              <a:gd name="connsiteY114" fmla="*/ 626473 h 2357168"/>
              <a:gd name="connsiteX115" fmla="*/ 1349115 w 3496242"/>
              <a:gd name="connsiteY115" fmla="*/ 656454 h 2357168"/>
              <a:gd name="connsiteX116" fmla="*/ 1364105 w 3496242"/>
              <a:gd name="connsiteY116" fmla="*/ 738900 h 2357168"/>
              <a:gd name="connsiteX117" fmla="*/ 1379095 w 3496242"/>
              <a:gd name="connsiteY117" fmla="*/ 798860 h 2357168"/>
              <a:gd name="connsiteX118" fmla="*/ 1394086 w 3496242"/>
              <a:gd name="connsiteY118" fmla="*/ 828841 h 2357168"/>
              <a:gd name="connsiteX119" fmla="*/ 1431561 w 3496242"/>
              <a:gd name="connsiteY119" fmla="*/ 903791 h 2357168"/>
              <a:gd name="connsiteX120" fmla="*/ 1446551 w 3496242"/>
              <a:gd name="connsiteY120" fmla="*/ 918782 h 2357168"/>
              <a:gd name="connsiteX121" fmla="*/ 1499017 w 3496242"/>
              <a:gd name="connsiteY121" fmla="*/ 941267 h 2357168"/>
              <a:gd name="connsiteX122" fmla="*/ 1566473 w 3496242"/>
              <a:gd name="connsiteY122" fmla="*/ 933772 h 2357168"/>
              <a:gd name="connsiteX123" fmla="*/ 1581463 w 3496242"/>
              <a:gd name="connsiteY123" fmla="*/ 911287 h 2357168"/>
              <a:gd name="connsiteX124" fmla="*/ 1603948 w 3496242"/>
              <a:gd name="connsiteY124" fmla="*/ 903791 h 2357168"/>
              <a:gd name="connsiteX125" fmla="*/ 1648918 w 3496242"/>
              <a:gd name="connsiteY125" fmla="*/ 858821 h 2357168"/>
              <a:gd name="connsiteX126" fmla="*/ 1686394 w 3496242"/>
              <a:gd name="connsiteY126" fmla="*/ 821346 h 2357168"/>
              <a:gd name="connsiteX127" fmla="*/ 1708879 w 3496242"/>
              <a:gd name="connsiteY127" fmla="*/ 776375 h 2357168"/>
              <a:gd name="connsiteX128" fmla="*/ 1723869 w 3496242"/>
              <a:gd name="connsiteY128" fmla="*/ 746395 h 2357168"/>
              <a:gd name="connsiteX129" fmla="*/ 1753850 w 3496242"/>
              <a:gd name="connsiteY129" fmla="*/ 693929 h 2357168"/>
              <a:gd name="connsiteX130" fmla="*/ 1761345 w 3496242"/>
              <a:gd name="connsiteY130" fmla="*/ 544028 h 2357168"/>
              <a:gd name="connsiteX131" fmla="*/ 1776335 w 3496242"/>
              <a:gd name="connsiteY131" fmla="*/ 461582 h 2357168"/>
              <a:gd name="connsiteX132" fmla="*/ 1783830 w 3496242"/>
              <a:gd name="connsiteY132" fmla="*/ 394126 h 2357168"/>
              <a:gd name="connsiteX133" fmla="*/ 1791325 w 3496242"/>
              <a:gd name="connsiteY133" fmla="*/ 371641 h 2357168"/>
              <a:gd name="connsiteX134" fmla="*/ 1798820 w 3496242"/>
              <a:gd name="connsiteY134" fmla="*/ 341660 h 2357168"/>
              <a:gd name="connsiteX135" fmla="*/ 1806315 w 3496242"/>
              <a:gd name="connsiteY135" fmla="*/ 319175 h 2357168"/>
              <a:gd name="connsiteX136" fmla="*/ 1813810 w 3496242"/>
              <a:gd name="connsiteY136" fmla="*/ 289195 h 2357168"/>
              <a:gd name="connsiteX137" fmla="*/ 1836295 w 3496242"/>
              <a:gd name="connsiteY137" fmla="*/ 274205 h 2357168"/>
              <a:gd name="connsiteX138" fmla="*/ 1873771 w 3496242"/>
              <a:gd name="connsiteY138" fmla="*/ 244224 h 2357168"/>
              <a:gd name="connsiteX139" fmla="*/ 1866276 w 3496242"/>
              <a:gd name="connsiteY139" fmla="*/ 251719 h 2357168"/>
              <a:gd name="connsiteX140" fmla="*/ 1858781 w 3496242"/>
              <a:gd name="connsiteY140" fmla="*/ 274205 h 2357168"/>
              <a:gd name="connsiteX141" fmla="*/ 1866276 w 3496242"/>
              <a:gd name="connsiteY141" fmla="*/ 341660 h 2357168"/>
              <a:gd name="connsiteX142" fmla="*/ 1888761 w 3496242"/>
              <a:gd name="connsiteY142" fmla="*/ 356650 h 2357168"/>
              <a:gd name="connsiteX143" fmla="*/ 1963712 w 3496242"/>
              <a:gd name="connsiteY143" fmla="*/ 349155 h 2357168"/>
              <a:gd name="connsiteX144" fmla="*/ 1873771 w 3496242"/>
              <a:gd name="connsiteY144" fmla="*/ 401621 h 2357168"/>
              <a:gd name="connsiteX145" fmla="*/ 1851286 w 3496242"/>
              <a:gd name="connsiteY145" fmla="*/ 424106 h 2357168"/>
              <a:gd name="connsiteX146" fmla="*/ 1828800 w 3496242"/>
              <a:gd name="connsiteY146" fmla="*/ 491562 h 2357168"/>
              <a:gd name="connsiteX147" fmla="*/ 1821305 w 3496242"/>
              <a:gd name="connsiteY147" fmla="*/ 641464 h 2357168"/>
              <a:gd name="connsiteX148" fmla="*/ 1813810 w 3496242"/>
              <a:gd name="connsiteY148" fmla="*/ 671444 h 2357168"/>
              <a:gd name="connsiteX149" fmla="*/ 1798820 w 3496242"/>
              <a:gd name="connsiteY149" fmla="*/ 693929 h 2357168"/>
              <a:gd name="connsiteX150" fmla="*/ 1776335 w 3496242"/>
              <a:gd name="connsiteY150" fmla="*/ 738900 h 2357168"/>
              <a:gd name="connsiteX151" fmla="*/ 1768840 w 3496242"/>
              <a:gd name="connsiteY151" fmla="*/ 761385 h 2357168"/>
              <a:gd name="connsiteX152" fmla="*/ 1813810 w 3496242"/>
              <a:gd name="connsiteY152" fmla="*/ 753890 h 2357168"/>
              <a:gd name="connsiteX153" fmla="*/ 1843791 w 3496242"/>
              <a:gd name="connsiteY153" fmla="*/ 738900 h 2357168"/>
              <a:gd name="connsiteX154" fmla="*/ 1866276 w 3496242"/>
              <a:gd name="connsiteY154" fmla="*/ 723909 h 2357168"/>
              <a:gd name="connsiteX155" fmla="*/ 1888761 w 3496242"/>
              <a:gd name="connsiteY155" fmla="*/ 716414 h 2357168"/>
              <a:gd name="connsiteX156" fmla="*/ 1926236 w 3496242"/>
              <a:gd name="connsiteY156" fmla="*/ 701424 h 2357168"/>
              <a:gd name="connsiteX157" fmla="*/ 1956217 w 3496242"/>
              <a:gd name="connsiteY157" fmla="*/ 686434 h 2357168"/>
              <a:gd name="connsiteX158" fmla="*/ 1978702 w 3496242"/>
              <a:gd name="connsiteY158" fmla="*/ 671444 h 2357168"/>
              <a:gd name="connsiteX159" fmla="*/ 2001187 w 3496242"/>
              <a:gd name="connsiteY159" fmla="*/ 663949 h 2357168"/>
              <a:gd name="connsiteX160" fmla="*/ 2031168 w 3496242"/>
              <a:gd name="connsiteY160" fmla="*/ 641464 h 2357168"/>
              <a:gd name="connsiteX161" fmla="*/ 2053653 w 3496242"/>
              <a:gd name="connsiteY161" fmla="*/ 626473 h 2357168"/>
              <a:gd name="connsiteX162" fmla="*/ 2061148 w 3496242"/>
              <a:gd name="connsiteY162" fmla="*/ 596493 h 2357168"/>
              <a:gd name="connsiteX163" fmla="*/ 2076138 w 3496242"/>
              <a:gd name="connsiteY163" fmla="*/ 566513 h 2357168"/>
              <a:gd name="connsiteX164" fmla="*/ 2091128 w 3496242"/>
              <a:gd name="connsiteY164" fmla="*/ 506552 h 2357168"/>
              <a:gd name="connsiteX165" fmla="*/ 2098623 w 3496242"/>
              <a:gd name="connsiteY165" fmla="*/ 551523 h 2357168"/>
              <a:gd name="connsiteX166" fmla="*/ 2106118 w 3496242"/>
              <a:gd name="connsiteY166" fmla="*/ 588998 h 2357168"/>
              <a:gd name="connsiteX167" fmla="*/ 2143594 w 3496242"/>
              <a:gd name="connsiteY167" fmla="*/ 618978 h 2357168"/>
              <a:gd name="connsiteX168" fmla="*/ 2166079 w 3496242"/>
              <a:gd name="connsiteY168" fmla="*/ 641464 h 2357168"/>
              <a:gd name="connsiteX169" fmla="*/ 2188564 w 3496242"/>
              <a:gd name="connsiteY169" fmla="*/ 648959 h 2357168"/>
              <a:gd name="connsiteX170" fmla="*/ 2211050 w 3496242"/>
              <a:gd name="connsiteY170" fmla="*/ 663949 h 2357168"/>
              <a:gd name="connsiteX171" fmla="*/ 2196059 w 3496242"/>
              <a:gd name="connsiteY171" fmla="*/ 686434 h 2357168"/>
              <a:gd name="connsiteX172" fmla="*/ 2128604 w 3496242"/>
              <a:gd name="connsiteY172" fmla="*/ 701424 h 2357168"/>
              <a:gd name="connsiteX173" fmla="*/ 2068643 w 3496242"/>
              <a:gd name="connsiteY173" fmla="*/ 716414 h 2357168"/>
              <a:gd name="connsiteX174" fmla="*/ 2016177 w 3496242"/>
              <a:gd name="connsiteY174" fmla="*/ 731405 h 2357168"/>
              <a:gd name="connsiteX175" fmla="*/ 1963712 w 3496242"/>
              <a:gd name="connsiteY175" fmla="*/ 738900 h 2357168"/>
              <a:gd name="connsiteX176" fmla="*/ 1896256 w 3496242"/>
              <a:gd name="connsiteY176" fmla="*/ 776375 h 2357168"/>
              <a:gd name="connsiteX177" fmla="*/ 1851286 w 3496242"/>
              <a:gd name="connsiteY177" fmla="*/ 806355 h 2357168"/>
              <a:gd name="connsiteX178" fmla="*/ 1836295 w 3496242"/>
              <a:gd name="connsiteY178" fmla="*/ 821346 h 2357168"/>
              <a:gd name="connsiteX179" fmla="*/ 1813810 w 3496242"/>
              <a:gd name="connsiteY179" fmla="*/ 828841 h 2357168"/>
              <a:gd name="connsiteX180" fmla="*/ 1791325 w 3496242"/>
              <a:gd name="connsiteY180" fmla="*/ 843831 h 2357168"/>
              <a:gd name="connsiteX181" fmla="*/ 1776335 w 3496242"/>
              <a:gd name="connsiteY181" fmla="*/ 866316 h 2357168"/>
              <a:gd name="connsiteX182" fmla="*/ 1753850 w 3496242"/>
              <a:gd name="connsiteY182" fmla="*/ 881306 h 2357168"/>
              <a:gd name="connsiteX183" fmla="*/ 1738859 w 3496242"/>
              <a:gd name="connsiteY183" fmla="*/ 896296 h 2357168"/>
              <a:gd name="connsiteX184" fmla="*/ 1731364 w 3496242"/>
              <a:gd name="connsiteY184" fmla="*/ 918782 h 2357168"/>
              <a:gd name="connsiteX185" fmla="*/ 1686394 w 3496242"/>
              <a:gd name="connsiteY185" fmla="*/ 956257 h 2357168"/>
              <a:gd name="connsiteX186" fmla="*/ 1678899 w 3496242"/>
              <a:gd name="connsiteY186" fmla="*/ 986237 h 2357168"/>
              <a:gd name="connsiteX187" fmla="*/ 1663909 w 3496242"/>
              <a:gd name="connsiteY187" fmla="*/ 1031208 h 2357168"/>
              <a:gd name="connsiteX188" fmla="*/ 1686394 w 3496242"/>
              <a:gd name="connsiteY188" fmla="*/ 1113654 h 2357168"/>
              <a:gd name="connsiteX189" fmla="*/ 1708879 w 3496242"/>
              <a:gd name="connsiteY189" fmla="*/ 1128644 h 2357168"/>
              <a:gd name="connsiteX190" fmla="*/ 1723869 w 3496242"/>
              <a:gd name="connsiteY190" fmla="*/ 1151129 h 2357168"/>
              <a:gd name="connsiteX191" fmla="*/ 1806315 w 3496242"/>
              <a:gd name="connsiteY191" fmla="*/ 1158624 h 2357168"/>
              <a:gd name="connsiteX192" fmla="*/ 1873771 w 3496242"/>
              <a:gd name="connsiteY192" fmla="*/ 1113654 h 2357168"/>
              <a:gd name="connsiteX193" fmla="*/ 1896256 w 3496242"/>
              <a:gd name="connsiteY193" fmla="*/ 1098664 h 2357168"/>
              <a:gd name="connsiteX194" fmla="*/ 1911246 w 3496242"/>
              <a:gd name="connsiteY194" fmla="*/ 1076178 h 2357168"/>
              <a:gd name="connsiteX195" fmla="*/ 1941227 w 3496242"/>
              <a:gd name="connsiteY195" fmla="*/ 1046198 h 2357168"/>
              <a:gd name="connsiteX196" fmla="*/ 1956217 w 3496242"/>
              <a:gd name="connsiteY196" fmla="*/ 1001228 h 2357168"/>
              <a:gd name="connsiteX197" fmla="*/ 1978702 w 3496242"/>
              <a:gd name="connsiteY197" fmla="*/ 896296 h 2357168"/>
              <a:gd name="connsiteX198" fmla="*/ 1986197 w 3496242"/>
              <a:gd name="connsiteY198" fmla="*/ 866316 h 2357168"/>
              <a:gd name="connsiteX199" fmla="*/ 2016177 w 3496242"/>
              <a:gd name="connsiteY199" fmla="*/ 821346 h 2357168"/>
              <a:gd name="connsiteX200" fmla="*/ 2038663 w 3496242"/>
              <a:gd name="connsiteY200" fmla="*/ 993732 h 2357168"/>
              <a:gd name="connsiteX201" fmla="*/ 2061148 w 3496242"/>
              <a:gd name="connsiteY201" fmla="*/ 986237 h 2357168"/>
              <a:gd name="connsiteX202" fmla="*/ 2083633 w 3496242"/>
              <a:gd name="connsiteY202" fmla="*/ 971247 h 2357168"/>
              <a:gd name="connsiteX203" fmla="*/ 2151089 w 3496242"/>
              <a:gd name="connsiteY203" fmla="*/ 948762 h 2357168"/>
              <a:gd name="connsiteX204" fmla="*/ 2181069 w 3496242"/>
              <a:gd name="connsiteY204" fmla="*/ 926277 h 2357168"/>
              <a:gd name="connsiteX205" fmla="*/ 2203554 w 3496242"/>
              <a:gd name="connsiteY205" fmla="*/ 903791 h 2357168"/>
              <a:gd name="connsiteX206" fmla="*/ 2248525 w 3496242"/>
              <a:gd name="connsiteY206" fmla="*/ 873811 h 2357168"/>
              <a:gd name="connsiteX207" fmla="*/ 2286000 w 3496242"/>
              <a:gd name="connsiteY207" fmla="*/ 843831 h 2357168"/>
              <a:gd name="connsiteX208" fmla="*/ 2300991 w 3496242"/>
              <a:gd name="connsiteY208" fmla="*/ 828841 h 2357168"/>
              <a:gd name="connsiteX209" fmla="*/ 2323476 w 3496242"/>
              <a:gd name="connsiteY209" fmla="*/ 813850 h 2357168"/>
              <a:gd name="connsiteX210" fmla="*/ 2308486 w 3496242"/>
              <a:gd name="connsiteY210" fmla="*/ 881306 h 2357168"/>
              <a:gd name="connsiteX211" fmla="*/ 2293495 w 3496242"/>
              <a:gd name="connsiteY211" fmla="*/ 896296 h 2357168"/>
              <a:gd name="connsiteX212" fmla="*/ 2286000 w 3496242"/>
              <a:gd name="connsiteY212" fmla="*/ 918782 h 2357168"/>
              <a:gd name="connsiteX213" fmla="*/ 2263515 w 3496242"/>
              <a:gd name="connsiteY213" fmla="*/ 933772 h 2357168"/>
              <a:gd name="connsiteX214" fmla="*/ 2241030 w 3496242"/>
              <a:gd name="connsiteY214" fmla="*/ 956257 h 2357168"/>
              <a:gd name="connsiteX215" fmla="*/ 2218545 w 3496242"/>
              <a:gd name="connsiteY215" fmla="*/ 986237 h 2357168"/>
              <a:gd name="connsiteX216" fmla="*/ 2173574 w 3496242"/>
              <a:gd name="connsiteY216" fmla="*/ 1023713 h 2357168"/>
              <a:gd name="connsiteX217" fmla="*/ 2248525 w 3496242"/>
              <a:gd name="connsiteY217" fmla="*/ 1031208 h 2357168"/>
              <a:gd name="connsiteX218" fmla="*/ 2226040 w 3496242"/>
              <a:gd name="connsiteY218" fmla="*/ 1038703 h 2357168"/>
              <a:gd name="connsiteX219" fmla="*/ 2053653 w 3496242"/>
              <a:gd name="connsiteY219" fmla="*/ 1046198 h 2357168"/>
              <a:gd name="connsiteX220" fmla="*/ 2046158 w 3496242"/>
              <a:gd name="connsiteY220" fmla="*/ 1098664 h 2357168"/>
              <a:gd name="connsiteX221" fmla="*/ 1986197 w 3496242"/>
              <a:gd name="connsiteY221" fmla="*/ 1173614 h 2357168"/>
              <a:gd name="connsiteX222" fmla="*/ 1948722 w 3496242"/>
              <a:gd name="connsiteY222" fmla="*/ 1218585 h 2357168"/>
              <a:gd name="connsiteX223" fmla="*/ 1918741 w 3496242"/>
              <a:gd name="connsiteY223" fmla="*/ 1256060 h 2357168"/>
              <a:gd name="connsiteX224" fmla="*/ 1888761 w 3496242"/>
              <a:gd name="connsiteY224" fmla="*/ 1301031 h 2357168"/>
              <a:gd name="connsiteX225" fmla="*/ 1903751 w 3496242"/>
              <a:gd name="connsiteY225" fmla="*/ 1360991 h 2357168"/>
              <a:gd name="connsiteX226" fmla="*/ 1963712 w 3496242"/>
              <a:gd name="connsiteY226" fmla="*/ 1428447 h 2357168"/>
              <a:gd name="connsiteX227" fmla="*/ 1971207 w 3496242"/>
              <a:gd name="connsiteY227" fmla="*/ 1450932 h 2357168"/>
              <a:gd name="connsiteX228" fmla="*/ 2008682 w 3496242"/>
              <a:gd name="connsiteY228" fmla="*/ 1480913 h 2357168"/>
              <a:gd name="connsiteX229" fmla="*/ 2023673 w 3496242"/>
              <a:gd name="connsiteY229" fmla="*/ 1495903 h 2357168"/>
              <a:gd name="connsiteX230" fmla="*/ 2038663 w 3496242"/>
              <a:gd name="connsiteY230" fmla="*/ 1518388 h 2357168"/>
              <a:gd name="connsiteX231" fmla="*/ 2061148 w 3496242"/>
              <a:gd name="connsiteY231" fmla="*/ 1525883 h 2357168"/>
              <a:gd name="connsiteX232" fmla="*/ 2083633 w 3496242"/>
              <a:gd name="connsiteY232" fmla="*/ 1540873 h 2357168"/>
              <a:gd name="connsiteX233" fmla="*/ 2098623 w 3496242"/>
              <a:gd name="connsiteY233" fmla="*/ 1563359 h 2357168"/>
              <a:gd name="connsiteX234" fmla="*/ 2121109 w 3496242"/>
              <a:gd name="connsiteY234" fmla="*/ 1578349 h 2357168"/>
              <a:gd name="connsiteX235" fmla="*/ 2151089 w 3496242"/>
              <a:gd name="connsiteY235" fmla="*/ 1600834 h 2357168"/>
              <a:gd name="connsiteX236" fmla="*/ 2196059 w 3496242"/>
              <a:gd name="connsiteY236" fmla="*/ 1630814 h 2357168"/>
              <a:gd name="connsiteX237" fmla="*/ 2211050 w 3496242"/>
              <a:gd name="connsiteY237" fmla="*/ 1645805 h 2357168"/>
              <a:gd name="connsiteX238" fmla="*/ 2233535 w 3496242"/>
              <a:gd name="connsiteY238" fmla="*/ 1653300 h 2357168"/>
              <a:gd name="connsiteX239" fmla="*/ 2256020 w 3496242"/>
              <a:gd name="connsiteY239" fmla="*/ 1668290 h 2357168"/>
              <a:gd name="connsiteX240" fmla="*/ 2293495 w 3496242"/>
              <a:gd name="connsiteY240" fmla="*/ 1675785 h 2357168"/>
              <a:gd name="connsiteX241" fmla="*/ 2360951 w 3496242"/>
              <a:gd name="connsiteY241" fmla="*/ 1705765 h 2357168"/>
              <a:gd name="connsiteX242" fmla="*/ 2428407 w 3496242"/>
              <a:gd name="connsiteY242" fmla="*/ 1735746 h 2357168"/>
              <a:gd name="connsiteX243" fmla="*/ 2458387 w 3496242"/>
              <a:gd name="connsiteY243" fmla="*/ 1743241 h 2357168"/>
              <a:gd name="connsiteX244" fmla="*/ 2503358 w 3496242"/>
              <a:gd name="connsiteY244" fmla="*/ 1758231 h 2357168"/>
              <a:gd name="connsiteX245" fmla="*/ 2525843 w 3496242"/>
              <a:gd name="connsiteY245" fmla="*/ 1773221 h 2357168"/>
              <a:gd name="connsiteX246" fmla="*/ 2570814 w 3496242"/>
              <a:gd name="connsiteY246" fmla="*/ 1780716 h 2357168"/>
              <a:gd name="connsiteX247" fmla="*/ 2593299 w 3496242"/>
              <a:gd name="connsiteY247" fmla="*/ 1795706 h 2357168"/>
              <a:gd name="connsiteX248" fmla="*/ 2645764 w 3496242"/>
              <a:gd name="connsiteY248" fmla="*/ 1810696 h 2357168"/>
              <a:gd name="connsiteX249" fmla="*/ 2668250 w 3496242"/>
              <a:gd name="connsiteY249" fmla="*/ 1825687 h 2357168"/>
              <a:gd name="connsiteX250" fmla="*/ 2743200 w 3496242"/>
              <a:gd name="connsiteY250" fmla="*/ 1848172 h 2357168"/>
              <a:gd name="connsiteX251" fmla="*/ 2780676 w 3496242"/>
              <a:gd name="connsiteY251" fmla="*/ 1863162 h 2357168"/>
              <a:gd name="connsiteX252" fmla="*/ 2848132 w 3496242"/>
              <a:gd name="connsiteY252" fmla="*/ 1893142 h 2357168"/>
              <a:gd name="connsiteX253" fmla="*/ 2930577 w 3496242"/>
              <a:gd name="connsiteY253" fmla="*/ 1908132 h 2357168"/>
              <a:gd name="connsiteX254" fmla="*/ 3005528 w 3496242"/>
              <a:gd name="connsiteY254" fmla="*/ 1938113 h 2357168"/>
              <a:gd name="connsiteX255" fmla="*/ 3050499 w 3496242"/>
              <a:gd name="connsiteY255" fmla="*/ 1953103 h 2357168"/>
              <a:gd name="connsiteX256" fmla="*/ 3095469 w 3496242"/>
              <a:gd name="connsiteY256" fmla="*/ 1975588 h 2357168"/>
              <a:gd name="connsiteX257" fmla="*/ 3192905 w 3496242"/>
              <a:gd name="connsiteY257" fmla="*/ 1968093 h 2357168"/>
              <a:gd name="connsiteX258" fmla="*/ 3215391 w 3496242"/>
              <a:gd name="connsiteY258" fmla="*/ 1953103 h 2357168"/>
              <a:gd name="connsiteX259" fmla="*/ 3237876 w 3496242"/>
              <a:gd name="connsiteY259" fmla="*/ 1945608 h 2357168"/>
              <a:gd name="connsiteX260" fmla="*/ 3290341 w 3496242"/>
              <a:gd name="connsiteY260" fmla="*/ 1923123 h 2357168"/>
              <a:gd name="connsiteX261" fmla="*/ 3335312 w 3496242"/>
              <a:gd name="connsiteY261" fmla="*/ 1900637 h 2357168"/>
              <a:gd name="connsiteX262" fmla="*/ 3365292 w 3496242"/>
              <a:gd name="connsiteY262" fmla="*/ 1885647 h 2357168"/>
              <a:gd name="connsiteX263" fmla="*/ 3387777 w 3496242"/>
              <a:gd name="connsiteY263" fmla="*/ 1870657 h 2357168"/>
              <a:gd name="connsiteX264" fmla="*/ 3417758 w 3496242"/>
              <a:gd name="connsiteY264" fmla="*/ 1863162 h 2357168"/>
              <a:gd name="connsiteX265" fmla="*/ 3432748 w 3496242"/>
              <a:gd name="connsiteY265" fmla="*/ 1885647 h 2357168"/>
              <a:gd name="connsiteX266" fmla="*/ 3395273 w 3496242"/>
              <a:gd name="connsiteY266" fmla="*/ 1893142 h 2357168"/>
              <a:gd name="connsiteX267" fmla="*/ 3365292 w 3496242"/>
              <a:gd name="connsiteY267" fmla="*/ 1930618 h 2357168"/>
              <a:gd name="connsiteX268" fmla="*/ 3335312 w 3496242"/>
              <a:gd name="connsiteY268" fmla="*/ 1968093 h 2357168"/>
              <a:gd name="connsiteX269" fmla="*/ 3305332 w 3496242"/>
              <a:gd name="connsiteY269" fmla="*/ 2005569 h 2357168"/>
              <a:gd name="connsiteX270" fmla="*/ 3357797 w 3496242"/>
              <a:gd name="connsiteY270" fmla="*/ 2035549 h 2357168"/>
              <a:gd name="connsiteX271" fmla="*/ 3417758 w 3496242"/>
              <a:gd name="connsiteY271" fmla="*/ 2028054 h 2357168"/>
              <a:gd name="connsiteX272" fmla="*/ 3477718 w 3496242"/>
              <a:gd name="connsiteY272" fmla="*/ 2028054 h 2357168"/>
              <a:gd name="connsiteX273" fmla="*/ 3485214 w 3496242"/>
              <a:gd name="connsiteY273" fmla="*/ 2050539 h 2357168"/>
              <a:gd name="connsiteX274" fmla="*/ 3470223 w 3496242"/>
              <a:gd name="connsiteY274" fmla="*/ 2065529 h 2357168"/>
              <a:gd name="connsiteX275" fmla="*/ 3260361 w 3496242"/>
              <a:gd name="connsiteY275" fmla="*/ 2058034 h 2357168"/>
              <a:gd name="connsiteX276" fmla="*/ 3207895 w 3496242"/>
              <a:gd name="connsiteY276" fmla="*/ 2035549 h 2357168"/>
              <a:gd name="connsiteX277" fmla="*/ 3185410 w 3496242"/>
              <a:gd name="connsiteY277" fmla="*/ 2028054 h 2357168"/>
              <a:gd name="connsiteX278" fmla="*/ 3162925 w 3496242"/>
              <a:gd name="connsiteY278" fmla="*/ 2035549 h 2357168"/>
              <a:gd name="connsiteX279" fmla="*/ 3185410 w 3496242"/>
              <a:gd name="connsiteY279" fmla="*/ 2050539 h 2357168"/>
              <a:gd name="connsiteX280" fmla="*/ 3230381 w 3496242"/>
              <a:gd name="connsiteY280" fmla="*/ 2088014 h 2357168"/>
              <a:gd name="connsiteX281" fmla="*/ 3252866 w 3496242"/>
              <a:gd name="connsiteY281" fmla="*/ 2095509 h 2357168"/>
              <a:gd name="connsiteX282" fmla="*/ 3387777 w 3496242"/>
              <a:gd name="connsiteY282" fmla="*/ 2117995 h 2357168"/>
              <a:gd name="connsiteX283" fmla="*/ 3447738 w 3496242"/>
              <a:gd name="connsiteY283" fmla="*/ 2147975 h 2357168"/>
              <a:gd name="connsiteX284" fmla="*/ 3485214 w 3496242"/>
              <a:gd name="connsiteY284" fmla="*/ 2185450 h 2357168"/>
              <a:gd name="connsiteX285" fmla="*/ 3492709 w 3496242"/>
              <a:gd name="connsiteY285" fmla="*/ 2207936 h 2357168"/>
              <a:gd name="connsiteX286" fmla="*/ 3470223 w 3496242"/>
              <a:gd name="connsiteY286" fmla="*/ 2215431 h 2357168"/>
              <a:gd name="connsiteX287" fmla="*/ 3402768 w 3496242"/>
              <a:gd name="connsiteY287" fmla="*/ 2207936 h 2357168"/>
              <a:gd name="connsiteX288" fmla="*/ 3335312 w 3496242"/>
              <a:gd name="connsiteY288" fmla="*/ 2155470 h 2357168"/>
              <a:gd name="connsiteX289" fmla="*/ 3305332 w 3496242"/>
              <a:gd name="connsiteY289" fmla="*/ 2110500 h 2357168"/>
              <a:gd name="connsiteX290" fmla="*/ 3260361 w 3496242"/>
              <a:gd name="connsiteY290" fmla="*/ 2080519 h 2357168"/>
              <a:gd name="connsiteX291" fmla="*/ 3237876 w 3496242"/>
              <a:gd name="connsiteY291" fmla="*/ 2088014 h 2357168"/>
              <a:gd name="connsiteX292" fmla="*/ 3252866 w 3496242"/>
              <a:gd name="connsiteY292" fmla="*/ 2117995 h 2357168"/>
              <a:gd name="connsiteX293" fmla="*/ 3275351 w 3496242"/>
              <a:gd name="connsiteY293" fmla="*/ 2140480 h 2357168"/>
              <a:gd name="connsiteX294" fmla="*/ 3312827 w 3496242"/>
              <a:gd name="connsiteY294" fmla="*/ 2185450 h 2357168"/>
              <a:gd name="connsiteX295" fmla="*/ 3350302 w 3496242"/>
              <a:gd name="connsiteY295" fmla="*/ 2215431 h 2357168"/>
              <a:gd name="connsiteX296" fmla="*/ 3387777 w 3496242"/>
              <a:gd name="connsiteY296" fmla="*/ 2267896 h 2357168"/>
              <a:gd name="connsiteX297" fmla="*/ 3357797 w 3496242"/>
              <a:gd name="connsiteY297" fmla="*/ 2320362 h 2357168"/>
              <a:gd name="connsiteX298" fmla="*/ 3335312 w 3496242"/>
              <a:gd name="connsiteY298" fmla="*/ 2312867 h 2357168"/>
              <a:gd name="connsiteX299" fmla="*/ 3305332 w 3496242"/>
              <a:gd name="connsiteY299" fmla="*/ 2260401 h 2357168"/>
              <a:gd name="connsiteX300" fmla="*/ 3290341 w 3496242"/>
              <a:gd name="connsiteY300" fmla="*/ 2215431 h 2357168"/>
              <a:gd name="connsiteX301" fmla="*/ 3282846 w 3496242"/>
              <a:gd name="connsiteY301" fmla="*/ 2192946 h 2357168"/>
              <a:gd name="connsiteX302" fmla="*/ 3245371 w 3496242"/>
              <a:gd name="connsiteY302" fmla="*/ 2162965 h 2357168"/>
              <a:gd name="connsiteX303" fmla="*/ 3230381 w 3496242"/>
              <a:gd name="connsiteY303" fmla="*/ 2140480 h 2357168"/>
              <a:gd name="connsiteX304" fmla="*/ 3222886 w 3496242"/>
              <a:gd name="connsiteY304" fmla="*/ 2170460 h 2357168"/>
              <a:gd name="connsiteX305" fmla="*/ 3237876 w 3496242"/>
              <a:gd name="connsiteY305" fmla="*/ 2260401 h 2357168"/>
              <a:gd name="connsiteX306" fmla="*/ 3252866 w 3496242"/>
              <a:gd name="connsiteY306" fmla="*/ 2282887 h 2357168"/>
              <a:gd name="connsiteX307" fmla="*/ 3275351 w 3496242"/>
              <a:gd name="connsiteY307" fmla="*/ 2297877 h 2357168"/>
              <a:gd name="connsiteX308" fmla="*/ 3222886 w 3496242"/>
              <a:gd name="connsiteY308" fmla="*/ 2312867 h 2357168"/>
              <a:gd name="connsiteX309" fmla="*/ 3215391 w 3496242"/>
              <a:gd name="connsiteY309" fmla="*/ 2282887 h 2357168"/>
              <a:gd name="connsiteX310" fmla="*/ 3200400 w 3496242"/>
              <a:gd name="connsiteY310" fmla="*/ 2252906 h 2357168"/>
              <a:gd name="connsiteX311" fmla="*/ 3192905 w 3496242"/>
              <a:gd name="connsiteY311" fmla="*/ 2230421 h 2357168"/>
              <a:gd name="connsiteX312" fmla="*/ 3185410 w 3496242"/>
              <a:gd name="connsiteY312" fmla="*/ 2170460 h 2357168"/>
              <a:gd name="connsiteX313" fmla="*/ 3177915 w 3496242"/>
              <a:gd name="connsiteY313" fmla="*/ 2147975 h 2357168"/>
              <a:gd name="connsiteX314" fmla="*/ 3155430 w 3496242"/>
              <a:gd name="connsiteY314" fmla="*/ 2132985 h 2357168"/>
              <a:gd name="connsiteX315" fmla="*/ 3125450 w 3496242"/>
              <a:gd name="connsiteY315" fmla="*/ 2095509 h 2357168"/>
              <a:gd name="connsiteX316" fmla="*/ 3102964 w 3496242"/>
              <a:gd name="connsiteY316" fmla="*/ 2088014 h 2357168"/>
              <a:gd name="connsiteX317" fmla="*/ 3057994 w 3496242"/>
              <a:gd name="connsiteY317" fmla="*/ 2058034 h 2357168"/>
              <a:gd name="connsiteX318" fmla="*/ 3035509 w 3496242"/>
              <a:gd name="connsiteY318" fmla="*/ 2043044 h 2357168"/>
              <a:gd name="connsiteX319" fmla="*/ 3005528 w 3496242"/>
              <a:gd name="connsiteY319" fmla="*/ 2035549 h 2357168"/>
              <a:gd name="connsiteX320" fmla="*/ 2945568 w 3496242"/>
              <a:gd name="connsiteY320" fmla="*/ 2005569 h 2357168"/>
              <a:gd name="connsiteX321" fmla="*/ 2893102 w 3496242"/>
              <a:gd name="connsiteY321" fmla="*/ 1983083 h 2357168"/>
              <a:gd name="connsiteX322" fmla="*/ 2870617 w 3496242"/>
              <a:gd name="connsiteY322" fmla="*/ 1968093 h 2357168"/>
              <a:gd name="connsiteX323" fmla="*/ 2840636 w 3496242"/>
              <a:gd name="connsiteY323" fmla="*/ 1960598 h 2357168"/>
              <a:gd name="connsiteX324" fmla="*/ 2803161 w 3496242"/>
              <a:gd name="connsiteY324" fmla="*/ 1945608 h 2357168"/>
              <a:gd name="connsiteX325" fmla="*/ 2750695 w 3496242"/>
              <a:gd name="connsiteY325" fmla="*/ 1923123 h 2357168"/>
              <a:gd name="connsiteX326" fmla="*/ 2645764 w 3496242"/>
              <a:gd name="connsiteY326" fmla="*/ 1908132 h 2357168"/>
              <a:gd name="connsiteX327" fmla="*/ 2585804 w 3496242"/>
              <a:gd name="connsiteY327" fmla="*/ 1893142 h 2357168"/>
              <a:gd name="connsiteX328" fmla="*/ 2563318 w 3496242"/>
              <a:gd name="connsiteY328" fmla="*/ 1878152 h 2357168"/>
              <a:gd name="connsiteX329" fmla="*/ 2488368 w 3496242"/>
              <a:gd name="connsiteY329" fmla="*/ 1863162 h 2357168"/>
              <a:gd name="connsiteX330" fmla="*/ 2458387 w 3496242"/>
              <a:gd name="connsiteY330" fmla="*/ 1855667 h 2357168"/>
              <a:gd name="connsiteX331" fmla="*/ 2390932 w 3496242"/>
              <a:gd name="connsiteY331" fmla="*/ 1833182 h 2357168"/>
              <a:gd name="connsiteX332" fmla="*/ 2375941 w 3496242"/>
              <a:gd name="connsiteY332" fmla="*/ 1818191 h 2357168"/>
              <a:gd name="connsiteX333" fmla="*/ 2308486 w 3496242"/>
              <a:gd name="connsiteY333" fmla="*/ 1795706 h 2357168"/>
              <a:gd name="connsiteX334" fmla="*/ 2256020 w 3496242"/>
              <a:gd name="connsiteY334" fmla="*/ 1765726 h 2357168"/>
              <a:gd name="connsiteX335" fmla="*/ 2233535 w 3496242"/>
              <a:gd name="connsiteY335" fmla="*/ 1750736 h 2357168"/>
              <a:gd name="connsiteX336" fmla="*/ 2173574 w 3496242"/>
              <a:gd name="connsiteY336" fmla="*/ 1735746 h 2357168"/>
              <a:gd name="connsiteX337" fmla="*/ 2098623 w 3496242"/>
              <a:gd name="connsiteY337" fmla="*/ 1713260 h 2357168"/>
              <a:gd name="connsiteX338" fmla="*/ 2038663 w 3496242"/>
              <a:gd name="connsiteY338" fmla="*/ 1698270 h 2357168"/>
              <a:gd name="connsiteX339" fmla="*/ 1933732 w 3496242"/>
              <a:gd name="connsiteY339" fmla="*/ 1690775 h 2357168"/>
              <a:gd name="connsiteX340" fmla="*/ 1633928 w 3496242"/>
              <a:gd name="connsiteY340" fmla="*/ 1698270 h 2357168"/>
              <a:gd name="connsiteX341" fmla="*/ 1588958 w 3496242"/>
              <a:gd name="connsiteY341" fmla="*/ 1720755 h 2357168"/>
              <a:gd name="connsiteX342" fmla="*/ 1551482 w 3496242"/>
              <a:gd name="connsiteY342" fmla="*/ 1758231 h 2357168"/>
              <a:gd name="connsiteX343" fmla="*/ 1521502 w 3496242"/>
              <a:gd name="connsiteY343" fmla="*/ 1803201 h 2357168"/>
              <a:gd name="connsiteX344" fmla="*/ 1506512 w 3496242"/>
              <a:gd name="connsiteY344" fmla="*/ 1825687 h 2357168"/>
              <a:gd name="connsiteX345" fmla="*/ 1491522 w 3496242"/>
              <a:gd name="connsiteY345" fmla="*/ 1855667 h 2357168"/>
              <a:gd name="connsiteX346" fmla="*/ 1499017 w 3496242"/>
              <a:gd name="connsiteY346" fmla="*/ 1930618 h 2357168"/>
              <a:gd name="connsiteX347" fmla="*/ 1521502 w 3496242"/>
              <a:gd name="connsiteY347" fmla="*/ 1983083 h 2357168"/>
              <a:gd name="connsiteX348" fmla="*/ 1543987 w 3496242"/>
              <a:gd name="connsiteY348" fmla="*/ 2005569 h 2357168"/>
              <a:gd name="connsiteX349" fmla="*/ 1566473 w 3496242"/>
              <a:gd name="connsiteY349" fmla="*/ 2050539 h 2357168"/>
              <a:gd name="connsiteX350" fmla="*/ 1588958 w 3496242"/>
              <a:gd name="connsiteY350" fmla="*/ 2065529 h 2357168"/>
              <a:gd name="connsiteX351" fmla="*/ 1603948 w 3496242"/>
              <a:gd name="connsiteY351" fmla="*/ 2088014 h 2357168"/>
              <a:gd name="connsiteX352" fmla="*/ 1626433 w 3496242"/>
              <a:gd name="connsiteY352" fmla="*/ 2103005 h 2357168"/>
              <a:gd name="connsiteX353" fmla="*/ 1633928 w 3496242"/>
              <a:gd name="connsiteY353" fmla="*/ 2132985 h 2357168"/>
              <a:gd name="connsiteX354" fmla="*/ 1611443 w 3496242"/>
              <a:gd name="connsiteY354" fmla="*/ 2140480 h 2357168"/>
              <a:gd name="connsiteX355" fmla="*/ 1581463 w 3496242"/>
              <a:gd name="connsiteY355" fmla="*/ 2117995 h 2357168"/>
              <a:gd name="connsiteX356" fmla="*/ 1558977 w 3496242"/>
              <a:gd name="connsiteY356" fmla="*/ 2103005 h 2357168"/>
              <a:gd name="connsiteX357" fmla="*/ 1543987 w 3496242"/>
              <a:gd name="connsiteY357" fmla="*/ 2088014 h 2357168"/>
              <a:gd name="connsiteX358" fmla="*/ 1499017 w 3496242"/>
              <a:gd name="connsiteY358" fmla="*/ 2058034 h 2357168"/>
              <a:gd name="connsiteX359" fmla="*/ 1454046 w 3496242"/>
              <a:gd name="connsiteY359" fmla="*/ 2132985 h 2357168"/>
              <a:gd name="connsiteX360" fmla="*/ 1439056 w 3496242"/>
              <a:gd name="connsiteY360" fmla="*/ 2155470 h 2357168"/>
              <a:gd name="connsiteX361" fmla="*/ 1416571 w 3496242"/>
              <a:gd name="connsiteY361" fmla="*/ 2170460 h 2357168"/>
              <a:gd name="connsiteX362" fmla="*/ 1401581 w 3496242"/>
              <a:gd name="connsiteY362" fmla="*/ 2192946 h 2357168"/>
              <a:gd name="connsiteX363" fmla="*/ 1386591 w 3496242"/>
              <a:gd name="connsiteY363" fmla="*/ 2350342 h 2357168"/>
              <a:gd name="connsiteX364" fmla="*/ 1371600 w 3496242"/>
              <a:gd name="connsiteY364" fmla="*/ 2327857 h 2357168"/>
              <a:gd name="connsiteX365" fmla="*/ 1341620 w 3496242"/>
              <a:gd name="connsiteY365" fmla="*/ 2252906 h 2357168"/>
              <a:gd name="connsiteX366" fmla="*/ 1319135 w 3496242"/>
              <a:gd name="connsiteY366" fmla="*/ 2245411 h 2357168"/>
              <a:gd name="connsiteX367" fmla="*/ 1274164 w 3496242"/>
              <a:gd name="connsiteY367" fmla="*/ 2222926 h 2357168"/>
              <a:gd name="connsiteX368" fmla="*/ 1199214 w 3496242"/>
              <a:gd name="connsiteY368" fmla="*/ 2230421 h 2357168"/>
              <a:gd name="connsiteX369" fmla="*/ 1169233 w 3496242"/>
              <a:gd name="connsiteY369" fmla="*/ 2237916 h 2357168"/>
              <a:gd name="connsiteX370" fmla="*/ 1229194 w 3496242"/>
              <a:gd name="connsiteY370" fmla="*/ 2185450 h 2357168"/>
              <a:gd name="connsiteX371" fmla="*/ 1251679 w 3496242"/>
              <a:gd name="connsiteY371" fmla="*/ 2162965 h 2357168"/>
              <a:gd name="connsiteX372" fmla="*/ 1311640 w 3496242"/>
              <a:gd name="connsiteY372" fmla="*/ 2132985 h 2357168"/>
              <a:gd name="connsiteX373" fmla="*/ 1341620 w 3496242"/>
              <a:gd name="connsiteY373" fmla="*/ 2110500 h 2357168"/>
              <a:gd name="connsiteX374" fmla="*/ 1386591 w 3496242"/>
              <a:gd name="connsiteY374" fmla="*/ 2080519 h 2357168"/>
              <a:gd name="connsiteX375" fmla="*/ 1409076 w 3496242"/>
              <a:gd name="connsiteY375" fmla="*/ 2058034 h 2357168"/>
              <a:gd name="connsiteX376" fmla="*/ 1401581 w 3496242"/>
              <a:gd name="connsiteY376" fmla="*/ 1900637 h 2357168"/>
              <a:gd name="connsiteX377" fmla="*/ 1394086 w 3496242"/>
              <a:gd name="connsiteY377" fmla="*/ 1878152 h 2357168"/>
              <a:gd name="connsiteX378" fmla="*/ 1334125 w 3496242"/>
              <a:gd name="connsiteY378" fmla="*/ 1863162 h 2357168"/>
              <a:gd name="connsiteX379" fmla="*/ 1251679 w 3496242"/>
              <a:gd name="connsiteY379" fmla="*/ 1848172 h 2357168"/>
              <a:gd name="connsiteX380" fmla="*/ 1319135 w 3496242"/>
              <a:gd name="connsiteY380" fmla="*/ 1840677 h 2357168"/>
              <a:gd name="connsiteX381" fmla="*/ 1356610 w 3496242"/>
              <a:gd name="connsiteY381" fmla="*/ 1825687 h 2357168"/>
              <a:gd name="connsiteX382" fmla="*/ 1394086 w 3496242"/>
              <a:gd name="connsiteY382" fmla="*/ 1818191 h 2357168"/>
              <a:gd name="connsiteX383" fmla="*/ 1416571 w 3496242"/>
              <a:gd name="connsiteY383" fmla="*/ 1810696 h 2357168"/>
              <a:gd name="connsiteX384" fmla="*/ 1424066 w 3496242"/>
              <a:gd name="connsiteY384" fmla="*/ 1713260 h 2357168"/>
              <a:gd name="connsiteX385" fmla="*/ 1409076 w 3496242"/>
              <a:gd name="connsiteY385" fmla="*/ 1690775 h 2357168"/>
              <a:gd name="connsiteX386" fmla="*/ 1379095 w 3496242"/>
              <a:gd name="connsiteY386" fmla="*/ 1668290 h 2357168"/>
              <a:gd name="connsiteX387" fmla="*/ 1356610 w 3496242"/>
              <a:gd name="connsiteY387" fmla="*/ 1630814 h 2357168"/>
              <a:gd name="connsiteX388" fmla="*/ 1319135 w 3496242"/>
              <a:gd name="connsiteY388" fmla="*/ 1593339 h 2357168"/>
              <a:gd name="connsiteX389" fmla="*/ 1304145 w 3496242"/>
              <a:gd name="connsiteY389" fmla="*/ 1570854 h 2357168"/>
              <a:gd name="connsiteX390" fmla="*/ 1221699 w 3496242"/>
              <a:gd name="connsiteY390" fmla="*/ 1540873 h 2357168"/>
              <a:gd name="connsiteX391" fmla="*/ 1146748 w 3496242"/>
              <a:gd name="connsiteY391" fmla="*/ 1548369 h 2357168"/>
              <a:gd name="connsiteX392" fmla="*/ 1124263 w 3496242"/>
              <a:gd name="connsiteY392" fmla="*/ 1563359 h 2357168"/>
              <a:gd name="connsiteX393" fmla="*/ 1086787 w 3496242"/>
              <a:gd name="connsiteY393" fmla="*/ 1608329 h 2357168"/>
              <a:gd name="connsiteX394" fmla="*/ 1049312 w 3496242"/>
              <a:gd name="connsiteY394" fmla="*/ 1645805 h 2357168"/>
              <a:gd name="connsiteX395" fmla="*/ 1026827 w 3496242"/>
              <a:gd name="connsiteY395" fmla="*/ 1675785 h 2357168"/>
              <a:gd name="connsiteX396" fmla="*/ 1011836 w 3496242"/>
              <a:gd name="connsiteY396" fmla="*/ 1698270 h 2357168"/>
              <a:gd name="connsiteX397" fmla="*/ 989351 w 3496242"/>
              <a:gd name="connsiteY397" fmla="*/ 1713260 h 2357168"/>
              <a:gd name="connsiteX398" fmla="*/ 974361 w 3496242"/>
              <a:gd name="connsiteY398" fmla="*/ 1743241 h 2357168"/>
              <a:gd name="connsiteX399" fmla="*/ 929391 w 3496242"/>
              <a:gd name="connsiteY399" fmla="*/ 1773221 h 2357168"/>
              <a:gd name="connsiteX400" fmla="*/ 899410 w 3496242"/>
              <a:gd name="connsiteY400" fmla="*/ 1810696 h 2357168"/>
              <a:gd name="connsiteX401" fmla="*/ 891915 w 3496242"/>
              <a:gd name="connsiteY401" fmla="*/ 1833182 h 2357168"/>
              <a:gd name="connsiteX402" fmla="*/ 906905 w 3496242"/>
              <a:gd name="connsiteY402" fmla="*/ 1975588 h 2357168"/>
              <a:gd name="connsiteX403" fmla="*/ 921895 w 3496242"/>
              <a:gd name="connsiteY403" fmla="*/ 2020559 h 2357168"/>
              <a:gd name="connsiteX404" fmla="*/ 936886 w 3496242"/>
              <a:gd name="connsiteY404" fmla="*/ 2035549 h 2357168"/>
              <a:gd name="connsiteX405" fmla="*/ 921895 w 3496242"/>
              <a:gd name="connsiteY405" fmla="*/ 2073024 h 2357168"/>
              <a:gd name="connsiteX406" fmla="*/ 891915 w 3496242"/>
              <a:gd name="connsiteY406" fmla="*/ 2020559 h 2357168"/>
              <a:gd name="connsiteX407" fmla="*/ 869430 w 3496242"/>
              <a:gd name="connsiteY407" fmla="*/ 2005569 h 2357168"/>
              <a:gd name="connsiteX408" fmla="*/ 831954 w 3496242"/>
              <a:gd name="connsiteY408" fmla="*/ 2013064 h 2357168"/>
              <a:gd name="connsiteX409" fmla="*/ 779489 w 3496242"/>
              <a:gd name="connsiteY409" fmla="*/ 2065529 h 2357168"/>
              <a:gd name="connsiteX410" fmla="*/ 757004 w 3496242"/>
              <a:gd name="connsiteY410" fmla="*/ 2073024 h 2357168"/>
              <a:gd name="connsiteX411" fmla="*/ 779489 w 3496242"/>
              <a:gd name="connsiteY411" fmla="*/ 1990578 h 2357168"/>
              <a:gd name="connsiteX412" fmla="*/ 809469 w 3496242"/>
              <a:gd name="connsiteY412" fmla="*/ 1960598 h 2357168"/>
              <a:gd name="connsiteX413" fmla="*/ 824459 w 3496242"/>
              <a:gd name="connsiteY413" fmla="*/ 1915628 h 2357168"/>
              <a:gd name="connsiteX414" fmla="*/ 794479 w 3496242"/>
              <a:gd name="connsiteY414" fmla="*/ 1833182 h 2357168"/>
              <a:gd name="connsiteX415" fmla="*/ 771994 w 3496242"/>
              <a:gd name="connsiteY415" fmla="*/ 1825687 h 2357168"/>
              <a:gd name="connsiteX416" fmla="*/ 719528 w 3496242"/>
              <a:gd name="connsiteY416" fmla="*/ 1795706 h 2357168"/>
              <a:gd name="connsiteX417" fmla="*/ 697043 w 3496242"/>
              <a:gd name="connsiteY417" fmla="*/ 1780716 h 2357168"/>
              <a:gd name="connsiteX418" fmla="*/ 644577 w 3496242"/>
              <a:gd name="connsiteY418" fmla="*/ 1773221 h 2357168"/>
              <a:gd name="connsiteX419" fmla="*/ 614597 w 3496242"/>
              <a:gd name="connsiteY419" fmla="*/ 1765726 h 2357168"/>
              <a:gd name="connsiteX420" fmla="*/ 584617 w 3496242"/>
              <a:gd name="connsiteY420" fmla="*/ 1743241 h 2357168"/>
              <a:gd name="connsiteX421" fmla="*/ 562132 w 3496242"/>
              <a:gd name="connsiteY421" fmla="*/ 1735746 h 2357168"/>
              <a:gd name="connsiteX422" fmla="*/ 599607 w 3496242"/>
              <a:gd name="connsiteY422" fmla="*/ 1728250 h 2357168"/>
              <a:gd name="connsiteX423" fmla="*/ 629587 w 3496242"/>
              <a:gd name="connsiteY423" fmla="*/ 1720755 h 2357168"/>
              <a:gd name="connsiteX424" fmla="*/ 682053 w 3496242"/>
              <a:gd name="connsiteY424" fmla="*/ 1705765 h 2357168"/>
              <a:gd name="connsiteX425" fmla="*/ 749509 w 3496242"/>
              <a:gd name="connsiteY425" fmla="*/ 1698270 h 2357168"/>
              <a:gd name="connsiteX426" fmla="*/ 771994 w 3496242"/>
              <a:gd name="connsiteY426" fmla="*/ 1788211 h 2357168"/>
              <a:gd name="connsiteX427" fmla="*/ 839450 w 3496242"/>
              <a:gd name="connsiteY427" fmla="*/ 1780716 h 2357168"/>
              <a:gd name="connsiteX428" fmla="*/ 861935 w 3496242"/>
              <a:gd name="connsiteY428" fmla="*/ 1765726 h 2357168"/>
              <a:gd name="connsiteX429" fmla="*/ 906905 w 3496242"/>
              <a:gd name="connsiteY429" fmla="*/ 1743241 h 2357168"/>
              <a:gd name="connsiteX430" fmla="*/ 936886 w 3496242"/>
              <a:gd name="connsiteY430" fmla="*/ 1713260 h 2357168"/>
              <a:gd name="connsiteX431" fmla="*/ 959371 w 3496242"/>
              <a:gd name="connsiteY431" fmla="*/ 1690775 h 2357168"/>
              <a:gd name="connsiteX432" fmla="*/ 936886 w 3496242"/>
              <a:gd name="connsiteY432" fmla="*/ 1638309 h 2357168"/>
              <a:gd name="connsiteX433" fmla="*/ 921895 w 3496242"/>
              <a:gd name="connsiteY433" fmla="*/ 1623319 h 2357168"/>
              <a:gd name="connsiteX434" fmla="*/ 869430 w 3496242"/>
              <a:gd name="connsiteY434" fmla="*/ 1593339 h 2357168"/>
              <a:gd name="connsiteX435" fmla="*/ 846945 w 3496242"/>
              <a:gd name="connsiteY435" fmla="*/ 1563359 h 2357168"/>
              <a:gd name="connsiteX436" fmla="*/ 891915 w 3496242"/>
              <a:gd name="connsiteY436" fmla="*/ 1578349 h 2357168"/>
              <a:gd name="connsiteX437" fmla="*/ 1101777 w 3496242"/>
              <a:gd name="connsiteY437" fmla="*/ 1548369 h 2357168"/>
              <a:gd name="connsiteX438" fmla="*/ 1109273 w 3496242"/>
              <a:gd name="connsiteY438" fmla="*/ 1525883 h 2357168"/>
              <a:gd name="connsiteX439" fmla="*/ 1094282 w 3496242"/>
              <a:gd name="connsiteY439" fmla="*/ 1473418 h 2357168"/>
              <a:gd name="connsiteX440" fmla="*/ 1079292 w 3496242"/>
              <a:gd name="connsiteY440" fmla="*/ 1450932 h 2357168"/>
              <a:gd name="connsiteX441" fmla="*/ 1064302 w 3496242"/>
              <a:gd name="connsiteY441" fmla="*/ 1420952 h 2357168"/>
              <a:gd name="connsiteX442" fmla="*/ 1041817 w 3496242"/>
              <a:gd name="connsiteY442" fmla="*/ 1398467 h 2357168"/>
              <a:gd name="connsiteX443" fmla="*/ 1026827 w 3496242"/>
              <a:gd name="connsiteY443" fmla="*/ 1375982 h 2357168"/>
              <a:gd name="connsiteX444" fmla="*/ 989351 w 3496242"/>
              <a:gd name="connsiteY444" fmla="*/ 1346001 h 2357168"/>
              <a:gd name="connsiteX445" fmla="*/ 959371 w 3496242"/>
              <a:gd name="connsiteY445" fmla="*/ 1338506 h 2357168"/>
              <a:gd name="connsiteX446" fmla="*/ 936886 w 3496242"/>
              <a:gd name="connsiteY446" fmla="*/ 1331011 h 2357168"/>
              <a:gd name="connsiteX447" fmla="*/ 861935 w 3496242"/>
              <a:gd name="connsiteY447" fmla="*/ 1338506 h 2357168"/>
              <a:gd name="connsiteX448" fmla="*/ 839450 w 3496242"/>
              <a:gd name="connsiteY448" fmla="*/ 1346001 h 2357168"/>
              <a:gd name="connsiteX449" fmla="*/ 801974 w 3496242"/>
              <a:gd name="connsiteY449" fmla="*/ 1383477 h 2357168"/>
              <a:gd name="connsiteX450" fmla="*/ 757004 w 3496242"/>
              <a:gd name="connsiteY450" fmla="*/ 1413457 h 2357168"/>
              <a:gd name="connsiteX451" fmla="*/ 704538 w 3496242"/>
              <a:gd name="connsiteY451" fmla="*/ 1450932 h 2357168"/>
              <a:gd name="connsiteX452" fmla="*/ 712033 w 3496242"/>
              <a:gd name="connsiteY452" fmla="*/ 1420952 h 2357168"/>
              <a:gd name="connsiteX453" fmla="*/ 734518 w 3496242"/>
              <a:gd name="connsiteY453" fmla="*/ 1405962 h 2357168"/>
              <a:gd name="connsiteX454" fmla="*/ 749509 w 3496242"/>
              <a:gd name="connsiteY454" fmla="*/ 1383477 h 2357168"/>
              <a:gd name="connsiteX455" fmla="*/ 757004 w 3496242"/>
              <a:gd name="connsiteY455" fmla="*/ 1360991 h 2357168"/>
              <a:gd name="connsiteX456" fmla="*/ 727023 w 3496242"/>
              <a:gd name="connsiteY456" fmla="*/ 1323516 h 2357168"/>
              <a:gd name="connsiteX457" fmla="*/ 704538 w 3496242"/>
              <a:gd name="connsiteY457" fmla="*/ 1316021 h 2357168"/>
              <a:gd name="connsiteX458" fmla="*/ 659568 w 3496242"/>
              <a:gd name="connsiteY458" fmla="*/ 1278546 h 2357168"/>
              <a:gd name="connsiteX459" fmla="*/ 644577 w 3496242"/>
              <a:gd name="connsiteY459" fmla="*/ 1263555 h 2357168"/>
              <a:gd name="connsiteX460" fmla="*/ 622092 w 3496242"/>
              <a:gd name="connsiteY460" fmla="*/ 1256060 h 2357168"/>
              <a:gd name="connsiteX461" fmla="*/ 569627 w 3496242"/>
              <a:gd name="connsiteY461" fmla="*/ 1233575 h 2357168"/>
              <a:gd name="connsiteX462" fmla="*/ 502171 w 3496242"/>
              <a:gd name="connsiteY462" fmla="*/ 1196100 h 2357168"/>
              <a:gd name="connsiteX463" fmla="*/ 487181 w 3496242"/>
              <a:gd name="connsiteY463" fmla="*/ 1181109 h 2357168"/>
              <a:gd name="connsiteX464" fmla="*/ 442210 w 3496242"/>
              <a:gd name="connsiteY464" fmla="*/ 1151129 h 2357168"/>
              <a:gd name="connsiteX465" fmla="*/ 397240 w 3496242"/>
              <a:gd name="connsiteY465" fmla="*/ 1113654 h 2357168"/>
              <a:gd name="connsiteX466" fmla="*/ 374754 w 3496242"/>
              <a:gd name="connsiteY466" fmla="*/ 1106159 h 2357168"/>
              <a:gd name="connsiteX467" fmla="*/ 329784 w 3496242"/>
              <a:gd name="connsiteY467" fmla="*/ 1083673 h 2357168"/>
              <a:gd name="connsiteX468" fmla="*/ 307299 w 3496242"/>
              <a:gd name="connsiteY468" fmla="*/ 1068683 h 2357168"/>
              <a:gd name="connsiteX469" fmla="*/ 254833 w 3496242"/>
              <a:gd name="connsiteY469" fmla="*/ 1076178 h 2357168"/>
              <a:gd name="connsiteX470" fmla="*/ 224853 w 3496242"/>
              <a:gd name="connsiteY470" fmla="*/ 1091169 h 2357168"/>
              <a:gd name="connsiteX471" fmla="*/ 164892 w 3496242"/>
              <a:gd name="connsiteY471" fmla="*/ 1143634 h 2357168"/>
              <a:gd name="connsiteX472" fmla="*/ 134912 w 3496242"/>
              <a:gd name="connsiteY472" fmla="*/ 1188605 h 2357168"/>
              <a:gd name="connsiteX473" fmla="*/ 119922 w 3496242"/>
              <a:gd name="connsiteY473" fmla="*/ 1218585 h 2357168"/>
              <a:gd name="connsiteX474" fmla="*/ 97436 w 3496242"/>
              <a:gd name="connsiteY474" fmla="*/ 1173614 h 2357168"/>
              <a:gd name="connsiteX475" fmla="*/ 74951 w 3496242"/>
              <a:gd name="connsiteY475" fmla="*/ 1151129 h 2357168"/>
              <a:gd name="connsiteX476" fmla="*/ 37476 w 3496242"/>
              <a:gd name="connsiteY476" fmla="*/ 1143634 h 2357168"/>
              <a:gd name="connsiteX477" fmla="*/ 0 w 3496242"/>
              <a:gd name="connsiteY477" fmla="*/ 1128644 h 2357168"/>
              <a:gd name="connsiteX478" fmla="*/ 52466 w 3496242"/>
              <a:gd name="connsiteY478" fmla="*/ 1106159 h 2357168"/>
              <a:gd name="connsiteX479" fmla="*/ 104932 w 3496242"/>
              <a:gd name="connsiteY479" fmla="*/ 1098664 h 2357168"/>
              <a:gd name="connsiteX480" fmla="*/ 127417 w 3496242"/>
              <a:gd name="connsiteY480" fmla="*/ 1083673 h 2357168"/>
              <a:gd name="connsiteX481" fmla="*/ 209863 w 3496242"/>
              <a:gd name="connsiteY481" fmla="*/ 1053693 h 2357168"/>
              <a:gd name="connsiteX482" fmla="*/ 254833 w 3496242"/>
              <a:gd name="connsiteY482" fmla="*/ 1023713 h 2357168"/>
              <a:gd name="connsiteX483" fmla="*/ 239843 w 3496242"/>
              <a:gd name="connsiteY483" fmla="*/ 948762 h 2357168"/>
              <a:gd name="connsiteX484" fmla="*/ 217358 w 3496242"/>
              <a:gd name="connsiteY484" fmla="*/ 926277 h 2357168"/>
              <a:gd name="connsiteX485" fmla="*/ 179882 w 3496242"/>
              <a:gd name="connsiteY485" fmla="*/ 881306 h 2357168"/>
              <a:gd name="connsiteX486" fmla="*/ 262328 w 3496242"/>
              <a:gd name="connsiteY486" fmla="*/ 843831 h 2357168"/>
              <a:gd name="connsiteX487" fmla="*/ 269823 w 3496242"/>
              <a:gd name="connsiteY487" fmla="*/ 813850 h 2357168"/>
              <a:gd name="connsiteX488" fmla="*/ 292309 w 3496242"/>
              <a:gd name="connsiteY488" fmla="*/ 926277 h 2357168"/>
              <a:gd name="connsiteX489" fmla="*/ 299804 w 3496242"/>
              <a:gd name="connsiteY489" fmla="*/ 956257 h 2357168"/>
              <a:gd name="connsiteX490" fmla="*/ 322289 w 3496242"/>
              <a:gd name="connsiteY490" fmla="*/ 971247 h 2357168"/>
              <a:gd name="connsiteX491" fmla="*/ 337279 w 3496242"/>
              <a:gd name="connsiteY491" fmla="*/ 1001228 h 2357168"/>
              <a:gd name="connsiteX492" fmla="*/ 359764 w 3496242"/>
              <a:gd name="connsiteY492" fmla="*/ 1008723 h 2357168"/>
              <a:gd name="connsiteX493" fmla="*/ 382250 w 3496242"/>
              <a:gd name="connsiteY493" fmla="*/ 1023713 h 2357168"/>
              <a:gd name="connsiteX494" fmla="*/ 412230 w 3496242"/>
              <a:gd name="connsiteY494" fmla="*/ 1046198 h 2357168"/>
              <a:gd name="connsiteX495" fmla="*/ 434715 w 3496242"/>
              <a:gd name="connsiteY495" fmla="*/ 1068683 h 2357168"/>
              <a:gd name="connsiteX496" fmla="*/ 457200 w 3496242"/>
              <a:gd name="connsiteY496" fmla="*/ 1076178 h 2357168"/>
              <a:gd name="connsiteX497" fmla="*/ 472191 w 3496242"/>
              <a:gd name="connsiteY497" fmla="*/ 1091169 h 2357168"/>
              <a:gd name="connsiteX498" fmla="*/ 494676 w 3496242"/>
              <a:gd name="connsiteY498" fmla="*/ 1098664 h 2357168"/>
              <a:gd name="connsiteX499" fmla="*/ 532151 w 3496242"/>
              <a:gd name="connsiteY499" fmla="*/ 1128644 h 2357168"/>
              <a:gd name="connsiteX500" fmla="*/ 554636 w 3496242"/>
              <a:gd name="connsiteY500" fmla="*/ 1151129 h 2357168"/>
              <a:gd name="connsiteX501" fmla="*/ 599607 w 3496242"/>
              <a:gd name="connsiteY501" fmla="*/ 1181109 h 2357168"/>
              <a:gd name="connsiteX502" fmla="*/ 637082 w 3496242"/>
              <a:gd name="connsiteY502" fmla="*/ 1203595 h 2357168"/>
              <a:gd name="connsiteX503" fmla="*/ 629587 w 3496242"/>
              <a:gd name="connsiteY503" fmla="*/ 1128644 h 2357168"/>
              <a:gd name="connsiteX504" fmla="*/ 637082 w 3496242"/>
              <a:gd name="connsiteY504" fmla="*/ 1008723 h 2357168"/>
              <a:gd name="connsiteX505" fmla="*/ 644577 w 3496242"/>
              <a:gd name="connsiteY505" fmla="*/ 1046198 h 2357168"/>
              <a:gd name="connsiteX506" fmla="*/ 652073 w 3496242"/>
              <a:gd name="connsiteY506" fmla="*/ 1076178 h 2357168"/>
              <a:gd name="connsiteX507" fmla="*/ 682053 w 3496242"/>
              <a:gd name="connsiteY507" fmla="*/ 1136139 h 2357168"/>
              <a:gd name="connsiteX508" fmla="*/ 697043 w 3496242"/>
              <a:gd name="connsiteY508" fmla="*/ 1158624 h 2357168"/>
              <a:gd name="connsiteX509" fmla="*/ 719528 w 3496242"/>
              <a:gd name="connsiteY509" fmla="*/ 1203595 h 2357168"/>
              <a:gd name="connsiteX510" fmla="*/ 742014 w 3496242"/>
              <a:gd name="connsiteY510" fmla="*/ 1211090 h 2357168"/>
              <a:gd name="connsiteX511" fmla="*/ 809469 w 3496242"/>
              <a:gd name="connsiteY511" fmla="*/ 1241070 h 2357168"/>
              <a:gd name="connsiteX512" fmla="*/ 831954 w 3496242"/>
              <a:gd name="connsiteY512" fmla="*/ 1248565 h 2357168"/>
              <a:gd name="connsiteX513" fmla="*/ 989351 w 3496242"/>
              <a:gd name="connsiteY513" fmla="*/ 1211090 h 2357168"/>
              <a:gd name="connsiteX514" fmla="*/ 996846 w 3496242"/>
              <a:gd name="connsiteY514" fmla="*/ 1188605 h 2357168"/>
              <a:gd name="connsiteX515" fmla="*/ 989351 w 3496242"/>
              <a:gd name="connsiteY515" fmla="*/ 1068683 h 2357168"/>
              <a:gd name="connsiteX516" fmla="*/ 981856 w 3496242"/>
              <a:gd name="connsiteY516" fmla="*/ 1038703 h 2357168"/>
              <a:gd name="connsiteX517" fmla="*/ 966866 w 3496242"/>
              <a:gd name="connsiteY517" fmla="*/ 1016218 h 2357168"/>
              <a:gd name="connsiteX518" fmla="*/ 899410 w 3496242"/>
              <a:gd name="connsiteY518" fmla="*/ 963752 h 2357168"/>
              <a:gd name="connsiteX519" fmla="*/ 854440 w 3496242"/>
              <a:gd name="connsiteY519" fmla="*/ 933772 h 2357168"/>
              <a:gd name="connsiteX520" fmla="*/ 831954 w 3496242"/>
              <a:gd name="connsiteY520" fmla="*/ 918782 h 2357168"/>
              <a:gd name="connsiteX521" fmla="*/ 771994 w 3496242"/>
              <a:gd name="connsiteY521" fmla="*/ 903791 h 2357168"/>
              <a:gd name="connsiteX522" fmla="*/ 749509 w 3496242"/>
              <a:gd name="connsiteY522" fmla="*/ 896296 h 2357168"/>
              <a:gd name="connsiteX523" fmla="*/ 734518 w 3496242"/>
              <a:gd name="connsiteY523" fmla="*/ 881306 h 2357168"/>
              <a:gd name="connsiteX524" fmla="*/ 704538 w 3496242"/>
              <a:gd name="connsiteY524" fmla="*/ 873811 h 2357168"/>
              <a:gd name="connsiteX525" fmla="*/ 786984 w 3496242"/>
              <a:gd name="connsiteY525" fmla="*/ 896296 h 2357168"/>
              <a:gd name="connsiteX526" fmla="*/ 831954 w 3496242"/>
              <a:gd name="connsiteY526" fmla="*/ 911287 h 2357168"/>
              <a:gd name="connsiteX527" fmla="*/ 899410 w 3496242"/>
              <a:gd name="connsiteY527" fmla="*/ 911287 h 23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Lst>
            <a:rect l="l" t="t" r="r" b="b"/>
            <a:pathLst>
              <a:path w="3496242" h="2357168">
                <a:moveTo>
                  <a:pt x="899410" y="911287"/>
                </a:moveTo>
                <a:cubicBezTo>
                  <a:pt x="906905" y="897546"/>
                  <a:pt x="882866" y="843694"/>
                  <a:pt x="876925" y="828841"/>
                </a:cubicBezTo>
                <a:cubicBezTo>
                  <a:pt x="868336" y="807368"/>
                  <a:pt x="853855" y="801156"/>
                  <a:pt x="839450" y="783870"/>
                </a:cubicBezTo>
                <a:cubicBezTo>
                  <a:pt x="833683" y="776950"/>
                  <a:pt x="829456" y="768880"/>
                  <a:pt x="824459" y="761385"/>
                </a:cubicBezTo>
                <a:cubicBezTo>
                  <a:pt x="804947" y="702849"/>
                  <a:pt x="829173" y="781250"/>
                  <a:pt x="809469" y="656454"/>
                </a:cubicBezTo>
                <a:cubicBezTo>
                  <a:pt x="806256" y="636104"/>
                  <a:pt x="800994" y="616038"/>
                  <a:pt x="794479" y="596493"/>
                </a:cubicBezTo>
                <a:cubicBezTo>
                  <a:pt x="791981" y="588998"/>
                  <a:pt x="791724" y="580328"/>
                  <a:pt x="786984" y="574008"/>
                </a:cubicBezTo>
                <a:cubicBezTo>
                  <a:pt x="776384" y="559875"/>
                  <a:pt x="749509" y="536532"/>
                  <a:pt x="749509" y="536532"/>
                </a:cubicBezTo>
                <a:cubicBezTo>
                  <a:pt x="736493" y="497483"/>
                  <a:pt x="750541" y="528453"/>
                  <a:pt x="727023" y="499057"/>
                </a:cubicBezTo>
                <a:cubicBezTo>
                  <a:pt x="721396" y="492023"/>
                  <a:pt x="719067" y="482199"/>
                  <a:pt x="712033" y="476572"/>
                </a:cubicBezTo>
                <a:cubicBezTo>
                  <a:pt x="705864" y="471637"/>
                  <a:pt x="697043" y="471575"/>
                  <a:pt x="689548" y="469077"/>
                </a:cubicBezTo>
                <a:cubicBezTo>
                  <a:pt x="652073" y="471575"/>
                  <a:pt x="613659" y="467873"/>
                  <a:pt x="577122" y="476572"/>
                </a:cubicBezTo>
                <a:cubicBezTo>
                  <a:pt x="559596" y="480745"/>
                  <a:pt x="532151" y="506552"/>
                  <a:pt x="532151" y="506552"/>
                </a:cubicBezTo>
                <a:cubicBezTo>
                  <a:pt x="527154" y="514047"/>
                  <a:pt x="522788" y="522003"/>
                  <a:pt x="517161" y="529037"/>
                </a:cubicBezTo>
                <a:cubicBezTo>
                  <a:pt x="512747" y="534555"/>
                  <a:pt x="506411" y="538375"/>
                  <a:pt x="502171" y="544028"/>
                </a:cubicBezTo>
                <a:cubicBezTo>
                  <a:pt x="499123" y="548092"/>
                  <a:pt x="472829" y="594611"/>
                  <a:pt x="457200" y="603988"/>
                </a:cubicBezTo>
                <a:cubicBezTo>
                  <a:pt x="450425" y="608053"/>
                  <a:pt x="442210" y="608985"/>
                  <a:pt x="434715" y="611483"/>
                </a:cubicBezTo>
                <a:cubicBezTo>
                  <a:pt x="442526" y="588051"/>
                  <a:pt x="450099" y="558756"/>
                  <a:pt x="472191" y="544028"/>
                </a:cubicBezTo>
                <a:lnTo>
                  <a:pt x="517161" y="514047"/>
                </a:lnTo>
                <a:lnTo>
                  <a:pt x="539646" y="499057"/>
                </a:lnTo>
                <a:cubicBezTo>
                  <a:pt x="544643" y="491562"/>
                  <a:pt x="558664" y="484629"/>
                  <a:pt x="554636" y="476572"/>
                </a:cubicBezTo>
                <a:cubicBezTo>
                  <a:pt x="550029" y="467359"/>
                  <a:pt x="534522" y="472037"/>
                  <a:pt x="524656" y="469077"/>
                </a:cubicBezTo>
                <a:cubicBezTo>
                  <a:pt x="524599" y="469060"/>
                  <a:pt x="468470" y="450348"/>
                  <a:pt x="457200" y="446591"/>
                </a:cubicBezTo>
                <a:lnTo>
                  <a:pt x="434715" y="439096"/>
                </a:lnTo>
                <a:lnTo>
                  <a:pt x="412230" y="431601"/>
                </a:lnTo>
                <a:cubicBezTo>
                  <a:pt x="374879" y="319547"/>
                  <a:pt x="404023" y="430887"/>
                  <a:pt x="682053" y="401621"/>
                </a:cubicBezTo>
                <a:cubicBezTo>
                  <a:pt x="689910" y="400794"/>
                  <a:pt x="687378" y="386732"/>
                  <a:pt x="689548" y="379136"/>
                </a:cubicBezTo>
                <a:cubicBezTo>
                  <a:pt x="700088" y="342247"/>
                  <a:pt x="692073" y="354105"/>
                  <a:pt x="712033" y="319175"/>
                </a:cubicBezTo>
                <a:cubicBezTo>
                  <a:pt x="741384" y="267811"/>
                  <a:pt x="712463" y="321102"/>
                  <a:pt x="742014" y="281700"/>
                </a:cubicBezTo>
                <a:cubicBezTo>
                  <a:pt x="752824" y="267287"/>
                  <a:pt x="762001" y="251719"/>
                  <a:pt x="771994" y="236729"/>
                </a:cubicBezTo>
                <a:lnTo>
                  <a:pt x="786984" y="214244"/>
                </a:lnTo>
                <a:cubicBezTo>
                  <a:pt x="784265" y="246868"/>
                  <a:pt x="778903" y="326149"/>
                  <a:pt x="771994" y="364146"/>
                </a:cubicBezTo>
                <a:cubicBezTo>
                  <a:pt x="770581" y="371919"/>
                  <a:pt x="766997" y="379136"/>
                  <a:pt x="764499" y="386631"/>
                </a:cubicBezTo>
                <a:cubicBezTo>
                  <a:pt x="766997" y="416611"/>
                  <a:pt x="768018" y="446752"/>
                  <a:pt x="771994" y="476572"/>
                </a:cubicBezTo>
                <a:cubicBezTo>
                  <a:pt x="773038" y="484403"/>
                  <a:pt x="775107" y="492483"/>
                  <a:pt x="779489" y="499057"/>
                </a:cubicBezTo>
                <a:cubicBezTo>
                  <a:pt x="785369" y="507876"/>
                  <a:pt x="794479" y="514047"/>
                  <a:pt x="801974" y="521542"/>
                </a:cubicBezTo>
                <a:cubicBezTo>
                  <a:pt x="829303" y="603531"/>
                  <a:pt x="785721" y="479356"/>
                  <a:pt x="824459" y="566513"/>
                </a:cubicBezTo>
                <a:cubicBezTo>
                  <a:pt x="830877" y="580952"/>
                  <a:pt x="835618" y="596154"/>
                  <a:pt x="839450" y="611483"/>
                </a:cubicBezTo>
                <a:cubicBezTo>
                  <a:pt x="844447" y="631470"/>
                  <a:pt x="839872" y="656876"/>
                  <a:pt x="854440" y="671444"/>
                </a:cubicBezTo>
                <a:lnTo>
                  <a:pt x="876925" y="693929"/>
                </a:lnTo>
                <a:cubicBezTo>
                  <a:pt x="884420" y="691431"/>
                  <a:pt x="893824" y="692020"/>
                  <a:pt x="899410" y="686434"/>
                </a:cubicBezTo>
                <a:cubicBezTo>
                  <a:pt x="912149" y="673695"/>
                  <a:pt x="929391" y="641464"/>
                  <a:pt x="929391" y="641464"/>
                </a:cubicBezTo>
                <a:cubicBezTo>
                  <a:pt x="931889" y="633969"/>
                  <a:pt x="936886" y="626879"/>
                  <a:pt x="936886" y="618978"/>
                </a:cubicBezTo>
                <a:cubicBezTo>
                  <a:pt x="936886" y="600380"/>
                  <a:pt x="926152" y="550319"/>
                  <a:pt x="921895" y="529037"/>
                </a:cubicBezTo>
                <a:cubicBezTo>
                  <a:pt x="929423" y="491404"/>
                  <a:pt x="929168" y="484625"/>
                  <a:pt x="944381" y="446591"/>
                </a:cubicBezTo>
                <a:cubicBezTo>
                  <a:pt x="948530" y="436217"/>
                  <a:pt x="954374" y="426604"/>
                  <a:pt x="959371" y="416611"/>
                </a:cubicBezTo>
                <a:cubicBezTo>
                  <a:pt x="966866" y="424106"/>
                  <a:pt x="978944" y="428904"/>
                  <a:pt x="981856" y="439096"/>
                </a:cubicBezTo>
                <a:cubicBezTo>
                  <a:pt x="1021332" y="577263"/>
                  <a:pt x="963871" y="483320"/>
                  <a:pt x="1004341" y="544028"/>
                </a:cubicBezTo>
                <a:cubicBezTo>
                  <a:pt x="1024328" y="541529"/>
                  <a:pt x="1044761" y="541417"/>
                  <a:pt x="1064302" y="536532"/>
                </a:cubicBezTo>
                <a:cubicBezTo>
                  <a:pt x="1075141" y="533822"/>
                  <a:pt x="1090133" y="511168"/>
                  <a:pt x="1094282" y="521542"/>
                </a:cubicBezTo>
                <a:cubicBezTo>
                  <a:pt x="1101037" y="538430"/>
                  <a:pt x="1087426" y="557740"/>
                  <a:pt x="1079292" y="574008"/>
                </a:cubicBezTo>
                <a:cubicBezTo>
                  <a:pt x="1074552" y="583489"/>
                  <a:pt x="1063593" y="588350"/>
                  <a:pt x="1056807" y="596493"/>
                </a:cubicBezTo>
                <a:cubicBezTo>
                  <a:pt x="1009523" y="653234"/>
                  <a:pt x="1070446" y="590347"/>
                  <a:pt x="1026827" y="633969"/>
                </a:cubicBezTo>
                <a:cubicBezTo>
                  <a:pt x="1024329" y="641464"/>
                  <a:pt x="1024072" y="650134"/>
                  <a:pt x="1019332" y="656454"/>
                </a:cubicBezTo>
                <a:cubicBezTo>
                  <a:pt x="1008732" y="670587"/>
                  <a:pt x="981856" y="693929"/>
                  <a:pt x="981856" y="693929"/>
                </a:cubicBezTo>
                <a:cubicBezTo>
                  <a:pt x="963017" y="750445"/>
                  <a:pt x="988429" y="680782"/>
                  <a:pt x="959371" y="738900"/>
                </a:cubicBezTo>
                <a:cubicBezTo>
                  <a:pt x="955838" y="745966"/>
                  <a:pt x="954374" y="753890"/>
                  <a:pt x="951876" y="761385"/>
                </a:cubicBezTo>
                <a:cubicBezTo>
                  <a:pt x="956873" y="768880"/>
                  <a:pt x="962397" y="776049"/>
                  <a:pt x="966866" y="783870"/>
                </a:cubicBezTo>
                <a:cubicBezTo>
                  <a:pt x="980192" y="807191"/>
                  <a:pt x="980248" y="816419"/>
                  <a:pt x="996846" y="836336"/>
                </a:cubicBezTo>
                <a:cubicBezTo>
                  <a:pt x="1010773" y="853049"/>
                  <a:pt x="1046711" y="884403"/>
                  <a:pt x="1064302" y="888801"/>
                </a:cubicBezTo>
                <a:lnTo>
                  <a:pt x="1094282" y="896296"/>
                </a:lnTo>
                <a:cubicBezTo>
                  <a:pt x="1115119" y="889351"/>
                  <a:pt x="1121817" y="889309"/>
                  <a:pt x="1139253" y="873811"/>
                </a:cubicBezTo>
                <a:cubicBezTo>
                  <a:pt x="1155097" y="859727"/>
                  <a:pt x="1184223" y="828841"/>
                  <a:pt x="1184223" y="828841"/>
                </a:cubicBezTo>
                <a:cubicBezTo>
                  <a:pt x="1186721" y="783870"/>
                  <a:pt x="1185632" y="738556"/>
                  <a:pt x="1191718" y="693929"/>
                </a:cubicBezTo>
                <a:cubicBezTo>
                  <a:pt x="1192942" y="684952"/>
                  <a:pt x="1227406" y="629156"/>
                  <a:pt x="1229194" y="626473"/>
                </a:cubicBezTo>
                <a:cubicBezTo>
                  <a:pt x="1236123" y="616079"/>
                  <a:pt x="1244418" y="606658"/>
                  <a:pt x="1251679" y="596493"/>
                </a:cubicBezTo>
                <a:cubicBezTo>
                  <a:pt x="1256915" y="589163"/>
                  <a:pt x="1259890" y="579940"/>
                  <a:pt x="1266669" y="574008"/>
                </a:cubicBezTo>
                <a:cubicBezTo>
                  <a:pt x="1280228" y="562144"/>
                  <a:pt x="1311640" y="544028"/>
                  <a:pt x="1311640" y="544028"/>
                </a:cubicBezTo>
                <a:cubicBezTo>
                  <a:pt x="1336745" y="506369"/>
                  <a:pt x="1339982" y="510059"/>
                  <a:pt x="1349115" y="476572"/>
                </a:cubicBezTo>
                <a:cubicBezTo>
                  <a:pt x="1354536" y="456696"/>
                  <a:pt x="1364105" y="416611"/>
                  <a:pt x="1364105" y="416611"/>
                </a:cubicBezTo>
                <a:cubicBezTo>
                  <a:pt x="1361607" y="409116"/>
                  <a:pt x="1361350" y="400446"/>
                  <a:pt x="1356610" y="394126"/>
                </a:cubicBezTo>
                <a:cubicBezTo>
                  <a:pt x="1324177" y="350882"/>
                  <a:pt x="1321391" y="357402"/>
                  <a:pt x="1274164" y="341660"/>
                </a:cubicBezTo>
                <a:lnTo>
                  <a:pt x="1251679" y="334165"/>
                </a:lnTo>
                <a:cubicBezTo>
                  <a:pt x="1244184" y="331667"/>
                  <a:pt x="1236859" y="328586"/>
                  <a:pt x="1229194" y="326670"/>
                </a:cubicBezTo>
                <a:lnTo>
                  <a:pt x="1199214" y="319175"/>
                </a:lnTo>
                <a:cubicBezTo>
                  <a:pt x="1216702" y="316677"/>
                  <a:pt x="1234121" y="313631"/>
                  <a:pt x="1251679" y="311680"/>
                </a:cubicBezTo>
                <a:cubicBezTo>
                  <a:pt x="1279106" y="308633"/>
                  <a:pt x="1309443" y="316526"/>
                  <a:pt x="1334125" y="304185"/>
                </a:cubicBezTo>
                <a:cubicBezTo>
                  <a:pt x="1343606" y="299445"/>
                  <a:pt x="1319783" y="288486"/>
                  <a:pt x="1311640" y="281700"/>
                </a:cubicBezTo>
                <a:cubicBezTo>
                  <a:pt x="1284290" y="258908"/>
                  <a:pt x="1290870" y="275339"/>
                  <a:pt x="1266669" y="244224"/>
                </a:cubicBezTo>
                <a:cubicBezTo>
                  <a:pt x="1255608" y="230003"/>
                  <a:pt x="1249428" y="211993"/>
                  <a:pt x="1236689" y="199254"/>
                </a:cubicBezTo>
                <a:lnTo>
                  <a:pt x="1191718" y="154283"/>
                </a:lnTo>
                <a:cubicBezTo>
                  <a:pt x="1184223" y="146788"/>
                  <a:pt x="1173973" y="141279"/>
                  <a:pt x="1169233" y="131798"/>
                </a:cubicBezTo>
                <a:cubicBezTo>
                  <a:pt x="1149503" y="92337"/>
                  <a:pt x="1162143" y="109719"/>
                  <a:pt x="1131758" y="79332"/>
                </a:cubicBezTo>
                <a:cubicBezTo>
                  <a:pt x="1134256" y="71837"/>
                  <a:pt x="1132187" y="60380"/>
                  <a:pt x="1139253" y="56847"/>
                </a:cubicBezTo>
                <a:cubicBezTo>
                  <a:pt x="1159855" y="46546"/>
                  <a:pt x="1184857" y="49141"/>
                  <a:pt x="1206709" y="41857"/>
                </a:cubicBezTo>
                <a:cubicBezTo>
                  <a:pt x="1215255" y="39008"/>
                  <a:pt x="1221699" y="31864"/>
                  <a:pt x="1229194" y="26867"/>
                </a:cubicBezTo>
                <a:cubicBezTo>
                  <a:pt x="1231692" y="19372"/>
                  <a:pt x="1230115" y="0"/>
                  <a:pt x="1236689" y="4382"/>
                </a:cubicBezTo>
                <a:cubicBezTo>
                  <a:pt x="1240530" y="6943"/>
                  <a:pt x="1255694" y="53903"/>
                  <a:pt x="1259174" y="64342"/>
                </a:cubicBezTo>
                <a:cubicBezTo>
                  <a:pt x="1263666" y="91294"/>
                  <a:pt x="1264100" y="108315"/>
                  <a:pt x="1274164" y="131798"/>
                </a:cubicBezTo>
                <a:cubicBezTo>
                  <a:pt x="1278565" y="142068"/>
                  <a:pt x="1282174" y="153053"/>
                  <a:pt x="1289154" y="161778"/>
                </a:cubicBezTo>
                <a:cubicBezTo>
                  <a:pt x="1302397" y="178332"/>
                  <a:pt x="1334125" y="206749"/>
                  <a:pt x="1334125" y="206749"/>
                </a:cubicBezTo>
                <a:cubicBezTo>
                  <a:pt x="1351947" y="260215"/>
                  <a:pt x="1326676" y="195574"/>
                  <a:pt x="1364105" y="251719"/>
                </a:cubicBezTo>
                <a:cubicBezTo>
                  <a:pt x="1403019" y="310092"/>
                  <a:pt x="1339910" y="242517"/>
                  <a:pt x="1386591" y="289195"/>
                </a:cubicBezTo>
                <a:cubicBezTo>
                  <a:pt x="1389089" y="299188"/>
                  <a:pt x="1392243" y="309040"/>
                  <a:pt x="1394086" y="319175"/>
                </a:cubicBezTo>
                <a:cubicBezTo>
                  <a:pt x="1404870" y="378490"/>
                  <a:pt x="1404705" y="418501"/>
                  <a:pt x="1409076" y="484067"/>
                </a:cubicBezTo>
                <a:cubicBezTo>
                  <a:pt x="1419069" y="481569"/>
                  <a:pt x="1429843" y="481179"/>
                  <a:pt x="1439056" y="476572"/>
                </a:cubicBezTo>
                <a:cubicBezTo>
                  <a:pt x="1495887" y="448156"/>
                  <a:pt x="1469499" y="454950"/>
                  <a:pt x="1506512" y="424106"/>
                </a:cubicBezTo>
                <a:cubicBezTo>
                  <a:pt x="1513432" y="418339"/>
                  <a:pt x="1522302" y="415142"/>
                  <a:pt x="1528997" y="409116"/>
                </a:cubicBezTo>
                <a:cubicBezTo>
                  <a:pt x="1547381" y="392571"/>
                  <a:pt x="1581463" y="356650"/>
                  <a:pt x="1581463" y="356650"/>
                </a:cubicBezTo>
                <a:cubicBezTo>
                  <a:pt x="1583961" y="349155"/>
                  <a:pt x="1585425" y="341231"/>
                  <a:pt x="1588958" y="334165"/>
                </a:cubicBezTo>
                <a:cubicBezTo>
                  <a:pt x="1592986" y="326108"/>
                  <a:pt x="1602612" y="320588"/>
                  <a:pt x="1603948" y="311680"/>
                </a:cubicBezTo>
                <a:cubicBezTo>
                  <a:pt x="1610259" y="269605"/>
                  <a:pt x="1608945" y="226736"/>
                  <a:pt x="1611443" y="184264"/>
                </a:cubicBezTo>
                <a:cubicBezTo>
                  <a:pt x="1652451" y="266281"/>
                  <a:pt x="1622419" y="250381"/>
                  <a:pt x="1671404" y="266709"/>
                </a:cubicBezTo>
                <a:cubicBezTo>
                  <a:pt x="1654191" y="335562"/>
                  <a:pt x="1679068" y="264626"/>
                  <a:pt x="1641423" y="311680"/>
                </a:cubicBezTo>
                <a:cubicBezTo>
                  <a:pt x="1636488" y="317849"/>
                  <a:pt x="1638668" y="327845"/>
                  <a:pt x="1633928" y="334165"/>
                </a:cubicBezTo>
                <a:cubicBezTo>
                  <a:pt x="1623328" y="348298"/>
                  <a:pt x="1596453" y="371641"/>
                  <a:pt x="1596453" y="371641"/>
                </a:cubicBezTo>
                <a:cubicBezTo>
                  <a:pt x="1593955" y="379136"/>
                  <a:pt x="1592795" y="387220"/>
                  <a:pt x="1588958" y="394126"/>
                </a:cubicBezTo>
                <a:cubicBezTo>
                  <a:pt x="1580209" y="409875"/>
                  <a:pt x="1558977" y="439096"/>
                  <a:pt x="1558977" y="439096"/>
                </a:cubicBezTo>
                <a:cubicBezTo>
                  <a:pt x="1546228" y="477344"/>
                  <a:pt x="1559620" y="448340"/>
                  <a:pt x="1528997" y="484067"/>
                </a:cubicBezTo>
                <a:cubicBezTo>
                  <a:pt x="1520868" y="493551"/>
                  <a:pt x="1515345" y="505214"/>
                  <a:pt x="1506512" y="514047"/>
                </a:cubicBezTo>
                <a:cubicBezTo>
                  <a:pt x="1500142" y="520417"/>
                  <a:pt x="1490806" y="523105"/>
                  <a:pt x="1484027" y="529037"/>
                </a:cubicBezTo>
                <a:cubicBezTo>
                  <a:pt x="1430315" y="576035"/>
                  <a:pt x="1468909" y="560923"/>
                  <a:pt x="1416571" y="574008"/>
                </a:cubicBezTo>
                <a:cubicBezTo>
                  <a:pt x="1411574" y="581503"/>
                  <a:pt x="1408615" y="590866"/>
                  <a:pt x="1401581" y="596493"/>
                </a:cubicBezTo>
                <a:cubicBezTo>
                  <a:pt x="1395411" y="601428"/>
                  <a:pt x="1385669" y="599606"/>
                  <a:pt x="1379095" y="603988"/>
                </a:cubicBezTo>
                <a:cubicBezTo>
                  <a:pt x="1370276" y="609867"/>
                  <a:pt x="1364105" y="618978"/>
                  <a:pt x="1356610" y="626473"/>
                </a:cubicBezTo>
                <a:cubicBezTo>
                  <a:pt x="1354112" y="636467"/>
                  <a:pt x="1349115" y="646153"/>
                  <a:pt x="1349115" y="656454"/>
                </a:cubicBezTo>
                <a:cubicBezTo>
                  <a:pt x="1349115" y="716739"/>
                  <a:pt x="1353565" y="700253"/>
                  <a:pt x="1364105" y="738900"/>
                </a:cubicBezTo>
                <a:cubicBezTo>
                  <a:pt x="1369526" y="758776"/>
                  <a:pt x="1369881" y="780433"/>
                  <a:pt x="1379095" y="798860"/>
                </a:cubicBezTo>
                <a:cubicBezTo>
                  <a:pt x="1384092" y="808854"/>
                  <a:pt x="1389936" y="818467"/>
                  <a:pt x="1394086" y="828841"/>
                </a:cubicBezTo>
                <a:cubicBezTo>
                  <a:pt x="1416166" y="884039"/>
                  <a:pt x="1397114" y="862453"/>
                  <a:pt x="1431561" y="903791"/>
                </a:cubicBezTo>
                <a:cubicBezTo>
                  <a:pt x="1436085" y="909220"/>
                  <a:pt x="1440671" y="914862"/>
                  <a:pt x="1446551" y="918782"/>
                </a:cubicBezTo>
                <a:cubicBezTo>
                  <a:pt x="1465072" y="931130"/>
                  <a:pt x="1479032" y="934605"/>
                  <a:pt x="1499017" y="941267"/>
                </a:cubicBezTo>
                <a:cubicBezTo>
                  <a:pt x="1521502" y="938769"/>
                  <a:pt x="1545211" y="941503"/>
                  <a:pt x="1566473" y="933772"/>
                </a:cubicBezTo>
                <a:cubicBezTo>
                  <a:pt x="1574939" y="930694"/>
                  <a:pt x="1574429" y="916914"/>
                  <a:pt x="1581463" y="911287"/>
                </a:cubicBezTo>
                <a:cubicBezTo>
                  <a:pt x="1587632" y="906351"/>
                  <a:pt x="1596453" y="906290"/>
                  <a:pt x="1603948" y="903791"/>
                </a:cubicBezTo>
                <a:cubicBezTo>
                  <a:pt x="1652560" y="838974"/>
                  <a:pt x="1601096" y="900665"/>
                  <a:pt x="1648918" y="858821"/>
                </a:cubicBezTo>
                <a:cubicBezTo>
                  <a:pt x="1662213" y="847188"/>
                  <a:pt x="1686394" y="821346"/>
                  <a:pt x="1686394" y="821346"/>
                </a:cubicBezTo>
                <a:cubicBezTo>
                  <a:pt x="1700135" y="780120"/>
                  <a:pt x="1685632" y="817057"/>
                  <a:pt x="1708879" y="776375"/>
                </a:cubicBezTo>
                <a:cubicBezTo>
                  <a:pt x="1714422" y="766674"/>
                  <a:pt x="1718326" y="756096"/>
                  <a:pt x="1723869" y="746395"/>
                </a:cubicBezTo>
                <a:cubicBezTo>
                  <a:pt x="1766255" y="672218"/>
                  <a:pt x="1708537" y="784549"/>
                  <a:pt x="1753850" y="693929"/>
                </a:cubicBezTo>
                <a:cubicBezTo>
                  <a:pt x="1756348" y="643962"/>
                  <a:pt x="1757781" y="593930"/>
                  <a:pt x="1761345" y="544028"/>
                </a:cubicBezTo>
                <a:cubicBezTo>
                  <a:pt x="1765197" y="490095"/>
                  <a:pt x="1764283" y="497737"/>
                  <a:pt x="1776335" y="461582"/>
                </a:cubicBezTo>
                <a:cubicBezTo>
                  <a:pt x="1778833" y="439097"/>
                  <a:pt x="1780111" y="416442"/>
                  <a:pt x="1783830" y="394126"/>
                </a:cubicBezTo>
                <a:cubicBezTo>
                  <a:pt x="1785129" y="386333"/>
                  <a:pt x="1789155" y="379237"/>
                  <a:pt x="1791325" y="371641"/>
                </a:cubicBezTo>
                <a:cubicBezTo>
                  <a:pt x="1794155" y="361736"/>
                  <a:pt x="1795990" y="351565"/>
                  <a:pt x="1798820" y="341660"/>
                </a:cubicBezTo>
                <a:cubicBezTo>
                  <a:pt x="1800990" y="334064"/>
                  <a:pt x="1804145" y="326771"/>
                  <a:pt x="1806315" y="319175"/>
                </a:cubicBezTo>
                <a:cubicBezTo>
                  <a:pt x="1809145" y="309270"/>
                  <a:pt x="1808096" y="297766"/>
                  <a:pt x="1813810" y="289195"/>
                </a:cubicBezTo>
                <a:cubicBezTo>
                  <a:pt x="1818807" y="281700"/>
                  <a:pt x="1829261" y="279832"/>
                  <a:pt x="1836295" y="274205"/>
                </a:cubicBezTo>
                <a:cubicBezTo>
                  <a:pt x="1889694" y="231485"/>
                  <a:pt x="1804567" y="290360"/>
                  <a:pt x="1873771" y="244224"/>
                </a:cubicBezTo>
                <a:cubicBezTo>
                  <a:pt x="1878249" y="230790"/>
                  <a:pt x="1894063" y="186882"/>
                  <a:pt x="1866276" y="251719"/>
                </a:cubicBezTo>
                <a:cubicBezTo>
                  <a:pt x="1863164" y="258981"/>
                  <a:pt x="1861279" y="266710"/>
                  <a:pt x="1858781" y="274205"/>
                </a:cubicBezTo>
                <a:cubicBezTo>
                  <a:pt x="1861279" y="296690"/>
                  <a:pt x="1858545" y="320399"/>
                  <a:pt x="1866276" y="341660"/>
                </a:cubicBezTo>
                <a:cubicBezTo>
                  <a:pt x="1869354" y="350126"/>
                  <a:pt x="1879780" y="355959"/>
                  <a:pt x="1888761" y="356650"/>
                </a:cubicBezTo>
                <a:cubicBezTo>
                  <a:pt x="1913795" y="358576"/>
                  <a:pt x="1938728" y="351653"/>
                  <a:pt x="1963712" y="349155"/>
                </a:cubicBezTo>
                <a:cubicBezTo>
                  <a:pt x="1939167" y="361428"/>
                  <a:pt x="1893408" y="381984"/>
                  <a:pt x="1873771" y="401621"/>
                </a:cubicBezTo>
                <a:lnTo>
                  <a:pt x="1851286" y="424106"/>
                </a:lnTo>
                <a:cubicBezTo>
                  <a:pt x="1844302" y="441565"/>
                  <a:pt x="1830499" y="471177"/>
                  <a:pt x="1828800" y="491562"/>
                </a:cubicBezTo>
                <a:cubicBezTo>
                  <a:pt x="1824645" y="541419"/>
                  <a:pt x="1825460" y="591607"/>
                  <a:pt x="1821305" y="641464"/>
                </a:cubicBezTo>
                <a:cubicBezTo>
                  <a:pt x="1820450" y="651729"/>
                  <a:pt x="1817868" y="661976"/>
                  <a:pt x="1813810" y="671444"/>
                </a:cubicBezTo>
                <a:cubicBezTo>
                  <a:pt x="1810262" y="679724"/>
                  <a:pt x="1803817" y="686434"/>
                  <a:pt x="1798820" y="693929"/>
                </a:cubicBezTo>
                <a:cubicBezTo>
                  <a:pt x="1780335" y="767870"/>
                  <a:pt x="1804972" y="691170"/>
                  <a:pt x="1776335" y="738900"/>
                </a:cubicBezTo>
                <a:cubicBezTo>
                  <a:pt x="1772270" y="745675"/>
                  <a:pt x="1761505" y="758451"/>
                  <a:pt x="1768840" y="761385"/>
                </a:cubicBezTo>
                <a:cubicBezTo>
                  <a:pt x="1782950" y="767029"/>
                  <a:pt x="1798820" y="756388"/>
                  <a:pt x="1813810" y="753890"/>
                </a:cubicBezTo>
                <a:cubicBezTo>
                  <a:pt x="1823804" y="748893"/>
                  <a:pt x="1834090" y="744444"/>
                  <a:pt x="1843791" y="738900"/>
                </a:cubicBezTo>
                <a:cubicBezTo>
                  <a:pt x="1851612" y="734431"/>
                  <a:pt x="1858219" y="727938"/>
                  <a:pt x="1866276" y="723909"/>
                </a:cubicBezTo>
                <a:cubicBezTo>
                  <a:pt x="1873342" y="720376"/>
                  <a:pt x="1881364" y="719188"/>
                  <a:pt x="1888761" y="716414"/>
                </a:cubicBezTo>
                <a:cubicBezTo>
                  <a:pt x="1901358" y="711690"/>
                  <a:pt x="1913942" y="706888"/>
                  <a:pt x="1926236" y="701424"/>
                </a:cubicBezTo>
                <a:cubicBezTo>
                  <a:pt x="1936446" y="696886"/>
                  <a:pt x="1946516" y="691977"/>
                  <a:pt x="1956217" y="686434"/>
                </a:cubicBezTo>
                <a:cubicBezTo>
                  <a:pt x="1964038" y="681965"/>
                  <a:pt x="1970645" y="675472"/>
                  <a:pt x="1978702" y="671444"/>
                </a:cubicBezTo>
                <a:cubicBezTo>
                  <a:pt x="1985768" y="667911"/>
                  <a:pt x="1993692" y="666447"/>
                  <a:pt x="2001187" y="663949"/>
                </a:cubicBezTo>
                <a:cubicBezTo>
                  <a:pt x="2011181" y="656454"/>
                  <a:pt x="2021003" y="648725"/>
                  <a:pt x="2031168" y="641464"/>
                </a:cubicBezTo>
                <a:cubicBezTo>
                  <a:pt x="2038498" y="636228"/>
                  <a:pt x="2048656" y="633968"/>
                  <a:pt x="2053653" y="626473"/>
                </a:cubicBezTo>
                <a:cubicBezTo>
                  <a:pt x="2059367" y="617902"/>
                  <a:pt x="2057531" y="606138"/>
                  <a:pt x="2061148" y="596493"/>
                </a:cubicBezTo>
                <a:cubicBezTo>
                  <a:pt x="2065071" y="586032"/>
                  <a:pt x="2071141" y="576506"/>
                  <a:pt x="2076138" y="566513"/>
                </a:cubicBezTo>
                <a:cubicBezTo>
                  <a:pt x="2081135" y="546526"/>
                  <a:pt x="2073986" y="517980"/>
                  <a:pt x="2091128" y="506552"/>
                </a:cubicBezTo>
                <a:cubicBezTo>
                  <a:pt x="2103773" y="498122"/>
                  <a:pt x="2095904" y="536571"/>
                  <a:pt x="2098623" y="551523"/>
                </a:cubicBezTo>
                <a:cubicBezTo>
                  <a:pt x="2100902" y="564057"/>
                  <a:pt x="2101100" y="577289"/>
                  <a:pt x="2106118" y="588998"/>
                </a:cubicBezTo>
                <a:cubicBezTo>
                  <a:pt x="2110963" y="600303"/>
                  <a:pt x="2136282" y="612884"/>
                  <a:pt x="2143594" y="618978"/>
                </a:cubicBezTo>
                <a:cubicBezTo>
                  <a:pt x="2151737" y="625764"/>
                  <a:pt x="2157260" y="635584"/>
                  <a:pt x="2166079" y="641464"/>
                </a:cubicBezTo>
                <a:cubicBezTo>
                  <a:pt x="2172652" y="645846"/>
                  <a:pt x="2181498" y="645426"/>
                  <a:pt x="2188564" y="648959"/>
                </a:cubicBezTo>
                <a:cubicBezTo>
                  <a:pt x="2196621" y="652987"/>
                  <a:pt x="2203555" y="658952"/>
                  <a:pt x="2211050" y="663949"/>
                </a:cubicBezTo>
                <a:cubicBezTo>
                  <a:pt x="2206053" y="671444"/>
                  <a:pt x="2203093" y="680807"/>
                  <a:pt x="2196059" y="686434"/>
                </a:cubicBezTo>
                <a:cubicBezTo>
                  <a:pt x="2186328" y="694218"/>
                  <a:pt x="2129102" y="701317"/>
                  <a:pt x="2128604" y="701424"/>
                </a:cubicBezTo>
                <a:cubicBezTo>
                  <a:pt x="2108459" y="705741"/>
                  <a:pt x="2088519" y="710993"/>
                  <a:pt x="2068643" y="716414"/>
                </a:cubicBezTo>
                <a:cubicBezTo>
                  <a:pt x="2036538" y="725170"/>
                  <a:pt x="2053624" y="724596"/>
                  <a:pt x="2016177" y="731405"/>
                </a:cubicBezTo>
                <a:cubicBezTo>
                  <a:pt x="1998796" y="734565"/>
                  <a:pt x="1981200" y="736402"/>
                  <a:pt x="1963712" y="738900"/>
                </a:cubicBezTo>
                <a:cubicBezTo>
                  <a:pt x="1935438" y="748325"/>
                  <a:pt x="1922027" y="750604"/>
                  <a:pt x="1896256" y="776375"/>
                </a:cubicBezTo>
                <a:cubicBezTo>
                  <a:pt x="1868185" y="804446"/>
                  <a:pt x="1883827" y="795508"/>
                  <a:pt x="1851286" y="806355"/>
                </a:cubicBezTo>
                <a:cubicBezTo>
                  <a:pt x="1846289" y="811352"/>
                  <a:pt x="1842355" y="817710"/>
                  <a:pt x="1836295" y="821346"/>
                </a:cubicBezTo>
                <a:cubicBezTo>
                  <a:pt x="1829520" y="825411"/>
                  <a:pt x="1820876" y="825308"/>
                  <a:pt x="1813810" y="828841"/>
                </a:cubicBezTo>
                <a:cubicBezTo>
                  <a:pt x="1805753" y="832869"/>
                  <a:pt x="1798820" y="838834"/>
                  <a:pt x="1791325" y="843831"/>
                </a:cubicBezTo>
                <a:cubicBezTo>
                  <a:pt x="1786328" y="851326"/>
                  <a:pt x="1782705" y="859946"/>
                  <a:pt x="1776335" y="866316"/>
                </a:cubicBezTo>
                <a:cubicBezTo>
                  <a:pt x="1769965" y="872686"/>
                  <a:pt x="1760884" y="875679"/>
                  <a:pt x="1753850" y="881306"/>
                </a:cubicBezTo>
                <a:cubicBezTo>
                  <a:pt x="1748332" y="885720"/>
                  <a:pt x="1743856" y="891299"/>
                  <a:pt x="1738859" y="896296"/>
                </a:cubicBezTo>
                <a:cubicBezTo>
                  <a:pt x="1736361" y="903791"/>
                  <a:pt x="1735746" y="912208"/>
                  <a:pt x="1731364" y="918782"/>
                </a:cubicBezTo>
                <a:cubicBezTo>
                  <a:pt x="1719823" y="936094"/>
                  <a:pt x="1702985" y="945196"/>
                  <a:pt x="1686394" y="956257"/>
                </a:cubicBezTo>
                <a:cubicBezTo>
                  <a:pt x="1683896" y="966250"/>
                  <a:pt x="1681859" y="976371"/>
                  <a:pt x="1678899" y="986237"/>
                </a:cubicBezTo>
                <a:cubicBezTo>
                  <a:pt x="1674359" y="1001372"/>
                  <a:pt x="1663909" y="1031208"/>
                  <a:pt x="1663909" y="1031208"/>
                </a:cubicBezTo>
                <a:cubicBezTo>
                  <a:pt x="1667992" y="1059788"/>
                  <a:pt x="1666661" y="1089974"/>
                  <a:pt x="1686394" y="1113654"/>
                </a:cubicBezTo>
                <a:cubicBezTo>
                  <a:pt x="1692161" y="1120574"/>
                  <a:pt x="1701384" y="1123647"/>
                  <a:pt x="1708879" y="1128644"/>
                </a:cubicBezTo>
                <a:cubicBezTo>
                  <a:pt x="1713876" y="1136139"/>
                  <a:pt x="1717499" y="1144759"/>
                  <a:pt x="1723869" y="1151129"/>
                </a:cubicBezTo>
                <a:cubicBezTo>
                  <a:pt x="1751486" y="1178746"/>
                  <a:pt x="1763417" y="1163986"/>
                  <a:pt x="1806315" y="1158624"/>
                </a:cubicBezTo>
                <a:lnTo>
                  <a:pt x="1873771" y="1113654"/>
                </a:lnTo>
                <a:lnTo>
                  <a:pt x="1896256" y="1098664"/>
                </a:lnTo>
                <a:cubicBezTo>
                  <a:pt x="1901253" y="1091169"/>
                  <a:pt x="1905384" y="1083017"/>
                  <a:pt x="1911246" y="1076178"/>
                </a:cubicBezTo>
                <a:cubicBezTo>
                  <a:pt x="1920444" y="1065447"/>
                  <a:pt x="1933956" y="1058317"/>
                  <a:pt x="1941227" y="1046198"/>
                </a:cubicBezTo>
                <a:cubicBezTo>
                  <a:pt x="1949357" y="1032649"/>
                  <a:pt x="1952385" y="1016557"/>
                  <a:pt x="1956217" y="1001228"/>
                </a:cubicBezTo>
                <a:cubicBezTo>
                  <a:pt x="1989646" y="867510"/>
                  <a:pt x="1956937" y="1005120"/>
                  <a:pt x="1978702" y="896296"/>
                </a:cubicBezTo>
                <a:cubicBezTo>
                  <a:pt x="1980722" y="886195"/>
                  <a:pt x="1981590" y="875529"/>
                  <a:pt x="1986197" y="866316"/>
                </a:cubicBezTo>
                <a:cubicBezTo>
                  <a:pt x="1994254" y="850202"/>
                  <a:pt x="2016177" y="821346"/>
                  <a:pt x="2016177" y="821346"/>
                </a:cubicBezTo>
                <a:cubicBezTo>
                  <a:pt x="2072524" y="877689"/>
                  <a:pt x="1999508" y="797956"/>
                  <a:pt x="2038663" y="993732"/>
                </a:cubicBezTo>
                <a:cubicBezTo>
                  <a:pt x="2040212" y="1001479"/>
                  <a:pt x="2054082" y="989770"/>
                  <a:pt x="2061148" y="986237"/>
                </a:cubicBezTo>
                <a:cubicBezTo>
                  <a:pt x="2069205" y="982209"/>
                  <a:pt x="2075318" y="974712"/>
                  <a:pt x="2083633" y="971247"/>
                </a:cubicBezTo>
                <a:cubicBezTo>
                  <a:pt x="2105511" y="962131"/>
                  <a:pt x="2151089" y="948762"/>
                  <a:pt x="2151089" y="948762"/>
                </a:cubicBezTo>
                <a:cubicBezTo>
                  <a:pt x="2161082" y="941267"/>
                  <a:pt x="2171585" y="934407"/>
                  <a:pt x="2181069" y="926277"/>
                </a:cubicBezTo>
                <a:cubicBezTo>
                  <a:pt x="2189117" y="919379"/>
                  <a:pt x="2195187" y="910299"/>
                  <a:pt x="2203554" y="903791"/>
                </a:cubicBezTo>
                <a:cubicBezTo>
                  <a:pt x="2217775" y="892730"/>
                  <a:pt x="2234457" y="885066"/>
                  <a:pt x="2248525" y="873811"/>
                </a:cubicBezTo>
                <a:cubicBezTo>
                  <a:pt x="2261017" y="863818"/>
                  <a:pt x="2273854" y="854242"/>
                  <a:pt x="2286000" y="843831"/>
                </a:cubicBezTo>
                <a:cubicBezTo>
                  <a:pt x="2291365" y="839232"/>
                  <a:pt x="2295473" y="833255"/>
                  <a:pt x="2300991" y="828841"/>
                </a:cubicBezTo>
                <a:cubicBezTo>
                  <a:pt x="2308025" y="823214"/>
                  <a:pt x="2315981" y="818847"/>
                  <a:pt x="2323476" y="813850"/>
                </a:cubicBezTo>
                <a:cubicBezTo>
                  <a:pt x="2322688" y="817792"/>
                  <a:pt x="2312014" y="874249"/>
                  <a:pt x="2308486" y="881306"/>
                </a:cubicBezTo>
                <a:cubicBezTo>
                  <a:pt x="2305326" y="887626"/>
                  <a:pt x="2298492" y="891299"/>
                  <a:pt x="2293495" y="896296"/>
                </a:cubicBezTo>
                <a:cubicBezTo>
                  <a:pt x="2290997" y="903791"/>
                  <a:pt x="2290935" y="912612"/>
                  <a:pt x="2286000" y="918782"/>
                </a:cubicBezTo>
                <a:cubicBezTo>
                  <a:pt x="2280373" y="925816"/>
                  <a:pt x="2270435" y="928005"/>
                  <a:pt x="2263515" y="933772"/>
                </a:cubicBezTo>
                <a:cubicBezTo>
                  <a:pt x="2255372" y="940558"/>
                  <a:pt x="2247928" y="948209"/>
                  <a:pt x="2241030" y="956257"/>
                </a:cubicBezTo>
                <a:cubicBezTo>
                  <a:pt x="2232901" y="965741"/>
                  <a:pt x="2226542" y="976641"/>
                  <a:pt x="2218545" y="986237"/>
                </a:cubicBezTo>
                <a:cubicBezTo>
                  <a:pt x="2205309" y="1002120"/>
                  <a:pt x="2190491" y="1011025"/>
                  <a:pt x="2173574" y="1023713"/>
                </a:cubicBezTo>
                <a:cubicBezTo>
                  <a:pt x="2198558" y="1026211"/>
                  <a:pt x="2224383" y="1024310"/>
                  <a:pt x="2248525" y="1031208"/>
                </a:cubicBezTo>
                <a:cubicBezTo>
                  <a:pt x="2256121" y="1033378"/>
                  <a:pt x="2233917" y="1038097"/>
                  <a:pt x="2226040" y="1038703"/>
                </a:cubicBezTo>
                <a:cubicBezTo>
                  <a:pt x="2168693" y="1043114"/>
                  <a:pt x="2111115" y="1043700"/>
                  <a:pt x="2053653" y="1046198"/>
                </a:cubicBezTo>
                <a:cubicBezTo>
                  <a:pt x="2051155" y="1063687"/>
                  <a:pt x="2050806" y="1081620"/>
                  <a:pt x="2046158" y="1098664"/>
                </a:cubicBezTo>
                <a:cubicBezTo>
                  <a:pt x="2034080" y="1142951"/>
                  <a:pt x="2015555" y="1129575"/>
                  <a:pt x="1986197" y="1173614"/>
                </a:cubicBezTo>
                <a:cubicBezTo>
                  <a:pt x="1955523" y="1219628"/>
                  <a:pt x="1989114" y="1172424"/>
                  <a:pt x="1948722" y="1218585"/>
                </a:cubicBezTo>
                <a:cubicBezTo>
                  <a:pt x="1938188" y="1230624"/>
                  <a:pt x="1928150" y="1243122"/>
                  <a:pt x="1918741" y="1256060"/>
                </a:cubicBezTo>
                <a:cubicBezTo>
                  <a:pt x="1908144" y="1270630"/>
                  <a:pt x="1888761" y="1301031"/>
                  <a:pt x="1888761" y="1301031"/>
                </a:cubicBezTo>
                <a:cubicBezTo>
                  <a:pt x="1890154" y="1307998"/>
                  <a:pt x="1896973" y="1350146"/>
                  <a:pt x="1903751" y="1360991"/>
                </a:cubicBezTo>
                <a:cubicBezTo>
                  <a:pt x="1919922" y="1386864"/>
                  <a:pt x="1942420" y="1407155"/>
                  <a:pt x="1963712" y="1428447"/>
                </a:cubicBezTo>
                <a:cubicBezTo>
                  <a:pt x="1966210" y="1435942"/>
                  <a:pt x="1967142" y="1444157"/>
                  <a:pt x="1971207" y="1450932"/>
                </a:cubicBezTo>
                <a:cubicBezTo>
                  <a:pt x="1979560" y="1464855"/>
                  <a:pt x="1996896" y="1471484"/>
                  <a:pt x="2008682" y="1480913"/>
                </a:cubicBezTo>
                <a:cubicBezTo>
                  <a:pt x="2014200" y="1485327"/>
                  <a:pt x="2019258" y="1490385"/>
                  <a:pt x="2023673" y="1495903"/>
                </a:cubicBezTo>
                <a:cubicBezTo>
                  <a:pt x="2029300" y="1502937"/>
                  <a:pt x="2031629" y="1512761"/>
                  <a:pt x="2038663" y="1518388"/>
                </a:cubicBezTo>
                <a:cubicBezTo>
                  <a:pt x="2044832" y="1523323"/>
                  <a:pt x="2054082" y="1522350"/>
                  <a:pt x="2061148" y="1525883"/>
                </a:cubicBezTo>
                <a:cubicBezTo>
                  <a:pt x="2069205" y="1529911"/>
                  <a:pt x="2076138" y="1535876"/>
                  <a:pt x="2083633" y="1540873"/>
                </a:cubicBezTo>
                <a:cubicBezTo>
                  <a:pt x="2088630" y="1548368"/>
                  <a:pt x="2092253" y="1556989"/>
                  <a:pt x="2098623" y="1563359"/>
                </a:cubicBezTo>
                <a:cubicBezTo>
                  <a:pt x="2104993" y="1569729"/>
                  <a:pt x="2113779" y="1573113"/>
                  <a:pt x="2121109" y="1578349"/>
                </a:cubicBezTo>
                <a:cubicBezTo>
                  <a:pt x="2131274" y="1585610"/>
                  <a:pt x="2140855" y="1593670"/>
                  <a:pt x="2151089" y="1600834"/>
                </a:cubicBezTo>
                <a:cubicBezTo>
                  <a:pt x="2165848" y="1611165"/>
                  <a:pt x="2183320" y="1618075"/>
                  <a:pt x="2196059" y="1630814"/>
                </a:cubicBezTo>
                <a:cubicBezTo>
                  <a:pt x="2201056" y="1635811"/>
                  <a:pt x="2204990" y="1642169"/>
                  <a:pt x="2211050" y="1645805"/>
                </a:cubicBezTo>
                <a:cubicBezTo>
                  <a:pt x="2217825" y="1649870"/>
                  <a:pt x="2226469" y="1649767"/>
                  <a:pt x="2233535" y="1653300"/>
                </a:cubicBezTo>
                <a:cubicBezTo>
                  <a:pt x="2241592" y="1657328"/>
                  <a:pt x="2247586" y="1665127"/>
                  <a:pt x="2256020" y="1668290"/>
                </a:cubicBezTo>
                <a:cubicBezTo>
                  <a:pt x="2267948" y="1672763"/>
                  <a:pt x="2281003" y="1673287"/>
                  <a:pt x="2293495" y="1675785"/>
                </a:cubicBezTo>
                <a:cubicBezTo>
                  <a:pt x="2359637" y="1719878"/>
                  <a:pt x="2253920" y="1652252"/>
                  <a:pt x="2360951" y="1705765"/>
                </a:cubicBezTo>
                <a:cubicBezTo>
                  <a:pt x="2387065" y="1718822"/>
                  <a:pt x="2399705" y="1726178"/>
                  <a:pt x="2428407" y="1735746"/>
                </a:cubicBezTo>
                <a:cubicBezTo>
                  <a:pt x="2438179" y="1739004"/>
                  <a:pt x="2448521" y="1740281"/>
                  <a:pt x="2458387" y="1743241"/>
                </a:cubicBezTo>
                <a:cubicBezTo>
                  <a:pt x="2473522" y="1747781"/>
                  <a:pt x="2490211" y="1749466"/>
                  <a:pt x="2503358" y="1758231"/>
                </a:cubicBezTo>
                <a:cubicBezTo>
                  <a:pt x="2510853" y="1763228"/>
                  <a:pt x="2517297" y="1770372"/>
                  <a:pt x="2525843" y="1773221"/>
                </a:cubicBezTo>
                <a:cubicBezTo>
                  <a:pt x="2540260" y="1778027"/>
                  <a:pt x="2555824" y="1778218"/>
                  <a:pt x="2570814" y="1780716"/>
                </a:cubicBezTo>
                <a:cubicBezTo>
                  <a:pt x="2578309" y="1785713"/>
                  <a:pt x="2585242" y="1791678"/>
                  <a:pt x="2593299" y="1795706"/>
                </a:cubicBezTo>
                <a:cubicBezTo>
                  <a:pt x="2604051" y="1801082"/>
                  <a:pt x="2636158" y="1808295"/>
                  <a:pt x="2645764" y="1810696"/>
                </a:cubicBezTo>
                <a:cubicBezTo>
                  <a:pt x="2653259" y="1815693"/>
                  <a:pt x="2660018" y="1822028"/>
                  <a:pt x="2668250" y="1825687"/>
                </a:cubicBezTo>
                <a:cubicBezTo>
                  <a:pt x="2720369" y="1848851"/>
                  <a:pt x="2699601" y="1833639"/>
                  <a:pt x="2743200" y="1848172"/>
                </a:cubicBezTo>
                <a:cubicBezTo>
                  <a:pt x="2755964" y="1852427"/>
                  <a:pt x="2768381" y="1857698"/>
                  <a:pt x="2780676" y="1863162"/>
                </a:cubicBezTo>
                <a:cubicBezTo>
                  <a:pt x="2804043" y="1873547"/>
                  <a:pt x="2822737" y="1886793"/>
                  <a:pt x="2848132" y="1893142"/>
                </a:cubicBezTo>
                <a:cubicBezTo>
                  <a:pt x="2892645" y="1904270"/>
                  <a:pt x="2894042" y="1895083"/>
                  <a:pt x="2930577" y="1908132"/>
                </a:cubicBezTo>
                <a:cubicBezTo>
                  <a:pt x="2955918" y="1917182"/>
                  <a:pt x="2980000" y="1929604"/>
                  <a:pt x="3005528" y="1938113"/>
                </a:cubicBezTo>
                <a:cubicBezTo>
                  <a:pt x="3020518" y="1943110"/>
                  <a:pt x="3037352" y="1944338"/>
                  <a:pt x="3050499" y="1953103"/>
                </a:cubicBezTo>
                <a:cubicBezTo>
                  <a:pt x="3079558" y="1972475"/>
                  <a:pt x="3064438" y="1965244"/>
                  <a:pt x="3095469" y="1975588"/>
                </a:cubicBezTo>
                <a:cubicBezTo>
                  <a:pt x="3127948" y="1973090"/>
                  <a:pt x="3160888" y="1974096"/>
                  <a:pt x="3192905" y="1968093"/>
                </a:cubicBezTo>
                <a:cubicBezTo>
                  <a:pt x="3201759" y="1966433"/>
                  <a:pt x="3207334" y="1957131"/>
                  <a:pt x="3215391" y="1953103"/>
                </a:cubicBezTo>
                <a:cubicBezTo>
                  <a:pt x="3222457" y="1949570"/>
                  <a:pt x="3230614" y="1948720"/>
                  <a:pt x="3237876" y="1945608"/>
                </a:cubicBezTo>
                <a:cubicBezTo>
                  <a:pt x="3302707" y="1917823"/>
                  <a:pt x="3237610" y="1940700"/>
                  <a:pt x="3290341" y="1923123"/>
                </a:cubicBezTo>
                <a:cubicBezTo>
                  <a:pt x="3317670" y="1895794"/>
                  <a:pt x="3291109" y="1917213"/>
                  <a:pt x="3335312" y="1900637"/>
                </a:cubicBezTo>
                <a:cubicBezTo>
                  <a:pt x="3345773" y="1896714"/>
                  <a:pt x="3355591" y="1891190"/>
                  <a:pt x="3365292" y="1885647"/>
                </a:cubicBezTo>
                <a:cubicBezTo>
                  <a:pt x="3373113" y="1881178"/>
                  <a:pt x="3379497" y="1874205"/>
                  <a:pt x="3387777" y="1870657"/>
                </a:cubicBezTo>
                <a:cubicBezTo>
                  <a:pt x="3397245" y="1866599"/>
                  <a:pt x="3407764" y="1865660"/>
                  <a:pt x="3417758" y="1863162"/>
                </a:cubicBezTo>
                <a:cubicBezTo>
                  <a:pt x="3422755" y="1870657"/>
                  <a:pt x="3438153" y="1878441"/>
                  <a:pt x="3432748" y="1885647"/>
                </a:cubicBezTo>
                <a:cubicBezTo>
                  <a:pt x="3425105" y="1895838"/>
                  <a:pt x="3406982" y="1888124"/>
                  <a:pt x="3395273" y="1893142"/>
                </a:cubicBezTo>
                <a:cubicBezTo>
                  <a:pt x="3384668" y="1897687"/>
                  <a:pt x="3370490" y="1923687"/>
                  <a:pt x="3365292" y="1930618"/>
                </a:cubicBezTo>
                <a:cubicBezTo>
                  <a:pt x="3355694" y="1943416"/>
                  <a:pt x="3344910" y="1955295"/>
                  <a:pt x="3335312" y="1968093"/>
                </a:cubicBezTo>
                <a:cubicBezTo>
                  <a:pt x="3306945" y="2005915"/>
                  <a:pt x="3334110" y="1976789"/>
                  <a:pt x="3305332" y="2005569"/>
                </a:cubicBezTo>
                <a:cubicBezTo>
                  <a:pt x="3315209" y="2012154"/>
                  <a:pt x="3346929" y="2034643"/>
                  <a:pt x="3357797" y="2035549"/>
                </a:cubicBezTo>
                <a:cubicBezTo>
                  <a:pt x="3377870" y="2037222"/>
                  <a:pt x="3397771" y="2030552"/>
                  <a:pt x="3417758" y="2028054"/>
                </a:cubicBezTo>
                <a:cubicBezTo>
                  <a:pt x="3439241" y="2020893"/>
                  <a:pt x="3453599" y="2011975"/>
                  <a:pt x="3477718" y="2028054"/>
                </a:cubicBezTo>
                <a:cubicBezTo>
                  <a:pt x="3484292" y="2032436"/>
                  <a:pt x="3482715" y="2043044"/>
                  <a:pt x="3485214" y="2050539"/>
                </a:cubicBezTo>
                <a:cubicBezTo>
                  <a:pt x="3480217" y="2055536"/>
                  <a:pt x="3477286" y="2065294"/>
                  <a:pt x="3470223" y="2065529"/>
                </a:cubicBezTo>
                <a:cubicBezTo>
                  <a:pt x="3400263" y="2067861"/>
                  <a:pt x="3330214" y="2062541"/>
                  <a:pt x="3260361" y="2058034"/>
                </a:cubicBezTo>
                <a:cubicBezTo>
                  <a:pt x="3246567" y="2057144"/>
                  <a:pt x="3217660" y="2039734"/>
                  <a:pt x="3207895" y="2035549"/>
                </a:cubicBezTo>
                <a:cubicBezTo>
                  <a:pt x="3200633" y="2032437"/>
                  <a:pt x="3192905" y="2030552"/>
                  <a:pt x="3185410" y="2028054"/>
                </a:cubicBezTo>
                <a:cubicBezTo>
                  <a:pt x="3177915" y="2030552"/>
                  <a:pt x="3162925" y="2027649"/>
                  <a:pt x="3162925" y="2035549"/>
                </a:cubicBezTo>
                <a:cubicBezTo>
                  <a:pt x="3162925" y="2044557"/>
                  <a:pt x="3178490" y="2044772"/>
                  <a:pt x="3185410" y="2050539"/>
                </a:cubicBezTo>
                <a:cubicBezTo>
                  <a:pt x="3210276" y="2071261"/>
                  <a:pt x="3202465" y="2074056"/>
                  <a:pt x="3230381" y="2088014"/>
                </a:cubicBezTo>
                <a:cubicBezTo>
                  <a:pt x="3237447" y="2091547"/>
                  <a:pt x="3245244" y="2093430"/>
                  <a:pt x="3252866" y="2095509"/>
                </a:cubicBezTo>
                <a:cubicBezTo>
                  <a:pt x="3326093" y="2115481"/>
                  <a:pt x="3305845" y="2109802"/>
                  <a:pt x="3387777" y="2117995"/>
                </a:cubicBezTo>
                <a:cubicBezTo>
                  <a:pt x="3407764" y="2127988"/>
                  <a:pt x="3431937" y="2132174"/>
                  <a:pt x="3447738" y="2147975"/>
                </a:cubicBezTo>
                <a:lnTo>
                  <a:pt x="3485214" y="2185450"/>
                </a:lnTo>
                <a:cubicBezTo>
                  <a:pt x="3487712" y="2192945"/>
                  <a:pt x="3496242" y="2200869"/>
                  <a:pt x="3492709" y="2207936"/>
                </a:cubicBezTo>
                <a:cubicBezTo>
                  <a:pt x="3489176" y="2215003"/>
                  <a:pt x="3478124" y="2215431"/>
                  <a:pt x="3470223" y="2215431"/>
                </a:cubicBezTo>
                <a:cubicBezTo>
                  <a:pt x="3447600" y="2215431"/>
                  <a:pt x="3425253" y="2210434"/>
                  <a:pt x="3402768" y="2207936"/>
                </a:cubicBezTo>
                <a:cubicBezTo>
                  <a:pt x="3352211" y="2157379"/>
                  <a:pt x="3377909" y="2169669"/>
                  <a:pt x="3335312" y="2155470"/>
                </a:cubicBezTo>
                <a:cubicBezTo>
                  <a:pt x="3325319" y="2140480"/>
                  <a:pt x="3320322" y="2120493"/>
                  <a:pt x="3305332" y="2110500"/>
                </a:cubicBezTo>
                <a:lnTo>
                  <a:pt x="3260361" y="2080519"/>
                </a:lnTo>
                <a:cubicBezTo>
                  <a:pt x="3252866" y="2083017"/>
                  <a:pt x="3239425" y="2080267"/>
                  <a:pt x="3237876" y="2088014"/>
                </a:cubicBezTo>
                <a:cubicBezTo>
                  <a:pt x="3235685" y="2098970"/>
                  <a:pt x="3246372" y="2108903"/>
                  <a:pt x="3252866" y="2117995"/>
                </a:cubicBezTo>
                <a:cubicBezTo>
                  <a:pt x="3259027" y="2126620"/>
                  <a:pt x="3269190" y="2131855"/>
                  <a:pt x="3275351" y="2140480"/>
                </a:cubicBezTo>
                <a:cubicBezTo>
                  <a:pt x="3309930" y="2188890"/>
                  <a:pt x="3268499" y="2155899"/>
                  <a:pt x="3312827" y="2185450"/>
                </a:cubicBezTo>
                <a:cubicBezTo>
                  <a:pt x="3358733" y="2254312"/>
                  <a:pt x="3296000" y="2170180"/>
                  <a:pt x="3350302" y="2215431"/>
                </a:cubicBezTo>
                <a:cubicBezTo>
                  <a:pt x="3357274" y="2221241"/>
                  <a:pt x="3380942" y="2257643"/>
                  <a:pt x="3387777" y="2267896"/>
                </a:cubicBezTo>
                <a:cubicBezTo>
                  <a:pt x="3382927" y="2296998"/>
                  <a:pt x="3392649" y="2320362"/>
                  <a:pt x="3357797" y="2320362"/>
                </a:cubicBezTo>
                <a:cubicBezTo>
                  <a:pt x="3349897" y="2320362"/>
                  <a:pt x="3342807" y="2315365"/>
                  <a:pt x="3335312" y="2312867"/>
                </a:cubicBezTo>
                <a:cubicBezTo>
                  <a:pt x="3321789" y="2292583"/>
                  <a:pt x="3314843" y="2284178"/>
                  <a:pt x="3305332" y="2260401"/>
                </a:cubicBezTo>
                <a:cubicBezTo>
                  <a:pt x="3299464" y="2245730"/>
                  <a:pt x="3295338" y="2230421"/>
                  <a:pt x="3290341" y="2215431"/>
                </a:cubicBezTo>
                <a:cubicBezTo>
                  <a:pt x="3287843" y="2207936"/>
                  <a:pt x="3288432" y="2198533"/>
                  <a:pt x="3282846" y="2192946"/>
                </a:cubicBezTo>
                <a:cubicBezTo>
                  <a:pt x="3261487" y="2171585"/>
                  <a:pt x="3273736" y="2181875"/>
                  <a:pt x="3245371" y="2162965"/>
                </a:cubicBezTo>
                <a:cubicBezTo>
                  <a:pt x="3240374" y="2155470"/>
                  <a:pt x="3238927" y="2137631"/>
                  <a:pt x="3230381" y="2140480"/>
                </a:cubicBezTo>
                <a:cubicBezTo>
                  <a:pt x="3220609" y="2143737"/>
                  <a:pt x="3222886" y="2160159"/>
                  <a:pt x="3222886" y="2170460"/>
                </a:cubicBezTo>
                <a:cubicBezTo>
                  <a:pt x="3222886" y="2187085"/>
                  <a:pt x="3226149" y="2236946"/>
                  <a:pt x="3237876" y="2260401"/>
                </a:cubicBezTo>
                <a:cubicBezTo>
                  <a:pt x="3241904" y="2268458"/>
                  <a:pt x="3246496" y="2276517"/>
                  <a:pt x="3252866" y="2282887"/>
                </a:cubicBezTo>
                <a:cubicBezTo>
                  <a:pt x="3259235" y="2289257"/>
                  <a:pt x="3267856" y="2292880"/>
                  <a:pt x="3275351" y="2297877"/>
                </a:cubicBezTo>
                <a:cubicBezTo>
                  <a:pt x="3284532" y="2325419"/>
                  <a:pt x="3302627" y="2357168"/>
                  <a:pt x="3222886" y="2312867"/>
                </a:cubicBezTo>
                <a:cubicBezTo>
                  <a:pt x="3213881" y="2307864"/>
                  <a:pt x="3219008" y="2292532"/>
                  <a:pt x="3215391" y="2282887"/>
                </a:cubicBezTo>
                <a:cubicBezTo>
                  <a:pt x="3211468" y="2272425"/>
                  <a:pt x="3204801" y="2263176"/>
                  <a:pt x="3200400" y="2252906"/>
                </a:cubicBezTo>
                <a:cubicBezTo>
                  <a:pt x="3197288" y="2245644"/>
                  <a:pt x="3195403" y="2237916"/>
                  <a:pt x="3192905" y="2230421"/>
                </a:cubicBezTo>
                <a:cubicBezTo>
                  <a:pt x="3190407" y="2210434"/>
                  <a:pt x="3189013" y="2190278"/>
                  <a:pt x="3185410" y="2170460"/>
                </a:cubicBezTo>
                <a:cubicBezTo>
                  <a:pt x="3183997" y="2162687"/>
                  <a:pt x="3182850" y="2154144"/>
                  <a:pt x="3177915" y="2147975"/>
                </a:cubicBezTo>
                <a:cubicBezTo>
                  <a:pt x="3172288" y="2140941"/>
                  <a:pt x="3162925" y="2137982"/>
                  <a:pt x="3155430" y="2132985"/>
                </a:cubicBezTo>
                <a:cubicBezTo>
                  <a:pt x="3148623" y="2122774"/>
                  <a:pt x="3137315" y="2102628"/>
                  <a:pt x="3125450" y="2095509"/>
                </a:cubicBezTo>
                <a:cubicBezTo>
                  <a:pt x="3118675" y="2091444"/>
                  <a:pt x="3110459" y="2090512"/>
                  <a:pt x="3102964" y="2088014"/>
                </a:cubicBezTo>
                <a:lnTo>
                  <a:pt x="3057994" y="2058034"/>
                </a:lnTo>
                <a:cubicBezTo>
                  <a:pt x="3050499" y="2053037"/>
                  <a:pt x="3044248" y="2045229"/>
                  <a:pt x="3035509" y="2043044"/>
                </a:cubicBezTo>
                <a:lnTo>
                  <a:pt x="3005528" y="2035549"/>
                </a:lnTo>
                <a:cubicBezTo>
                  <a:pt x="2953432" y="2000818"/>
                  <a:pt x="3018913" y="2042242"/>
                  <a:pt x="2945568" y="2005569"/>
                </a:cubicBezTo>
                <a:cubicBezTo>
                  <a:pt x="2893807" y="1979688"/>
                  <a:pt x="2955497" y="1998682"/>
                  <a:pt x="2893102" y="1983083"/>
                </a:cubicBezTo>
                <a:cubicBezTo>
                  <a:pt x="2885607" y="1978086"/>
                  <a:pt x="2878897" y="1971641"/>
                  <a:pt x="2870617" y="1968093"/>
                </a:cubicBezTo>
                <a:cubicBezTo>
                  <a:pt x="2861149" y="1964035"/>
                  <a:pt x="2850409" y="1963855"/>
                  <a:pt x="2840636" y="1960598"/>
                </a:cubicBezTo>
                <a:cubicBezTo>
                  <a:pt x="2827872" y="1956344"/>
                  <a:pt x="2815455" y="1951072"/>
                  <a:pt x="2803161" y="1945608"/>
                </a:cubicBezTo>
                <a:cubicBezTo>
                  <a:pt x="2785819" y="1937900"/>
                  <a:pt x="2769847" y="1926503"/>
                  <a:pt x="2750695" y="1923123"/>
                </a:cubicBezTo>
                <a:cubicBezTo>
                  <a:pt x="2715901" y="1916983"/>
                  <a:pt x="2680041" y="1916701"/>
                  <a:pt x="2645764" y="1908132"/>
                </a:cubicBezTo>
                <a:lnTo>
                  <a:pt x="2585804" y="1893142"/>
                </a:lnTo>
                <a:cubicBezTo>
                  <a:pt x="2578309" y="1888145"/>
                  <a:pt x="2571928" y="1880801"/>
                  <a:pt x="2563318" y="1878152"/>
                </a:cubicBezTo>
                <a:cubicBezTo>
                  <a:pt x="2538967" y="1870659"/>
                  <a:pt x="2513085" y="1869341"/>
                  <a:pt x="2488368" y="1863162"/>
                </a:cubicBezTo>
                <a:lnTo>
                  <a:pt x="2458387" y="1855667"/>
                </a:lnTo>
                <a:cubicBezTo>
                  <a:pt x="2400454" y="1817045"/>
                  <a:pt x="2483259" y="1867805"/>
                  <a:pt x="2390932" y="1833182"/>
                </a:cubicBezTo>
                <a:cubicBezTo>
                  <a:pt x="2384315" y="1830701"/>
                  <a:pt x="2381821" y="1822111"/>
                  <a:pt x="2375941" y="1818191"/>
                </a:cubicBezTo>
                <a:cubicBezTo>
                  <a:pt x="2349344" y="1800459"/>
                  <a:pt x="2340069" y="1802023"/>
                  <a:pt x="2308486" y="1795706"/>
                </a:cubicBezTo>
                <a:cubicBezTo>
                  <a:pt x="2279355" y="1766577"/>
                  <a:pt x="2308865" y="1792148"/>
                  <a:pt x="2256020" y="1765726"/>
                </a:cubicBezTo>
                <a:cubicBezTo>
                  <a:pt x="2247963" y="1761698"/>
                  <a:pt x="2242001" y="1753814"/>
                  <a:pt x="2233535" y="1750736"/>
                </a:cubicBezTo>
                <a:cubicBezTo>
                  <a:pt x="2214173" y="1743695"/>
                  <a:pt x="2173574" y="1735746"/>
                  <a:pt x="2173574" y="1735746"/>
                </a:cubicBezTo>
                <a:cubicBezTo>
                  <a:pt x="2121769" y="1709842"/>
                  <a:pt x="2165812" y="1728191"/>
                  <a:pt x="2098623" y="1713260"/>
                </a:cubicBezTo>
                <a:cubicBezTo>
                  <a:pt x="2053927" y="1703328"/>
                  <a:pt x="2100213" y="1704749"/>
                  <a:pt x="2038663" y="1698270"/>
                </a:cubicBezTo>
                <a:cubicBezTo>
                  <a:pt x="2003790" y="1694599"/>
                  <a:pt x="1968709" y="1693273"/>
                  <a:pt x="1933732" y="1690775"/>
                </a:cubicBezTo>
                <a:cubicBezTo>
                  <a:pt x="1833797" y="1693273"/>
                  <a:pt x="1733786" y="1693626"/>
                  <a:pt x="1633928" y="1698270"/>
                </a:cubicBezTo>
                <a:cubicBezTo>
                  <a:pt x="1620049" y="1698916"/>
                  <a:pt x="1598461" y="1712440"/>
                  <a:pt x="1588958" y="1720755"/>
                </a:cubicBezTo>
                <a:cubicBezTo>
                  <a:pt x="1575663" y="1732388"/>
                  <a:pt x="1561282" y="1743532"/>
                  <a:pt x="1551482" y="1758231"/>
                </a:cubicBezTo>
                <a:lnTo>
                  <a:pt x="1521502" y="1803201"/>
                </a:lnTo>
                <a:cubicBezTo>
                  <a:pt x="1516505" y="1810696"/>
                  <a:pt x="1510541" y="1817630"/>
                  <a:pt x="1506512" y="1825687"/>
                </a:cubicBezTo>
                <a:lnTo>
                  <a:pt x="1491522" y="1855667"/>
                </a:lnTo>
                <a:cubicBezTo>
                  <a:pt x="1494020" y="1880651"/>
                  <a:pt x="1495199" y="1905802"/>
                  <a:pt x="1499017" y="1930618"/>
                </a:cubicBezTo>
                <a:cubicBezTo>
                  <a:pt x="1500936" y="1943091"/>
                  <a:pt x="1515861" y="1975186"/>
                  <a:pt x="1521502" y="1983083"/>
                </a:cubicBezTo>
                <a:cubicBezTo>
                  <a:pt x="1527663" y="1991708"/>
                  <a:pt x="1536492" y="1998074"/>
                  <a:pt x="1543987" y="2005569"/>
                </a:cubicBezTo>
                <a:cubicBezTo>
                  <a:pt x="1550083" y="2023858"/>
                  <a:pt x="1551942" y="2036008"/>
                  <a:pt x="1566473" y="2050539"/>
                </a:cubicBezTo>
                <a:cubicBezTo>
                  <a:pt x="1572843" y="2056908"/>
                  <a:pt x="1581463" y="2060532"/>
                  <a:pt x="1588958" y="2065529"/>
                </a:cubicBezTo>
                <a:cubicBezTo>
                  <a:pt x="1593955" y="2073024"/>
                  <a:pt x="1597579" y="2081644"/>
                  <a:pt x="1603948" y="2088014"/>
                </a:cubicBezTo>
                <a:cubicBezTo>
                  <a:pt x="1610318" y="2094384"/>
                  <a:pt x="1621436" y="2095510"/>
                  <a:pt x="1626433" y="2103005"/>
                </a:cubicBezTo>
                <a:cubicBezTo>
                  <a:pt x="1632147" y="2111576"/>
                  <a:pt x="1631430" y="2122992"/>
                  <a:pt x="1633928" y="2132985"/>
                </a:cubicBezTo>
                <a:cubicBezTo>
                  <a:pt x="1626433" y="2135483"/>
                  <a:pt x="1619039" y="2142650"/>
                  <a:pt x="1611443" y="2140480"/>
                </a:cubicBezTo>
                <a:cubicBezTo>
                  <a:pt x="1599432" y="2137048"/>
                  <a:pt x="1591628" y="2125256"/>
                  <a:pt x="1581463" y="2117995"/>
                </a:cubicBezTo>
                <a:cubicBezTo>
                  <a:pt x="1574133" y="2112759"/>
                  <a:pt x="1566011" y="2108632"/>
                  <a:pt x="1558977" y="2103005"/>
                </a:cubicBezTo>
                <a:cubicBezTo>
                  <a:pt x="1553459" y="2098591"/>
                  <a:pt x="1549640" y="2092254"/>
                  <a:pt x="1543987" y="2088014"/>
                </a:cubicBezTo>
                <a:cubicBezTo>
                  <a:pt x="1529575" y="2077204"/>
                  <a:pt x="1499017" y="2058034"/>
                  <a:pt x="1499017" y="2058034"/>
                </a:cubicBezTo>
                <a:cubicBezTo>
                  <a:pt x="1475970" y="2104129"/>
                  <a:pt x="1490225" y="2078717"/>
                  <a:pt x="1454046" y="2132985"/>
                </a:cubicBezTo>
                <a:cubicBezTo>
                  <a:pt x="1449049" y="2140480"/>
                  <a:pt x="1446551" y="2150473"/>
                  <a:pt x="1439056" y="2155470"/>
                </a:cubicBezTo>
                <a:lnTo>
                  <a:pt x="1416571" y="2170460"/>
                </a:lnTo>
                <a:cubicBezTo>
                  <a:pt x="1411574" y="2177955"/>
                  <a:pt x="1404430" y="2184400"/>
                  <a:pt x="1401581" y="2192946"/>
                </a:cubicBezTo>
                <a:cubicBezTo>
                  <a:pt x="1391329" y="2223703"/>
                  <a:pt x="1386651" y="2349442"/>
                  <a:pt x="1386591" y="2350342"/>
                </a:cubicBezTo>
                <a:cubicBezTo>
                  <a:pt x="1381594" y="2342847"/>
                  <a:pt x="1375149" y="2336137"/>
                  <a:pt x="1371600" y="2327857"/>
                </a:cubicBezTo>
                <a:cubicBezTo>
                  <a:pt x="1355419" y="2290102"/>
                  <a:pt x="1376231" y="2293286"/>
                  <a:pt x="1341620" y="2252906"/>
                </a:cubicBezTo>
                <a:cubicBezTo>
                  <a:pt x="1336479" y="2246908"/>
                  <a:pt x="1326201" y="2248944"/>
                  <a:pt x="1319135" y="2245411"/>
                </a:cubicBezTo>
                <a:cubicBezTo>
                  <a:pt x="1261020" y="2216353"/>
                  <a:pt x="1330681" y="2241764"/>
                  <a:pt x="1274164" y="2222926"/>
                </a:cubicBezTo>
                <a:cubicBezTo>
                  <a:pt x="1249181" y="2225424"/>
                  <a:pt x="1224070" y="2226870"/>
                  <a:pt x="1199214" y="2230421"/>
                </a:cubicBezTo>
                <a:cubicBezTo>
                  <a:pt x="1189016" y="2231878"/>
                  <a:pt x="1169233" y="2248217"/>
                  <a:pt x="1169233" y="2237916"/>
                </a:cubicBezTo>
                <a:cubicBezTo>
                  <a:pt x="1169233" y="2204531"/>
                  <a:pt x="1210720" y="2198646"/>
                  <a:pt x="1229194" y="2185450"/>
                </a:cubicBezTo>
                <a:cubicBezTo>
                  <a:pt x="1237819" y="2179289"/>
                  <a:pt x="1242737" y="2168656"/>
                  <a:pt x="1251679" y="2162965"/>
                </a:cubicBezTo>
                <a:cubicBezTo>
                  <a:pt x="1270532" y="2150968"/>
                  <a:pt x="1293763" y="2146393"/>
                  <a:pt x="1311640" y="2132985"/>
                </a:cubicBezTo>
                <a:cubicBezTo>
                  <a:pt x="1321633" y="2125490"/>
                  <a:pt x="1331386" y="2117664"/>
                  <a:pt x="1341620" y="2110500"/>
                </a:cubicBezTo>
                <a:cubicBezTo>
                  <a:pt x="1356379" y="2100168"/>
                  <a:pt x="1373852" y="2093258"/>
                  <a:pt x="1386591" y="2080519"/>
                </a:cubicBezTo>
                <a:lnTo>
                  <a:pt x="1409076" y="2058034"/>
                </a:lnTo>
                <a:cubicBezTo>
                  <a:pt x="1406578" y="2005568"/>
                  <a:pt x="1405943" y="1952981"/>
                  <a:pt x="1401581" y="1900637"/>
                </a:cubicBezTo>
                <a:cubicBezTo>
                  <a:pt x="1400925" y="1892764"/>
                  <a:pt x="1400992" y="1881989"/>
                  <a:pt x="1394086" y="1878152"/>
                </a:cubicBezTo>
                <a:cubicBezTo>
                  <a:pt x="1376076" y="1868147"/>
                  <a:pt x="1353670" y="1869677"/>
                  <a:pt x="1334125" y="1863162"/>
                </a:cubicBezTo>
                <a:cubicBezTo>
                  <a:pt x="1292531" y="1849297"/>
                  <a:pt x="1319479" y="1856647"/>
                  <a:pt x="1251679" y="1848172"/>
                </a:cubicBezTo>
                <a:cubicBezTo>
                  <a:pt x="1274164" y="1845674"/>
                  <a:pt x="1297013" y="1845417"/>
                  <a:pt x="1319135" y="1840677"/>
                </a:cubicBezTo>
                <a:cubicBezTo>
                  <a:pt x="1332290" y="1837858"/>
                  <a:pt x="1343723" y="1829553"/>
                  <a:pt x="1356610" y="1825687"/>
                </a:cubicBezTo>
                <a:cubicBezTo>
                  <a:pt x="1368812" y="1822026"/>
                  <a:pt x="1381727" y="1821281"/>
                  <a:pt x="1394086" y="1818191"/>
                </a:cubicBezTo>
                <a:cubicBezTo>
                  <a:pt x="1401751" y="1816275"/>
                  <a:pt x="1409076" y="1813194"/>
                  <a:pt x="1416571" y="1810696"/>
                </a:cubicBezTo>
                <a:cubicBezTo>
                  <a:pt x="1432109" y="1764081"/>
                  <a:pt x="1439429" y="1764469"/>
                  <a:pt x="1424066" y="1713260"/>
                </a:cubicBezTo>
                <a:cubicBezTo>
                  <a:pt x="1421478" y="1704632"/>
                  <a:pt x="1415446" y="1697144"/>
                  <a:pt x="1409076" y="1690775"/>
                </a:cubicBezTo>
                <a:cubicBezTo>
                  <a:pt x="1400243" y="1681942"/>
                  <a:pt x="1389089" y="1675785"/>
                  <a:pt x="1379095" y="1668290"/>
                </a:cubicBezTo>
                <a:cubicBezTo>
                  <a:pt x="1366079" y="1629243"/>
                  <a:pt x="1380125" y="1660209"/>
                  <a:pt x="1356610" y="1630814"/>
                </a:cubicBezTo>
                <a:cubicBezTo>
                  <a:pt x="1328059" y="1595125"/>
                  <a:pt x="1357679" y="1619035"/>
                  <a:pt x="1319135" y="1593339"/>
                </a:cubicBezTo>
                <a:cubicBezTo>
                  <a:pt x="1314138" y="1585844"/>
                  <a:pt x="1310515" y="1577223"/>
                  <a:pt x="1304145" y="1570854"/>
                </a:cubicBezTo>
                <a:cubicBezTo>
                  <a:pt x="1282684" y="1549394"/>
                  <a:pt x="1249431" y="1546420"/>
                  <a:pt x="1221699" y="1540873"/>
                </a:cubicBezTo>
                <a:cubicBezTo>
                  <a:pt x="1196715" y="1543372"/>
                  <a:pt x="1171213" y="1542723"/>
                  <a:pt x="1146748" y="1548369"/>
                </a:cubicBezTo>
                <a:cubicBezTo>
                  <a:pt x="1137971" y="1550395"/>
                  <a:pt x="1131183" y="1557592"/>
                  <a:pt x="1124263" y="1563359"/>
                </a:cubicBezTo>
                <a:cubicBezTo>
                  <a:pt x="1082610" y="1598069"/>
                  <a:pt x="1118532" y="1572048"/>
                  <a:pt x="1086787" y="1608329"/>
                </a:cubicBezTo>
                <a:cubicBezTo>
                  <a:pt x="1075154" y="1621624"/>
                  <a:pt x="1059912" y="1631672"/>
                  <a:pt x="1049312" y="1645805"/>
                </a:cubicBezTo>
                <a:cubicBezTo>
                  <a:pt x="1041817" y="1655798"/>
                  <a:pt x="1034088" y="1665620"/>
                  <a:pt x="1026827" y="1675785"/>
                </a:cubicBezTo>
                <a:cubicBezTo>
                  <a:pt x="1021591" y="1683115"/>
                  <a:pt x="1018206" y="1691900"/>
                  <a:pt x="1011836" y="1698270"/>
                </a:cubicBezTo>
                <a:cubicBezTo>
                  <a:pt x="1005466" y="1704639"/>
                  <a:pt x="996846" y="1708263"/>
                  <a:pt x="989351" y="1713260"/>
                </a:cubicBezTo>
                <a:cubicBezTo>
                  <a:pt x="984354" y="1723254"/>
                  <a:pt x="982262" y="1735340"/>
                  <a:pt x="974361" y="1743241"/>
                </a:cubicBezTo>
                <a:cubicBezTo>
                  <a:pt x="961622" y="1755980"/>
                  <a:pt x="942130" y="1760482"/>
                  <a:pt x="929391" y="1773221"/>
                </a:cubicBezTo>
                <a:cubicBezTo>
                  <a:pt x="908030" y="1794580"/>
                  <a:pt x="918320" y="1782331"/>
                  <a:pt x="899410" y="1810696"/>
                </a:cubicBezTo>
                <a:cubicBezTo>
                  <a:pt x="896912" y="1818191"/>
                  <a:pt x="891915" y="1825281"/>
                  <a:pt x="891915" y="1833182"/>
                </a:cubicBezTo>
                <a:cubicBezTo>
                  <a:pt x="891915" y="1888260"/>
                  <a:pt x="892544" y="1927718"/>
                  <a:pt x="906905" y="1975588"/>
                </a:cubicBezTo>
                <a:cubicBezTo>
                  <a:pt x="911445" y="1990723"/>
                  <a:pt x="910722" y="2009386"/>
                  <a:pt x="921895" y="2020559"/>
                </a:cubicBezTo>
                <a:lnTo>
                  <a:pt x="936886" y="2035549"/>
                </a:lnTo>
                <a:cubicBezTo>
                  <a:pt x="937730" y="2038926"/>
                  <a:pt x="960724" y="2088555"/>
                  <a:pt x="921895" y="2073024"/>
                </a:cubicBezTo>
                <a:cubicBezTo>
                  <a:pt x="914507" y="2070069"/>
                  <a:pt x="893817" y="2022841"/>
                  <a:pt x="891915" y="2020559"/>
                </a:cubicBezTo>
                <a:cubicBezTo>
                  <a:pt x="886148" y="2013639"/>
                  <a:pt x="876925" y="2010566"/>
                  <a:pt x="869430" y="2005569"/>
                </a:cubicBezTo>
                <a:cubicBezTo>
                  <a:pt x="856938" y="2008067"/>
                  <a:pt x="843348" y="2007367"/>
                  <a:pt x="831954" y="2013064"/>
                </a:cubicBezTo>
                <a:cubicBezTo>
                  <a:pt x="733071" y="2062505"/>
                  <a:pt x="833970" y="2021944"/>
                  <a:pt x="779489" y="2065529"/>
                </a:cubicBezTo>
                <a:cubicBezTo>
                  <a:pt x="773320" y="2070464"/>
                  <a:pt x="764499" y="2070526"/>
                  <a:pt x="757004" y="2073024"/>
                </a:cubicBezTo>
                <a:cubicBezTo>
                  <a:pt x="764499" y="2045542"/>
                  <a:pt x="767443" y="2016391"/>
                  <a:pt x="779489" y="1990578"/>
                </a:cubicBezTo>
                <a:cubicBezTo>
                  <a:pt x="785465" y="1977771"/>
                  <a:pt x="802198" y="1972717"/>
                  <a:pt x="809469" y="1960598"/>
                </a:cubicBezTo>
                <a:cubicBezTo>
                  <a:pt x="817598" y="1947049"/>
                  <a:pt x="824459" y="1915628"/>
                  <a:pt x="824459" y="1915628"/>
                </a:cubicBezTo>
                <a:cubicBezTo>
                  <a:pt x="818822" y="1870529"/>
                  <a:pt x="829538" y="1856554"/>
                  <a:pt x="794479" y="1833182"/>
                </a:cubicBezTo>
                <a:cubicBezTo>
                  <a:pt x="787905" y="1828800"/>
                  <a:pt x="779489" y="1828185"/>
                  <a:pt x="771994" y="1825687"/>
                </a:cubicBezTo>
                <a:cubicBezTo>
                  <a:pt x="742865" y="1796556"/>
                  <a:pt x="772372" y="1822127"/>
                  <a:pt x="719528" y="1795706"/>
                </a:cubicBezTo>
                <a:cubicBezTo>
                  <a:pt x="711471" y="1791678"/>
                  <a:pt x="705671" y="1783304"/>
                  <a:pt x="697043" y="1780716"/>
                </a:cubicBezTo>
                <a:cubicBezTo>
                  <a:pt x="680122" y="1775640"/>
                  <a:pt x="661958" y="1776381"/>
                  <a:pt x="644577" y="1773221"/>
                </a:cubicBezTo>
                <a:cubicBezTo>
                  <a:pt x="634442" y="1771378"/>
                  <a:pt x="624590" y="1768224"/>
                  <a:pt x="614597" y="1765726"/>
                </a:cubicBezTo>
                <a:cubicBezTo>
                  <a:pt x="604604" y="1758231"/>
                  <a:pt x="595463" y="1749439"/>
                  <a:pt x="584617" y="1743241"/>
                </a:cubicBezTo>
                <a:cubicBezTo>
                  <a:pt x="577758" y="1739321"/>
                  <a:pt x="556546" y="1741333"/>
                  <a:pt x="562132" y="1735746"/>
                </a:cubicBezTo>
                <a:cubicBezTo>
                  <a:pt x="571140" y="1726738"/>
                  <a:pt x="587171" y="1731014"/>
                  <a:pt x="599607" y="1728250"/>
                </a:cubicBezTo>
                <a:cubicBezTo>
                  <a:pt x="609663" y="1726015"/>
                  <a:pt x="619682" y="1723585"/>
                  <a:pt x="629587" y="1720755"/>
                </a:cubicBezTo>
                <a:cubicBezTo>
                  <a:pt x="652438" y="1714226"/>
                  <a:pt x="656674" y="1709669"/>
                  <a:pt x="682053" y="1705765"/>
                </a:cubicBezTo>
                <a:cubicBezTo>
                  <a:pt x="704414" y="1702325"/>
                  <a:pt x="727024" y="1700768"/>
                  <a:pt x="749509" y="1698270"/>
                </a:cubicBezTo>
                <a:cubicBezTo>
                  <a:pt x="769305" y="1757658"/>
                  <a:pt x="761901" y="1727655"/>
                  <a:pt x="771994" y="1788211"/>
                </a:cubicBezTo>
                <a:cubicBezTo>
                  <a:pt x="794479" y="1785713"/>
                  <a:pt x="817502" y="1786203"/>
                  <a:pt x="839450" y="1780716"/>
                </a:cubicBezTo>
                <a:cubicBezTo>
                  <a:pt x="848189" y="1778531"/>
                  <a:pt x="853878" y="1769754"/>
                  <a:pt x="861935" y="1765726"/>
                </a:cubicBezTo>
                <a:cubicBezTo>
                  <a:pt x="893854" y="1749767"/>
                  <a:pt x="876834" y="1769016"/>
                  <a:pt x="906905" y="1743241"/>
                </a:cubicBezTo>
                <a:cubicBezTo>
                  <a:pt x="917636" y="1734043"/>
                  <a:pt x="926892" y="1723254"/>
                  <a:pt x="936886" y="1713260"/>
                </a:cubicBezTo>
                <a:lnTo>
                  <a:pt x="959371" y="1690775"/>
                </a:lnTo>
                <a:cubicBezTo>
                  <a:pt x="978389" y="1633720"/>
                  <a:pt x="989855" y="1648904"/>
                  <a:pt x="936886" y="1638309"/>
                </a:cubicBezTo>
                <a:cubicBezTo>
                  <a:pt x="931889" y="1633312"/>
                  <a:pt x="927775" y="1627239"/>
                  <a:pt x="921895" y="1623319"/>
                </a:cubicBezTo>
                <a:cubicBezTo>
                  <a:pt x="904260" y="1611563"/>
                  <a:pt x="884763" y="1608672"/>
                  <a:pt x="869430" y="1593339"/>
                </a:cubicBezTo>
                <a:cubicBezTo>
                  <a:pt x="860597" y="1584506"/>
                  <a:pt x="836551" y="1570288"/>
                  <a:pt x="846945" y="1563359"/>
                </a:cubicBezTo>
                <a:cubicBezTo>
                  <a:pt x="860092" y="1554594"/>
                  <a:pt x="891915" y="1578349"/>
                  <a:pt x="891915" y="1578349"/>
                </a:cubicBezTo>
                <a:cubicBezTo>
                  <a:pt x="1001891" y="1574119"/>
                  <a:pt x="1063740" y="1624441"/>
                  <a:pt x="1101777" y="1548369"/>
                </a:cubicBezTo>
                <a:cubicBezTo>
                  <a:pt x="1105310" y="1541302"/>
                  <a:pt x="1106774" y="1533378"/>
                  <a:pt x="1109273" y="1525883"/>
                </a:cubicBezTo>
                <a:cubicBezTo>
                  <a:pt x="1106872" y="1516281"/>
                  <a:pt x="1099657" y="1484168"/>
                  <a:pt x="1094282" y="1473418"/>
                </a:cubicBezTo>
                <a:cubicBezTo>
                  <a:pt x="1090254" y="1465361"/>
                  <a:pt x="1083761" y="1458753"/>
                  <a:pt x="1079292" y="1450932"/>
                </a:cubicBezTo>
                <a:cubicBezTo>
                  <a:pt x="1073749" y="1441231"/>
                  <a:pt x="1070796" y="1430044"/>
                  <a:pt x="1064302" y="1420952"/>
                </a:cubicBezTo>
                <a:cubicBezTo>
                  <a:pt x="1058141" y="1412327"/>
                  <a:pt x="1048603" y="1406610"/>
                  <a:pt x="1041817" y="1398467"/>
                </a:cubicBezTo>
                <a:cubicBezTo>
                  <a:pt x="1036050" y="1391547"/>
                  <a:pt x="1032454" y="1383016"/>
                  <a:pt x="1026827" y="1375982"/>
                </a:cubicBezTo>
                <a:cubicBezTo>
                  <a:pt x="1018418" y="1365470"/>
                  <a:pt x="1001208" y="1351082"/>
                  <a:pt x="989351" y="1346001"/>
                </a:cubicBezTo>
                <a:cubicBezTo>
                  <a:pt x="979883" y="1341943"/>
                  <a:pt x="969276" y="1341336"/>
                  <a:pt x="959371" y="1338506"/>
                </a:cubicBezTo>
                <a:cubicBezTo>
                  <a:pt x="951775" y="1336336"/>
                  <a:pt x="944381" y="1333509"/>
                  <a:pt x="936886" y="1331011"/>
                </a:cubicBezTo>
                <a:cubicBezTo>
                  <a:pt x="911902" y="1333509"/>
                  <a:pt x="886751" y="1334688"/>
                  <a:pt x="861935" y="1338506"/>
                </a:cubicBezTo>
                <a:cubicBezTo>
                  <a:pt x="854126" y="1339707"/>
                  <a:pt x="845770" y="1341261"/>
                  <a:pt x="839450" y="1346001"/>
                </a:cubicBezTo>
                <a:cubicBezTo>
                  <a:pt x="825317" y="1356601"/>
                  <a:pt x="816673" y="1373677"/>
                  <a:pt x="801974" y="1383477"/>
                </a:cubicBezTo>
                <a:cubicBezTo>
                  <a:pt x="786984" y="1393470"/>
                  <a:pt x="771417" y="1402648"/>
                  <a:pt x="757004" y="1413457"/>
                </a:cubicBezTo>
                <a:cubicBezTo>
                  <a:pt x="719817" y="1441347"/>
                  <a:pt x="737417" y="1429013"/>
                  <a:pt x="704538" y="1450932"/>
                </a:cubicBezTo>
                <a:cubicBezTo>
                  <a:pt x="707036" y="1440939"/>
                  <a:pt x="706319" y="1429523"/>
                  <a:pt x="712033" y="1420952"/>
                </a:cubicBezTo>
                <a:cubicBezTo>
                  <a:pt x="717030" y="1413457"/>
                  <a:pt x="728148" y="1412331"/>
                  <a:pt x="734518" y="1405962"/>
                </a:cubicBezTo>
                <a:cubicBezTo>
                  <a:pt x="740888" y="1399592"/>
                  <a:pt x="744512" y="1390972"/>
                  <a:pt x="749509" y="1383477"/>
                </a:cubicBezTo>
                <a:cubicBezTo>
                  <a:pt x="752007" y="1375982"/>
                  <a:pt x="758303" y="1368784"/>
                  <a:pt x="757004" y="1360991"/>
                </a:cubicBezTo>
                <a:cubicBezTo>
                  <a:pt x="755869" y="1354181"/>
                  <a:pt x="734440" y="1327966"/>
                  <a:pt x="727023" y="1323516"/>
                </a:cubicBezTo>
                <a:cubicBezTo>
                  <a:pt x="720248" y="1319451"/>
                  <a:pt x="712033" y="1318519"/>
                  <a:pt x="704538" y="1316021"/>
                </a:cubicBezTo>
                <a:cubicBezTo>
                  <a:pt x="651125" y="1262608"/>
                  <a:pt x="711743" y="1320287"/>
                  <a:pt x="659568" y="1278546"/>
                </a:cubicBezTo>
                <a:cubicBezTo>
                  <a:pt x="654050" y="1274131"/>
                  <a:pt x="650637" y="1267191"/>
                  <a:pt x="644577" y="1263555"/>
                </a:cubicBezTo>
                <a:cubicBezTo>
                  <a:pt x="637802" y="1259490"/>
                  <a:pt x="629158" y="1259593"/>
                  <a:pt x="622092" y="1256060"/>
                </a:cubicBezTo>
                <a:cubicBezTo>
                  <a:pt x="570332" y="1230180"/>
                  <a:pt x="632022" y="1249174"/>
                  <a:pt x="569627" y="1233575"/>
                </a:cubicBezTo>
                <a:cubicBezTo>
                  <a:pt x="518082" y="1199213"/>
                  <a:pt x="541747" y="1209292"/>
                  <a:pt x="502171" y="1196100"/>
                </a:cubicBezTo>
                <a:cubicBezTo>
                  <a:pt x="497174" y="1191103"/>
                  <a:pt x="492834" y="1185349"/>
                  <a:pt x="487181" y="1181109"/>
                </a:cubicBezTo>
                <a:cubicBezTo>
                  <a:pt x="472768" y="1170299"/>
                  <a:pt x="454949" y="1163868"/>
                  <a:pt x="442210" y="1151129"/>
                </a:cubicBezTo>
                <a:cubicBezTo>
                  <a:pt x="425635" y="1134554"/>
                  <a:pt x="418109" y="1124088"/>
                  <a:pt x="397240" y="1113654"/>
                </a:cubicBezTo>
                <a:cubicBezTo>
                  <a:pt x="390173" y="1110121"/>
                  <a:pt x="382249" y="1108657"/>
                  <a:pt x="374754" y="1106159"/>
                </a:cubicBezTo>
                <a:cubicBezTo>
                  <a:pt x="310316" y="1063200"/>
                  <a:pt x="391845" y="1114705"/>
                  <a:pt x="329784" y="1083673"/>
                </a:cubicBezTo>
                <a:cubicBezTo>
                  <a:pt x="321727" y="1079644"/>
                  <a:pt x="314794" y="1073680"/>
                  <a:pt x="307299" y="1068683"/>
                </a:cubicBezTo>
                <a:cubicBezTo>
                  <a:pt x="289810" y="1071181"/>
                  <a:pt x="271877" y="1071530"/>
                  <a:pt x="254833" y="1076178"/>
                </a:cubicBezTo>
                <a:cubicBezTo>
                  <a:pt x="244054" y="1079118"/>
                  <a:pt x="234554" y="1085625"/>
                  <a:pt x="224853" y="1091169"/>
                </a:cubicBezTo>
                <a:cubicBezTo>
                  <a:pt x="203521" y="1103359"/>
                  <a:pt x="177648" y="1124499"/>
                  <a:pt x="164892" y="1143634"/>
                </a:cubicBezTo>
                <a:cubicBezTo>
                  <a:pt x="154899" y="1158624"/>
                  <a:pt x="142969" y="1172491"/>
                  <a:pt x="134912" y="1188605"/>
                </a:cubicBezTo>
                <a:lnTo>
                  <a:pt x="119922" y="1218585"/>
                </a:lnTo>
                <a:cubicBezTo>
                  <a:pt x="112410" y="1196049"/>
                  <a:pt x="113581" y="1192988"/>
                  <a:pt x="97436" y="1173614"/>
                </a:cubicBezTo>
                <a:cubicBezTo>
                  <a:pt x="90650" y="1165471"/>
                  <a:pt x="84432" y="1155869"/>
                  <a:pt x="74951" y="1151129"/>
                </a:cubicBezTo>
                <a:cubicBezTo>
                  <a:pt x="63557" y="1145432"/>
                  <a:pt x="49678" y="1147294"/>
                  <a:pt x="37476" y="1143634"/>
                </a:cubicBezTo>
                <a:cubicBezTo>
                  <a:pt x="24589" y="1139768"/>
                  <a:pt x="12492" y="1133641"/>
                  <a:pt x="0" y="1128644"/>
                </a:cubicBezTo>
                <a:cubicBezTo>
                  <a:pt x="16250" y="1120519"/>
                  <a:pt x="34087" y="1109835"/>
                  <a:pt x="52466" y="1106159"/>
                </a:cubicBezTo>
                <a:cubicBezTo>
                  <a:pt x="69789" y="1102694"/>
                  <a:pt x="87443" y="1101162"/>
                  <a:pt x="104932" y="1098664"/>
                </a:cubicBezTo>
                <a:cubicBezTo>
                  <a:pt x="112427" y="1093667"/>
                  <a:pt x="119185" y="1087332"/>
                  <a:pt x="127417" y="1083673"/>
                </a:cubicBezTo>
                <a:cubicBezTo>
                  <a:pt x="160471" y="1068982"/>
                  <a:pt x="178731" y="1070674"/>
                  <a:pt x="209863" y="1053693"/>
                </a:cubicBezTo>
                <a:cubicBezTo>
                  <a:pt x="225679" y="1045066"/>
                  <a:pt x="254833" y="1023713"/>
                  <a:pt x="254833" y="1023713"/>
                </a:cubicBezTo>
                <a:cubicBezTo>
                  <a:pt x="249836" y="998729"/>
                  <a:pt x="248989" y="972542"/>
                  <a:pt x="239843" y="948762"/>
                </a:cubicBezTo>
                <a:cubicBezTo>
                  <a:pt x="236038" y="938869"/>
                  <a:pt x="224144" y="934420"/>
                  <a:pt x="217358" y="926277"/>
                </a:cubicBezTo>
                <a:cubicBezTo>
                  <a:pt x="165191" y="863675"/>
                  <a:pt x="245565" y="946986"/>
                  <a:pt x="179882" y="881306"/>
                </a:cubicBezTo>
                <a:cubicBezTo>
                  <a:pt x="160611" y="823494"/>
                  <a:pt x="172920" y="885097"/>
                  <a:pt x="262328" y="843831"/>
                </a:cubicBezTo>
                <a:cubicBezTo>
                  <a:pt x="271681" y="839514"/>
                  <a:pt x="267325" y="823844"/>
                  <a:pt x="269823" y="813850"/>
                </a:cubicBezTo>
                <a:cubicBezTo>
                  <a:pt x="280232" y="886714"/>
                  <a:pt x="273033" y="849174"/>
                  <a:pt x="292309" y="926277"/>
                </a:cubicBezTo>
                <a:cubicBezTo>
                  <a:pt x="294807" y="936270"/>
                  <a:pt x="291233" y="950543"/>
                  <a:pt x="299804" y="956257"/>
                </a:cubicBezTo>
                <a:lnTo>
                  <a:pt x="322289" y="971247"/>
                </a:lnTo>
                <a:cubicBezTo>
                  <a:pt x="327286" y="981241"/>
                  <a:pt x="329378" y="993327"/>
                  <a:pt x="337279" y="1001228"/>
                </a:cubicBezTo>
                <a:cubicBezTo>
                  <a:pt x="342865" y="1006815"/>
                  <a:pt x="352698" y="1005190"/>
                  <a:pt x="359764" y="1008723"/>
                </a:cubicBezTo>
                <a:cubicBezTo>
                  <a:pt x="367821" y="1012751"/>
                  <a:pt x="374920" y="1018477"/>
                  <a:pt x="382250" y="1023713"/>
                </a:cubicBezTo>
                <a:cubicBezTo>
                  <a:pt x="392415" y="1030974"/>
                  <a:pt x="402746" y="1038069"/>
                  <a:pt x="412230" y="1046198"/>
                </a:cubicBezTo>
                <a:cubicBezTo>
                  <a:pt x="420278" y="1053096"/>
                  <a:pt x="425896" y="1062803"/>
                  <a:pt x="434715" y="1068683"/>
                </a:cubicBezTo>
                <a:cubicBezTo>
                  <a:pt x="441289" y="1073065"/>
                  <a:pt x="449705" y="1073680"/>
                  <a:pt x="457200" y="1076178"/>
                </a:cubicBezTo>
                <a:cubicBezTo>
                  <a:pt x="462197" y="1081175"/>
                  <a:pt x="466131" y="1087533"/>
                  <a:pt x="472191" y="1091169"/>
                </a:cubicBezTo>
                <a:cubicBezTo>
                  <a:pt x="478966" y="1095234"/>
                  <a:pt x="488507" y="1093729"/>
                  <a:pt x="494676" y="1098664"/>
                </a:cubicBezTo>
                <a:cubicBezTo>
                  <a:pt x="543107" y="1137409"/>
                  <a:pt x="475634" y="1109805"/>
                  <a:pt x="532151" y="1128644"/>
                </a:cubicBezTo>
                <a:cubicBezTo>
                  <a:pt x="539646" y="1136139"/>
                  <a:pt x="546269" y="1144622"/>
                  <a:pt x="554636" y="1151129"/>
                </a:cubicBezTo>
                <a:cubicBezTo>
                  <a:pt x="568857" y="1162190"/>
                  <a:pt x="586868" y="1168369"/>
                  <a:pt x="599607" y="1181109"/>
                </a:cubicBezTo>
                <a:cubicBezTo>
                  <a:pt x="620183" y="1201687"/>
                  <a:pt x="607893" y="1193865"/>
                  <a:pt x="637082" y="1203595"/>
                </a:cubicBezTo>
                <a:cubicBezTo>
                  <a:pt x="634584" y="1178611"/>
                  <a:pt x="629587" y="1153752"/>
                  <a:pt x="629587" y="1128644"/>
                </a:cubicBezTo>
                <a:cubicBezTo>
                  <a:pt x="629587" y="1088592"/>
                  <a:pt x="629917" y="1048129"/>
                  <a:pt x="637082" y="1008723"/>
                </a:cubicBezTo>
                <a:cubicBezTo>
                  <a:pt x="639361" y="996189"/>
                  <a:pt x="641813" y="1033762"/>
                  <a:pt x="644577" y="1046198"/>
                </a:cubicBezTo>
                <a:cubicBezTo>
                  <a:pt x="646812" y="1056254"/>
                  <a:pt x="648111" y="1066669"/>
                  <a:pt x="652073" y="1076178"/>
                </a:cubicBezTo>
                <a:cubicBezTo>
                  <a:pt x="660668" y="1096805"/>
                  <a:pt x="669658" y="1117546"/>
                  <a:pt x="682053" y="1136139"/>
                </a:cubicBezTo>
                <a:cubicBezTo>
                  <a:pt x="687050" y="1143634"/>
                  <a:pt x="693015" y="1150567"/>
                  <a:pt x="697043" y="1158624"/>
                </a:cubicBezTo>
                <a:cubicBezTo>
                  <a:pt x="706095" y="1176727"/>
                  <a:pt x="701629" y="1189276"/>
                  <a:pt x="719528" y="1203595"/>
                </a:cubicBezTo>
                <a:cubicBezTo>
                  <a:pt x="725697" y="1208531"/>
                  <a:pt x="734519" y="1208592"/>
                  <a:pt x="742014" y="1211090"/>
                </a:cubicBezTo>
                <a:cubicBezTo>
                  <a:pt x="777646" y="1234845"/>
                  <a:pt x="755953" y="1223231"/>
                  <a:pt x="809469" y="1241070"/>
                </a:cubicBezTo>
                <a:lnTo>
                  <a:pt x="831954" y="1248565"/>
                </a:lnTo>
                <a:cubicBezTo>
                  <a:pt x="1005961" y="1239865"/>
                  <a:pt x="966877" y="1289748"/>
                  <a:pt x="989351" y="1211090"/>
                </a:cubicBezTo>
                <a:cubicBezTo>
                  <a:pt x="991521" y="1203494"/>
                  <a:pt x="994348" y="1196100"/>
                  <a:pt x="996846" y="1188605"/>
                </a:cubicBezTo>
                <a:cubicBezTo>
                  <a:pt x="994348" y="1148631"/>
                  <a:pt x="993336" y="1108536"/>
                  <a:pt x="989351" y="1068683"/>
                </a:cubicBezTo>
                <a:cubicBezTo>
                  <a:pt x="988326" y="1058433"/>
                  <a:pt x="985914" y="1048171"/>
                  <a:pt x="981856" y="1038703"/>
                </a:cubicBezTo>
                <a:cubicBezTo>
                  <a:pt x="978308" y="1030423"/>
                  <a:pt x="972633" y="1023138"/>
                  <a:pt x="966866" y="1016218"/>
                </a:cubicBezTo>
                <a:cubicBezTo>
                  <a:pt x="944849" y="989797"/>
                  <a:pt x="930754" y="984648"/>
                  <a:pt x="899410" y="963752"/>
                </a:cubicBezTo>
                <a:lnTo>
                  <a:pt x="854440" y="933772"/>
                </a:lnTo>
                <a:cubicBezTo>
                  <a:pt x="846945" y="928775"/>
                  <a:pt x="840500" y="921631"/>
                  <a:pt x="831954" y="918782"/>
                </a:cubicBezTo>
                <a:cubicBezTo>
                  <a:pt x="780556" y="901649"/>
                  <a:pt x="844349" y="921881"/>
                  <a:pt x="771994" y="903791"/>
                </a:cubicBezTo>
                <a:cubicBezTo>
                  <a:pt x="764329" y="901875"/>
                  <a:pt x="757004" y="898794"/>
                  <a:pt x="749509" y="896296"/>
                </a:cubicBezTo>
                <a:cubicBezTo>
                  <a:pt x="744512" y="891299"/>
                  <a:pt x="740839" y="884466"/>
                  <a:pt x="734518" y="881306"/>
                </a:cubicBezTo>
                <a:cubicBezTo>
                  <a:pt x="725305" y="876699"/>
                  <a:pt x="695324" y="869205"/>
                  <a:pt x="704538" y="873811"/>
                </a:cubicBezTo>
                <a:cubicBezTo>
                  <a:pt x="740783" y="891932"/>
                  <a:pt x="750793" y="886425"/>
                  <a:pt x="786984" y="896296"/>
                </a:cubicBezTo>
                <a:cubicBezTo>
                  <a:pt x="802228" y="900454"/>
                  <a:pt x="831954" y="911287"/>
                  <a:pt x="831954" y="911287"/>
                </a:cubicBezTo>
                <a:cubicBezTo>
                  <a:pt x="881854" y="902969"/>
                  <a:pt x="891915" y="925028"/>
                  <a:pt x="899410" y="911287"/>
                </a:cubicBezTo>
                <a:close/>
              </a:path>
            </a:pathLst>
          </a:custGeom>
          <a:solidFill>
            <a:srgbClr val="F79646"/>
          </a:solidFill>
          <a:ln w="25400" cap="flat" cmpd="sng" algn="ctr">
            <a:solidFill>
              <a:srgbClr val="F79646">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8" name="Freeform 81">
            <a:extLst>
              <a:ext uri="{FF2B5EF4-FFF2-40B4-BE49-F238E27FC236}">
                <a16:creationId xmlns:a16="http://schemas.microsoft.com/office/drawing/2014/main" id="{06CE3384-2542-43BE-8D84-4F56B3786030}"/>
              </a:ext>
            </a:extLst>
          </p:cNvPr>
          <p:cNvSpPr/>
          <p:nvPr/>
        </p:nvSpPr>
        <p:spPr>
          <a:xfrm>
            <a:off x="5100429" y="2367033"/>
            <a:ext cx="311472" cy="189318"/>
          </a:xfrm>
          <a:custGeom>
            <a:avLst/>
            <a:gdLst>
              <a:gd name="connsiteX0" fmla="*/ 322288 w 405785"/>
              <a:gd name="connsiteY0" fmla="*/ 273186 h 276719"/>
              <a:gd name="connsiteX1" fmla="*/ 187377 w 405785"/>
              <a:gd name="connsiteY1" fmla="*/ 258196 h 276719"/>
              <a:gd name="connsiteX2" fmla="*/ 142406 w 405785"/>
              <a:gd name="connsiteY2" fmla="*/ 220721 h 276719"/>
              <a:gd name="connsiteX3" fmla="*/ 119921 w 405785"/>
              <a:gd name="connsiteY3" fmla="*/ 213225 h 276719"/>
              <a:gd name="connsiteX4" fmla="*/ 89941 w 405785"/>
              <a:gd name="connsiteY4" fmla="*/ 190740 h 276719"/>
              <a:gd name="connsiteX5" fmla="*/ 67456 w 405785"/>
              <a:gd name="connsiteY5" fmla="*/ 175750 h 276719"/>
              <a:gd name="connsiteX6" fmla="*/ 52465 w 405785"/>
              <a:gd name="connsiteY6" fmla="*/ 145770 h 276719"/>
              <a:gd name="connsiteX7" fmla="*/ 29980 w 405785"/>
              <a:gd name="connsiteY7" fmla="*/ 130780 h 276719"/>
              <a:gd name="connsiteX8" fmla="*/ 0 w 405785"/>
              <a:gd name="connsiteY8" fmla="*/ 93304 h 276719"/>
              <a:gd name="connsiteX9" fmla="*/ 29980 w 405785"/>
              <a:gd name="connsiteY9" fmla="*/ 33343 h 276719"/>
              <a:gd name="connsiteX10" fmla="*/ 74951 w 405785"/>
              <a:gd name="connsiteY10" fmla="*/ 3363 h 276719"/>
              <a:gd name="connsiteX11" fmla="*/ 209862 w 405785"/>
              <a:gd name="connsiteY11" fmla="*/ 18353 h 276719"/>
              <a:gd name="connsiteX12" fmla="*/ 239843 w 405785"/>
              <a:gd name="connsiteY12" fmla="*/ 33343 h 276719"/>
              <a:gd name="connsiteX13" fmla="*/ 262328 w 405785"/>
              <a:gd name="connsiteY13" fmla="*/ 55829 h 276719"/>
              <a:gd name="connsiteX14" fmla="*/ 314793 w 405785"/>
              <a:gd name="connsiteY14" fmla="*/ 85809 h 276719"/>
              <a:gd name="connsiteX15" fmla="*/ 374754 w 405785"/>
              <a:gd name="connsiteY15" fmla="*/ 153265 h 276719"/>
              <a:gd name="connsiteX16" fmla="*/ 397239 w 405785"/>
              <a:gd name="connsiteY16" fmla="*/ 198235 h 276719"/>
              <a:gd name="connsiteX17" fmla="*/ 389744 w 405785"/>
              <a:gd name="connsiteY17" fmla="*/ 228216 h 276719"/>
              <a:gd name="connsiteX18" fmla="*/ 344774 w 405785"/>
              <a:gd name="connsiteY18" fmla="*/ 258196 h 276719"/>
              <a:gd name="connsiteX19" fmla="*/ 322288 w 405785"/>
              <a:gd name="connsiteY19" fmla="*/ 273186 h 27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5785" h="276719">
                <a:moveTo>
                  <a:pt x="322288" y="273186"/>
                </a:moveTo>
                <a:cubicBezTo>
                  <a:pt x="296055" y="273186"/>
                  <a:pt x="231825" y="266662"/>
                  <a:pt x="187377" y="258196"/>
                </a:cubicBezTo>
                <a:cubicBezTo>
                  <a:pt x="170214" y="254927"/>
                  <a:pt x="154621" y="228864"/>
                  <a:pt x="142406" y="220721"/>
                </a:cubicBezTo>
                <a:cubicBezTo>
                  <a:pt x="135832" y="216339"/>
                  <a:pt x="127416" y="215724"/>
                  <a:pt x="119921" y="213225"/>
                </a:cubicBezTo>
                <a:cubicBezTo>
                  <a:pt x="109928" y="205730"/>
                  <a:pt x="100106" y="198001"/>
                  <a:pt x="89941" y="190740"/>
                </a:cubicBezTo>
                <a:cubicBezTo>
                  <a:pt x="82611" y="185504"/>
                  <a:pt x="73223" y="182670"/>
                  <a:pt x="67456" y="175750"/>
                </a:cubicBezTo>
                <a:cubicBezTo>
                  <a:pt x="60303" y="167167"/>
                  <a:pt x="59618" y="154353"/>
                  <a:pt x="52465" y="145770"/>
                </a:cubicBezTo>
                <a:cubicBezTo>
                  <a:pt x="46698" y="138850"/>
                  <a:pt x="37014" y="136407"/>
                  <a:pt x="29980" y="130780"/>
                </a:cubicBezTo>
                <a:cubicBezTo>
                  <a:pt x="14725" y="118575"/>
                  <a:pt x="11129" y="109997"/>
                  <a:pt x="0" y="93304"/>
                </a:cubicBezTo>
                <a:cubicBezTo>
                  <a:pt x="10723" y="61135"/>
                  <a:pt x="6725" y="50784"/>
                  <a:pt x="29980" y="33343"/>
                </a:cubicBezTo>
                <a:cubicBezTo>
                  <a:pt x="44393" y="22533"/>
                  <a:pt x="74951" y="3363"/>
                  <a:pt x="74951" y="3363"/>
                </a:cubicBezTo>
                <a:cubicBezTo>
                  <a:pt x="122558" y="6537"/>
                  <a:pt x="167039" y="0"/>
                  <a:pt x="209862" y="18353"/>
                </a:cubicBezTo>
                <a:cubicBezTo>
                  <a:pt x="220132" y="22754"/>
                  <a:pt x="229849" y="28346"/>
                  <a:pt x="239843" y="33343"/>
                </a:cubicBezTo>
                <a:cubicBezTo>
                  <a:pt x="247338" y="40838"/>
                  <a:pt x="253703" y="49668"/>
                  <a:pt x="262328" y="55829"/>
                </a:cubicBezTo>
                <a:cubicBezTo>
                  <a:pt x="296879" y="80509"/>
                  <a:pt x="285822" y="60057"/>
                  <a:pt x="314793" y="85809"/>
                </a:cubicBezTo>
                <a:cubicBezTo>
                  <a:pt x="332671" y="101700"/>
                  <a:pt x="362223" y="128204"/>
                  <a:pt x="374754" y="153265"/>
                </a:cubicBezTo>
                <a:cubicBezTo>
                  <a:pt x="405785" y="215326"/>
                  <a:pt x="354280" y="133796"/>
                  <a:pt x="397239" y="198235"/>
                </a:cubicBezTo>
                <a:cubicBezTo>
                  <a:pt x="394741" y="208229"/>
                  <a:pt x="394855" y="219272"/>
                  <a:pt x="389744" y="228216"/>
                </a:cubicBezTo>
                <a:cubicBezTo>
                  <a:pt x="376534" y="251334"/>
                  <a:pt x="366237" y="251042"/>
                  <a:pt x="344774" y="258196"/>
                </a:cubicBezTo>
                <a:cubicBezTo>
                  <a:pt x="326250" y="276719"/>
                  <a:pt x="348521" y="273186"/>
                  <a:pt x="322288" y="273186"/>
                </a:cubicBezTo>
                <a:close/>
              </a:path>
            </a:pathLst>
          </a:cu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29" name="Oval 28">
            <a:extLst>
              <a:ext uri="{FF2B5EF4-FFF2-40B4-BE49-F238E27FC236}">
                <a16:creationId xmlns:a16="http://schemas.microsoft.com/office/drawing/2014/main" id="{D1D809D0-B6EB-42A0-9158-3527D2B95B1E}"/>
              </a:ext>
            </a:extLst>
          </p:cNvPr>
          <p:cNvSpPr/>
          <p:nvPr/>
        </p:nvSpPr>
        <p:spPr>
          <a:xfrm>
            <a:off x="3716740" y="3410885"/>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0" name="Oval 29">
            <a:extLst>
              <a:ext uri="{FF2B5EF4-FFF2-40B4-BE49-F238E27FC236}">
                <a16:creationId xmlns:a16="http://schemas.microsoft.com/office/drawing/2014/main" id="{2EB320B9-3B36-4465-A0A6-CD6EB61B3F4C}"/>
              </a:ext>
            </a:extLst>
          </p:cNvPr>
          <p:cNvSpPr/>
          <p:nvPr/>
        </p:nvSpPr>
        <p:spPr>
          <a:xfrm>
            <a:off x="4602983" y="2810414"/>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1" name="Oval 30">
            <a:extLst>
              <a:ext uri="{FF2B5EF4-FFF2-40B4-BE49-F238E27FC236}">
                <a16:creationId xmlns:a16="http://schemas.microsoft.com/office/drawing/2014/main" id="{3CA01BAA-951F-4DB4-B089-C11897584848}"/>
              </a:ext>
            </a:extLst>
          </p:cNvPr>
          <p:cNvSpPr/>
          <p:nvPr/>
        </p:nvSpPr>
        <p:spPr>
          <a:xfrm>
            <a:off x="3967357" y="3454414"/>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2" name="Oval 31">
            <a:extLst>
              <a:ext uri="{FF2B5EF4-FFF2-40B4-BE49-F238E27FC236}">
                <a16:creationId xmlns:a16="http://schemas.microsoft.com/office/drawing/2014/main" id="{BFA12A91-E1F5-419E-9DC5-66D6F217462F}"/>
              </a:ext>
            </a:extLst>
          </p:cNvPr>
          <p:cNvSpPr/>
          <p:nvPr/>
        </p:nvSpPr>
        <p:spPr>
          <a:xfrm>
            <a:off x="1756482" y="2764711"/>
            <a:ext cx="110544" cy="98530"/>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3" name="Oval 32">
            <a:extLst>
              <a:ext uri="{FF2B5EF4-FFF2-40B4-BE49-F238E27FC236}">
                <a16:creationId xmlns:a16="http://schemas.microsoft.com/office/drawing/2014/main" id="{7EC655E5-114D-454C-AE0A-D36859D65FCC}"/>
              </a:ext>
            </a:extLst>
          </p:cNvPr>
          <p:cNvSpPr/>
          <p:nvPr/>
        </p:nvSpPr>
        <p:spPr>
          <a:xfrm>
            <a:off x="1867027" y="2419858"/>
            <a:ext cx="110544" cy="98530"/>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4" name="Oval 33">
            <a:extLst>
              <a:ext uri="{FF2B5EF4-FFF2-40B4-BE49-F238E27FC236}">
                <a16:creationId xmlns:a16="http://schemas.microsoft.com/office/drawing/2014/main" id="{046443D0-A8C5-4F7C-8EEC-9675ED793D66}"/>
              </a:ext>
            </a:extLst>
          </p:cNvPr>
          <p:cNvSpPr/>
          <p:nvPr/>
        </p:nvSpPr>
        <p:spPr>
          <a:xfrm>
            <a:off x="2143385" y="2321329"/>
            <a:ext cx="110544" cy="98530"/>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5" name="Oval 34">
            <a:extLst>
              <a:ext uri="{FF2B5EF4-FFF2-40B4-BE49-F238E27FC236}">
                <a16:creationId xmlns:a16="http://schemas.microsoft.com/office/drawing/2014/main" id="{1E7BF603-891E-4CB9-89E4-74337CD4C2B0}"/>
              </a:ext>
            </a:extLst>
          </p:cNvPr>
          <p:cNvSpPr/>
          <p:nvPr/>
        </p:nvSpPr>
        <p:spPr>
          <a:xfrm>
            <a:off x="4225977" y="3331263"/>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6" name="Oval 35">
            <a:extLst>
              <a:ext uri="{FF2B5EF4-FFF2-40B4-BE49-F238E27FC236}">
                <a16:creationId xmlns:a16="http://schemas.microsoft.com/office/drawing/2014/main" id="{F42F80D3-FADB-45C2-B082-CA376F7280DE}"/>
              </a:ext>
            </a:extLst>
          </p:cNvPr>
          <p:cNvSpPr/>
          <p:nvPr/>
        </p:nvSpPr>
        <p:spPr>
          <a:xfrm>
            <a:off x="3480908" y="3571409"/>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sp>
        <p:nvSpPr>
          <p:cNvPr id="37" name="Freeform 90">
            <a:extLst>
              <a:ext uri="{FF2B5EF4-FFF2-40B4-BE49-F238E27FC236}">
                <a16:creationId xmlns:a16="http://schemas.microsoft.com/office/drawing/2014/main" id="{2A415A2C-1444-42E3-826D-E6C3A98A05CE}"/>
              </a:ext>
            </a:extLst>
          </p:cNvPr>
          <p:cNvSpPr/>
          <p:nvPr/>
        </p:nvSpPr>
        <p:spPr>
          <a:xfrm>
            <a:off x="4941322" y="2224598"/>
            <a:ext cx="193596" cy="239811"/>
          </a:xfrm>
          <a:custGeom>
            <a:avLst/>
            <a:gdLst>
              <a:gd name="connsiteX0" fmla="*/ 119921 w 631693"/>
              <a:gd name="connsiteY0" fmla="*/ 601259 h 822454"/>
              <a:gd name="connsiteX1" fmla="*/ 104931 w 631693"/>
              <a:gd name="connsiteY1" fmla="*/ 571278 h 822454"/>
              <a:gd name="connsiteX2" fmla="*/ 89941 w 631693"/>
              <a:gd name="connsiteY2" fmla="*/ 443862 h 822454"/>
              <a:gd name="connsiteX3" fmla="*/ 74951 w 631693"/>
              <a:gd name="connsiteY3" fmla="*/ 421377 h 822454"/>
              <a:gd name="connsiteX4" fmla="*/ 59961 w 631693"/>
              <a:gd name="connsiteY4" fmla="*/ 353921 h 822454"/>
              <a:gd name="connsiteX5" fmla="*/ 29980 w 631693"/>
              <a:gd name="connsiteY5" fmla="*/ 316445 h 822454"/>
              <a:gd name="connsiteX6" fmla="*/ 0 w 631693"/>
              <a:gd name="connsiteY6" fmla="*/ 256485 h 822454"/>
              <a:gd name="connsiteX7" fmla="*/ 29980 w 631693"/>
              <a:gd name="connsiteY7" fmla="*/ 248990 h 822454"/>
              <a:gd name="connsiteX8" fmla="*/ 59961 w 631693"/>
              <a:gd name="connsiteY8" fmla="*/ 263980 h 822454"/>
              <a:gd name="connsiteX9" fmla="*/ 97436 w 631693"/>
              <a:gd name="connsiteY9" fmla="*/ 278970 h 822454"/>
              <a:gd name="connsiteX10" fmla="*/ 142406 w 631693"/>
              <a:gd name="connsiteY10" fmla="*/ 293960 h 822454"/>
              <a:gd name="connsiteX11" fmla="*/ 164892 w 631693"/>
              <a:gd name="connsiteY11" fmla="*/ 301455 h 822454"/>
              <a:gd name="connsiteX12" fmla="*/ 209862 w 631693"/>
              <a:gd name="connsiteY12" fmla="*/ 293960 h 822454"/>
              <a:gd name="connsiteX13" fmla="*/ 307298 w 631693"/>
              <a:gd name="connsiteY13" fmla="*/ 189029 h 822454"/>
              <a:gd name="connsiteX14" fmla="*/ 329784 w 631693"/>
              <a:gd name="connsiteY14" fmla="*/ 46622 h 822454"/>
              <a:gd name="connsiteX15" fmla="*/ 359764 w 631693"/>
              <a:gd name="connsiteY15" fmla="*/ 144059 h 822454"/>
              <a:gd name="connsiteX16" fmla="*/ 382249 w 631693"/>
              <a:gd name="connsiteY16" fmla="*/ 174039 h 822454"/>
              <a:gd name="connsiteX17" fmla="*/ 427220 w 631693"/>
              <a:gd name="connsiteY17" fmla="*/ 241495 h 822454"/>
              <a:gd name="connsiteX18" fmla="*/ 472190 w 631693"/>
              <a:gd name="connsiteY18" fmla="*/ 271475 h 822454"/>
              <a:gd name="connsiteX19" fmla="*/ 524656 w 631693"/>
              <a:gd name="connsiteY19" fmla="*/ 308950 h 822454"/>
              <a:gd name="connsiteX20" fmla="*/ 569626 w 631693"/>
              <a:gd name="connsiteY20" fmla="*/ 346426 h 822454"/>
              <a:gd name="connsiteX21" fmla="*/ 614597 w 631693"/>
              <a:gd name="connsiteY21" fmla="*/ 368911 h 822454"/>
              <a:gd name="connsiteX22" fmla="*/ 569626 w 631693"/>
              <a:gd name="connsiteY22" fmla="*/ 383901 h 822454"/>
              <a:gd name="connsiteX23" fmla="*/ 517161 w 631693"/>
              <a:gd name="connsiteY23" fmla="*/ 406386 h 822454"/>
              <a:gd name="connsiteX24" fmla="*/ 472190 w 631693"/>
              <a:gd name="connsiteY24" fmla="*/ 443862 h 822454"/>
              <a:gd name="connsiteX25" fmla="*/ 449705 w 631693"/>
              <a:gd name="connsiteY25" fmla="*/ 451357 h 822454"/>
              <a:gd name="connsiteX26" fmla="*/ 434715 w 631693"/>
              <a:gd name="connsiteY26" fmla="*/ 481337 h 822454"/>
              <a:gd name="connsiteX27" fmla="*/ 419724 w 631693"/>
              <a:gd name="connsiteY27" fmla="*/ 496327 h 822454"/>
              <a:gd name="connsiteX28" fmla="*/ 404734 w 631693"/>
              <a:gd name="connsiteY28" fmla="*/ 533803 h 822454"/>
              <a:gd name="connsiteX29" fmla="*/ 382249 w 631693"/>
              <a:gd name="connsiteY29" fmla="*/ 563783 h 822454"/>
              <a:gd name="connsiteX30" fmla="*/ 352269 w 631693"/>
              <a:gd name="connsiteY30" fmla="*/ 608754 h 822454"/>
              <a:gd name="connsiteX31" fmla="*/ 359764 w 631693"/>
              <a:gd name="connsiteY31" fmla="*/ 781140 h 822454"/>
              <a:gd name="connsiteX32" fmla="*/ 367259 w 631693"/>
              <a:gd name="connsiteY32" fmla="*/ 803626 h 822454"/>
              <a:gd name="connsiteX33" fmla="*/ 344774 w 631693"/>
              <a:gd name="connsiteY33" fmla="*/ 818616 h 822454"/>
              <a:gd name="connsiteX34" fmla="*/ 262328 w 631693"/>
              <a:gd name="connsiteY34" fmla="*/ 788636 h 822454"/>
              <a:gd name="connsiteX35" fmla="*/ 232347 w 631693"/>
              <a:gd name="connsiteY35" fmla="*/ 781140 h 822454"/>
              <a:gd name="connsiteX36" fmla="*/ 209862 w 631693"/>
              <a:gd name="connsiteY36" fmla="*/ 773645 h 822454"/>
              <a:gd name="connsiteX37" fmla="*/ 194872 w 631693"/>
              <a:gd name="connsiteY37" fmla="*/ 721180 h 822454"/>
              <a:gd name="connsiteX38" fmla="*/ 172387 w 631693"/>
              <a:gd name="connsiteY38" fmla="*/ 706190 h 822454"/>
              <a:gd name="connsiteX39" fmla="*/ 157397 w 631693"/>
              <a:gd name="connsiteY39" fmla="*/ 653724 h 822454"/>
              <a:gd name="connsiteX40" fmla="*/ 142406 w 631693"/>
              <a:gd name="connsiteY40" fmla="*/ 631239 h 822454"/>
              <a:gd name="connsiteX41" fmla="*/ 119921 w 631693"/>
              <a:gd name="connsiteY41" fmla="*/ 601259 h 82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31693" h="822454">
                <a:moveTo>
                  <a:pt x="119921" y="601259"/>
                </a:moveTo>
                <a:cubicBezTo>
                  <a:pt x="113675" y="591266"/>
                  <a:pt x="106768" y="582299"/>
                  <a:pt x="104931" y="571278"/>
                </a:cubicBezTo>
                <a:cubicBezTo>
                  <a:pt x="101378" y="549962"/>
                  <a:pt x="107510" y="479000"/>
                  <a:pt x="89941" y="443862"/>
                </a:cubicBezTo>
                <a:cubicBezTo>
                  <a:pt x="85913" y="435805"/>
                  <a:pt x="79948" y="428872"/>
                  <a:pt x="74951" y="421377"/>
                </a:cubicBezTo>
                <a:cubicBezTo>
                  <a:pt x="72073" y="404107"/>
                  <a:pt x="69186" y="372371"/>
                  <a:pt x="59961" y="353921"/>
                </a:cubicBezTo>
                <a:cubicBezTo>
                  <a:pt x="44583" y="323167"/>
                  <a:pt x="48567" y="339680"/>
                  <a:pt x="29980" y="316445"/>
                </a:cubicBezTo>
                <a:cubicBezTo>
                  <a:pt x="12017" y="293991"/>
                  <a:pt x="11629" y="285558"/>
                  <a:pt x="0" y="256485"/>
                </a:cubicBezTo>
                <a:cubicBezTo>
                  <a:pt x="9993" y="253987"/>
                  <a:pt x="19759" y="247712"/>
                  <a:pt x="29980" y="248990"/>
                </a:cubicBezTo>
                <a:cubicBezTo>
                  <a:pt x="41067" y="250376"/>
                  <a:pt x="49751" y="259442"/>
                  <a:pt x="59961" y="263980"/>
                </a:cubicBezTo>
                <a:cubicBezTo>
                  <a:pt x="72255" y="269444"/>
                  <a:pt x="84792" y="274372"/>
                  <a:pt x="97436" y="278970"/>
                </a:cubicBezTo>
                <a:cubicBezTo>
                  <a:pt x="112286" y="284370"/>
                  <a:pt x="127416" y="288963"/>
                  <a:pt x="142406" y="293960"/>
                </a:cubicBezTo>
                <a:lnTo>
                  <a:pt x="164892" y="301455"/>
                </a:lnTo>
                <a:cubicBezTo>
                  <a:pt x="179882" y="298957"/>
                  <a:pt x="197103" y="302216"/>
                  <a:pt x="209862" y="293960"/>
                </a:cubicBezTo>
                <a:cubicBezTo>
                  <a:pt x="283006" y="246631"/>
                  <a:pt x="280983" y="241658"/>
                  <a:pt x="307298" y="189029"/>
                </a:cubicBezTo>
                <a:cubicBezTo>
                  <a:pt x="314793" y="141560"/>
                  <a:pt x="318129" y="0"/>
                  <a:pt x="329784" y="46622"/>
                </a:cubicBezTo>
                <a:cubicBezTo>
                  <a:pt x="337942" y="79255"/>
                  <a:pt x="345722" y="113635"/>
                  <a:pt x="359764" y="144059"/>
                </a:cubicBezTo>
                <a:cubicBezTo>
                  <a:pt x="364999" y="155401"/>
                  <a:pt x="375139" y="163768"/>
                  <a:pt x="382249" y="174039"/>
                </a:cubicBezTo>
                <a:cubicBezTo>
                  <a:pt x="397631" y="196258"/>
                  <a:pt x="404735" y="226505"/>
                  <a:pt x="427220" y="241495"/>
                </a:cubicBezTo>
                <a:cubicBezTo>
                  <a:pt x="442210" y="251488"/>
                  <a:pt x="459451" y="258736"/>
                  <a:pt x="472190" y="271475"/>
                </a:cubicBezTo>
                <a:cubicBezTo>
                  <a:pt x="507757" y="307042"/>
                  <a:pt x="488762" y="296986"/>
                  <a:pt x="524656" y="308950"/>
                </a:cubicBezTo>
                <a:cubicBezTo>
                  <a:pt x="541233" y="325527"/>
                  <a:pt x="548755" y="335991"/>
                  <a:pt x="569626" y="346426"/>
                </a:cubicBezTo>
                <a:cubicBezTo>
                  <a:pt x="631693" y="377460"/>
                  <a:pt x="550149" y="325948"/>
                  <a:pt x="614597" y="368911"/>
                </a:cubicBezTo>
                <a:cubicBezTo>
                  <a:pt x="599607" y="373908"/>
                  <a:pt x="583759" y="376835"/>
                  <a:pt x="569626" y="383901"/>
                </a:cubicBezTo>
                <a:cubicBezTo>
                  <a:pt x="532580" y="402424"/>
                  <a:pt x="550246" y="395358"/>
                  <a:pt x="517161" y="406386"/>
                </a:cubicBezTo>
                <a:cubicBezTo>
                  <a:pt x="501737" y="421810"/>
                  <a:pt x="492976" y="431984"/>
                  <a:pt x="472190" y="443862"/>
                </a:cubicBezTo>
                <a:cubicBezTo>
                  <a:pt x="465331" y="447782"/>
                  <a:pt x="457200" y="448859"/>
                  <a:pt x="449705" y="451357"/>
                </a:cubicBezTo>
                <a:cubicBezTo>
                  <a:pt x="444708" y="461350"/>
                  <a:pt x="440913" y="472041"/>
                  <a:pt x="434715" y="481337"/>
                </a:cubicBezTo>
                <a:cubicBezTo>
                  <a:pt x="430795" y="487217"/>
                  <a:pt x="423230" y="490192"/>
                  <a:pt x="419724" y="496327"/>
                </a:cubicBezTo>
                <a:cubicBezTo>
                  <a:pt x="413049" y="508009"/>
                  <a:pt x="411268" y="522042"/>
                  <a:pt x="404734" y="533803"/>
                </a:cubicBezTo>
                <a:cubicBezTo>
                  <a:pt x="398668" y="544723"/>
                  <a:pt x="389412" y="553549"/>
                  <a:pt x="382249" y="563783"/>
                </a:cubicBezTo>
                <a:cubicBezTo>
                  <a:pt x="371918" y="578542"/>
                  <a:pt x="352269" y="608754"/>
                  <a:pt x="352269" y="608754"/>
                </a:cubicBezTo>
                <a:cubicBezTo>
                  <a:pt x="354767" y="666216"/>
                  <a:pt x="355353" y="723793"/>
                  <a:pt x="359764" y="781140"/>
                </a:cubicBezTo>
                <a:cubicBezTo>
                  <a:pt x="360370" y="789017"/>
                  <a:pt x="370193" y="796290"/>
                  <a:pt x="367259" y="803626"/>
                </a:cubicBezTo>
                <a:cubicBezTo>
                  <a:pt x="363914" y="811990"/>
                  <a:pt x="352269" y="813619"/>
                  <a:pt x="344774" y="818616"/>
                </a:cubicBezTo>
                <a:cubicBezTo>
                  <a:pt x="269445" y="803551"/>
                  <a:pt x="346871" y="822454"/>
                  <a:pt x="262328" y="788636"/>
                </a:cubicBezTo>
                <a:cubicBezTo>
                  <a:pt x="252764" y="784810"/>
                  <a:pt x="242252" y="783970"/>
                  <a:pt x="232347" y="781140"/>
                </a:cubicBezTo>
                <a:cubicBezTo>
                  <a:pt x="224751" y="778969"/>
                  <a:pt x="217357" y="776143"/>
                  <a:pt x="209862" y="773645"/>
                </a:cubicBezTo>
                <a:cubicBezTo>
                  <a:pt x="209372" y="771686"/>
                  <a:pt x="198782" y="726067"/>
                  <a:pt x="194872" y="721180"/>
                </a:cubicBezTo>
                <a:cubicBezTo>
                  <a:pt x="189245" y="714146"/>
                  <a:pt x="179882" y="711187"/>
                  <a:pt x="172387" y="706190"/>
                </a:cubicBezTo>
                <a:cubicBezTo>
                  <a:pt x="169986" y="696585"/>
                  <a:pt x="162773" y="664476"/>
                  <a:pt x="157397" y="653724"/>
                </a:cubicBezTo>
                <a:cubicBezTo>
                  <a:pt x="153368" y="645667"/>
                  <a:pt x="148173" y="638159"/>
                  <a:pt x="142406" y="631239"/>
                </a:cubicBezTo>
                <a:cubicBezTo>
                  <a:pt x="122196" y="606987"/>
                  <a:pt x="126167" y="611252"/>
                  <a:pt x="119921" y="601259"/>
                </a:cubicBezTo>
                <a:close/>
              </a:path>
            </a:pathLst>
          </a:cu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 lastClr="FFFFFF"/>
              </a:solidFill>
              <a:effectLst/>
              <a:uLnTx/>
              <a:uFillTx/>
              <a:latin typeface="DIN-Regular"/>
              <a:ea typeface="+mn-ea"/>
              <a:cs typeface="+mn-cs"/>
            </a:endParaRPr>
          </a:p>
        </p:txBody>
      </p:sp>
      <p:sp>
        <p:nvSpPr>
          <p:cNvPr id="38" name="Oval 37">
            <a:extLst>
              <a:ext uri="{FF2B5EF4-FFF2-40B4-BE49-F238E27FC236}">
                <a16:creationId xmlns:a16="http://schemas.microsoft.com/office/drawing/2014/main" id="{2FC0173E-C170-446B-B78C-AB7AC9D9134C}"/>
              </a:ext>
            </a:extLst>
          </p:cNvPr>
          <p:cNvSpPr/>
          <p:nvPr/>
        </p:nvSpPr>
        <p:spPr>
          <a:xfrm>
            <a:off x="4436203" y="3101329"/>
            <a:ext cx="55272" cy="49264"/>
          </a:xfrm>
          <a:prstGeom prst="ellipse">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prstClr val="white"/>
              </a:solidFill>
              <a:effectLst/>
              <a:uLnTx/>
              <a:uFillTx/>
              <a:latin typeface="DIN-Regular"/>
              <a:ea typeface="+mn-ea"/>
              <a:cs typeface="+mn-cs"/>
            </a:endParaRPr>
          </a:p>
        </p:txBody>
      </p:sp>
      <p:cxnSp>
        <p:nvCxnSpPr>
          <p:cNvPr id="39" name="Straight Arrow Connector 38">
            <a:extLst>
              <a:ext uri="{FF2B5EF4-FFF2-40B4-BE49-F238E27FC236}">
                <a16:creationId xmlns:a16="http://schemas.microsoft.com/office/drawing/2014/main" id="{E632BB07-80D3-4678-B7F2-354D662819DD}"/>
              </a:ext>
            </a:extLst>
          </p:cNvPr>
          <p:cNvCxnSpPr/>
          <p:nvPr/>
        </p:nvCxnSpPr>
        <p:spPr>
          <a:xfrm flipV="1">
            <a:off x="4686389" y="2419858"/>
            <a:ext cx="283805" cy="343905"/>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998B616-57DA-4464-9F22-551F3592D478}"/>
              </a:ext>
            </a:extLst>
          </p:cNvPr>
          <p:cNvSpPr txBox="1"/>
          <p:nvPr/>
        </p:nvSpPr>
        <p:spPr>
          <a:xfrm>
            <a:off x="577906" y="3649404"/>
            <a:ext cx="2388206" cy="223820"/>
          </a:xfrm>
          <a:prstGeom prst="rect">
            <a:avLst/>
          </a:prstGeom>
          <a:noFill/>
        </p:spPr>
        <p:txBody>
          <a:bodyPr wrap="square" rtlCol="0">
            <a:spAutoFit/>
          </a:bodyPr>
          <a:lstStyle/>
          <a:p>
            <a:pPr marL="0" marR="0" lvl="0" indent="0" algn="l" defTabSz="91416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DIN-Bold"/>
                <a:ea typeface="+mn-ea"/>
                <a:cs typeface="DIN-Bold"/>
              </a:rPr>
              <a:t>Neurofibrillary Tangle Bearing Neuron</a:t>
            </a:r>
          </a:p>
        </p:txBody>
      </p:sp>
      <p:cxnSp>
        <p:nvCxnSpPr>
          <p:cNvPr id="41" name="Straight Arrow Connector 40">
            <a:extLst>
              <a:ext uri="{FF2B5EF4-FFF2-40B4-BE49-F238E27FC236}">
                <a16:creationId xmlns:a16="http://schemas.microsoft.com/office/drawing/2014/main" id="{AF05AD61-4F05-492A-9E5C-1CD437137FD2}"/>
              </a:ext>
            </a:extLst>
          </p:cNvPr>
          <p:cNvCxnSpPr/>
          <p:nvPr/>
        </p:nvCxnSpPr>
        <p:spPr>
          <a:xfrm flipV="1">
            <a:off x="1756483" y="2733545"/>
            <a:ext cx="386903" cy="862496"/>
          </a:xfrm>
          <a:prstGeom prst="straightConnector1">
            <a:avLst/>
          </a:prstGeom>
          <a:ln w="25400">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42" name="Picture 85" descr="3-antibody">
            <a:extLst>
              <a:ext uri="{FF2B5EF4-FFF2-40B4-BE49-F238E27FC236}">
                <a16:creationId xmlns:a16="http://schemas.microsoft.com/office/drawing/2014/main" id="{B2F1FF17-5EFD-491C-B9A4-C4FAEDAD7EBC}"/>
              </a:ext>
            </a:extLst>
          </p:cNvPr>
          <p:cNvPicPr>
            <a:picLocks noChangeAspect="1" noChangeArrowheads="1"/>
          </p:cNvPicPr>
          <p:nvPr/>
        </p:nvPicPr>
        <p:blipFill>
          <a:blip r:embed="rId6" cstate="print">
            <a:duotone>
              <a:schemeClr val="accent4">
                <a:shade val="45000"/>
                <a:satMod val="135000"/>
              </a:schemeClr>
              <a:prstClr val="white"/>
            </a:duotone>
          </a:blip>
          <a:srcRect l="52621" t="88165" r="39999" b="-1331"/>
          <a:stretch>
            <a:fillRect/>
          </a:stretch>
        </p:blipFill>
        <p:spPr bwMode="auto">
          <a:xfrm>
            <a:off x="4109080" y="3101329"/>
            <a:ext cx="654245" cy="700426"/>
          </a:xfrm>
          <a:prstGeom prst="rect">
            <a:avLst/>
          </a:prstGeom>
          <a:noFill/>
        </p:spPr>
      </p:pic>
      <p:sp>
        <p:nvSpPr>
          <p:cNvPr id="43" name="&quot;No&quot; Symbol 97">
            <a:extLst>
              <a:ext uri="{FF2B5EF4-FFF2-40B4-BE49-F238E27FC236}">
                <a16:creationId xmlns:a16="http://schemas.microsoft.com/office/drawing/2014/main" id="{01C713F0-F76D-4E6F-9FBF-EE281ABFCB87}"/>
              </a:ext>
            </a:extLst>
          </p:cNvPr>
          <p:cNvSpPr/>
          <p:nvPr/>
        </p:nvSpPr>
        <p:spPr>
          <a:xfrm>
            <a:off x="3994386" y="2914572"/>
            <a:ext cx="856713" cy="734833"/>
          </a:xfrm>
          <a:prstGeom prst="noSmoking">
            <a:avLst>
              <a:gd name="adj" fmla="val 10233"/>
            </a:avLst>
          </a:prstGeom>
          <a:solidFill>
            <a:srgbClr val="D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68"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DIN-Bold"/>
              <a:ea typeface="+mn-ea"/>
              <a:cs typeface="DIN-Bold"/>
            </a:endParaRPr>
          </a:p>
        </p:txBody>
      </p:sp>
      <p:sp>
        <p:nvSpPr>
          <p:cNvPr id="44" name="TextBox 43">
            <a:extLst>
              <a:ext uri="{FF2B5EF4-FFF2-40B4-BE49-F238E27FC236}">
                <a16:creationId xmlns:a16="http://schemas.microsoft.com/office/drawing/2014/main" id="{29007481-8E90-4F3D-B371-CA2F4CE32AB8}"/>
              </a:ext>
            </a:extLst>
          </p:cNvPr>
          <p:cNvSpPr txBox="1"/>
          <p:nvPr/>
        </p:nvSpPr>
        <p:spPr>
          <a:xfrm>
            <a:off x="4861695" y="3460151"/>
            <a:ext cx="2552092" cy="223820"/>
          </a:xfrm>
          <a:prstGeom prst="rect">
            <a:avLst/>
          </a:prstGeom>
          <a:noFill/>
        </p:spPr>
        <p:txBody>
          <a:bodyPr wrap="square" rtlCol="0">
            <a:spAutoFit/>
          </a:bodyPr>
          <a:lstStyle/>
          <a:p>
            <a:pPr marL="0" marR="0" lvl="0" indent="0" algn="l" defTabSz="914168"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DIN-Bold"/>
                <a:ea typeface="+mn-ea"/>
                <a:cs typeface="DIN-Bold"/>
              </a:rPr>
              <a:t>Antibody Neutralization of Toxic Tau Spread</a:t>
            </a:r>
          </a:p>
        </p:txBody>
      </p:sp>
      <p:sp>
        <p:nvSpPr>
          <p:cNvPr id="47" name="Rectangle 46">
            <a:extLst>
              <a:ext uri="{FF2B5EF4-FFF2-40B4-BE49-F238E27FC236}">
                <a16:creationId xmlns:a16="http://schemas.microsoft.com/office/drawing/2014/main" id="{B3A4F684-8E7A-4D2D-93C0-78462EBE3191}"/>
              </a:ext>
            </a:extLst>
          </p:cNvPr>
          <p:cNvSpPr/>
          <p:nvPr/>
        </p:nvSpPr>
        <p:spPr>
          <a:xfrm>
            <a:off x="8301098" y="4029389"/>
            <a:ext cx="3748246" cy="12861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9C0522A-5676-44CB-A388-824166C416FA}"/>
              </a:ext>
            </a:extLst>
          </p:cNvPr>
          <p:cNvSpPr txBox="1"/>
          <p:nvPr/>
        </p:nvSpPr>
        <p:spPr>
          <a:xfrm>
            <a:off x="944207" y="1245586"/>
            <a:ext cx="2577822" cy="646331"/>
          </a:xfrm>
          <a:prstGeom prst="rect">
            <a:avLst/>
          </a:prstGeom>
          <a:noFill/>
        </p:spPr>
        <p:txBody>
          <a:bodyPr wrap="none" rtlCol="0">
            <a:spAutoFit/>
          </a:bodyPr>
          <a:lstStyle/>
          <a:p>
            <a:r>
              <a:rPr lang="en-GB" dirty="0"/>
              <a:t>Soluble tau aggregates</a:t>
            </a:r>
          </a:p>
          <a:p>
            <a:r>
              <a:rPr lang="en-GB" dirty="0"/>
              <a:t>Immunotherapy (passive)</a:t>
            </a:r>
          </a:p>
        </p:txBody>
      </p:sp>
      <p:sp>
        <p:nvSpPr>
          <p:cNvPr id="45" name="TextBox 44">
            <a:extLst>
              <a:ext uri="{FF2B5EF4-FFF2-40B4-BE49-F238E27FC236}">
                <a16:creationId xmlns:a16="http://schemas.microsoft.com/office/drawing/2014/main" id="{661E1E1A-749A-4C39-B16D-A81369C80AAF}"/>
              </a:ext>
            </a:extLst>
          </p:cNvPr>
          <p:cNvSpPr txBox="1"/>
          <p:nvPr/>
        </p:nvSpPr>
        <p:spPr>
          <a:xfrm>
            <a:off x="2063981" y="6561985"/>
            <a:ext cx="6141874" cy="276999"/>
          </a:xfrm>
          <a:prstGeom prst="rect">
            <a:avLst/>
          </a:prstGeom>
          <a:noFill/>
        </p:spPr>
        <p:txBody>
          <a:bodyPr wrap="none" rtlCol="0">
            <a:spAutoFit/>
          </a:bodyPr>
          <a:lstStyle/>
          <a:p>
            <a:r>
              <a:rPr lang="en-GB" sz="1200" dirty="0" err="1"/>
              <a:t>Alam</a:t>
            </a:r>
            <a:r>
              <a:rPr lang="en-GB" sz="1200" dirty="0"/>
              <a:t> et al. 2017 https://www.alzheimersanddementia.com/article/S1552-5260(17)33143-6/pdf</a:t>
            </a:r>
          </a:p>
        </p:txBody>
      </p:sp>
    </p:spTree>
    <p:extLst>
      <p:ext uri="{BB962C8B-B14F-4D97-AF65-F5344CB8AC3E}">
        <p14:creationId xmlns:p14="http://schemas.microsoft.com/office/powerpoint/2010/main" val="377912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7B790-AD12-43CB-8F9F-631120EE9ADE}"/>
              </a:ext>
            </a:extLst>
          </p:cNvPr>
          <p:cNvSpPr>
            <a:spLocks noGrp="1"/>
          </p:cNvSpPr>
          <p:nvPr>
            <p:ph type="body" sz="quarter" idx="13"/>
          </p:nvPr>
        </p:nvSpPr>
        <p:spPr>
          <a:xfrm>
            <a:off x="812800" y="200213"/>
            <a:ext cx="10566400" cy="609600"/>
          </a:xfrm>
        </p:spPr>
        <p:txBody>
          <a:bodyPr/>
          <a:lstStyle/>
          <a:p>
            <a:r>
              <a:rPr lang="en-US" sz="3200" dirty="0">
                <a:solidFill>
                  <a:schemeClr val="bg1"/>
                </a:solidFill>
              </a:rPr>
              <a:t>External Partnerships are Critical</a:t>
            </a:r>
            <a:br>
              <a:rPr lang="en-US" sz="3200" dirty="0">
                <a:solidFill>
                  <a:schemeClr val="bg1"/>
                </a:solidFill>
              </a:rPr>
            </a:br>
            <a:r>
              <a:rPr lang="en-US" sz="2400" dirty="0">
                <a:solidFill>
                  <a:schemeClr val="bg1"/>
                </a:solidFill>
              </a:rPr>
              <a:t>Collaborations complement all phases of our Alzheimer’s program</a:t>
            </a:r>
            <a:r>
              <a:rPr lang="en-US" dirty="0">
                <a:solidFill>
                  <a:schemeClr val="bg1"/>
                </a:solidFill>
              </a:rPr>
              <a:t/>
            </a:r>
            <a:br>
              <a:rPr lang="en-US" dirty="0">
                <a:solidFill>
                  <a:schemeClr val="bg1"/>
                </a:solidFill>
              </a:rPr>
            </a:br>
            <a:endParaRPr lang="en-GB" sz="2400" dirty="0"/>
          </a:p>
        </p:txBody>
      </p:sp>
      <p:graphicFrame>
        <p:nvGraphicFramePr>
          <p:cNvPr id="4" name="Table 3">
            <a:extLst>
              <a:ext uri="{FF2B5EF4-FFF2-40B4-BE49-F238E27FC236}">
                <a16:creationId xmlns:a16="http://schemas.microsoft.com/office/drawing/2014/main" id="{68BEC1A1-50CA-4CB4-B2F1-FC92B86147C8}"/>
              </a:ext>
            </a:extLst>
          </p:cNvPr>
          <p:cNvGraphicFramePr>
            <a:graphicFrameLocks noGrp="1"/>
          </p:cNvGraphicFramePr>
          <p:nvPr>
            <p:extLst/>
          </p:nvPr>
        </p:nvGraphicFramePr>
        <p:xfrm>
          <a:off x="1501745" y="1278063"/>
          <a:ext cx="8881137" cy="5074924"/>
        </p:xfrm>
        <a:graphic>
          <a:graphicData uri="http://schemas.openxmlformats.org/drawingml/2006/table">
            <a:tbl>
              <a:tblPr firstRow="1" bandRow="1"/>
              <a:tblGrid>
                <a:gridCol w="2113065">
                  <a:extLst>
                    <a:ext uri="{9D8B030D-6E8A-4147-A177-3AD203B41FA5}">
                      <a16:colId xmlns:a16="http://schemas.microsoft.com/office/drawing/2014/main" val="20000"/>
                    </a:ext>
                  </a:extLst>
                </a:gridCol>
                <a:gridCol w="6768072">
                  <a:extLst>
                    <a:ext uri="{9D8B030D-6E8A-4147-A177-3AD203B41FA5}">
                      <a16:colId xmlns:a16="http://schemas.microsoft.com/office/drawing/2014/main" val="20001"/>
                    </a:ext>
                  </a:extLst>
                </a:gridCol>
              </a:tblGrid>
              <a:tr h="406305">
                <a:tc>
                  <a:txBody>
                    <a:bodyPr/>
                    <a:lstStyle>
                      <a:lvl1pPr marL="0" algn="l" defTabSz="457200" rtl="0" eaLnBrk="1" latinLnBrk="0" hangingPunct="1">
                        <a:defRPr sz="1800" b="1" kern="1200">
                          <a:solidFill>
                            <a:schemeClr val="lt1"/>
                          </a:solidFill>
                          <a:latin typeface="Arial"/>
                          <a:ea typeface=""/>
                          <a:cs typeface=""/>
                        </a:defRPr>
                      </a:lvl1pPr>
                      <a:lvl2pPr marL="457200" algn="l" defTabSz="457200" rtl="0" eaLnBrk="1" latinLnBrk="0" hangingPunct="1">
                        <a:defRPr sz="1800" b="1" kern="1200">
                          <a:solidFill>
                            <a:schemeClr val="lt1"/>
                          </a:solidFill>
                          <a:latin typeface="Arial"/>
                          <a:ea typeface=""/>
                          <a:cs typeface=""/>
                        </a:defRPr>
                      </a:lvl2pPr>
                      <a:lvl3pPr marL="914400" algn="l" defTabSz="457200" rtl="0" eaLnBrk="1" latinLnBrk="0" hangingPunct="1">
                        <a:defRPr sz="1800" b="1" kern="1200">
                          <a:solidFill>
                            <a:schemeClr val="lt1"/>
                          </a:solidFill>
                          <a:latin typeface="Arial"/>
                          <a:ea typeface=""/>
                          <a:cs typeface=""/>
                        </a:defRPr>
                      </a:lvl3pPr>
                      <a:lvl4pPr marL="1371600" algn="l" defTabSz="457200" rtl="0" eaLnBrk="1" latinLnBrk="0" hangingPunct="1">
                        <a:defRPr sz="1800" b="1" kern="1200">
                          <a:solidFill>
                            <a:schemeClr val="lt1"/>
                          </a:solidFill>
                          <a:latin typeface="Arial"/>
                          <a:ea typeface=""/>
                          <a:cs typeface=""/>
                        </a:defRPr>
                      </a:lvl4pPr>
                      <a:lvl5pPr marL="1828800" algn="l" defTabSz="457200" rtl="0" eaLnBrk="1" latinLnBrk="0" hangingPunct="1">
                        <a:defRPr sz="1800" b="1" kern="1200">
                          <a:solidFill>
                            <a:schemeClr val="lt1"/>
                          </a:solidFill>
                          <a:latin typeface="Arial"/>
                          <a:ea typeface=""/>
                          <a:cs typeface=""/>
                        </a:defRPr>
                      </a:lvl5pPr>
                      <a:lvl6pPr marL="2286000" algn="l" defTabSz="457200" rtl="0" eaLnBrk="1" latinLnBrk="0" hangingPunct="1">
                        <a:defRPr sz="1800" b="1" kern="1200">
                          <a:solidFill>
                            <a:schemeClr val="lt1"/>
                          </a:solidFill>
                          <a:latin typeface="Arial"/>
                          <a:ea typeface=""/>
                          <a:cs typeface=""/>
                        </a:defRPr>
                      </a:lvl6pPr>
                      <a:lvl7pPr marL="2743200" algn="l" defTabSz="457200" rtl="0" eaLnBrk="1" latinLnBrk="0" hangingPunct="1">
                        <a:defRPr sz="1800" b="1" kern="1200">
                          <a:solidFill>
                            <a:schemeClr val="lt1"/>
                          </a:solidFill>
                          <a:latin typeface="Arial"/>
                          <a:ea typeface=""/>
                          <a:cs typeface=""/>
                        </a:defRPr>
                      </a:lvl7pPr>
                      <a:lvl8pPr marL="3200400" algn="l" defTabSz="457200" rtl="0" eaLnBrk="1" latinLnBrk="0" hangingPunct="1">
                        <a:defRPr sz="1800" b="1" kern="1200">
                          <a:solidFill>
                            <a:schemeClr val="lt1"/>
                          </a:solidFill>
                          <a:latin typeface="Arial"/>
                          <a:ea typeface=""/>
                          <a:cs typeface=""/>
                        </a:defRPr>
                      </a:lvl8pPr>
                      <a:lvl9pPr marL="3657600" algn="l" defTabSz="457200" rtl="0" eaLnBrk="1" latinLnBrk="0" hangingPunct="1">
                        <a:defRPr sz="1800" b="1" kern="1200">
                          <a:solidFill>
                            <a:schemeClr val="lt1"/>
                          </a:solidFill>
                          <a:latin typeface="Arial"/>
                          <a:ea typeface=""/>
                          <a:cs typeface=""/>
                        </a:defRPr>
                      </a:lvl9pPr>
                    </a:lstStyle>
                    <a:p>
                      <a:r>
                        <a:rPr lang="en-GB" sz="1800" b="0" dirty="0">
                          <a:solidFill>
                            <a:schemeClr val="bg1"/>
                          </a:solidFill>
                          <a:latin typeface="DIN-Bold"/>
                          <a:cs typeface="DIN-Bold"/>
                        </a:rPr>
                        <a:t>ACTIVITY</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63F6A"/>
                    </a:solidFill>
                  </a:tcPr>
                </a:tc>
                <a:tc>
                  <a:txBody>
                    <a:bodyPr/>
                    <a:lstStyle>
                      <a:lvl1pPr marL="0" algn="l" defTabSz="457200" rtl="0" eaLnBrk="1" latinLnBrk="0" hangingPunct="1">
                        <a:defRPr sz="1800" b="1" kern="1200">
                          <a:solidFill>
                            <a:schemeClr val="lt1"/>
                          </a:solidFill>
                          <a:latin typeface="Arial"/>
                          <a:ea typeface=""/>
                          <a:cs typeface=""/>
                        </a:defRPr>
                      </a:lvl1pPr>
                      <a:lvl2pPr marL="457200" algn="l" defTabSz="457200" rtl="0" eaLnBrk="1" latinLnBrk="0" hangingPunct="1">
                        <a:defRPr sz="1800" b="1" kern="1200">
                          <a:solidFill>
                            <a:schemeClr val="lt1"/>
                          </a:solidFill>
                          <a:latin typeface="Arial"/>
                          <a:ea typeface=""/>
                          <a:cs typeface=""/>
                        </a:defRPr>
                      </a:lvl2pPr>
                      <a:lvl3pPr marL="914400" algn="l" defTabSz="457200" rtl="0" eaLnBrk="1" latinLnBrk="0" hangingPunct="1">
                        <a:defRPr sz="1800" b="1" kern="1200">
                          <a:solidFill>
                            <a:schemeClr val="lt1"/>
                          </a:solidFill>
                          <a:latin typeface="Arial"/>
                          <a:ea typeface=""/>
                          <a:cs typeface=""/>
                        </a:defRPr>
                      </a:lvl3pPr>
                      <a:lvl4pPr marL="1371600" algn="l" defTabSz="457200" rtl="0" eaLnBrk="1" latinLnBrk="0" hangingPunct="1">
                        <a:defRPr sz="1800" b="1" kern="1200">
                          <a:solidFill>
                            <a:schemeClr val="lt1"/>
                          </a:solidFill>
                          <a:latin typeface="Arial"/>
                          <a:ea typeface=""/>
                          <a:cs typeface=""/>
                        </a:defRPr>
                      </a:lvl4pPr>
                      <a:lvl5pPr marL="1828800" algn="l" defTabSz="457200" rtl="0" eaLnBrk="1" latinLnBrk="0" hangingPunct="1">
                        <a:defRPr sz="1800" b="1" kern="1200">
                          <a:solidFill>
                            <a:schemeClr val="lt1"/>
                          </a:solidFill>
                          <a:latin typeface="Arial"/>
                          <a:ea typeface=""/>
                          <a:cs typeface=""/>
                        </a:defRPr>
                      </a:lvl5pPr>
                      <a:lvl6pPr marL="2286000" algn="l" defTabSz="457200" rtl="0" eaLnBrk="1" latinLnBrk="0" hangingPunct="1">
                        <a:defRPr sz="1800" b="1" kern="1200">
                          <a:solidFill>
                            <a:schemeClr val="lt1"/>
                          </a:solidFill>
                          <a:latin typeface="Arial"/>
                          <a:ea typeface=""/>
                          <a:cs typeface=""/>
                        </a:defRPr>
                      </a:lvl6pPr>
                      <a:lvl7pPr marL="2743200" algn="l" defTabSz="457200" rtl="0" eaLnBrk="1" latinLnBrk="0" hangingPunct="1">
                        <a:defRPr sz="1800" b="1" kern="1200">
                          <a:solidFill>
                            <a:schemeClr val="lt1"/>
                          </a:solidFill>
                          <a:latin typeface="Arial"/>
                          <a:ea typeface=""/>
                          <a:cs typeface=""/>
                        </a:defRPr>
                      </a:lvl7pPr>
                      <a:lvl8pPr marL="3200400" algn="l" defTabSz="457200" rtl="0" eaLnBrk="1" latinLnBrk="0" hangingPunct="1">
                        <a:defRPr sz="1800" b="1" kern="1200">
                          <a:solidFill>
                            <a:schemeClr val="lt1"/>
                          </a:solidFill>
                          <a:latin typeface="Arial"/>
                          <a:ea typeface=""/>
                          <a:cs typeface=""/>
                        </a:defRPr>
                      </a:lvl8pPr>
                      <a:lvl9pPr marL="3657600" algn="l" defTabSz="457200" rtl="0" eaLnBrk="1" latinLnBrk="0" hangingPunct="1">
                        <a:defRPr sz="1800" b="1" kern="1200">
                          <a:solidFill>
                            <a:schemeClr val="lt1"/>
                          </a:solidFill>
                          <a:latin typeface="Arial"/>
                          <a:ea typeface=""/>
                          <a:cs typeface=""/>
                        </a:defRPr>
                      </a:lvl9pPr>
                    </a:lstStyle>
                    <a:p>
                      <a:r>
                        <a:rPr lang="en-GB" sz="1800" b="0" dirty="0">
                          <a:solidFill>
                            <a:schemeClr val="bg1"/>
                          </a:solidFill>
                          <a:latin typeface="DIN-Bold"/>
                          <a:cs typeface="DIN-Bold"/>
                        </a:rPr>
                        <a:t>COLLABORATION</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63F6A"/>
                    </a:solidFill>
                  </a:tcPr>
                </a:tc>
                <a:extLst>
                  <a:ext uri="{0D108BD9-81ED-4DB2-BD59-A6C34878D82A}">
                    <a16:rowId xmlns:a16="http://schemas.microsoft.com/office/drawing/2014/main" val="10000"/>
                  </a:ext>
                </a:extLst>
              </a:tr>
              <a:tr h="1076085">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GB" sz="1600" b="0" dirty="0">
                          <a:solidFill>
                            <a:schemeClr val="tx1"/>
                          </a:solidFill>
                          <a:latin typeface="DIN-Bold"/>
                          <a:cs typeface="DIN-Bold"/>
                        </a:rPr>
                        <a:t>Target Identification and Preclinical Development</a:t>
                      </a:r>
                      <a:endParaRPr lang="en-GB" sz="1600" b="0" i="1" dirty="0">
                        <a:solidFill>
                          <a:schemeClr val="tx1"/>
                        </a:solidFill>
                        <a:latin typeface="DIN-Bold"/>
                        <a:cs typeface="DIN-Bold"/>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63F6A">
                        <a:lumMod val="20000"/>
                        <a:lumOff val="80000"/>
                      </a:srgbClr>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US" sz="1400" b="0" i="0" kern="1200" dirty="0">
                          <a:solidFill>
                            <a:schemeClr val="tx1"/>
                          </a:solidFill>
                          <a:effectLst/>
                          <a:latin typeface="DIN-Bold"/>
                          <a:ea typeface="+mn-ea"/>
                          <a:cs typeface="DIN-Bold"/>
                        </a:rPr>
                        <a:t>Dementia Consortium, AMP-AD:</a:t>
                      </a:r>
                      <a:r>
                        <a:rPr lang="en-US" sz="1400" b="1" i="0" kern="1200" baseline="0" dirty="0">
                          <a:solidFill>
                            <a:schemeClr val="tx1"/>
                          </a:solidFill>
                          <a:effectLst/>
                          <a:latin typeface="DIN-Bold"/>
                          <a:ea typeface="+mn-ea"/>
                          <a:cs typeface="DIN-Bold"/>
                        </a:rPr>
                        <a:t> </a:t>
                      </a:r>
                      <a:r>
                        <a:rPr lang="en-US" sz="1400" b="0" i="0" kern="1200" baseline="0" dirty="0">
                          <a:solidFill>
                            <a:schemeClr val="tx1"/>
                          </a:solidFill>
                          <a:effectLst/>
                          <a:latin typeface="DIN-Regular"/>
                          <a:ea typeface="+mn-ea"/>
                          <a:cs typeface="DIN-Regular"/>
                        </a:rPr>
                        <a:t>I</a:t>
                      </a:r>
                      <a:r>
                        <a:rPr lang="en-US" sz="1400" i="0" kern="1200" dirty="0">
                          <a:solidFill>
                            <a:schemeClr val="tx1"/>
                          </a:solidFill>
                          <a:effectLst/>
                          <a:latin typeface="DIN-Regular"/>
                          <a:ea typeface="+mn-ea"/>
                          <a:cs typeface="DIN-Regular"/>
                        </a:rPr>
                        <a:t>dentify new targets </a:t>
                      </a:r>
                      <a:br>
                        <a:rPr lang="en-US" sz="1400" i="0" kern="1200" dirty="0">
                          <a:solidFill>
                            <a:schemeClr val="tx1"/>
                          </a:solidFill>
                          <a:effectLst/>
                          <a:latin typeface="DIN-Regular"/>
                          <a:ea typeface="+mn-ea"/>
                          <a:cs typeface="DIN-Regular"/>
                        </a:rPr>
                      </a:br>
                      <a:r>
                        <a:rPr lang="en-US" sz="1400" i="0" kern="1200" dirty="0">
                          <a:solidFill>
                            <a:schemeClr val="tx1"/>
                          </a:solidFill>
                          <a:effectLst/>
                          <a:latin typeface="DIN-Regular"/>
                          <a:ea typeface="+mn-ea"/>
                          <a:cs typeface="DIN-Regular"/>
                        </a:rPr>
                        <a:t>beyond current amyloid and tau focus.</a:t>
                      </a:r>
                    </a:p>
                    <a:p>
                      <a:endParaRPr lang="en-US" sz="1400" i="0" kern="1200" dirty="0">
                        <a:solidFill>
                          <a:schemeClr val="tx1"/>
                        </a:solidFill>
                        <a:effectLst/>
                        <a:latin typeface="DIN-Regular"/>
                        <a:ea typeface="+mn-ea"/>
                        <a:cs typeface="DIN-Regular"/>
                      </a:endParaRPr>
                    </a:p>
                    <a:p>
                      <a:r>
                        <a:rPr lang="en-US" sz="1400" b="0" i="0" kern="1200" dirty="0">
                          <a:solidFill>
                            <a:schemeClr val="tx1"/>
                          </a:solidFill>
                          <a:effectLst/>
                          <a:latin typeface="DIN-Bold"/>
                          <a:ea typeface="+mn-ea"/>
                          <a:cs typeface="DIN-Bold"/>
                        </a:rPr>
                        <a:t>Albert</a:t>
                      </a:r>
                      <a:r>
                        <a:rPr lang="en-US" sz="1400" b="0" i="0" kern="1200" baseline="0" dirty="0">
                          <a:solidFill>
                            <a:schemeClr val="tx1"/>
                          </a:solidFill>
                          <a:effectLst/>
                          <a:latin typeface="DIN-Bold"/>
                          <a:ea typeface="+mn-ea"/>
                          <a:cs typeface="DIN-Bold"/>
                        </a:rPr>
                        <a:t> Einstein College of Medicine:</a:t>
                      </a:r>
                      <a:r>
                        <a:rPr lang="en-US" sz="1400" b="1" i="0" kern="1200" baseline="0" dirty="0">
                          <a:solidFill>
                            <a:schemeClr val="tx1"/>
                          </a:solidFill>
                          <a:effectLst/>
                          <a:latin typeface="DIN-Bold"/>
                          <a:ea typeface="+mn-ea"/>
                          <a:cs typeface="DIN-Bold"/>
                        </a:rPr>
                        <a:t> </a:t>
                      </a:r>
                      <a:r>
                        <a:rPr lang="en-US" sz="1400" i="0" kern="1200" baseline="0" dirty="0">
                          <a:solidFill>
                            <a:schemeClr val="tx1"/>
                          </a:solidFill>
                          <a:effectLst/>
                          <a:latin typeface="DIN-Regular"/>
                          <a:ea typeface="+mn-ea"/>
                          <a:cs typeface="DIN-Regular"/>
                        </a:rPr>
                        <a:t>Tau therapeutic mAbs</a:t>
                      </a: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263F6A">
                        <a:lumMod val="20000"/>
                        <a:lumOff val="80000"/>
                      </a:srgbClr>
                    </a:solidFill>
                  </a:tcPr>
                </a:tc>
                <a:extLst>
                  <a:ext uri="{0D108BD9-81ED-4DB2-BD59-A6C34878D82A}">
                    <a16:rowId xmlns:a16="http://schemas.microsoft.com/office/drawing/2014/main" val="10001"/>
                  </a:ext>
                </a:extLst>
              </a:tr>
              <a:tr h="512936">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GB" sz="1600" b="0" dirty="0">
                          <a:solidFill>
                            <a:schemeClr val="tx1"/>
                          </a:solidFill>
                          <a:latin typeface="DIN-Bold"/>
                          <a:cs typeface="DIN-Bold"/>
                        </a:rPr>
                        <a:t>Phase 2/3 Portfolio </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59D95">
                        <a:lumMod val="20000"/>
                        <a:lumOff val="80000"/>
                      </a:srgbClr>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GB" sz="1400" b="0" dirty="0">
                          <a:solidFill>
                            <a:schemeClr val="tx1"/>
                          </a:solidFill>
                          <a:latin typeface="DIN-Bold"/>
                          <a:cs typeface="DIN-Bold"/>
                        </a:rPr>
                        <a:t>AstraZeneca:</a:t>
                      </a:r>
                      <a:r>
                        <a:rPr lang="en-GB" sz="1400" dirty="0">
                          <a:solidFill>
                            <a:schemeClr val="tx1"/>
                          </a:solidFill>
                          <a:latin typeface="DIN-Bold"/>
                          <a:cs typeface="DIN-Bold"/>
                        </a:rPr>
                        <a:t> </a:t>
                      </a:r>
                      <a:r>
                        <a:rPr lang="en-US" sz="1400" i="0" kern="1200" dirty="0">
                          <a:solidFill>
                            <a:schemeClr val="tx1"/>
                          </a:solidFill>
                          <a:effectLst/>
                          <a:latin typeface="DIN-Regular"/>
                          <a:ea typeface="+mn-ea"/>
                          <a:cs typeface="DIN-Regular"/>
                        </a:rPr>
                        <a:t>Alliance</a:t>
                      </a:r>
                      <a:r>
                        <a:rPr lang="en-US" sz="1400" i="0" kern="1200" baseline="0" dirty="0">
                          <a:solidFill>
                            <a:schemeClr val="tx1"/>
                          </a:solidFill>
                          <a:effectLst/>
                          <a:latin typeface="DIN-Regular"/>
                          <a:ea typeface="+mn-ea"/>
                          <a:cs typeface="DIN-Regular"/>
                        </a:rPr>
                        <a:t> </a:t>
                      </a:r>
                      <a:r>
                        <a:rPr lang="en-US" sz="1400" i="0" kern="1200" dirty="0">
                          <a:solidFill>
                            <a:schemeClr val="tx1"/>
                          </a:solidFill>
                          <a:effectLst/>
                          <a:latin typeface="DIN-Regular"/>
                          <a:ea typeface="+mn-ea"/>
                          <a:cs typeface="DIN-Regular"/>
                        </a:rPr>
                        <a:t>to develop a novel </a:t>
                      </a:r>
                      <a:r>
                        <a:rPr lang="en-US" sz="1400" b="0" i="0" u="sng" kern="1200" dirty="0">
                          <a:solidFill>
                            <a:schemeClr val="tx1"/>
                          </a:solidFill>
                          <a:effectLst/>
                          <a:latin typeface="DIN-Bold"/>
                          <a:ea typeface="+mn-ea"/>
                          <a:cs typeface="DIN-Bold"/>
                        </a:rPr>
                        <a:t>BACE inhibitor</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59D95">
                        <a:lumMod val="20000"/>
                        <a:lumOff val="80000"/>
                      </a:srgbClr>
                    </a:solidFill>
                  </a:tcPr>
                </a:tc>
                <a:extLst>
                  <a:ext uri="{0D108BD9-81ED-4DB2-BD59-A6C34878D82A}">
                    <a16:rowId xmlns:a16="http://schemas.microsoft.com/office/drawing/2014/main" val="10002"/>
                  </a:ext>
                </a:extLst>
              </a:tr>
              <a:tr h="869430">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GB" sz="1600" b="0" dirty="0">
                          <a:solidFill>
                            <a:schemeClr val="tx1"/>
                          </a:solidFill>
                          <a:latin typeface="DIN-Bold"/>
                          <a:cs typeface="DIN-Bold"/>
                        </a:rPr>
                        <a:t>Disease Biomarker Discovery</a:t>
                      </a:r>
                      <a:r>
                        <a:rPr lang="en-GB" sz="1600" b="0" baseline="0" dirty="0">
                          <a:solidFill>
                            <a:schemeClr val="tx1"/>
                          </a:solidFill>
                          <a:latin typeface="DIN-Bold"/>
                          <a:cs typeface="DIN-Bold"/>
                        </a:rPr>
                        <a:t> and </a:t>
                      </a:r>
                      <a:r>
                        <a:rPr lang="en-GB" sz="1600" b="0" dirty="0">
                          <a:solidFill>
                            <a:schemeClr val="tx1"/>
                          </a:solidFill>
                          <a:latin typeface="DIN-Bold"/>
                          <a:cs typeface="DIN-Bold"/>
                        </a:rPr>
                        <a:t>Validation</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D6EC"/>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US" sz="1400" b="0" i="0" kern="1200" dirty="0">
                          <a:solidFill>
                            <a:schemeClr val="tx1"/>
                          </a:solidFill>
                          <a:effectLst/>
                          <a:latin typeface="DIN-Bold"/>
                          <a:ea typeface="+mn-ea"/>
                          <a:cs typeface="DIN-Bold"/>
                        </a:rPr>
                        <a:t>ADNI and AMP-AD:</a:t>
                      </a:r>
                      <a:r>
                        <a:rPr lang="en-US" sz="1400" b="1" i="0" kern="1200" baseline="0" dirty="0">
                          <a:solidFill>
                            <a:schemeClr val="tx1"/>
                          </a:solidFill>
                          <a:effectLst/>
                          <a:latin typeface="DIN-Bold"/>
                          <a:ea typeface="+mn-ea"/>
                          <a:cs typeface="DIN-Bold"/>
                        </a:rPr>
                        <a:t> </a:t>
                      </a:r>
                      <a:r>
                        <a:rPr lang="en-US" sz="1400" b="0" i="0" kern="1200" baseline="0" dirty="0">
                          <a:solidFill>
                            <a:schemeClr val="tx1"/>
                          </a:solidFill>
                          <a:effectLst/>
                          <a:latin typeface="DIN-Regular"/>
                          <a:ea typeface="+mn-ea"/>
                          <a:cs typeface="DIN-Regular"/>
                        </a:rPr>
                        <a:t>F</a:t>
                      </a:r>
                      <a:r>
                        <a:rPr lang="en-US" sz="1400" i="0" kern="1200" dirty="0">
                          <a:solidFill>
                            <a:schemeClr val="tx1"/>
                          </a:solidFill>
                          <a:effectLst/>
                          <a:latin typeface="DIN-Regular"/>
                          <a:ea typeface="+mn-ea"/>
                          <a:cs typeface="DIN-Regular"/>
                        </a:rPr>
                        <a:t>ocused on delivering surrogate </a:t>
                      </a:r>
                      <a:br>
                        <a:rPr lang="en-US" sz="1400" i="0" kern="1200" dirty="0">
                          <a:solidFill>
                            <a:schemeClr val="tx1"/>
                          </a:solidFill>
                          <a:effectLst/>
                          <a:latin typeface="DIN-Regular"/>
                          <a:ea typeface="+mn-ea"/>
                          <a:cs typeface="DIN-Regular"/>
                        </a:rPr>
                      </a:br>
                      <a:r>
                        <a:rPr lang="en-US" sz="1400" i="0" kern="1200" dirty="0">
                          <a:solidFill>
                            <a:schemeClr val="tx1"/>
                          </a:solidFill>
                          <a:effectLst/>
                          <a:latin typeface="DIN-Regular"/>
                          <a:ea typeface="+mn-ea"/>
                          <a:cs typeface="DIN-Regular"/>
                        </a:rPr>
                        <a:t>disease biomarkers</a:t>
                      </a:r>
                      <a:br>
                        <a:rPr lang="en-US" sz="1400" i="0" kern="1200" dirty="0">
                          <a:solidFill>
                            <a:schemeClr val="tx1"/>
                          </a:solidFill>
                          <a:effectLst/>
                          <a:latin typeface="DIN-Regular"/>
                          <a:ea typeface="+mn-ea"/>
                          <a:cs typeface="DIN-Regular"/>
                        </a:rPr>
                      </a:br>
                      <a:endParaRPr lang="en-US" sz="1400" i="0" kern="1200" dirty="0">
                        <a:solidFill>
                          <a:schemeClr val="tx1"/>
                        </a:solidFill>
                        <a:effectLst/>
                        <a:latin typeface="DIN-Regular"/>
                        <a:ea typeface="+mn-ea"/>
                        <a:cs typeface="DIN-Regular"/>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DIN-Bold"/>
                          <a:ea typeface=""/>
                          <a:cs typeface="DIN-Bold"/>
                        </a:rPr>
                        <a:t>Siemens:</a:t>
                      </a:r>
                      <a:r>
                        <a:rPr lang="en-US" sz="1400" b="1" i="0" kern="1200" dirty="0">
                          <a:solidFill>
                            <a:schemeClr val="tx1"/>
                          </a:solidFill>
                          <a:effectLst/>
                          <a:latin typeface="DIN-Bold"/>
                          <a:ea typeface=""/>
                          <a:cs typeface="DIN-Bold"/>
                        </a:rPr>
                        <a:t> </a:t>
                      </a:r>
                      <a:r>
                        <a:rPr lang="en-US" sz="1400" i="0" kern="1200" dirty="0">
                          <a:solidFill>
                            <a:schemeClr val="tx1"/>
                          </a:solidFill>
                          <a:effectLst/>
                          <a:latin typeface="DIN-Regular"/>
                          <a:ea typeface=""/>
                          <a:cs typeface="DIN-Regular"/>
                        </a:rPr>
                        <a:t>Acquired tau tracer program </a:t>
                      </a:r>
                      <a:r>
                        <a:rPr lang="en-US" sz="1400" b="0" i="0" u="sng" kern="1200" dirty="0">
                          <a:solidFill>
                            <a:schemeClr val="tx1"/>
                          </a:solidFill>
                          <a:effectLst/>
                          <a:latin typeface="DIN-Bold"/>
                          <a:ea typeface=""/>
                          <a:cs typeface="DIN-Bold"/>
                        </a:rPr>
                        <a:t>AV-1451</a:t>
                      </a: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9D6EC"/>
                    </a:solidFill>
                  </a:tcPr>
                </a:tc>
                <a:extLst>
                  <a:ext uri="{0D108BD9-81ED-4DB2-BD59-A6C34878D82A}">
                    <a16:rowId xmlns:a16="http://schemas.microsoft.com/office/drawing/2014/main" val="10003"/>
                  </a:ext>
                </a:extLst>
              </a:tr>
              <a:tr h="599107">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GB" sz="1600" b="0" dirty="0">
                          <a:solidFill>
                            <a:schemeClr val="tx1"/>
                          </a:solidFill>
                          <a:latin typeface="DIN-Bold"/>
                          <a:cs typeface="DIN-Bold"/>
                        </a:rPr>
                        <a:t>Secondary </a:t>
                      </a:r>
                      <a:r>
                        <a:rPr lang="en-GB" sz="1600" b="0" baseline="0" dirty="0">
                          <a:solidFill>
                            <a:schemeClr val="tx1"/>
                          </a:solidFill>
                          <a:latin typeface="DIN-Bold"/>
                          <a:cs typeface="DIN-Bold"/>
                        </a:rPr>
                        <a:t>Prevention Trials</a:t>
                      </a:r>
                      <a:endParaRPr lang="en-GB" sz="1600" b="0" i="0" strike="sngStrike" dirty="0">
                        <a:solidFill>
                          <a:schemeClr val="tx1"/>
                        </a:solidFill>
                        <a:latin typeface="DIN-Bold"/>
                        <a:cs typeface="DIN-Bold"/>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EBEA"/>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DIN-Bold"/>
                          <a:ea typeface="+mn-ea"/>
                          <a:cs typeface="DIN-Bold"/>
                        </a:rPr>
                        <a:t>DIAN and A4:</a:t>
                      </a:r>
                      <a:r>
                        <a:rPr lang="en-US" sz="1400" b="1" i="0" kern="1200" baseline="0" dirty="0">
                          <a:solidFill>
                            <a:schemeClr val="tx1"/>
                          </a:solidFill>
                          <a:effectLst/>
                          <a:latin typeface="DIN-Bold"/>
                          <a:ea typeface="+mn-ea"/>
                          <a:cs typeface="DIN-Bold"/>
                        </a:rPr>
                        <a:t> </a:t>
                      </a:r>
                      <a:r>
                        <a:rPr lang="en-US" sz="1400" b="0" i="0" kern="1200" baseline="0" dirty="0">
                          <a:solidFill>
                            <a:schemeClr val="tx1"/>
                          </a:solidFill>
                          <a:effectLst/>
                          <a:latin typeface="DIN-Regular"/>
                          <a:ea typeface="+mn-ea"/>
                          <a:cs typeface="DIN-Regular"/>
                        </a:rPr>
                        <a:t>S</a:t>
                      </a:r>
                      <a:r>
                        <a:rPr lang="en-US" sz="1400" i="0" kern="1200" dirty="0">
                          <a:solidFill>
                            <a:schemeClr val="tx1"/>
                          </a:solidFill>
                          <a:effectLst/>
                          <a:latin typeface="DIN-Regular"/>
                          <a:ea typeface="+mn-ea"/>
                          <a:cs typeface="DIN-Regular"/>
                        </a:rPr>
                        <a:t>olanezumab clinical studies in asymptomatic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0" kern="1200" dirty="0">
                          <a:solidFill>
                            <a:schemeClr val="tx1"/>
                          </a:solidFill>
                          <a:effectLst/>
                          <a:latin typeface="DIN-Regular"/>
                          <a:ea typeface="+mn-ea"/>
                          <a:cs typeface="DIN-Regular"/>
                        </a:rPr>
                        <a:t>at high risk of</a:t>
                      </a:r>
                      <a:r>
                        <a:rPr lang="en-US" sz="1400" i="0" kern="1200" baseline="0" dirty="0">
                          <a:solidFill>
                            <a:schemeClr val="tx1"/>
                          </a:solidFill>
                          <a:effectLst/>
                          <a:latin typeface="DIN-Regular"/>
                          <a:ea typeface="+mn-ea"/>
                          <a:cs typeface="DIN-Regular"/>
                        </a:rPr>
                        <a:t> developing AD</a:t>
                      </a:r>
                      <a:endParaRPr lang="en-US" sz="1400" i="0" kern="1200" dirty="0">
                        <a:solidFill>
                          <a:schemeClr val="tx1"/>
                        </a:solidFill>
                        <a:effectLst/>
                        <a:latin typeface="DIN-Regular"/>
                        <a:ea typeface="+mn-ea"/>
                        <a:cs typeface="DIN-Regular"/>
                      </a:endParaRPr>
                    </a:p>
                  </a:txBody>
                  <a:tcPr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EBEA"/>
                    </a:solidFill>
                  </a:tcPr>
                </a:tc>
                <a:extLst>
                  <a:ext uri="{0D108BD9-81ED-4DB2-BD59-A6C34878D82A}">
                    <a16:rowId xmlns:a16="http://schemas.microsoft.com/office/drawing/2014/main" val="10004"/>
                  </a:ext>
                </a:extLst>
              </a:tr>
              <a:tr h="728612">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US" sz="1600" b="0" kern="1200" dirty="0">
                          <a:solidFill>
                            <a:schemeClr val="tx1"/>
                          </a:solidFill>
                          <a:effectLst/>
                          <a:latin typeface="DIN-Bold"/>
                          <a:ea typeface="+mn-ea"/>
                          <a:cs typeface="DIN-Bold"/>
                        </a:rPr>
                        <a:t>Clinical Trial Design and Implementation</a:t>
                      </a:r>
                      <a:endParaRPr lang="en-GB" sz="1600" b="0" dirty="0">
                        <a:solidFill>
                          <a:schemeClr val="tx1"/>
                        </a:solidFill>
                        <a:latin typeface="DIN-Bold"/>
                        <a:cs typeface="DIN-Bold"/>
                      </a:endParaRP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9D6EC"/>
                    </a:solidFill>
                  </a:tcPr>
                </a:tc>
                <a:tc>
                  <a:txBody>
                    <a:bodyPr/>
                    <a:lstStyle>
                      <a:lvl1pPr marL="0" algn="l" defTabSz="457200" rtl="0" eaLnBrk="1" latinLnBrk="0" hangingPunct="1">
                        <a:defRPr sz="1800" kern="1200">
                          <a:solidFill>
                            <a:schemeClr val="dk1"/>
                          </a:solidFill>
                          <a:latin typeface="Arial"/>
                          <a:ea typeface=""/>
                          <a:cs typeface=""/>
                        </a:defRPr>
                      </a:lvl1pPr>
                      <a:lvl2pPr marL="457200" algn="l" defTabSz="457200" rtl="0" eaLnBrk="1" latinLnBrk="0" hangingPunct="1">
                        <a:defRPr sz="1800" kern="1200">
                          <a:solidFill>
                            <a:schemeClr val="dk1"/>
                          </a:solidFill>
                          <a:latin typeface="Arial"/>
                          <a:ea typeface=""/>
                          <a:cs typeface=""/>
                        </a:defRPr>
                      </a:lvl2pPr>
                      <a:lvl3pPr marL="914400" algn="l" defTabSz="457200" rtl="0" eaLnBrk="1" latinLnBrk="0" hangingPunct="1">
                        <a:defRPr sz="1800" kern="1200">
                          <a:solidFill>
                            <a:schemeClr val="dk1"/>
                          </a:solidFill>
                          <a:latin typeface="Arial"/>
                          <a:ea typeface=""/>
                          <a:cs typeface=""/>
                        </a:defRPr>
                      </a:lvl3pPr>
                      <a:lvl4pPr marL="1371600" algn="l" defTabSz="457200" rtl="0" eaLnBrk="1" latinLnBrk="0" hangingPunct="1">
                        <a:defRPr sz="1800" kern="1200">
                          <a:solidFill>
                            <a:schemeClr val="dk1"/>
                          </a:solidFill>
                          <a:latin typeface="Arial"/>
                          <a:ea typeface=""/>
                          <a:cs typeface=""/>
                        </a:defRPr>
                      </a:lvl4pPr>
                      <a:lvl5pPr marL="1828800" algn="l" defTabSz="457200" rtl="0" eaLnBrk="1" latinLnBrk="0" hangingPunct="1">
                        <a:defRPr sz="1800" kern="1200">
                          <a:solidFill>
                            <a:schemeClr val="dk1"/>
                          </a:solidFill>
                          <a:latin typeface="Arial"/>
                          <a:ea typeface=""/>
                          <a:cs typeface=""/>
                        </a:defRPr>
                      </a:lvl5pPr>
                      <a:lvl6pPr marL="2286000" algn="l" defTabSz="457200" rtl="0" eaLnBrk="1" latinLnBrk="0" hangingPunct="1">
                        <a:defRPr sz="1800" kern="1200">
                          <a:solidFill>
                            <a:schemeClr val="dk1"/>
                          </a:solidFill>
                          <a:latin typeface="Arial"/>
                          <a:ea typeface=""/>
                          <a:cs typeface=""/>
                        </a:defRPr>
                      </a:lvl6pPr>
                      <a:lvl7pPr marL="2743200" algn="l" defTabSz="457200" rtl="0" eaLnBrk="1" latinLnBrk="0" hangingPunct="1">
                        <a:defRPr sz="1800" kern="1200">
                          <a:solidFill>
                            <a:schemeClr val="dk1"/>
                          </a:solidFill>
                          <a:latin typeface="Arial"/>
                          <a:ea typeface=""/>
                          <a:cs typeface=""/>
                        </a:defRPr>
                      </a:lvl7pPr>
                      <a:lvl8pPr marL="3200400" algn="l" defTabSz="457200" rtl="0" eaLnBrk="1" latinLnBrk="0" hangingPunct="1">
                        <a:defRPr sz="1800" kern="1200">
                          <a:solidFill>
                            <a:schemeClr val="dk1"/>
                          </a:solidFill>
                          <a:latin typeface="Arial"/>
                          <a:ea typeface=""/>
                          <a:cs typeface=""/>
                        </a:defRPr>
                      </a:lvl8pPr>
                      <a:lvl9pPr marL="3657600" algn="l" defTabSz="457200" rtl="0" eaLnBrk="1" latinLnBrk="0" hangingPunct="1">
                        <a:defRPr sz="1800" kern="1200">
                          <a:solidFill>
                            <a:schemeClr val="dk1"/>
                          </a:solidFill>
                          <a:latin typeface="Arial"/>
                          <a:ea typeface=""/>
                          <a:cs typeface=""/>
                        </a:defRPr>
                      </a:lvl9pPr>
                    </a:lstStyle>
                    <a:p>
                      <a:r>
                        <a:rPr lang="en-US" sz="1400" b="0" i="0" kern="1200" dirty="0">
                          <a:solidFill>
                            <a:schemeClr val="tx1"/>
                          </a:solidFill>
                          <a:effectLst/>
                          <a:latin typeface="DIN-Bold"/>
                          <a:ea typeface="+mn-ea"/>
                          <a:cs typeface="DIN-Bold"/>
                        </a:rPr>
                        <a:t>IMI EPAD, CEOi GAP, CAMD:</a:t>
                      </a:r>
                      <a:r>
                        <a:rPr lang="en-US" sz="1400" b="1" i="0" kern="1200" dirty="0">
                          <a:solidFill>
                            <a:schemeClr val="tx1"/>
                          </a:solidFill>
                          <a:effectLst/>
                          <a:latin typeface="DIN-Bold"/>
                          <a:ea typeface="+mn-ea"/>
                          <a:cs typeface="DIN-Bold"/>
                        </a:rPr>
                        <a:t> </a:t>
                      </a:r>
                      <a:r>
                        <a:rPr lang="en-US" sz="1400" b="0" i="0" kern="1200" dirty="0">
                          <a:solidFill>
                            <a:schemeClr val="tx1"/>
                          </a:solidFill>
                          <a:effectLst/>
                          <a:latin typeface="DIN-Regular"/>
                          <a:ea typeface="+mn-ea"/>
                          <a:cs typeface="DIN-Regular"/>
                        </a:rPr>
                        <a:t>Clinical</a:t>
                      </a:r>
                      <a:r>
                        <a:rPr lang="en-US" sz="1400" i="0" kern="1200" dirty="0">
                          <a:solidFill>
                            <a:schemeClr val="tx1"/>
                          </a:solidFill>
                          <a:effectLst/>
                          <a:latin typeface="DIN-Regular"/>
                          <a:ea typeface="+mn-ea"/>
                          <a:cs typeface="DIN-Regular"/>
                        </a:rPr>
                        <a:t> POC platform </a:t>
                      </a:r>
                      <a:br>
                        <a:rPr lang="en-US" sz="1400" i="0" kern="1200" dirty="0">
                          <a:solidFill>
                            <a:schemeClr val="tx1"/>
                          </a:solidFill>
                          <a:effectLst/>
                          <a:latin typeface="DIN-Regular"/>
                          <a:ea typeface="+mn-ea"/>
                          <a:cs typeface="DIN-Regular"/>
                        </a:rPr>
                      </a:br>
                      <a:r>
                        <a:rPr lang="en-US" sz="1400" i="0" kern="1200" dirty="0">
                          <a:solidFill>
                            <a:schemeClr val="tx1"/>
                          </a:solidFill>
                          <a:effectLst/>
                          <a:latin typeface="DIN-Regular"/>
                          <a:ea typeface="+mn-ea"/>
                          <a:cs typeface="DIN-Regular"/>
                        </a:rPr>
                        <a:t>(EPAD/CEOi GAP) and improving Phase 3 efficiency </a:t>
                      </a:r>
                      <a:br>
                        <a:rPr lang="en-US" sz="1400" i="0" kern="1200" dirty="0">
                          <a:solidFill>
                            <a:schemeClr val="tx1"/>
                          </a:solidFill>
                          <a:effectLst/>
                          <a:latin typeface="DIN-Regular"/>
                          <a:ea typeface="+mn-ea"/>
                          <a:cs typeface="DIN-Regular"/>
                        </a:rPr>
                      </a:br>
                      <a:r>
                        <a:rPr lang="en-US" sz="1400" i="0" kern="1200" dirty="0">
                          <a:solidFill>
                            <a:schemeClr val="tx1"/>
                          </a:solidFill>
                          <a:effectLst/>
                          <a:latin typeface="DIN-Regular"/>
                          <a:ea typeface="+mn-ea"/>
                          <a:cs typeface="DIN-Regular"/>
                        </a:rPr>
                        <a:t>(CEOi GAP/CAMD)</a:t>
                      </a:r>
                      <a:endParaRPr lang="en-GB" sz="1400" i="0" dirty="0">
                        <a:solidFill>
                          <a:schemeClr val="tx1"/>
                        </a:solidFill>
                        <a:latin typeface="DIN-Regular"/>
                        <a:cs typeface="DIN-Regular"/>
                      </a:endParaRPr>
                    </a:p>
                  </a:txBody>
                  <a:tcPr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C9D6EC"/>
                    </a:solidFill>
                  </a:tcPr>
                </a:tc>
                <a:extLst>
                  <a:ext uri="{0D108BD9-81ED-4DB2-BD59-A6C34878D82A}">
                    <a16:rowId xmlns:a16="http://schemas.microsoft.com/office/drawing/2014/main" val="10005"/>
                  </a:ext>
                </a:extLst>
              </a:tr>
              <a:tr h="804091">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algn="l" defTabSz="457200" rtl="0" eaLnBrk="1" latinLnBrk="0" hangingPunct="1"/>
                      <a:r>
                        <a:rPr lang="en-GB" sz="1600" b="0" kern="1200" dirty="0">
                          <a:solidFill>
                            <a:schemeClr val="tx1"/>
                          </a:solidFill>
                          <a:effectLst/>
                          <a:latin typeface="DIN-Bold"/>
                          <a:ea typeface="+mn-ea"/>
                          <a:cs typeface="DIN-Bold"/>
                        </a:rPr>
                        <a:t>Environmental Evolution</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EBEA"/>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400" b="0" kern="1200" dirty="0">
                          <a:solidFill>
                            <a:schemeClr val="tx1"/>
                          </a:solidFill>
                          <a:effectLst/>
                          <a:latin typeface="DIN-Bold"/>
                          <a:ea typeface="+mn-ea"/>
                          <a:cs typeface="DIN-Bold"/>
                        </a:rPr>
                        <a:t>IDEAS Consortium:</a:t>
                      </a:r>
                      <a:r>
                        <a:rPr lang="en-GB" sz="1400" b="1" kern="1200" dirty="0">
                          <a:solidFill>
                            <a:schemeClr val="tx1"/>
                          </a:solidFill>
                          <a:effectLst/>
                          <a:latin typeface="DIN-Bold"/>
                          <a:ea typeface="+mn-ea"/>
                          <a:cs typeface="DIN-Bold"/>
                        </a:rPr>
                        <a:t> </a:t>
                      </a:r>
                      <a:r>
                        <a:rPr lang="en-GB" sz="1400" b="0" kern="1200" dirty="0">
                          <a:solidFill>
                            <a:schemeClr val="tx1"/>
                          </a:solidFill>
                          <a:effectLst/>
                          <a:latin typeface="DIN-Regular"/>
                          <a:ea typeface="+mn-ea"/>
                          <a:cs typeface="DIN-Regular"/>
                        </a:rPr>
                        <a:t>Establish coverage of evidence of amyloid imaging</a:t>
                      </a:r>
                      <a:br>
                        <a:rPr lang="en-GB" sz="1400" b="0" kern="1200" dirty="0">
                          <a:solidFill>
                            <a:schemeClr val="tx1"/>
                          </a:solidFill>
                          <a:effectLst/>
                          <a:latin typeface="DIN-Regular"/>
                          <a:ea typeface="+mn-ea"/>
                          <a:cs typeface="DIN-Regular"/>
                        </a:rPr>
                      </a:br>
                      <a:endParaRPr lang="en-GB" sz="1400" b="0" kern="1200" dirty="0">
                        <a:solidFill>
                          <a:schemeClr val="tx1"/>
                        </a:solidFill>
                        <a:effectLst/>
                        <a:latin typeface="DIN-Regular"/>
                        <a:ea typeface="+mn-ea"/>
                        <a:cs typeface="DIN-Regular"/>
                      </a:endParaRPr>
                    </a:p>
                    <a:p>
                      <a:r>
                        <a:rPr lang="en-GB" sz="1400" b="0" i="0" dirty="0">
                          <a:solidFill>
                            <a:schemeClr val="tx1"/>
                          </a:solidFill>
                          <a:latin typeface="DIN-Bold"/>
                          <a:cs typeface="DIN-Bold"/>
                        </a:rPr>
                        <a:t>GSA Consortium:</a:t>
                      </a:r>
                      <a:r>
                        <a:rPr lang="en-GB" sz="1400" b="1" i="0" baseline="0" dirty="0">
                          <a:solidFill>
                            <a:schemeClr val="tx1"/>
                          </a:solidFill>
                          <a:latin typeface="DIN-Bold"/>
                          <a:cs typeface="DIN-Bold"/>
                        </a:rPr>
                        <a:t> </a:t>
                      </a:r>
                      <a:r>
                        <a:rPr lang="en-GB" sz="1400" i="0" baseline="0" dirty="0">
                          <a:solidFill>
                            <a:schemeClr val="tx1"/>
                          </a:solidFill>
                          <a:latin typeface="DIN-Regular"/>
                          <a:cs typeface="DIN-Regular"/>
                        </a:rPr>
                        <a:t>Establish common tools for cognitive screening</a:t>
                      </a:r>
                      <a:endParaRPr lang="en-GB" sz="1400" i="0" dirty="0">
                        <a:solidFill>
                          <a:schemeClr val="tx1"/>
                        </a:solidFill>
                        <a:latin typeface="DIN-Regular"/>
                        <a:cs typeface="DIN-Regular"/>
                      </a:endParaRPr>
                    </a:p>
                  </a:txBody>
                  <a:tcPr anchor="ctr">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DEBEA"/>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741736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A0379-5F5F-4D44-953C-4B1B9CB88374}"/>
              </a:ext>
            </a:extLst>
          </p:cNvPr>
          <p:cNvSpPr>
            <a:spLocks noGrp="1"/>
          </p:cNvSpPr>
          <p:nvPr>
            <p:ph type="body" sz="quarter" idx="14"/>
          </p:nvPr>
        </p:nvSpPr>
        <p:spPr/>
        <p:txBody>
          <a:bodyPr/>
          <a:lstStyle/>
          <a:p>
            <a:pPr marL="0" indent="0">
              <a:buNone/>
            </a:pPr>
            <a:r>
              <a:rPr lang="en-US" sz="2000" dirty="0">
                <a:solidFill>
                  <a:schemeClr val="tx1">
                    <a:lumMod val="65000"/>
                    <a:lumOff val="35000"/>
                  </a:schemeClr>
                </a:solidFill>
              </a:rPr>
              <a:t>Duration: </a:t>
            </a:r>
            <a:r>
              <a:rPr lang="en-US" sz="2000" dirty="0">
                <a:solidFill>
                  <a:srgbClr val="D02673"/>
                </a:solidFill>
              </a:rPr>
              <a:t>March 2017 - February 2021</a:t>
            </a:r>
          </a:p>
          <a:p>
            <a:pPr marL="0" indent="0">
              <a:buNone/>
            </a:pPr>
            <a:r>
              <a:rPr lang="en-GB" sz="2000" dirty="0"/>
              <a:t>Budget: </a:t>
            </a:r>
            <a:r>
              <a:rPr lang="en-GB" sz="2000" dirty="0">
                <a:solidFill>
                  <a:srgbClr val="D02673"/>
                </a:solidFill>
                <a:latin typeface="Calibri" panose="020F0502020204030204" pitchFamily="34" charset="0"/>
                <a:cs typeface="Calibri" panose="020F0502020204030204" pitchFamily="34" charset="0"/>
              </a:rPr>
              <a:t>~ 9.2 million Euros.</a:t>
            </a:r>
            <a:r>
              <a:rPr lang="en-GB" sz="2000" dirty="0">
                <a:solidFill>
                  <a:srgbClr val="D02673"/>
                </a:solidFill>
              </a:rPr>
              <a:t> </a:t>
            </a:r>
          </a:p>
          <a:p>
            <a:pPr marL="0" indent="0">
              <a:buNone/>
            </a:pPr>
            <a:r>
              <a:rPr lang="en-GB" sz="2000" dirty="0">
                <a:solidFill>
                  <a:schemeClr val="tx1">
                    <a:lumMod val="65000"/>
                    <a:lumOff val="35000"/>
                  </a:schemeClr>
                </a:solidFill>
              </a:rPr>
              <a:t>Project Coordinator: </a:t>
            </a:r>
            <a:r>
              <a:rPr lang="en-GB" sz="2000" dirty="0">
                <a:solidFill>
                  <a:srgbClr val="D02673"/>
                </a:solidFill>
              </a:rPr>
              <a:t>Professor George Tofaris, University of Oxford</a:t>
            </a:r>
          </a:p>
          <a:p>
            <a:pPr marL="0" indent="0">
              <a:buNone/>
            </a:pPr>
            <a:r>
              <a:rPr lang="en-GB" sz="2000" dirty="0">
                <a:solidFill>
                  <a:schemeClr val="tx1">
                    <a:lumMod val="65000"/>
                    <a:lumOff val="35000"/>
                  </a:schemeClr>
                </a:solidFill>
              </a:rPr>
              <a:t>Project Leader: </a:t>
            </a:r>
            <a:r>
              <a:rPr lang="en-GB" sz="2000" dirty="0">
                <a:solidFill>
                  <a:srgbClr val="D02673"/>
                </a:solidFill>
              </a:rPr>
              <a:t>Christiane Volbracht, Senior Scientist, Lundbeck A/S.</a:t>
            </a:r>
          </a:p>
          <a:p>
            <a:pPr marL="0" indent="0">
              <a:buNone/>
            </a:pPr>
            <a:r>
              <a:rPr lang="en-GB" sz="2000" dirty="0">
                <a:solidFill>
                  <a:schemeClr val="tx1">
                    <a:lumMod val="65000"/>
                    <a:lumOff val="35000"/>
                  </a:schemeClr>
                </a:solidFill>
              </a:rPr>
              <a:t>Lilly Lead - </a:t>
            </a:r>
            <a:r>
              <a:rPr lang="en-GB" sz="2000" dirty="0">
                <a:solidFill>
                  <a:srgbClr val="D02673"/>
                </a:solidFill>
              </a:rPr>
              <a:t>Suchira Bose</a:t>
            </a:r>
          </a:p>
          <a:p>
            <a:pPr marL="0" indent="0">
              <a:buNone/>
            </a:pPr>
            <a:endParaRPr lang="en-GB" sz="2000" dirty="0">
              <a:solidFill>
                <a:srgbClr val="D02673"/>
              </a:solidFill>
            </a:endParaRPr>
          </a:p>
          <a:p>
            <a:pPr marL="0" indent="0">
              <a:buNone/>
            </a:pPr>
            <a:r>
              <a:rPr lang="en-GB" sz="2000" dirty="0">
                <a:solidFill>
                  <a:srgbClr val="D02673"/>
                </a:solidFill>
              </a:rPr>
              <a:t>Blocking aggregate propagation in neurodegenerative diseases. </a:t>
            </a:r>
            <a:r>
              <a:rPr lang="en-GB" sz="2000" dirty="0" err="1">
                <a:solidFill>
                  <a:srgbClr val="D02673"/>
                </a:solidFill>
              </a:rPr>
              <a:t>IMPRiND</a:t>
            </a:r>
            <a:r>
              <a:rPr lang="en-GB" sz="2000" dirty="0">
                <a:solidFill>
                  <a:srgbClr val="D02673"/>
                </a:solidFill>
              </a:rPr>
              <a:t> – Inhibiting Misfolded protein Propagation In Neurodegenerative Diseases – is an international consortium that aims to map and target critical steps in the propagation of misfolded tau and </a:t>
            </a:r>
            <a:r>
              <a:rPr lang="el-GR" sz="2000" dirty="0">
                <a:solidFill>
                  <a:srgbClr val="D02673"/>
                </a:solidFill>
              </a:rPr>
              <a:t>α-</a:t>
            </a:r>
            <a:r>
              <a:rPr lang="en-GB" sz="2000" dirty="0">
                <a:solidFill>
                  <a:srgbClr val="D02673"/>
                </a:solidFill>
              </a:rPr>
              <a:t>synuclein, considered the main culprits of neurodegeneration in Alzheimer's and Parkinson's disease respectively.</a:t>
            </a:r>
          </a:p>
          <a:p>
            <a:pPr marL="0" indent="0">
              <a:buNone/>
            </a:pPr>
            <a:endParaRPr lang="da-DK" dirty="0">
              <a:solidFill>
                <a:srgbClr val="D02673"/>
              </a:solidFill>
            </a:endParaRPr>
          </a:p>
          <a:p>
            <a:endParaRPr lang="en-GB" dirty="0"/>
          </a:p>
        </p:txBody>
      </p:sp>
      <p:sp>
        <p:nvSpPr>
          <p:cNvPr id="3" name="Text Placeholder 2">
            <a:extLst>
              <a:ext uri="{FF2B5EF4-FFF2-40B4-BE49-F238E27FC236}">
                <a16:creationId xmlns:a16="http://schemas.microsoft.com/office/drawing/2014/main" id="{84D40A9F-111E-409F-BD85-AF6DB63FDB65}"/>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r>
              <a:rPr lang="en-US" sz="2400" dirty="0">
                <a:solidFill>
                  <a:srgbClr val="D02673"/>
                </a:solidFill>
                <a:latin typeface="Calibri" panose="020F0502020204030204" pitchFamily="34" charset="0"/>
                <a:cs typeface="Calibri" panose="020F0502020204030204" pitchFamily="34" charset="0"/>
              </a:rPr>
              <a:t>Aim: </a:t>
            </a:r>
            <a:r>
              <a:rPr lang="en-US" sz="2400" dirty="0">
                <a:solidFill>
                  <a:srgbClr val="00B0F0"/>
                </a:solidFill>
                <a:latin typeface="Calibri" panose="020F0502020204030204" pitchFamily="34" charset="0"/>
                <a:cs typeface="Calibri" panose="020F0502020204030204" pitchFamily="34" charset="0"/>
              </a:rPr>
              <a:t>Identify druggable targets modulating misfolded proteins</a:t>
            </a:r>
          </a:p>
          <a:p>
            <a:endParaRPr lang="en-GB" dirty="0"/>
          </a:p>
        </p:txBody>
      </p:sp>
      <p:sp>
        <p:nvSpPr>
          <p:cNvPr id="4" name="AutoShape 2" descr="IMPRiND Project">
            <a:extLst>
              <a:ext uri="{FF2B5EF4-FFF2-40B4-BE49-F238E27FC236}">
                <a16:creationId xmlns:a16="http://schemas.microsoft.com/office/drawing/2014/main" id="{FF9F053E-F615-484A-ACC8-EE819D7AB14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77304F7B-88AF-4141-82A4-C34DC11A8D2D}"/>
              </a:ext>
            </a:extLst>
          </p:cNvPr>
          <p:cNvPicPr>
            <a:picLocks noChangeAspect="1"/>
          </p:cNvPicPr>
          <p:nvPr/>
        </p:nvPicPr>
        <p:blipFill>
          <a:blip r:embed="rId2"/>
          <a:stretch>
            <a:fillRect/>
          </a:stretch>
        </p:blipFill>
        <p:spPr>
          <a:xfrm>
            <a:off x="9453796" y="0"/>
            <a:ext cx="2738204" cy="1762125"/>
          </a:xfrm>
          <a:prstGeom prst="rect">
            <a:avLst/>
          </a:prstGeom>
        </p:spPr>
      </p:pic>
      <p:pic>
        <p:nvPicPr>
          <p:cNvPr id="6" name="Picture 5" descr="IMPRIND map2.tif">
            <a:extLst>
              <a:ext uri="{FF2B5EF4-FFF2-40B4-BE49-F238E27FC236}">
                <a16:creationId xmlns:a16="http://schemas.microsoft.com/office/drawing/2014/main" id="{C8EDB5EE-2263-4791-8350-AD2AA8BCD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0748" y="1762125"/>
            <a:ext cx="2781252" cy="2417184"/>
          </a:xfrm>
          <a:prstGeom prst="rect">
            <a:avLst/>
          </a:prstGeom>
        </p:spPr>
      </p:pic>
    </p:spTree>
    <p:extLst>
      <p:ext uri="{BB962C8B-B14F-4D97-AF65-F5344CB8AC3E}">
        <p14:creationId xmlns:p14="http://schemas.microsoft.com/office/powerpoint/2010/main" val="132606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A0379-5F5F-4D44-953C-4B1B9CB88374}"/>
              </a:ext>
            </a:extLst>
          </p:cNvPr>
          <p:cNvSpPr>
            <a:spLocks noGrp="1"/>
          </p:cNvSpPr>
          <p:nvPr>
            <p:ph type="body" sz="quarter" idx="14"/>
          </p:nvPr>
        </p:nvSpPr>
        <p:spPr>
          <a:xfrm>
            <a:off x="812800" y="1885950"/>
            <a:ext cx="10566400" cy="3733800"/>
          </a:xfrm>
        </p:spPr>
        <p:txBody>
          <a:bodyPr/>
          <a:lstStyle/>
          <a:p>
            <a:pPr marL="0" indent="0">
              <a:buNone/>
            </a:pPr>
            <a:r>
              <a:rPr lang="en-US" sz="1800" b="1" dirty="0">
                <a:solidFill>
                  <a:srgbClr val="D02673"/>
                </a:solidFill>
              </a:rPr>
              <a:t>Seeds</a:t>
            </a:r>
            <a:r>
              <a:rPr lang="en-US" sz="1600" b="1" dirty="0">
                <a:solidFill>
                  <a:srgbClr val="D02673"/>
                </a:solidFill>
              </a:rPr>
              <a:t>: </a:t>
            </a:r>
            <a:r>
              <a:rPr lang="en-GB" sz="1600" dirty="0">
                <a:solidFill>
                  <a:schemeClr val="tx1">
                    <a:lumMod val="65000"/>
                    <a:lumOff val="35000"/>
                  </a:schemeClr>
                </a:solidFill>
              </a:rPr>
              <a:t>Identify disease-relevant misfolded assemblies, imprint their biological properties in vitro and/or in </a:t>
            </a:r>
            <a:r>
              <a:rPr lang="en-GB" sz="1600" dirty="0" err="1">
                <a:solidFill>
                  <a:schemeClr val="tx1">
                    <a:lumMod val="65000"/>
                    <a:lumOff val="35000"/>
                  </a:schemeClr>
                </a:solidFill>
              </a:rPr>
              <a:t>cellulo</a:t>
            </a:r>
            <a:r>
              <a:rPr lang="en-GB" sz="1600" dirty="0">
                <a:solidFill>
                  <a:schemeClr val="tx1">
                    <a:lumMod val="65000"/>
                    <a:lumOff val="35000"/>
                  </a:schemeClr>
                </a:solidFill>
              </a:rPr>
              <a:t> and generate homogeneous populations in order to assay and interfere with their pathogenic effects.</a:t>
            </a:r>
          </a:p>
          <a:p>
            <a:pPr marL="0" indent="0">
              <a:buNone/>
            </a:pPr>
            <a:r>
              <a:rPr lang="en-GB" sz="1800" b="1" dirty="0">
                <a:solidFill>
                  <a:srgbClr val="D02673"/>
                </a:solidFill>
                <a:latin typeface="Calibri" panose="020F0502020204030204" pitchFamily="34" charset="0"/>
                <a:cs typeface="Calibri" panose="020F0502020204030204" pitchFamily="34" charset="0"/>
              </a:rPr>
              <a:t>Assays</a:t>
            </a:r>
            <a:r>
              <a:rPr lang="en-GB" sz="1600" b="1" dirty="0">
                <a:solidFill>
                  <a:srgbClr val="D02673"/>
                </a:solidFill>
                <a:latin typeface="Calibri" panose="020F0502020204030204" pitchFamily="34" charset="0"/>
                <a:cs typeface="Calibri" panose="020F0502020204030204" pitchFamily="34" charset="0"/>
              </a:rPr>
              <a:t>: </a:t>
            </a:r>
            <a:r>
              <a:rPr lang="en-GB" sz="1600" dirty="0">
                <a:solidFill>
                  <a:schemeClr val="tx1">
                    <a:lumMod val="65000"/>
                    <a:lumOff val="35000"/>
                  </a:schemeClr>
                </a:solidFill>
              </a:rPr>
              <a:t>Develop and miniaturise assays to monitor up-take, secretion, clearance and oligomerisation measure markers of early proteotoxicity that are suitable for high throughput or high content screens</a:t>
            </a:r>
          </a:p>
          <a:p>
            <a:pPr marL="0" indent="0">
              <a:buNone/>
            </a:pPr>
            <a:r>
              <a:rPr lang="en-GB" sz="1800" b="1" dirty="0">
                <a:solidFill>
                  <a:srgbClr val="D02673"/>
                </a:solidFill>
              </a:rPr>
              <a:t>Screens</a:t>
            </a:r>
            <a:r>
              <a:rPr lang="en-GB" sz="1600" b="1" dirty="0">
                <a:solidFill>
                  <a:srgbClr val="D02673"/>
                </a:solidFill>
              </a:rPr>
              <a:t>: </a:t>
            </a:r>
            <a:r>
              <a:rPr lang="en-GB" sz="1600" dirty="0">
                <a:solidFill>
                  <a:schemeClr val="tx1">
                    <a:lumMod val="65000"/>
                    <a:lumOff val="35000"/>
                  </a:schemeClr>
                </a:solidFill>
              </a:rPr>
              <a:t>Perform genetic screens based on disease-relevant gene/protein networks and assess </a:t>
            </a:r>
            <a:r>
              <a:rPr lang="en-GB" sz="1600" dirty="0" err="1">
                <a:solidFill>
                  <a:schemeClr val="tx1">
                    <a:lumMod val="65000"/>
                    <a:lumOff val="35000"/>
                  </a:schemeClr>
                </a:solidFill>
              </a:rPr>
              <a:t>druggability</a:t>
            </a:r>
            <a:r>
              <a:rPr lang="en-GB" sz="1600" dirty="0">
                <a:solidFill>
                  <a:schemeClr val="tx1">
                    <a:lumMod val="65000"/>
                    <a:lumOff val="35000"/>
                  </a:schemeClr>
                </a:solidFill>
              </a:rPr>
              <a:t> of identified targets.</a:t>
            </a:r>
          </a:p>
          <a:p>
            <a:pPr marL="0" indent="0">
              <a:buNone/>
            </a:pPr>
            <a:r>
              <a:rPr lang="en-GB" sz="1800" b="1" dirty="0">
                <a:solidFill>
                  <a:srgbClr val="D02673"/>
                </a:solidFill>
              </a:rPr>
              <a:t>Validation</a:t>
            </a:r>
            <a:r>
              <a:rPr lang="en-GB" sz="1600" dirty="0">
                <a:solidFill>
                  <a:srgbClr val="D02673"/>
                </a:solidFill>
              </a:rPr>
              <a:t>: </a:t>
            </a:r>
            <a:r>
              <a:rPr lang="en-GB" sz="1600" dirty="0">
                <a:solidFill>
                  <a:schemeClr val="tx1">
                    <a:lumMod val="65000"/>
                    <a:lumOff val="35000"/>
                  </a:schemeClr>
                </a:solidFill>
              </a:rPr>
              <a:t>Deliver robust validation assays for these molecular events in complex cellular systems with greater functional resemblance to the native milieu of the brain such as iPSC-based models and organotypic cultures</a:t>
            </a:r>
          </a:p>
          <a:p>
            <a:pPr marL="0" indent="0">
              <a:buNone/>
            </a:pPr>
            <a:r>
              <a:rPr lang="en-GB" sz="1800" b="1" dirty="0">
                <a:solidFill>
                  <a:srgbClr val="D02673"/>
                </a:solidFill>
              </a:rPr>
              <a:t>Translational models</a:t>
            </a:r>
            <a:r>
              <a:rPr lang="en-GB" sz="1600" dirty="0">
                <a:solidFill>
                  <a:srgbClr val="D02673"/>
                </a:solidFill>
              </a:rPr>
              <a:t>: </a:t>
            </a:r>
            <a:r>
              <a:rPr lang="en-GB" sz="1600" dirty="0">
                <a:solidFill>
                  <a:schemeClr val="tx1">
                    <a:lumMod val="65000"/>
                    <a:lumOff val="35000"/>
                  </a:schemeClr>
                </a:solidFill>
              </a:rPr>
              <a:t>Improve existing animal models in order to standardise pathological readouts for in vivo validation of modifiers, correlate them with novel markers to accelerate the assessment of therapeutic interventions and relevance to humans.</a:t>
            </a:r>
            <a:endParaRPr lang="en-GB" sz="1600" dirty="0">
              <a:solidFill>
                <a:srgbClr val="D02673"/>
              </a:solidFill>
            </a:endParaRPr>
          </a:p>
          <a:p>
            <a:pPr marL="0" indent="0">
              <a:buNone/>
            </a:pPr>
            <a:endParaRPr lang="da-DK" dirty="0">
              <a:solidFill>
                <a:srgbClr val="D02673"/>
              </a:solidFill>
            </a:endParaRPr>
          </a:p>
          <a:p>
            <a:endParaRPr lang="en-GB" dirty="0"/>
          </a:p>
        </p:txBody>
      </p:sp>
      <p:sp>
        <p:nvSpPr>
          <p:cNvPr id="3" name="Text Placeholder 2">
            <a:extLst>
              <a:ext uri="{FF2B5EF4-FFF2-40B4-BE49-F238E27FC236}">
                <a16:creationId xmlns:a16="http://schemas.microsoft.com/office/drawing/2014/main" id="{84D40A9F-111E-409F-BD85-AF6DB63FDB65}"/>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endParaRPr lang="en-GB" dirty="0"/>
          </a:p>
        </p:txBody>
      </p:sp>
      <p:pic>
        <p:nvPicPr>
          <p:cNvPr id="4" name="Picture 3">
            <a:extLst>
              <a:ext uri="{FF2B5EF4-FFF2-40B4-BE49-F238E27FC236}">
                <a16:creationId xmlns:a16="http://schemas.microsoft.com/office/drawing/2014/main" id="{DEF6230B-6ACC-4FB9-BE26-29441A59543E}"/>
              </a:ext>
            </a:extLst>
          </p:cNvPr>
          <p:cNvPicPr>
            <a:picLocks noChangeAspect="1"/>
          </p:cNvPicPr>
          <p:nvPr/>
        </p:nvPicPr>
        <p:blipFill>
          <a:blip r:embed="rId2"/>
          <a:stretch>
            <a:fillRect/>
          </a:stretch>
        </p:blipFill>
        <p:spPr>
          <a:xfrm>
            <a:off x="9453796" y="0"/>
            <a:ext cx="2738204" cy="1762125"/>
          </a:xfrm>
          <a:prstGeom prst="rect">
            <a:avLst/>
          </a:prstGeom>
        </p:spPr>
      </p:pic>
    </p:spTree>
    <p:extLst>
      <p:ext uri="{BB962C8B-B14F-4D97-AF65-F5344CB8AC3E}">
        <p14:creationId xmlns:p14="http://schemas.microsoft.com/office/powerpoint/2010/main" val="4214363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D40A9F-111E-409F-BD85-AF6DB63FDB65}"/>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r>
              <a:rPr lang="en-US" dirty="0">
                <a:solidFill>
                  <a:schemeClr val="tx1">
                    <a:lumMod val="65000"/>
                    <a:lumOff val="35000"/>
                  </a:schemeClr>
                </a:solidFill>
              </a:rPr>
              <a:t>Project </a:t>
            </a:r>
            <a:r>
              <a:rPr lang="en-US" dirty="0" err="1">
                <a:solidFill>
                  <a:schemeClr val="tx1">
                    <a:lumMod val="65000"/>
                    <a:lumOff val="35000"/>
                  </a:schemeClr>
                </a:solidFill>
              </a:rPr>
              <a:t>Organisation</a:t>
            </a:r>
            <a:endParaRPr lang="en-US" dirty="0">
              <a:solidFill>
                <a:schemeClr val="tx1">
                  <a:lumMod val="65000"/>
                  <a:lumOff val="35000"/>
                </a:schemeClr>
              </a:solidFill>
            </a:endParaRPr>
          </a:p>
          <a:p>
            <a:endParaRPr lang="en-GB" dirty="0"/>
          </a:p>
        </p:txBody>
      </p:sp>
      <p:pic>
        <p:nvPicPr>
          <p:cNvPr id="4" name="Picture 3">
            <a:extLst>
              <a:ext uri="{FF2B5EF4-FFF2-40B4-BE49-F238E27FC236}">
                <a16:creationId xmlns:a16="http://schemas.microsoft.com/office/drawing/2014/main" id="{DEF6230B-6ACC-4FB9-BE26-29441A59543E}"/>
              </a:ext>
            </a:extLst>
          </p:cNvPr>
          <p:cNvPicPr>
            <a:picLocks noChangeAspect="1"/>
          </p:cNvPicPr>
          <p:nvPr/>
        </p:nvPicPr>
        <p:blipFill>
          <a:blip r:embed="rId2"/>
          <a:stretch>
            <a:fillRect/>
          </a:stretch>
        </p:blipFill>
        <p:spPr>
          <a:xfrm>
            <a:off x="9453796" y="0"/>
            <a:ext cx="2738204" cy="1762125"/>
          </a:xfrm>
          <a:prstGeom prst="rect">
            <a:avLst/>
          </a:prstGeom>
        </p:spPr>
      </p:pic>
      <p:pic>
        <p:nvPicPr>
          <p:cNvPr id="7" name="Picture 6">
            <a:extLst>
              <a:ext uri="{FF2B5EF4-FFF2-40B4-BE49-F238E27FC236}">
                <a16:creationId xmlns:a16="http://schemas.microsoft.com/office/drawing/2014/main" id="{A3160C58-823B-43A8-B385-392D60FF7398}"/>
              </a:ext>
            </a:extLst>
          </p:cNvPr>
          <p:cNvPicPr/>
          <p:nvPr/>
        </p:nvPicPr>
        <p:blipFill>
          <a:blip r:embed="rId3">
            <a:extLst>
              <a:ext uri="{28A0092B-C50C-407E-A947-70E740481C1C}">
                <a14:useLocalDpi xmlns:a14="http://schemas.microsoft.com/office/drawing/2010/main" val="0"/>
              </a:ext>
            </a:extLst>
          </a:blip>
          <a:stretch>
            <a:fillRect/>
          </a:stretch>
        </p:blipFill>
        <p:spPr>
          <a:xfrm>
            <a:off x="2758439" y="1901825"/>
            <a:ext cx="7160261" cy="3264601"/>
          </a:xfrm>
          <a:prstGeom prst="rect">
            <a:avLst/>
          </a:prstGeom>
          <a:extLst>
            <a:ext uri="{FAA26D3D-D897-4be2-8F04-BA451C77F1D7}">
              <ma14:placeholderFlag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8" name="TextBox 7">
            <a:extLst>
              <a:ext uri="{FF2B5EF4-FFF2-40B4-BE49-F238E27FC236}">
                <a16:creationId xmlns:a16="http://schemas.microsoft.com/office/drawing/2014/main" id="{E39B97CF-36F4-46D5-AE80-7BDE320C34EA}"/>
              </a:ext>
            </a:extLst>
          </p:cNvPr>
          <p:cNvSpPr txBox="1"/>
          <p:nvPr/>
        </p:nvSpPr>
        <p:spPr>
          <a:xfrm>
            <a:off x="539750" y="5306126"/>
            <a:ext cx="1111249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GB" sz="1600" b="1" u="sng" dirty="0"/>
              <a:t>Year 1-2: </a:t>
            </a:r>
            <a:r>
              <a:rPr lang="en-GB" sz="1600" dirty="0"/>
              <a:t>Imprint and characterise human derived pathological </a:t>
            </a:r>
            <a:r>
              <a:rPr lang="en-GB" sz="1600" dirty="0" err="1"/>
              <a:t>syn</a:t>
            </a:r>
            <a:r>
              <a:rPr lang="en-GB" sz="1600" dirty="0"/>
              <a:t>/tau. Develop and miniaturize high-throughput assays</a:t>
            </a:r>
          </a:p>
          <a:p>
            <a:r>
              <a:rPr lang="en-GB" sz="1600" b="1" u="sng" dirty="0"/>
              <a:t>Year 2-3: </a:t>
            </a:r>
            <a:r>
              <a:rPr lang="en-GB" sz="1600" dirty="0"/>
              <a:t>Perform genetic screen informed by GWAS and Bioinformatics</a:t>
            </a:r>
          </a:p>
          <a:p>
            <a:r>
              <a:rPr lang="en-GB" sz="1600" b="1" u="sng" dirty="0"/>
              <a:t>Year2-4: </a:t>
            </a:r>
            <a:r>
              <a:rPr lang="en-GB" sz="1600" dirty="0"/>
              <a:t>Validate key screen hits in complex models (</a:t>
            </a:r>
            <a:r>
              <a:rPr lang="en-GB" sz="1600" dirty="0" err="1"/>
              <a:t>IPSc</a:t>
            </a:r>
            <a:r>
              <a:rPr lang="en-GB" sz="1600" dirty="0"/>
              <a:t>, slice culture, </a:t>
            </a:r>
            <a:r>
              <a:rPr lang="en-GB" sz="1600" dirty="0" err="1"/>
              <a:t>Tg</a:t>
            </a:r>
            <a:r>
              <a:rPr lang="en-GB" sz="1600" dirty="0"/>
              <a:t> models)</a:t>
            </a:r>
          </a:p>
        </p:txBody>
      </p:sp>
    </p:spTree>
    <p:extLst>
      <p:ext uri="{BB962C8B-B14F-4D97-AF65-F5344CB8AC3E}">
        <p14:creationId xmlns:p14="http://schemas.microsoft.com/office/powerpoint/2010/main" val="1880821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8525F3C-4186-4680-8D0E-C894EC7B2A0C}"/>
              </a:ext>
            </a:extLst>
          </p:cNvPr>
          <p:cNvSpPr>
            <a:spLocks noGrp="1"/>
          </p:cNvSpPr>
          <p:nvPr>
            <p:ph type="body" sz="quarter" idx="15"/>
          </p:nvPr>
        </p:nvSpPr>
        <p:spPr>
          <a:xfrm>
            <a:off x="675986" y="455230"/>
            <a:ext cx="10566400" cy="609600"/>
          </a:xfrm>
        </p:spPr>
        <p:txBody>
          <a:bodyPr/>
          <a:lstStyle/>
          <a:p>
            <a:r>
              <a:rPr lang="en-GB" dirty="0" err="1">
                <a:solidFill>
                  <a:srgbClr val="00B0F0"/>
                </a:solidFill>
              </a:rPr>
              <a:t>IMPRiND</a:t>
            </a:r>
            <a:r>
              <a:rPr lang="en-GB" dirty="0"/>
              <a:t>: </a:t>
            </a:r>
            <a:r>
              <a:rPr lang="en-US" dirty="0">
                <a:solidFill>
                  <a:srgbClr val="D02673"/>
                </a:solidFill>
              </a:rPr>
              <a:t>Key </a:t>
            </a:r>
            <a:r>
              <a:rPr lang="en-US" dirty="0" err="1">
                <a:solidFill>
                  <a:srgbClr val="D02673"/>
                </a:solidFill>
              </a:rPr>
              <a:t>WorkPackage</a:t>
            </a:r>
            <a:r>
              <a:rPr lang="en-US" dirty="0">
                <a:solidFill>
                  <a:srgbClr val="D02673"/>
                </a:solidFill>
              </a:rPr>
              <a:t> Deliverables</a:t>
            </a:r>
          </a:p>
          <a:p>
            <a:endParaRPr lang="en-US" dirty="0">
              <a:solidFill>
                <a:srgbClr val="D02673"/>
              </a:solidFill>
            </a:endParaRPr>
          </a:p>
        </p:txBody>
      </p:sp>
      <p:pic>
        <p:nvPicPr>
          <p:cNvPr id="5" name="Picture 4">
            <a:extLst>
              <a:ext uri="{FF2B5EF4-FFF2-40B4-BE49-F238E27FC236}">
                <a16:creationId xmlns:a16="http://schemas.microsoft.com/office/drawing/2014/main" id="{4C58439E-77E3-4870-8AA0-B1BE5AD58403}"/>
              </a:ext>
            </a:extLst>
          </p:cNvPr>
          <p:cNvPicPr>
            <a:picLocks noChangeAspect="1"/>
          </p:cNvPicPr>
          <p:nvPr/>
        </p:nvPicPr>
        <p:blipFill>
          <a:blip r:embed="rId2"/>
          <a:stretch>
            <a:fillRect/>
          </a:stretch>
        </p:blipFill>
        <p:spPr>
          <a:xfrm>
            <a:off x="9453796" y="0"/>
            <a:ext cx="2738204" cy="1762125"/>
          </a:xfrm>
          <a:prstGeom prst="rect">
            <a:avLst/>
          </a:prstGeom>
        </p:spPr>
      </p:pic>
      <p:sp>
        <p:nvSpPr>
          <p:cNvPr id="15" name="Title 1">
            <a:extLst>
              <a:ext uri="{FF2B5EF4-FFF2-40B4-BE49-F238E27FC236}">
                <a16:creationId xmlns:a16="http://schemas.microsoft.com/office/drawing/2014/main" id="{56C419F1-5E02-456A-870C-C1A2867A50DB}"/>
              </a:ext>
            </a:extLst>
          </p:cNvPr>
          <p:cNvSpPr txBox="1">
            <a:spLocks/>
          </p:cNvSpPr>
          <p:nvPr/>
        </p:nvSpPr>
        <p:spPr bwMode="auto">
          <a:xfrm>
            <a:off x="2245669" y="4807037"/>
            <a:ext cx="9767204" cy="1489384"/>
          </a:xfrm>
          <a:prstGeom prst="rect">
            <a:avLst/>
          </a:prstGeom>
          <a:extLst>
            <a:ext uri="{FAA26D3D-D897-4be2-8F04-BA451C77F1D7}">
              <ma14:placeholderFlag xmlns=""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vert="horz" wrap="square" lIns="91395" tIns="45697" rIns="91395" bIns="45697" numCol="1" anchor="t" anchorCtr="0" compatLnSpc="1">
            <a:prstTxWarp prst="textNoShape">
              <a:avLst/>
            </a:prstTxWarp>
          </a:bodyPr>
          <a:lstStyle>
            <a:lvl1pPr marL="342728" indent="-342728" algn="l" rtl="0" eaLnBrk="1" fontAlgn="base" hangingPunct="1">
              <a:spcBef>
                <a:spcPct val="20000"/>
              </a:spcBef>
              <a:spcAft>
                <a:spcPct val="0"/>
              </a:spcAft>
              <a:buClr>
                <a:schemeClr val="accent3"/>
              </a:buClr>
              <a:buFont typeface="Arial" panose="020B0604020202020204" pitchFamily="34" charset="0"/>
              <a:buChar char="♦"/>
              <a:defRPr sz="2800">
                <a:solidFill>
                  <a:schemeClr val="dk1"/>
                </a:solidFill>
                <a:latin typeface="+mn-lt"/>
                <a:ea typeface="+mn-ea"/>
                <a:cs typeface="+mn-cs"/>
              </a:defRPr>
            </a:lvl1pPr>
            <a:lvl2pPr marL="742583" indent="-285610" algn="l" rtl="0" eaLnBrk="1" fontAlgn="base" hangingPunct="1">
              <a:spcBef>
                <a:spcPct val="20000"/>
              </a:spcBef>
              <a:spcAft>
                <a:spcPct val="0"/>
              </a:spcAft>
              <a:buClr>
                <a:schemeClr val="accent3"/>
              </a:buClr>
              <a:buChar char="•"/>
              <a:defRPr sz="2400">
                <a:solidFill>
                  <a:schemeClr val="dk1"/>
                </a:solidFill>
                <a:latin typeface="+mn-lt"/>
                <a:ea typeface="+mn-ea"/>
                <a:cs typeface="+mn-cs"/>
              </a:defRPr>
            </a:lvl2pPr>
            <a:lvl3pPr marL="1142436" indent="-228486" algn="l" rtl="0" eaLnBrk="1" fontAlgn="base" hangingPunct="1">
              <a:spcBef>
                <a:spcPct val="20000"/>
              </a:spcBef>
              <a:spcAft>
                <a:spcPct val="0"/>
              </a:spcAft>
              <a:buClr>
                <a:schemeClr val="accent3"/>
              </a:buClr>
              <a:buFont typeface="Arial" panose="020B0604020202020204" pitchFamily="34" charset="0"/>
              <a:buChar char="–"/>
              <a:defRPr sz="2000">
                <a:solidFill>
                  <a:schemeClr val="dk1"/>
                </a:solidFill>
                <a:latin typeface="+mn-lt"/>
                <a:ea typeface="+mn-ea"/>
                <a:cs typeface="+mn-cs"/>
              </a:defRPr>
            </a:lvl3pPr>
            <a:lvl4pPr marL="1599409" indent="-228486" algn="l" rtl="0" eaLnBrk="1" fontAlgn="base" hangingPunct="1">
              <a:spcBef>
                <a:spcPct val="20000"/>
              </a:spcBef>
              <a:spcAft>
                <a:spcPct val="0"/>
              </a:spcAft>
              <a:buClr>
                <a:schemeClr val="accent3"/>
              </a:buClr>
              <a:buChar char="•"/>
              <a:defRPr sz="2000">
                <a:solidFill>
                  <a:schemeClr val="dk1"/>
                </a:solidFill>
                <a:latin typeface="+mn-lt"/>
                <a:ea typeface="+mn-ea"/>
                <a:cs typeface="+mn-cs"/>
              </a:defRPr>
            </a:lvl4pPr>
            <a:lvl5pPr marL="2056382" indent="-228486" algn="l" rtl="0" eaLnBrk="1" fontAlgn="base" hangingPunct="1">
              <a:spcBef>
                <a:spcPct val="20000"/>
              </a:spcBef>
              <a:spcAft>
                <a:spcPct val="0"/>
              </a:spcAft>
              <a:buClr>
                <a:schemeClr val="accent3"/>
              </a:buClr>
              <a:buChar char="•"/>
              <a:defRPr>
                <a:solidFill>
                  <a:schemeClr val="dk1"/>
                </a:solidFill>
                <a:latin typeface="+mn-lt"/>
                <a:ea typeface="+mn-ea"/>
                <a:cs typeface="+mn-cs"/>
              </a:defRPr>
            </a:lvl5pPr>
            <a:lvl6pPr marL="2513356" indent="-228486" algn="l" rtl="0" eaLnBrk="1" fontAlgn="base" hangingPunct="1">
              <a:spcBef>
                <a:spcPct val="20000"/>
              </a:spcBef>
              <a:spcAft>
                <a:spcPct val="0"/>
              </a:spcAft>
              <a:buChar char="•"/>
              <a:defRPr>
                <a:solidFill>
                  <a:schemeClr val="dk1"/>
                </a:solidFill>
                <a:latin typeface="+mn-lt"/>
                <a:ea typeface="+mn-ea"/>
                <a:cs typeface="+mn-cs"/>
              </a:defRPr>
            </a:lvl6pPr>
            <a:lvl7pPr marL="2970331" indent="-228486" algn="l" rtl="0" eaLnBrk="1" fontAlgn="base" hangingPunct="1">
              <a:spcBef>
                <a:spcPct val="20000"/>
              </a:spcBef>
              <a:spcAft>
                <a:spcPct val="0"/>
              </a:spcAft>
              <a:buChar char="•"/>
              <a:defRPr>
                <a:solidFill>
                  <a:schemeClr val="dk1"/>
                </a:solidFill>
                <a:latin typeface="+mn-lt"/>
                <a:ea typeface="+mn-ea"/>
                <a:cs typeface="+mn-cs"/>
              </a:defRPr>
            </a:lvl7pPr>
            <a:lvl8pPr marL="3427304" indent="-228486" algn="l" rtl="0" eaLnBrk="1" fontAlgn="base" hangingPunct="1">
              <a:spcBef>
                <a:spcPct val="20000"/>
              </a:spcBef>
              <a:spcAft>
                <a:spcPct val="0"/>
              </a:spcAft>
              <a:buChar char="•"/>
              <a:defRPr>
                <a:solidFill>
                  <a:schemeClr val="dk1"/>
                </a:solidFill>
                <a:latin typeface="+mn-lt"/>
                <a:ea typeface="+mn-ea"/>
                <a:cs typeface="+mn-cs"/>
              </a:defRPr>
            </a:lvl8pPr>
            <a:lvl9pPr marL="3884279" indent="-228486" algn="l" rtl="0" eaLnBrk="1" fontAlgn="base" hangingPunct="1">
              <a:spcBef>
                <a:spcPct val="20000"/>
              </a:spcBef>
              <a:spcAft>
                <a:spcPct val="0"/>
              </a:spcAft>
              <a:buChar char="•"/>
              <a:defRPr>
                <a:solidFill>
                  <a:schemeClr val="dk1"/>
                </a:solidFill>
                <a:latin typeface="+mn-lt"/>
                <a:ea typeface="+mn-ea"/>
                <a:cs typeface="+mn-cs"/>
              </a:defRPr>
            </a:lvl9pPr>
          </a:lstStyle>
          <a:p>
            <a:pPr marL="0" indent="0">
              <a:buFont typeface="Arial" panose="020B0604020202020204" pitchFamily="34" charset="0"/>
              <a:buNone/>
            </a:pPr>
            <a:r>
              <a:rPr lang="en-GB" sz="1200" b="1" u="sng" kern="0" dirty="0"/>
              <a:t>WP4: </a:t>
            </a:r>
            <a:r>
              <a:rPr lang="fr-FR" sz="1200" b="1" u="sng" kern="0" dirty="0">
                <a:solidFill>
                  <a:schemeClr val="tx1"/>
                </a:solidFill>
              </a:rPr>
              <a:t>Esther </a:t>
            </a:r>
            <a:r>
              <a:rPr lang="fr-FR" sz="1200" b="1" u="sng" kern="0" dirty="0" err="1">
                <a:solidFill>
                  <a:schemeClr val="tx1"/>
                </a:solidFill>
              </a:rPr>
              <a:t>Schenker</a:t>
            </a:r>
            <a:r>
              <a:rPr lang="en-GB" sz="1200" b="1" u="sng" kern="0" dirty="0"/>
              <a:t>(</a:t>
            </a:r>
            <a:r>
              <a:rPr lang="en-GB" sz="1200" b="1" u="sng" kern="0" dirty="0" err="1"/>
              <a:t>Servier</a:t>
            </a:r>
            <a:r>
              <a:rPr lang="en-GB" sz="1200" b="1" u="sng" kern="0" dirty="0"/>
              <a:t>)  &amp; </a:t>
            </a:r>
            <a:r>
              <a:rPr lang="fr-FR" sz="1200" b="1" u="sng" kern="0" dirty="0"/>
              <a:t>Erwan Bezard </a:t>
            </a:r>
            <a:r>
              <a:rPr lang="en-GB" sz="1200" b="1" u="sng" kern="0" dirty="0"/>
              <a:t>(UBX</a:t>
            </a:r>
            <a:r>
              <a:rPr lang="en-GB" sz="1200" u="sng" kern="0" dirty="0"/>
              <a:t>)</a:t>
            </a:r>
          </a:p>
          <a:p>
            <a:r>
              <a:rPr lang="en-US" sz="1200" b="1" kern="0" dirty="0"/>
              <a:t>Task 1:</a:t>
            </a:r>
            <a:r>
              <a:rPr lang="en-US" sz="1200" kern="0" dirty="0"/>
              <a:t> Select most appropriate in vitro and in vivo models for validation of newly identified targets: (</a:t>
            </a:r>
            <a:r>
              <a:rPr lang="fr-FR" sz="1200" kern="0" dirty="0"/>
              <a:t>UCAM, BRFAA, UBX, DZNE, CNRS, Janssen, </a:t>
            </a:r>
            <a:r>
              <a:rPr lang="fr-FR" sz="1200" kern="0" dirty="0">
                <a:solidFill>
                  <a:srgbClr val="FF0000"/>
                </a:solidFill>
              </a:rPr>
              <a:t>Lilly</a:t>
            </a:r>
            <a:r>
              <a:rPr lang="fr-FR" sz="1200" kern="0" dirty="0"/>
              <a:t>)</a:t>
            </a:r>
            <a:endParaRPr lang="en-US" sz="1200" kern="0" dirty="0"/>
          </a:p>
          <a:p>
            <a:pPr lvl="1"/>
            <a:r>
              <a:rPr lang="en-US" sz="1200" kern="0" dirty="0"/>
              <a:t>Establish complex in vitro models for a-</a:t>
            </a:r>
            <a:r>
              <a:rPr lang="en-US" sz="1200" kern="0" dirty="0" err="1"/>
              <a:t>synuclein</a:t>
            </a:r>
            <a:r>
              <a:rPr lang="en-US" sz="1200" kern="0" dirty="0"/>
              <a:t> and tau propagation (</a:t>
            </a:r>
            <a:r>
              <a:rPr lang="en-US" sz="1200" kern="0" dirty="0" err="1"/>
              <a:t>IPSc</a:t>
            </a:r>
            <a:r>
              <a:rPr lang="en-US" sz="1200" kern="0" dirty="0"/>
              <a:t>, slice culture, microfluidics)</a:t>
            </a:r>
          </a:p>
          <a:p>
            <a:pPr lvl="1"/>
            <a:r>
              <a:rPr lang="en-US" sz="1200" kern="0" dirty="0"/>
              <a:t>Establish and prioritize animal models for screen validation (</a:t>
            </a:r>
            <a:r>
              <a:rPr lang="en-US" sz="1200" kern="0" dirty="0" err="1"/>
              <a:t>includeng</a:t>
            </a:r>
            <a:r>
              <a:rPr lang="en-US" sz="1200" kern="0" dirty="0"/>
              <a:t> zebrafish and non-human primate model)</a:t>
            </a:r>
            <a:endParaRPr lang="en-GB" sz="1200" kern="0" dirty="0"/>
          </a:p>
          <a:p>
            <a:r>
              <a:rPr lang="en-US" sz="1200" b="1" kern="0" dirty="0"/>
              <a:t>Task 2:</a:t>
            </a:r>
            <a:r>
              <a:rPr lang="en-US" sz="1200" kern="0" dirty="0"/>
              <a:t> Validate newly identified targets (</a:t>
            </a:r>
            <a:r>
              <a:rPr lang="fr-FR" sz="1200" kern="0" dirty="0"/>
              <a:t>UCAM, DZNE, </a:t>
            </a:r>
            <a:r>
              <a:rPr lang="fr-FR" sz="1200" kern="0" dirty="0" err="1"/>
              <a:t>UOxf,Janssen</a:t>
            </a:r>
            <a:r>
              <a:rPr lang="fr-FR" sz="1200" kern="0" dirty="0"/>
              <a:t>)</a:t>
            </a:r>
            <a:r>
              <a:rPr lang="en-US" sz="1200" kern="0" dirty="0"/>
              <a:t> Lentivirus overexpression or shRNA KD or compound treatment</a:t>
            </a:r>
            <a:endParaRPr lang="en-GB" sz="1200" kern="0" dirty="0"/>
          </a:p>
          <a:p>
            <a:r>
              <a:rPr lang="en-US" sz="1200" b="1" kern="0" dirty="0"/>
              <a:t>Task 3:</a:t>
            </a:r>
            <a:r>
              <a:rPr lang="en-US" sz="1200" kern="0" dirty="0"/>
              <a:t> Establish novel markers of propagation (</a:t>
            </a:r>
            <a:r>
              <a:rPr lang="fr-FR" sz="1200" kern="0" dirty="0"/>
              <a:t>BRFAA, DZNE, </a:t>
            </a:r>
            <a:r>
              <a:rPr lang="fr-FR" sz="1200" kern="0" dirty="0" err="1"/>
              <a:t>AbbVie</a:t>
            </a:r>
            <a:r>
              <a:rPr lang="fr-FR" sz="1200" kern="0" dirty="0"/>
              <a:t>) </a:t>
            </a:r>
            <a:r>
              <a:rPr lang="fr-FR" sz="1200" i="1" kern="0" dirty="0"/>
              <a:t>In vivo</a:t>
            </a:r>
            <a:r>
              <a:rPr lang="fr-FR" sz="1200" kern="0" dirty="0"/>
              <a:t> </a:t>
            </a:r>
            <a:r>
              <a:rPr lang="fr-FR" sz="1200" kern="0" dirty="0" err="1"/>
              <a:t>microdialysis</a:t>
            </a:r>
            <a:r>
              <a:rPr lang="fr-FR" sz="1200" kern="0" dirty="0"/>
              <a:t>, ISF-</a:t>
            </a:r>
            <a:r>
              <a:rPr lang="fr-FR" sz="1200" kern="0" dirty="0" err="1"/>
              <a:t>derived</a:t>
            </a:r>
            <a:r>
              <a:rPr lang="fr-FR" sz="1200" kern="0" dirty="0"/>
              <a:t> tau, Neurofilament light </a:t>
            </a:r>
            <a:r>
              <a:rPr lang="fr-FR" sz="1200" kern="0" dirty="0" err="1"/>
              <a:t>chain</a:t>
            </a:r>
            <a:r>
              <a:rPr lang="fr-FR" sz="1200" kern="0" dirty="0"/>
              <a:t> </a:t>
            </a:r>
            <a:r>
              <a:rPr lang="fr-FR" sz="1200" kern="0" dirty="0" err="1"/>
              <a:t>levels</a:t>
            </a:r>
            <a:r>
              <a:rPr lang="fr-FR" sz="1200" kern="0" dirty="0"/>
              <a:t> </a:t>
            </a:r>
            <a:r>
              <a:rPr lang="fr-FR" sz="1200" kern="0" dirty="0" err="1"/>
              <a:t>etc</a:t>
            </a:r>
            <a:endParaRPr lang="en-GB" sz="1200" i="1" kern="0" dirty="0"/>
          </a:p>
        </p:txBody>
      </p:sp>
      <p:sp>
        <p:nvSpPr>
          <p:cNvPr id="17" name="Title 1">
            <a:extLst>
              <a:ext uri="{FF2B5EF4-FFF2-40B4-BE49-F238E27FC236}">
                <a16:creationId xmlns:a16="http://schemas.microsoft.com/office/drawing/2014/main" id="{113B1905-7A26-4989-A784-9EBE027BBCA0}"/>
              </a:ext>
            </a:extLst>
          </p:cNvPr>
          <p:cNvSpPr txBox="1">
            <a:spLocks/>
          </p:cNvSpPr>
          <p:nvPr/>
        </p:nvSpPr>
        <p:spPr>
          <a:xfrm>
            <a:off x="2245671" y="1672459"/>
            <a:ext cx="9767202" cy="1489384"/>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91440" tIns="45720" rIns="91440" bIns="45720" anchor="t" anchorCtr="0" compatLnSpc="1">
            <a:noAutofit/>
          </a:bodyPr>
          <a:lstStyle>
            <a:lvl1pPr marL="342900" marR="0" lvl="0" indent="-342900" algn="l" defTabSz="914400" rtl="0" eaLnBrk="1" fontAlgn="auto" hangingPunct="1">
              <a:lnSpc>
                <a:spcPct val="100000"/>
              </a:lnSpc>
              <a:spcBef>
                <a:spcPts val="700"/>
              </a:spcBef>
              <a:spcAft>
                <a:spcPts val="0"/>
              </a:spcAft>
              <a:buClr>
                <a:srgbClr val="D52B17"/>
              </a:buClr>
              <a:buSzPct val="100000"/>
              <a:buFont typeface="Arial" pitchFamily="34"/>
              <a:buChar char="♦"/>
              <a:tabLst/>
              <a:defRPr lang="en-US" sz="2800" b="0" i="0" u="none" strike="noStrike" kern="0" cap="none" spc="0" baseline="0">
                <a:solidFill>
                  <a:schemeClr val="dk1"/>
                </a:solidFill>
                <a:uFillTx/>
                <a:latin typeface="+mn-lt"/>
                <a:ea typeface="+mn-ea"/>
                <a:cs typeface="+mn-cs"/>
              </a:defRPr>
            </a:lvl1pPr>
            <a:lvl2pPr marL="742950" marR="0" lvl="1" indent="-285750" algn="l" defTabSz="914400" rtl="0" eaLnBrk="1" fontAlgn="auto" hangingPunct="1">
              <a:lnSpc>
                <a:spcPct val="100000"/>
              </a:lnSpc>
              <a:spcBef>
                <a:spcPts val="600"/>
              </a:spcBef>
              <a:spcAft>
                <a:spcPts val="0"/>
              </a:spcAft>
              <a:buClr>
                <a:srgbClr val="D52B17"/>
              </a:buClr>
              <a:buSzPct val="100000"/>
              <a:buChar char="•"/>
              <a:tabLst/>
              <a:defRPr lang="en-US" sz="2600" b="0" i="0" u="none" strike="noStrike" kern="0" cap="none" spc="0" baseline="0">
                <a:solidFill>
                  <a:schemeClr val="dk1"/>
                </a:solidFill>
                <a:uFillTx/>
                <a:latin typeface="+mn-lt"/>
                <a:ea typeface="+mn-ea"/>
                <a:cs typeface="+mn-cs"/>
              </a:defRPr>
            </a:lvl2pPr>
            <a:lvl3pPr marL="1143000" marR="0" lvl="2" indent="-228600" algn="l" defTabSz="914400" rtl="0" eaLnBrk="1" fontAlgn="auto" hangingPunct="1">
              <a:lnSpc>
                <a:spcPct val="100000"/>
              </a:lnSpc>
              <a:spcBef>
                <a:spcPts val="600"/>
              </a:spcBef>
              <a:spcAft>
                <a:spcPts val="0"/>
              </a:spcAft>
              <a:buClr>
                <a:srgbClr val="D52B17"/>
              </a:buClr>
              <a:buSzPct val="100000"/>
              <a:buFont typeface="Arial" pitchFamily="34"/>
              <a:buChar char="–"/>
              <a:tabLst/>
              <a:defRPr lang="en-US" sz="2400" b="0" i="0" u="none" strike="noStrike" kern="0" cap="none" spc="0" baseline="0">
                <a:solidFill>
                  <a:schemeClr val="dk1"/>
                </a:solidFill>
                <a:uFillTx/>
                <a:latin typeface="+mn-lt"/>
                <a:ea typeface="+mn-ea"/>
                <a:cs typeface="+mn-cs"/>
              </a:defRPr>
            </a:lvl3pPr>
            <a:lvl4pPr marL="1600200" marR="0" lvl="3" indent="-228600" algn="l" defTabSz="914400" rtl="0" eaLnBrk="1" fontAlgn="auto" hangingPunct="1">
              <a:lnSpc>
                <a:spcPct val="100000"/>
              </a:lnSpc>
              <a:spcBef>
                <a:spcPts val="500"/>
              </a:spcBef>
              <a:spcAft>
                <a:spcPts val="0"/>
              </a:spcAft>
              <a:buClr>
                <a:srgbClr val="D52B17"/>
              </a:buClr>
              <a:buSzPct val="100000"/>
              <a:buChar char="•"/>
              <a:tabLst/>
              <a:defRPr lang="en-US" sz="2000" b="0" i="0" u="none" strike="noStrike" kern="0" cap="none" spc="0" baseline="0">
                <a:solidFill>
                  <a:schemeClr val="dk1"/>
                </a:solidFill>
                <a:uFillTx/>
                <a:latin typeface="+mn-lt"/>
                <a:ea typeface="+mn-ea"/>
                <a:cs typeface="+mn-cs"/>
              </a:defRPr>
            </a:lvl4pPr>
            <a:lvl5pPr marL="2057400" marR="0" lvl="4" indent="-228600" algn="l" defTabSz="914400" rtl="0" eaLnBrk="1" fontAlgn="auto" hangingPunct="1">
              <a:lnSpc>
                <a:spcPct val="100000"/>
              </a:lnSpc>
              <a:spcBef>
                <a:spcPts val="0"/>
              </a:spcBef>
              <a:spcAft>
                <a:spcPts val="0"/>
              </a:spcAft>
              <a:buClr>
                <a:srgbClr val="D52B17"/>
              </a:buClr>
              <a:buSzPct val="100000"/>
              <a:buChar char="•"/>
              <a:tabLst/>
              <a:defRPr lang="en-US" sz="1800" b="0" i="0" u="none" strike="noStrike" kern="0" cap="none" spc="0" baseline="0">
                <a:solidFill>
                  <a:schemeClr val="dk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itchFamily="34"/>
              <a:buNone/>
            </a:pPr>
            <a:r>
              <a:rPr lang="en-GB" sz="1200" b="1" u="sng" dirty="0"/>
              <a:t>WP2: Thomas Jahn (</a:t>
            </a:r>
            <a:r>
              <a:rPr lang="en-GB" sz="1200" b="1" u="sng" dirty="0" err="1"/>
              <a:t>Abbvie</a:t>
            </a:r>
            <a:r>
              <a:rPr lang="en-GB" sz="1200" b="1" u="sng" dirty="0"/>
              <a:t>)  &amp; Ronald Melki (CNRS</a:t>
            </a:r>
            <a:r>
              <a:rPr lang="en-GB" sz="1200" u="sng" dirty="0"/>
              <a:t>)</a:t>
            </a:r>
          </a:p>
          <a:p>
            <a:r>
              <a:rPr lang="en-GB" sz="1200" b="1" dirty="0"/>
              <a:t>Task 1:</a:t>
            </a:r>
            <a:r>
              <a:rPr lang="en-GB" sz="1200" dirty="0"/>
              <a:t> Characterize and amplify disease-relevant </a:t>
            </a:r>
            <a:r>
              <a:rPr lang="en-GB" sz="1200" dirty="0" err="1"/>
              <a:t>proteopathic</a:t>
            </a:r>
            <a:r>
              <a:rPr lang="en-GB" sz="1200" dirty="0"/>
              <a:t> assemblies.(CNRS, </a:t>
            </a:r>
            <a:r>
              <a:rPr lang="en-GB" sz="1200" dirty="0" err="1"/>
              <a:t>UCam</a:t>
            </a:r>
            <a:r>
              <a:rPr lang="en-GB" sz="1200" dirty="0"/>
              <a:t>, </a:t>
            </a:r>
            <a:r>
              <a:rPr lang="en-GB" sz="1200" dirty="0" err="1"/>
              <a:t>UOxf</a:t>
            </a:r>
            <a:r>
              <a:rPr lang="en-GB" sz="1200" dirty="0"/>
              <a:t>, LMB, HLU, Janssen, </a:t>
            </a:r>
            <a:r>
              <a:rPr lang="en-GB" sz="1200" dirty="0">
                <a:solidFill>
                  <a:srgbClr val="FF0000"/>
                </a:solidFill>
              </a:rPr>
              <a:t>Lilly</a:t>
            </a:r>
            <a:r>
              <a:rPr lang="en-GB" sz="1200" dirty="0"/>
              <a:t>)</a:t>
            </a:r>
          </a:p>
          <a:p>
            <a:r>
              <a:rPr lang="en-GB" sz="1200" b="1" dirty="0"/>
              <a:t>Task 2:</a:t>
            </a:r>
            <a:r>
              <a:rPr lang="en-GB" sz="1200" dirty="0"/>
              <a:t>  Measure propagation of oligomeric or seed-competent assemblies (UMG-GOE, </a:t>
            </a:r>
            <a:r>
              <a:rPr lang="en-GB" sz="1200" dirty="0" err="1"/>
              <a:t>UOxf</a:t>
            </a:r>
            <a:r>
              <a:rPr lang="en-GB" sz="1200" dirty="0"/>
              <a:t>, LMB, HLU, Janssen, </a:t>
            </a:r>
            <a:r>
              <a:rPr lang="en-GB" sz="1200" dirty="0">
                <a:solidFill>
                  <a:srgbClr val="FF0000"/>
                </a:solidFill>
              </a:rPr>
              <a:t>Lilly</a:t>
            </a:r>
            <a:r>
              <a:rPr lang="en-GB" sz="1200" dirty="0"/>
              <a:t>)</a:t>
            </a:r>
          </a:p>
          <a:p>
            <a:r>
              <a:rPr lang="en-GB" sz="1200" b="1" dirty="0"/>
              <a:t>Task 3:</a:t>
            </a:r>
            <a:r>
              <a:rPr lang="en-GB" sz="1200" dirty="0"/>
              <a:t> Delineate mechanisms that regulate the clearance of misfolded </a:t>
            </a:r>
            <a:r>
              <a:rPr lang="el-GR" sz="1200" dirty="0"/>
              <a:t>α-</a:t>
            </a:r>
            <a:r>
              <a:rPr lang="en-GB" sz="1200" dirty="0"/>
              <a:t>synuclein and tau in neuronal cell lines (</a:t>
            </a:r>
            <a:r>
              <a:rPr lang="en-GB" sz="1200" dirty="0" err="1"/>
              <a:t>UOxf</a:t>
            </a:r>
            <a:r>
              <a:rPr lang="en-GB" sz="1200" dirty="0"/>
              <a:t>, BRFAA)</a:t>
            </a:r>
          </a:p>
          <a:p>
            <a:r>
              <a:rPr lang="en-GB" sz="1200" b="1" dirty="0"/>
              <a:t>Task 4: </a:t>
            </a:r>
            <a:r>
              <a:rPr lang="en-GB" sz="1200" dirty="0"/>
              <a:t>Use high content imaging based on calcium and neurite length as a measure of early cellular dysfunction in response to </a:t>
            </a:r>
            <a:r>
              <a:rPr lang="el-GR" sz="1200" dirty="0"/>
              <a:t>α-</a:t>
            </a:r>
            <a:r>
              <a:rPr lang="en-GB" sz="1200" dirty="0"/>
              <a:t>synuclein or tau misfolding (UBX, AU, DZNE, Janssen, </a:t>
            </a:r>
            <a:r>
              <a:rPr lang="en-GB" sz="1200" dirty="0" err="1"/>
              <a:t>Abbvie</a:t>
            </a:r>
            <a:r>
              <a:rPr lang="en-GB" sz="1200" dirty="0"/>
              <a:t>)</a:t>
            </a:r>
          </a:p>
        </p:txBody>
      </p:sp>
      <p:pic>
        <p:nvPicPr>
          <p:cNvPr id="18" name="Picture 2">
            <a:extLst>
              <a:ext uri="{FF2B5EF4-FFF2-40B4-BE49-F238E27FC236}">
                <a16:creationId xmlns:a16="http://schemas.microsoft.com/office/drawing/2014/main" id="{BC2832DE-F8D0-44A0-A295-74E1571F52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580" y="1877151"/>
            <a:ext cx="87061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a:extLst>
              <a:ext uri="{FF2B5EF4-FFF2-40B4-BE49-F238E27FC236}">
                <a16:creationId xmlns:a16="http://schemas.microsoft.com/office/drawing/2014/main" id="{0E8CFA81-3D99-417B-930D-659E1D05F7C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706" y="1877151"/>
            <a:ext cx="949451"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a:extLst>
              <a:ext uri="{FF2B5EF4-FFF2-40B4-BE49-F238E27FC236}">
                <a16:creationId xmlns:a16="http://schemas.microsoft.com/office/drawing/2014/main" id="{AE9BC6A1-96B8-458C-A5EC-2FF8C6C25D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870" y="3450385"/>
            <a:ext cx="87061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a:extLst>
              <a:ext uri="{FF2B5EF4-FFF2-40B4-BE49-F238E27FC236}">
                <a16:creationId xmlns:a16="http://schemas.microsoft.com/office/drawing/2014/main" id="{3482ED3D-CCE3-4A53-9909-58A727D178B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4706" y="3450385"/>
            <a:ext cx="93574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itle 1">
            <a:extLst>
              <a:ext uri="{FF2B5EF4-FFF2-40B4-BE49-F238E27FC236}">
                <a16:creationId xmlns:a16="http://schemas.microsoft.com/office/drawing/2014/main" id="{0B46CADB-CE7E-4B25-BF93-EE8DDE71313A}"/>
              </a:ext>
            </a:extLst>
          </p:cNvPr>
          <p:cNvSpPr txBox="1">
            <a:spLocks/>
          </p:cNvSpPr>
          <p:nvPr/>
        </p:nvSpPr>
        <p:spPr bwMode="auto">
          <a:xfrm>
            <a:off x="2245670" y="3309951"/>
            <a:ext cx="9767203" cy="1348977"/>
          </a:xfrm>
          <a:prstGeom prst="rect">
            <a:avLst/>
          </a:prstGeom>
          <a:extLst>
            <a:ext uri="{FAA26D3D-D897-4be2-8F04-BA451C77F1D7}">
              <ma14:placeholderFlag xmlns=""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vert="horz" wrap="square" lIns="91395" tIns="45697" rIns="91395" bIns="45697" numCol="1" anchor="t" anchorCtr="0" compatLnSpc="1">
            <a:prstTxWarp prst="textNoShape">
              <a:avLst/>
            </a:prstTxWarp>
          </a:bodyPr>
          <a:lstStyle>
            <a:lvl1pPr marL="342728" indent="-342728" algn="l" rtl="0" eaLnBrk="1" fontAlgn="base" hangingPunct="1">
              <a:spcBef>
                <a:spcPct val="20000"/>
              </a:spcBef>
              <a:spcAft>
                <a:spcPct val="0"/>
              </a:spcAft>
              <a:buClr>
                <a:schemeClr val="accent3"/>
              </a:buClr>
              <a:buFont typeface="Arial" panose="020B0604020202020204" pitchFamily="34" charset="0"/>
              <a:buChar char="♦"/>
              <a:defRPr sz="2800">
                <a:solidFill>
                  <a:schemeClr val="dk1"/>
                </a:solidFill>
                <a:latin typeface="+mn-lt"/>
                <a:ea typeface="+mn-ea"/>
                <a:cs typeface="+mn-cs"/>
              </a:defRPr>
            </a:lvl1pPr>
            <a:lvl2pPr marL="742583" indent="-285610" algn="l" rtl="0" eaLnBrk="1" fontAlgn="base" hangingPunct="1">
              <a:spcBef>
                <a:spcPct val="20000"/>
              </a:spcBef>
              <a:spcAft>
                <a:spcPct val="0"/>
              </a:spcAft>
              <a:buClr>
                <a:schemeClr val="accent3"/>
              </a:buClr>
              <a:buChar char="•"/>
              <a:defRPr sz="2400">
                <a:solidFill>
                  <a:schemeClr val="dk1"/>
                </a:solidFill>
                <a:latin typeface="+mn-lt"/>
                <a:ea typeface="+mn-ea"/>
                <a:cs typeface="+mn-cs"/>
              </a:defRPr>
            </a:lvl2pPr>
            <a:lvl3pPr marL="1142436" indent="-228486" algn="l" rtl="0" eaLnBrk="1" fontAlgn="base" hangingPunct="1">
              <a:spcBef>
                <a:spcPct val="20000"/>
              </a:spcBef>
              <a:spcAft>
                <a:spcPct val="0"/>
              </a:spcAft>
              <a:buClr>
                <a:schemeClr val="accent3"/>
              </a:buClr>
              <a:buFont typeface="Arial" panose="020B0604020202020204" pitchFamily="34" charset="0"/>
              <a:buChar char="–"/>
              <a:defRPr sz="2000">
                <a:solidFill>
                  <a:schemeClr val="dk1"/>
                </a:solidFill>
                <a:latin typeface="+mn-lt"/>
                <a:ea typeface="+mn-ea"/>
                <a:cs typeface="+mn-cs"/>
              </a:defRPr>
            </a:lvl3pPr>
            <a:lvl4pPr marL="1599409" indent="-228486" algn="l" rtl="0" eaLnBrk="1" fontAlgn="base" hangingPunct="1">
              <a:spcBef>
                <a:spcPct val="20000"/>
              </a:spcBef>
              <a:spcAft>
                <a:spcPct val="0"/>
              </a:spcAft>
              <a:buClr>
                <a:schemeClr val="accent3"/>
              </a:buClr>
              <a:buChar char="•"/>
              <a:defRPr sz="2000">
                <a:solidFill>
                  <a:schemeClr val="dk1"/>
                </a:solidFill>
                <a:latin typeface="+mn-lt"/>
                <a:ea typeface="+mn-ea"/>
                <a:cs typeface="+mn-cs"/>
              </a:defRPr>
            </a:lvl4pPr>
            <a:lvl5pPr marL="2056382" indent="-228486" algn="l" rtl="0" eaLnBrk="1" fontAlgn="base" hangingPunct="1">
              <a:spcBef>
                <a:spcPct val="20000"/>
              </a:spcBef>
              <a:spcAft>
                <a:spcPct val="0"/>
              </a:spcAft>
              <a:buClr>
                <a:schemeClr val="accent3"/>
              </a:buClr>
              <a:buChar char="•"/>
              <a:defRPr>
                <a:solidFill>
                  <a:schemeClr val="dk1"/>
                </a:solidFill>
                <a:latin typeface="+mn-lt"/>
                <a:ea typeface="+mn-ea"/>
                <a:cs typeface="+mn-cs"/>
              </a:defRPr>
            </a:lvl5pPr>
            <a:lvl6pPr marL="2513356" indent="-228486" algn="l" rtl="0" eaLnBrk="1" fontAlgn="base" hangingPunct="1">
              <a:spcBef>
                <a:spcPct val="20000"/>
              </a:spcBef>
              <a:spcAft>
                <a:spcPct val="0"/>
              </a:spcAft>
              <a:buChar char="•"/>
              <a:defRPr>
                <a:solidFill>
                  <a:schemeClr val="dk1"/>
                </a:solidFill>
                <a:latin typeface="+mn-lt"/>
                <a:ea typeface="+mn-ea"/>
                <a:cs typeface="+mn-cs"/>
              </a:defRPr>
            </a:lvl6pPr>
            <a:lvl7pPr marL="2970331" indent="-228486" algn="l" rtl="0" eaLnBrk="1" fontAlgn="base" hangingPunct="1">
              <a:spcBef>
                <a:spcPct val="20000"/>
              </a:spcBef>
              <a:spcAft>
                <a:spcPct val="0"/>
              </a:spcAft>
              <a:buChar char="•"/>
              <a:defRPr>
                <a:solidFill>
                  <a:schemeClr val="dk1"/>
                </a:solidFill>
                <a:latin typeface="+mn-lt"/>
                <a:ea typeface="+mn-ea"/>
                <a:cs typeface="+mn-cs"/>
              </a:defRPr>
            </a:lvl7pPr>
            <a:lvl8pPr marL="3427304" indent="-228486" algn="l" rtl="0" eaLnBrk="1" fontAlgn="base" hangingPunct="1">
              <a:spcBef>
                <a:spcPct val="20000"/>
              </a:spcBef>
              <a:spcAft>
                <a:spcPct val="0"/>
              </a:spcAft>
              <a:buChar char="•"/>
              <a:defRPr>
                <a:solidFill>
                  <a:schemeClr val="dk1"/>
                </a:solidFill>
                <a:latin typeface="+mn-lt"/>
                <a:ea typeface="+mn-ea"/>
                <a:cs typeface="+mn-cs"/>
              </a:defRPr>
            </a:lvl8pPr>
            <a:lvl9pPr marL="3884279" indent="-228486" algn="l" rtl="0" eaLnBrk="1" fontAlgn="base" hangingPunct="1">
              <a:spcBef>
                <a:spcPct val="20000"/>
              </a:spcBef>
              <a:spcAft>
                <a:spcPct val="0"/>
              </a:spcAft>
              <a:buChar char="•"/>
              <a:defRPr>
                <a:solidFill>
                  <a:schemeClr val="dk1"/>
                </a:solidFill>
                <a:latin typeface="+mn-lt"/>
                <a:ea typeface="+mn-ea"/>
                <a:cs typeface="+mn-cs"/>
              </a:defRPr>
            </a:lvl9pPr>
          </a:lstStyle>
          <a:p>
            <a:pPr marL="0" indent="0">
              <a:buFont typeface="Arial" panose="020B0604020202020204" pitchFamily="34" charset="0"/>
              <a:buNone/>
            </a:pPr>
            <a:r>
              <a:rPr lang="en-GB" sz="1200" b="1" u="sng" kern="0" dirty="0"/>
              <a:t>WP3: Fiona Elwood (Novartis)  &amp; </a:t>
            </a:r>
            <a:r>
              <a:rPr lang="fr-FR" sz="1200" b="1" u="sng" kern="0" dirty="0"/>
              <a:t>Peter Heutink </a:t>
            </a:r>
            <a:r>
              <a:rPr lang="en-GB" sz="1200" b="1" u="sng" kern="0" dirty="0"/>
              <a:t>(DZNE</a:t>
            </a:r>
            <a:r>
              <a:rPr lang="en-GB" sz="1200" u="sng" kern="0" dirty="0"/>
              <a:t>)</a:t>
            </a:r>
          </a:p>
          <a:p>
            <a:r>
              <a:rPr lang="en-US" sz="1200" b="1" kern="0" dirty="0"/>
              <a:t>Task 1:</a:t>
            </a:r>
            <a:r>
              <a:rPr lang="en-US" sz="1200" kern="0" dirty="0"/>
              <a:t> Generate list of potential targets for high throughput cellular screening (DZNE, Novartis, </a:t>
            </a:r>
            <a:r>
              <a:rPr lang="en-US" sz="1200" kern="0" dirty="0">
                <a:solidFill>
                  <a:srgbClr val="FF0000"/>
                </a:solidFill>
              </a:rPr>
              <a:t>Lilly</a:t>
            </a:r>
            <a:r>
              <a:rPr lang="en-US" sz="1200" kern="0" dirty="0"/>
              <a:t>)</a:t>
            </a:r>
            <a:endParaRPr lang="en-GB" sz="1200" kern="0" dirty="0"/>
          </a:p>
          <a:p>
            <a:r>
              <a:rPr lang="en-US" sz="1200" b="1" kern="0" dirty="0"/>
              <a:t>Task 2:</a:t>
            </a:r>
            <a:r>
              <a:rPr lang="en-US" sz="1200" kern="0" dirty="0"/>
              <a:t> Miniaturize assays and generate focused genetic libraries (HLU, Novartis and corresponding WP2 participants)</a:t>
            </a:r>
            <a:endParaRPr lang="en-GB" sz="1200" kern="0" dirty="0"/>
          </a:p>
          <a:p>
            <a:r>
              <a:rPr lang="en-US" sz="1200" b="1" kern="0" dirty="0"/>
              <a:t>Task 3:</a:t>
            </a:r>
            <a:r>
              <a:rPr lang="en-US" sz="1200" kern="0" dirty="0"/>
              <a:t> Perform focused genetic screens (HLU, Novartis)</a:t>
            </a:r>
            <a:endParaRPr lang="en-GB" sz="1200" kern="0" dirty="0"/>
          </a:p>
          <a:p>
            <a:r>
              <a:rPr lang="en-US" sz="1200" b="1" kern="0" dirty="0"/>
              <a:t>Task 4:</a:t>
            </a:r>
            <a:r>
              <a:rPr lang="en-US" sz="1200" kern="0" dirty="0"/>
              <a:t> Initial assessment of toxicity, cellular response and </a:t>
            </a:r>
            <a:r>
              <a:rPr lang="en-US" sz="1200" kern="0" dirty="0" err="1"/>
              <a:t>druggability</a:t>
            </a:r>
            <a:r>
              <a:rPr lang="en-US" sz="1200" kern="0" dirty="0"/>
              <a:t> of hits (DZNE, HLU, Novartis, Dundee)</a:t>
            </a:r>
            <a:endParaRPr lang="en-GB" sz="1200" kern="0" dirty="0"/>
          </a:p>
          <a:p>
            <a:r>
              <a:rPr lang="en-US" sz="1200" b="1" kern="0" dirty="0"/>
              <a:t>Task 5:</a:t>
            </a:r>
            <a:r>
              <a:rPr lang="en-US" sz="1200" kern="0" dirty="0"/>
              <a:t> Bioinformatics, annotation and data integration (DZNE, </a:t>
            </a:r>
            <a:r>
              <a:rPr lang="en-US" sz="1200" kern="0" dirty="0">
                <a:solidFill>
                  <a:srgbClr val="FF0000"/>
                </a:solidFill>
              </a:rPr>
              <a:t>Lilly</a:t>
            </a:r>
            <a:r>
              <a:rPr lang="en-US" sz="1200" kern="0" dirty="0"/>
              <a:t>)</a:t>
            </a:r>
            <a:endParaRPr lang="en-GB" sz="1200" kern="0" dirty="0"/>
          </a:p>
        </p:txBody>
      </p:sp>
      <p:pic>
        <p:nvPicPr>
          <p:cNvPr id="23" name="Picture 2">
            <a:extLst>
              <a:ext uri="{FF2B5EF4-FFF2-40B4-BE49-F238E27FC236}">
                <a16:creationId xmlns:a16="http://schemas.microsoft.com/office/drawing/2014/main" id="{5DDE3813-BE1B-4903-9C44-3F7D5AAF45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3350" y="5105507"/>
            <a:ext cx="870612"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a:extLst>
              <a:ext uri="{FF2B5EF4-FFF2-40B4-BE49-F238E27FC236}">
                <a16:creationId xmlns:a16="http://schemas.microsoft.com/office/drawing/2014/main" id="{8778D343-D8AC-4654-921F-A179F53FAC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84706" y="5084554"/>
            <a:ext cx="930219"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2812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D06C22-15A3-448D-8232-8688813970E2}"/>
              </a:ext>
            </a:extLst>
          </p:cNvPr>
          <p:cNvSpPr>
            <a:spLocks noGrp="1"/>
          </p:cNvSpPr>
          <p:nvPr>
            <p:ph type="body" sz="quarter" idx="14"/>
          </p:nvPr>
        </p:nvSpPr>
        <p:spPr/>
        <p:txBody>
          <a:bodyPr/>
          <a:lstStyle/>
          <a:p>
            <a:endParaRPr lang="en-GB"/>
          </a:p>
        </p:txBody>
      </p:sp>
      <p:pic>
        <p:nvPicPr>
          <p:cNvPr id="4" name="Picture 3">
            <a:extLst>
              <a:ext uri="{FF2B5EF4-FFF2-40B4-BE49-F238E27FC236}">
                <a16:creationId xmlns:a16="http://schemas.microsoft.com/office/drawing/2014/main" id="{497753C4-7887-48CF-B5FA-323669582F30}"/>
              </a:ext>
            </a:extLst>
          </p:cNvPr>
          <p:cNvPicPr>
            <a:picLocks noChangeAspect="1"/>
          </p:cNvPicPr>
          <p:nvPr/>
        </p:nvPicPr>
        <p:blipFill>
          <a:blip r:embed="rId2"/>
          <a:stretch>
            <a:fillRect/>
          </a:stretch>
        </p:blipFill>
        <p:spPr>
          <a:xfrm>
            <a:off x="297065" y="1431882"/>
            <a:ext cx="6171974" cy="1955522"/>
          </a:xfrm>
          <a:prstGeom prst="rect">
            <a:avLst/>
          </a:prstGeom>
        </p:spPr>
      </p:pic>
      <p:pic>
        <p:nvPicPr>
          <p:cNvPr id="5" name="Picture 4">
            <a:extLst>
              <a:ext uri="{FF2B5EF4-FFF2-40B4-BE49-F238E27FC236}">
                <a16:creationId xmlns:a16="http://schemas.microsoft.com/office/drawing/2014/main" id="{62F9B0CF-A1DD-41F9-81ED-B5C58F199067}"/>
              </a:ext>
            </a:extLst>
          </p:cNvPr>
          <p:cNvPicPr>
            <a:picLocks noChangeAspect="1"/>
          </p:cNvPicPr>
          <p:nvPr/>
        </p:nvPicPr>
        <p:blipFill>
          <a:blip r:embed="rId3"/>
          <a:stretch>
            <a:fillRect/>
          </a:stretch>
        </p:blipFill>
        <p:spPr>
          <a:xfrm>
            <a:off x="6469039" y="1916932"/>
            <a:ext cx="5623516" cy="1470472"/>
          </a:xfrm>
          <a:prstGeom prst="rect">
            <a:avLst/>
          </a:prstGeom>
        </p:spPr>
      </p:pic>
      <p:pic>
        <p:nvPicPr>
          <p:cNvPr id="6" name="Picture 5">
            <a:extLst>
              <a:ext uri="{FF2B5EF4-FFF2-40B4-BE49-F238E27FC236}">
                <a16:creationId xmlns:a16="http://schemas.microsoft.com/office/drawing/2014/main" id="{9C0C2E9A-1160-4A84-9E24-CD0D4953627A}"/>
              </a:ext>
            </a:extLst>
          </p:cNvPr>
          <p:cNvPicPr>
            <a:picLocks noChangeAspect="1"/>
          </p:cNvPicPr>
          <p:nvPr/>
        </p:nvPicPr>
        <p:blipFill>
          <a:blip r:embed="rId4"/>
          <a:stretch>
            <a:fillRect/>
          </a:stretch>
        </p:blipFill>
        <p:spPr>
          <a:xfrm>
            <a:off x="495872" y="3971498"/>
            <a:ext cx="6021152" cy="1714851"/>
          </a:xfrm>
          <a:prstGeom prst="rect">
            <a:avLst/>
          </a:prstGeom>
        </p:spPr>
      </p:pic>
      <p:pic>
        <p:nvPicPr>
          <p:cNvPr id="7" name="Picture 6">
            <a:extLst>
              <a:ext uri="{FF2B5EF4-FFF2-40B4-BE49-F238E27FC236}">
                <a16:creationId xmlns:a16="http://schemas.microsoft.com/office/drawing/2014/main" id="{DE8E769C-18E7-4C2E-81BB-449EF9AE862F}"/>
              </a:ext>
            </a:extLst>
          </p:cNvPr>
          <p:cNvPicPr>
            <a:picLocks noChangeAspect="1"/>
          </p:cNvPicPr>
          <p:nvPr/>
        </p:nvPicPr>
        <p:blipFill>
          <a:blip r:embed="rId5"/>
          <a:stretch>
            <a:fillRect/>
          </a:stretch>
        </p:blipFill>
        <p:spPr>
          <a:xfrm>
            <a:off x="6824796" y="3971498"/>
            <a:ext cx="5175214" cy="1572174"/>
          </a:xfrm>
          <a:prstGeom prst="rect">
            <a:avLst/>
          </a:prstGeom>
        </p:spPr>
      </p:pic>
      <p:sp>
        <p:nvSpPr>
          <p:cNvPr id="9" name="Rectangle 8">
            <a:extLst>
              <a:ext uri="{FF2B5EF4-FFF2-40B4-BE49-F238E27FC236}">
                <a16:creationId xmlns:a16="http://schemas.microsoft.com/office/drawing/2014/main" id="{B193F7E3-BD21-42E0-9AC9-C39038DB7BFF}"/>
              </a:ext>
            </a:extLst>
          </p:cNvPr>
          <p:cNvSpPr/>
          <p:nvPr/>
        </p:nvSpPr>
        <p:spPr>
          <a:xfrm>
            <a:off x="678065" y="257993"/>
            <a:ext cx="9286696" cy="954107"/>
          </a:xfrm>
          <a:prstGeom prst="rect">
            <a:avLst/>
          </a:prstGeom>
        </p:spPr>
        <p:txBody>
          <a:bodyPr wrap="square">
            <a:spAutoFit/>
          </a:bodyPr>
          <a:lstStyle/>
          <a:p>
            <a:r>
              <a:rPr lang="en-GB" sz="2800" dirty="0" err="1">
                <a:solidFill>
                  <a:srgbClr val="00B0F0"/>
                </a:solidFill>
              </a:rPr>
              <a:t>IMPRiND</a:t>
            </a:r>
            <a:r>
              <a:rPr lang="en-GB" sz="2800" dirty="0"/>
              <a:t>: </a:t>
            </a:r>
            <a:r>
              <a:rPr lang="en-US" sz="2800" dirty="0">
                <a:solidFill>
                  <a:srgbClr val="D02673"/>
                </a:solidFill>
              </a:rPr>
              <a:t>Inhibiting Misfolded Protein Propagation in Neurodegenerative Diseases</a:t>
            </a:r>
          </a:p>
        </p:txBody>
      </p:sp>
      <p:pic>
        <p:nvPicPr>
          <p:cNvPr id="10" name="Picture 9">
            <a:extLst>
              <a:ext uri="{FF2B5EF4-FFF2-40B4-BE49-F238E27FC236}">
                <a16:creationId xmlns:a16="http://schemas.microsoft.com/office/drawing/2014/main" id="{8699E8D4-328B-4B88-B9E4-5164C5BB224D}"/>
              </a:ext>
            </a:extLst>
          </p:cNvPr>
          <p:cNvPicPr>
            <a:picLocks noChangeAspect="1"/>
          </p:cNvPicPr>
          <p:nvPr/>
        </p:nvPicPr>
        <p:blipFill>
          <a:blip r:embed="rId6"/>
          <a:stretch>
            <a:fillRect/>
          </a:stretch>
        </p:blipFill>
        <p:spPr>
          <a:xfrm>
            <a:off x="9453796" y="0"/>
            <a:ext cx="2738204" cy="1762125"/>
          </a:xfrm>
          <a:prstGeom prst="rect">
            <a:avLst/>
          </a:prstGeom>
        </p:spPr>
      </p:pic>
    </p:spTree>
    <p:extLst>
      <p:ext uri="{BB962C8B-B14F-4D97-AF65-F5344CB8AC3E}">
        <p14:creationId xmlns:p14="http://schemas.microsoft.com/office/powerpoint/2010/main" val="750630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B6238-2CD6-4293-AA36-313144F38FC3}"/>
              </a:ext>
            </a:extLst>
          </p:cNvPr>
          <p:cNvSpPr>
            <a:spLocks noGrp="1"/>
          </p:cNvSpPr>
          <p:nvPr>
            <p:ph type="body" sz="quarter" idx="14"/>
          </p:nvPr>
        </p:nvSpPr>
        <p:spPr>
          <a:xfrm>
            <a:off x="812800" y="1981200"/>
            <a:ext cx="7717742" cy="3733800"/>
          </a:xfrm>
        </p:spPr>
        <p:txBody>
          <a:bodyPr/>
          <a:lstStyle/>
          <a:p>
            <a:pPr marL="0" indent="0">
              <a:buNone/>
            </a:pPr>
            <a:r>
              <a:rPr lang="en-GB" sz="2000" dirty="0"/>
              <a:t>Identified the most optimal method to isolate brain-derived tau assemblies from AD brains in collaboration at three sites, including quality control and quantification of tau assemblies for screening and validation platforms </a:t>
            </a:r>
          </a:p>
          <a:p>
            <a:pPr marL="0" indent="0">
              <a:buNone/>
            </a:pPr>
            <a:endParaRPr lang="en-GB" sz="2000" dirty="0"/>
          </a:p>
          <a:p>
            <a:pPr marL="0" indent="0">
              <a:buNone/>
            </a:pPr>
            <a:r>
              <a:rPr lang="en-GB" sz="2000" dirty="0"/>
              <a:t>Supply of well-characterized recombinant α-synuclein assemblies to facilitate testing, genetic screens and the development of validation models to all partners and successful amplification of brain-derived seeds in tissue from PD and MSA cases</a:t>
            </a:r>
          </a:p>
        </p:txBody>
      </p:sp>
      <p:sp>
        <p:nvSpPr>
          <p:cNvPr id="3" name="Text Placeholder 2">
            <a:extLst>
              <a:ext uri="{FF2B5EF4-FFF2-40B4-BE49-F238E27FC236}">
                <a16:creationId xmlns:a16="http://schemas.microsoft.com/office/drawing/2014/main" id="{78525F3C-4186-4680-8D0E-C894EC7B2A0C}"/>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r>
              <a:rPr lang="en-US" dirty="0">
                <a:solidFill>
                  <a:schemeClr val="tx1">
                    <a:lumMod val="65000"/>
                    <a:lumOff val="35000"/>
                  </a:schemeClr>
                </a:solidFill>
              </a:rPr>
              <a:t>Protein assemblies</a:t>
            </a:r>
          </a:p>
          <a:p>
            <a:endParaRPr lang="en-GB" dirty="0"/>
          </a:p>
        </p:txBody>
      </p:sp>
      <p:pic>
        <p:nvPicPr>
          <p:cNvPr id="5" name="Picture 2">
            <a:extLst>
              <a:ext uri="{FF2B5EF4-FFF2-40B4-BE49-F238E27FC236}">
                <a16:creationId xmlns:a16="http://schemas.microsoft.com/office/drawing/2014/main" id="{DCEF949F-255F-4F1F-8A70-DB2B42E02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7400" y="1762125"/>
            <a:ext cx="3445822" cy="4391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28793BEE-7AA3-4786-8B3E-B87389823875}"/>
              </a:ext>
            </a:extLst>
          </p:cNvPr>
          <p:cNvPicPr>
            <a:picLocks noChangeAspect="1"/>
          </p:cNvPicPr>
          <p:nvPr/>
        </p:nvPicPr>
        <p:blipFill>
          <a:blip r:embed="rId3"/>
          <a:stretch>
            <a:fillRect/>
          </a:stretch>
        </p:blipFill>
        <p:spPr>
          <a:xfrm>
            <a:off x="9453796" y="0"/>
            <a:ext cx="2738204" cy="1762125"/>
          </a:xfrm>
          <a:prstGeom prst="rect">
            <a:avLst/>
          </a:prstGeom>
        </p:spPr>
      </p:pic>
    </p:spTree>
    <p:extLst>
      <p:ext uri="{BB962C8B-B14F-4D97-AF65-F5344CB8AC3E}">
        <p14:creationId xmlns:p14="http://schemas.microsoft.com/office/powerpoint/2010/main" val="2688339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C6D8C2-5CD8-4B56-8552-6E37CBF4E046}"/>
              </a:ext>
            </a:extLst>
          </p:cNvPr>
          <p:cNvSpPr>
            <a:spLocks noGrp="1"/>
          </p:cNvSpPr>
          <p:nvPr>
            <p:ph type="body" sz="quarter" idx="13"/>
          </p:nvPr>
        </p:nvSpPr>
        <p:spPr/>
        <p:txBody>
          <a:bodyPr/>
          <a:lstStyle/>
          <a:p>
            <a:r>
              <a:rPr lang="en-GB" sz="3200" dirty="0"/>
              <a:t>The drug development process</a:t>
            </a:r>
          </a:p>
        </p:txBody>
      </p:sp>
      <p:sp>
        <p:nvSpPr>
          <p:cNvPr id="3" name="Text Placeholder 2">
            <a:extLst>
              <a:ext uri="{FF2B5EF4-FFF2-40B4-BE49-F238E27FC236}">
                <a16:creationId xmlns:a16="http://schemas.microsoft.com/office/drawing/2014/main" id="{CC7A2B16-9A89-4D04-BA11-49F3C5272C56}"/>
              </a:ext>
            </a:extLst>
          </p:cNvPr>
          <p:cNvSpPr>
            <a:spLocks noGrp="1"/>
          </p:cNvSpPr>
          <p:nvPr>
            <p:ph type="body" sz="quarter" idx="14"/>
          </p:nvPr>
        </p:nvSpPr>
        <p:spPr/>
        <p:txBody>
          <a:bodyPr/>
          <a:lstStyle/>
          <a:p>
            <a:endParaRPr lang="en-GB"/>
          </a:p>
        </p:txBody>
      </p:sp>
      <p:pic>
        <p:nvPicPr>
          <p:cNvPr id="4" name="Content Placeholder 3">
            <a:extLst>
              <a:ext uri="{FF2B5EF4-FFF2-40B4-BE49-F238E27FC236}">
                <a16:creationId xmlns:a16="http://schemas.microsoft.com/office/drawing/2014/main" id="{BD17FD14-B469-4C51-9EAD-B53D13B7893F}"/>
              </a:ext>
            </a:extLst>
          </p:cNvPr>
          <p:cNvPicPr>
            <a:picLocks noChangeAspect="1"/>
          </p:cNvPicPr>
          <p:nvPr/>
        </p:nvPicPr>
        <p:blipFill>
          <a:blip r:embed="rId2"/>
          <a:stretch>
            <a:fillRect/>
          </a:stretch>
        </p:blipFill>
        <p:spPr>
          <a:xfrm>
            <a:off x="1417563" y="1192212"/>
            <a:ext cx="9194827" cy="4854575"/>
          </a:xfrm>
          <a:prstGeom prst="rect">
            <a:avLst/>
          </a:prstGeom>
        </p:spPr>
      </p:pic>
    </p:spTree>
    <p:extLst>
      <p:ext uri="{BB962C8B-B14F-4D97-AF65-F5344CB8AC3E}">
        <p14:creationId xmlns:p14="http://schemas.microsoft.com/office/powerpoint/2010/main" val="7149240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B6238-2CD6-4293-AA36-313144F38FC3}"/>
              </a:ext>
            </a:extLst>
          </p:cNvPr>
          <p:cNvSpPr>
            <a:spLocks noGrp="1"/>
          </p:cNvSpPr>
          <p:nvPr>
            <p:ph type="body" sz="quarter" idx="14"/>
          </p:nvPr>
        </p:nvSpPr>
        <p:spPr>
          <a:xfrm>
            <a:off x="812800" y="1867583"/>
            <a:ext cx="10566400" cy="3733800"/>
          </a:xfrm>
        </p:spPr>
        <p:txBody>
          <a:bodyPr/>
          <a:lstStyle/>
          <a:p>
            <a:pPr marL="0" indent="0">
              <a:buNone/>
            </a:pPr>
            <a:r>
              <a:rPr lang="en-GB" sz="2000" dirty="0"/>
              <a:t>CRISPR screen in WT </a:t>
            </a:r>
            <a:r>
              <a:rPr lang="en-GB" sz="2000" dirty="0" err="1"/>
              <a:t>mCherry</a:t>
            </a:r>
            <a:r>
              <a:rPr lang="en-GB" sz="2000" dirty="0"/>
              <a:t>-SNCA SH-SY5Y cell lines using pre-formed </a:t>
            </a:r>
            <a:r>
              <a:rPr lang="en-GB" sz="2000" dirty="0">
                <a:latin typeface="Symbol" panose="05050102010706020507" pitchFamily="18" charset="2"/>
              </a:rPr>
              <a:t>a</a:t>
            </a:r>
            <a:r>
              <a:rPr lang="en-GB" sz="2000" dirty="0"/>
              <a:t>-</a:t>
            </a:r>
            <a:r>
              <a:rPr lang="en-GB" sz="2000" dirty="0" err="1"/>
              <a:t>syn</a:t>
            </a:r>
            <a:r>
              <a:rPr lang="en-GB" sz="2000" dirty="0"/>
              <a:t> fibrils (PFFs) (Lilly, Oxford, Novartis)</a:t>
            </a:r>
          </a:p>
          <a:p>
            <a:pPr marL="0" indent="0">
              <a:buNone/>
            </a:pPr>
            <a:r>
              <a:rPr lang="en-GB" sz="2000" dirty="0"/>
              <a:t>Targeted to ~1200 genes from genetics, </a:t>
            </a:r>
            <a:r>
              <a:rPr lang="en-GB" sz="2000" dirty="0" err="1"/>
              <a:t>proteostasis</a:t>
            </a:r>
            <a:r>
              <a:rPr lang="en-GB" sz="2000" dirty="0"/>
              <a:t> and </a:t>
            </a:r>
            <a:r>
              <a:rPr lang="en-GB" sz="2000" dirty="0">
                <a:latin typeface="Symbol" panose="05050102010706020507" pitchFamily="18" charset="2"/>
              </a:rPr>
              <a:t>a</a:t>
            </a:r>
            <a:r>
              <a:rPr lang="en-GB" sz="2000" dirty="0"/>
              <a:t>-</a:t>
            </a:r>
            <a:r>
              <a:rPr lang="en-GB" sz="2000" dirty="0" err="1"/>
              <a:t>syn</a:t>
            </a:r>
            <a:r>
              <a:rPr lang="en-GB" sz="2000" dirty="0"/>
              <a:t> interactome</a:t>
            </a:r>
          </a:p>
          <a:p>
            <a:pPr marL="0" indent="0">
              <a:buNone/>
            </a:pPr>
            <a:r>
              <a:rPr lang="en-GB" sz="2000" dirty="0"/>
              <a:t>Genome-wide screen now completed - analysis ongoing</a:t>
            </a:r>
          </a:p>
          <a:p>
            <a:pPr marL="0" indent="0">
              <a:buNone/>
            </a:pPr>
            <a:endParaRPr lang="en-GB" dirty="0"/>
          </a:p>
        </p:txBody>
      </p:sp>
      <p:sp>
        <p:nvSpPr>
          <p:cNvPr id="3" name="Text Placeholder 2">
            <a:extLst>
              <a:ext uri="{FF2B5EF4-FFF2-40B4-BE49-F238E27FC236}">
                <a16:creationId xmlns:a16="http://schemas.microsoft.com/office/drawing/2014/main" id="{78525F3C-4186-4680-8D0E-C894EC7B2A0C}"/>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r>
              <a:rPr lang="en-US" dirty="0">
                <a:solidFill>
                  <a:schemeClr val="tx1">
                    <a:lumMod val="65000"/>
                    <a:lumOff val="35000"/>
                  </a:schemeClr>
                </a:solidFill>
              </a:rPr>
              <a:t>Screens: </a:t>
            </a:r>
            <a:r>
              <a:rPr lang="en-GB" dirty="0">
                <a:solidFill>
                  <a:srgbClr val="D02673"/>
                </a:solidFill>
                <a:latin typeface="Symbol" panose="05050102010706020507" pitchFamily="18" charset="2"/>
              </a:rPr>
              <a:t>a</a:t>
            </a:r>
            <a:r>
              <a:rPr lang="en-GB" dirty="0">
                <a:solidFill>
                  <a:srgbClr val="D02673"/>
                </a:solidFill>
              </a:rPr>
              <a:t>-</a:t>
            </a:r>
            <a:r>
              <a:rPr lang="en-GB" dirty="0" err="1">
                <a:solidFill>
                  <a:srgbClr val="D02673"/>
                </a:solidFill>
              </a:rPr>
              <a:t>syn</a:t>
            </a:r>
            <a:endParaRPr lang="en-US" dirty="0">
              <a:solidFill>
                <a:srgbClr val="D02673"/>
              </a:solidFill>
            </a:endParaRPr>
          </a:p>
          <a:p>
            <a:endParaRPr lang="en-GB" dirty="0"/>
          </a:p>
        </p:txBody>
      </p:sp>
      <p:pic>
        <p:nvPicPr>
          <p:cNvPr id="4" name="Picture 3">
            <a:extLst>
              <a:ext uri="{FF2B5EF4-FFF2-40B4-BE49-F238E27FC236}">
                <a16:creationId xmlns:a16="http://schemas.microsoft.com/office/drawing/2014/main" id="{09E9F503-CBA2-4668-8C3E-9DF2902C1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5017" y="3734483"/>
            <a:ext cx="8791575" cy="244475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BED8C12-6526-446B-BDD3-242CA8A90D8E}"/>
              </a:ext>
            </a:extLst>
          </p:cNvPr>
          <p:cNvPicPr>
            <a:picLocks noChangeAspect="1"/>
          </p:cNvPicPr>
          <p:nvPr/>
        </p:nvPicPr>
        <p:blipFill>
          <a:blip r:embed="rId3"/>
          <a:stretch>
            <a:fillRect/>
          </a:stretch>
        </p:blipFill>
        <p:spPr>
          <a:xfrm>
            <a:off x="9453796" y="0"/>
            <a:ext cx="2738204" cy="1762125"/>
          </a:xfrm>
          <a:prstGeom prst="rect">
            <a:avLst/>
          </a:prstGeom>
        </p:spPr>
      </p:pic>
    </p:spTree>
    <p:extLst>
      <p:ext uri="{BB962C8B-B14F-4D97-AF65-F5344CB8AC3E}">
        <p14:creationId xmlns:p14="http://schemas.microsoft.com/office/powerpoint/2010/main" val="3990433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B6238-2CD6-4293-AA36-313144F38FC3}"/>
              </a:ext>
            </a:extLst>
          </p:cNvPr>
          <p:cNvSpPr>
            <a:spLocks noGrp="1"/>
          </p:cNvSpPr>
          <p:nvPr>
            <p:ph type="body" sz="quarter" idx="14"/>
          </p:nvPr>
        </p:nvSpPr>
        <p:spPr>
          <a:xfrm>
            <a:off x="812800" y="1867583"/>
            <a:ext cx="10566400" cy="3733800"/>
          </a:xfrm>
        </p:spPr>
        <p:txBody>
          <a:bodyPr/>
          <a:lstStyle/>
          <a:p>
            <a:pPr marL="0" indent="0">
              <a:buNone/>
            </a:pPr>
            <a:endParaRPr lang="en-GB" sz="2000" dirty="0"/>
          </a:p>
          <a:p>
            <a:pPr marL="0" indent="0">
              <a:buNone/>
            </a:pPr>
            <a:r>
              <a:rPr lang="en-GB" sz="2000" dirty="0"/>
              <a:t>CRISPR screen in P301S cell lines using P301S seed (Lilly, Novartis)</a:t>
            </a:r>
          </a:p>
          <a:p>
            <a:pPr marL="0" indent="0">
              <a:buNone/>
            </a:pPr>
            <a:r>
              <a:rPr lang="en-GB" sz="2000" dirty="0"/>
              <a:t>Targeted to ~1200 genes from genetics, </a:t>
            </a:r>
            <a:r>
              <a:rPr lang="en-GB" sz="2000" dirty="0" err="1"/>
              <a:t>proteostasis</a:t>
            </a:r>
            <a:r>
              <a:rPr lang="en-GB" sz="2000" dirty="0"/>
              <a:t> </a:t>
            </a:r>
            <a:r>
              <a:rPr lang="en-GB" sz="2000" dirty="0">
                <a:latin typeface="DIN-Regular" panose="020B0500000000000000"/>
              </a:rPr>
              <a:t>and tau </a:t>
            </a:r>
            <a:r>
              <a:rPr lang="en-GB" sz="2000" dirty="0"/>
              <a:t>interactome</a:t>
            </a:r>
          </a:p>
          <a:p>
            <a:pPr marL="0" indent="0">
              <a:buNone/>
            </a:pPr>
            <a:r>
              <a:rPr lang="en-GB" sz="2000" dirty="0"/>
              <a:t>Genome-wide screen also now completed - analysis ongoing</a:t>
            </a:r>
          </a:p>
          <a:p>
            <a:pPr marL="0" indent="0">
              <a:buNone/>
            </a:pPr>
            <a:endParaRPr lang="en-GB" sz="2000" dirty="0"/>
          </a:p>
          <a:p>
            <a:pPr marL="0" indent="0">
              <a:buNone/>
            </a:pPr>
            <a:r>
              <a:rPr lang="en-GB" sz="2000" dirty="0"/>
              <a:t>shRNA 300 pre-selected genes in </a:t>
            </a:r>
            <a:r>
              <a:rPr lang="en-GB" sz="2000" dirty="0" err="1"/>
              <a:t>wt</a:t>
            </a:r>
            <a:r>
              <a:rPr lang="en-GB" sz="2000" dirty="0"/>
              <a:t> rat neurons/AD seed (Novartis, DNZE)</a:t>
            </a:r>
          </a:p>
          <a:p>
            <a:pPr marL="0" indent="0">
              <a:buNone/>
            </a:pPr>
            <a:endParaRPr lang="en-GB" sz="2000" dirty="0"/>
          </a:p>
          <a:p>
            <a:pPr marL="0" indent="0">
              <a:buNone/>
            </a:pPr>
            <a:r>
              <a:rPr lang="en-GB" sz="2000" dirty="0"/>
              <a:t>100 prioritized hits in P301L </a:t>
            </a:r>
            <a:r>
              <a:rPr lang="en-GB" sz="2000" dirty="0" err="1"/>
              <a:t>Tg</a:t>
            </a:r>
            <a:r>
              <a:rPr lang="en-GB" sz="2000" dirty="0"/>
              <a:t> primary neurons with P310L seed, siRNA</a:t>
            </a:r>
          </a:p>
          <a:p>
            <a:pPr marL="0" indent="0">
              <a:buNone/>
            </a:pPr>
            <a:endParaRPr lang="en-GB" sz="2400" dirty="0"/>
          </a:p>
          <a:p>
            <a:pPr marL="0" indent="0">
              <a:buNone/>
            </a:pPr>
            <a:r>
              <a:rPr lang="en-GB" sz="2400" dirty="0"/>
              <a:t>VALIDATION – in vivo models</a:t>
            </a:r>
          </a:p>
        </p:txBody>
      </p:sp>
      <p:sp>
        <p:nvSpPr>
          <p:cNvPr id="3" name="Text Placeholder 2">
            <a:extLst>
              <a:ext uri="{FF2B5EF4-FFF2-40B4-BE49-F238E27FC236}">
                <a16:creationId xmlns:a16="http://schemas.microsoft.com/office/drawing/2014/main" id="{78525F3C-4186-4680-8D0E-C894EC7B2A0C}"/>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r>
              <a:rPr lang="en-US" dirty="0">
                <a:solidFill>
                  <a:schemeClr val="tx1">
                    <a:lumMod val="65000"/>
                    <a:lumOff val="35000"/>
                  </a:schemeClr>
                </a:solidFill>
              </a:rPr>
              <a:t>Screens: </a:t>
            </a:r>
            <a:r>
              <a:rPr lang="en-GB" dirty="0">
                <a:solidFill>
                  <a:srgbClr val="D02673"/>
                </a:solidFill>
                <a:latin typeface="Arial" panose="020B0604020202020204" pitchFamily="34" charset="0"/>
                <a:cs typeface="Arial" panose="020B0604020202020204" pitchFamily="34" charset="0"/>
              </a:rPr>
              <a:t>tau</a:t>
            </a:r>
            <a:endParaRPr lang="en-US" dirty="0">
              <a:solidFill>
                <a:srgbClr val="D02673"/>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C58439E-77E3-4870-8AA0-B1BE5AD58403}"/>
              </a:ext>
            </a:extLst>
          </p:cNvPr>
          <p:cNvPicPr>
            <a:picLocks noChangeAspect="1"/>
          </p:cNvPicPr>
          <p:nvPr/>
        </p:nvPicPr>
        <p:blipFill>
          <a:blip r:embed="rId2"/>
          <a:stretch>
            <a:fillRect/>
          </a:stretch>
        </p:blipFill>
        <p:spPr>
          <a:xfrm>
            <a:off x="9453796" y="0"/>
            <a:ext cx="2738204" cy="1762125"/>
          </a:xfrm>
          <a:prstGeom prst="rect">
            <a:avLst/>
          </a:prstGeom>
        </p:spPr>
      </p:pic>
    </p:spTree>
    <p:extLst>
      <p:ext uri="{BB962C8B-B14F-4D97-AF65-F5344CB8AC3E}">
        <p14:creationId xmlns:p14="http://schemas.microsoft.com/office/powerpoint/2010/main" val="3091802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www.imprind.org/members/documents/backend/r.php/view/58e4ffd9b1043/content/?session=159785ccde0fab&amp;_=1501060545.3477">
            <a:extLst>
              <a:ext uri="{FF2B5EF4-FFF2-40B4-BE49-F238E27FC236}">
                <a16:creationId xmlns:a16="http://schemas.microsoft.com/office/drawing/2014/main" id="{1CDD5435-1EB5-4A6F-86FD-FD9193185F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4197" y="0"/>
            <a:ext cx="8229599" cy="6172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5A576A6-EF05-4296-A1F2-726FB84B29E7}"/>
              </a:ext>
            </a:extLst>
          </p:cNvPr>
          <p:cNvPicPr>
            <a:picLocks noChangeAspect="1"/>
          </p:cNvPicPr>
          <p:nvPr/>
        </p:nvPicPr>
        <p:blipFill>
          <a:blip r:embed="rId3"/>
          <a:stretch>
            <a:fillRect/>
          </a:stretch>
        </p:blipFill>
        <p:spPr>
          <a:xfrm>
            <a:off x="9453796" y="0"/>
            <a:ext cx="2738204" cy="1762125"/>
          </a:xfrm>
          <a:prstGeom prst="rect">
            <a:avLst/>
          </a:prstGeom>
        </p:spPr>
      </p:pic>
      <p:sp>
        <p:nvSpPr>
          <p:cNvPr id="2" name="Rectangle 1">
            <a:extLst>
              <a:ext uri="{FF2B5EF4-FFF2-40B4-BE49-F238E27FC236}">
                <a16:creationId xmlns:a16="http://schemas.microsoft.com/office/drawing/2014/main" id="{52D1D6D9-9B16-4185-903B-76CEA84B55CE}"/>
              </a:ext>
            </a:extLst>
          </p:cNvPr>
          <p:cNvSpPr/>
          <p:nvPr/>
        </p:nvSpPr>
        <p:spPr>
          <a:xfrm>
            <a:off x="1224196" y="4971870"/>
            <a:ext cx="8229599" cy="1200329"/>
          </a:xfrm>
          <a:prstGeom prst="rect">
            <a:avLst/>
          </a:prstGeom>
        </p:spPr>
        <p:txBody>
          <a:bodyPr wrap="square">
            <a:spAutoFit/>
          </a:bodyPr>
          <a:lstStyle/>
          <a:p>
            <a:r>
              <a:rPr lang="en-GB" sz="1200" dirty="0">
                <a:solidFill>
                  <a:schemeClr val="bg1"/>
                </a:solidFill>
                <a:latin typeface="Montserrat"/>
              </a:rPr>
              <a:t>This project receives funding from the Innovative Medicines Initiative 2 Joint Undertaking (</a:t>
            </a:r>
            <a:r>
              <a:rPr lang="en-GB" sz="1200" dirty="0">
                <a:solidFill>
                  <a:schemeClr val="bg1"/>
                </a:solidFill>
                <a:latin typeface="Montserrat"/>
                <a:hlinkClick r:id="rId4">
                  <a:extLst>
                    <a:ext uri="{A12FA001-AC4F-418D-AE19-62706E023703}">
                      <ahyp:hlinkClr xmlns:ahyp="http://schemas.microsoft.com/office/drawing/2018/hyperlinkcolor" xmlns="" val="tx"/>
                    </a:ext>
                  </a:extLst>
                </a:hlinkClick>
              </a:rPr>
              <a:t>www.imi.europa.eu</a:t>
            </a:r>
            <a:r>
              <a:rPr lang="en-GB" sz="1200" dirty="0">
                <a:solidFill>
                  <a:schemeClr val="bg1"/>
                </a:solidFill>
                <a:latin typeface="Montserrat"/>
              </a:rPr>
              <a:t>) under grant agreement No 116060. This Joint Undertaking receives support from the European Union’s Horizon 2020 research and innovation programme and EFPIA.</a:t>
            </a:r>
          </a:p>
          <a:p>
            <a:r>
              <a:rPr lang="en-GB" sz="1200" dirty="0">
                <a:solidFill>
                  <a:schemeClr val="bg1"/>
                </a:solidFill>
                <a:latin typeface="Montserrat"/>
              </a:rPr>
              <a:t>This work is supported by the Swiss State Secretariat for Education‚ Research and Innovation (SERI) under contract number 17.00038.</a:t>
            </a:r>
          </a:p>
          <a:p>
            <a:r>
              <a:rPr lang="en-GB" sz="1200" dirty="0">
                <a:solidFill>
                  <a:schemeClr val="bg1"/>
                </a:solidFill>
                <a:latin typeface="Montserrat"/>
              </a:rPr>
              <a:t>The opinions expressed and arguments employed herein do not necessarily reflect the official views of these funding bodies.</a:t>
            </a:r>
          </a:p>
        </p:txBody>
      </p:sp>
    </p:spTree>
    <p:extLst>
      <p:ext uri="{BB962C8B-B14F-4D97-AF65-F5344CB8AC3E}">
        <p14:creationId xmlns:p14="http://schemas.microsoft.com/office/powerpoint/2010/main" val="261572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84A8D-8455-499C-AED5-A4B791198ED7}"/>
              </a:ext>
            </a:extLst>
          </p:cNvPr>
          <p:cNvSpPr>
            <a:spLocks noGrp="1"/>
          </p:cNvSpPr>
          <p:nvPr>
            <p:ph type="body" sz="quarter" idx="13"/>
          </p:nvPr>
        </p:nvSpPr>
        <p:spPr/>
        <p:txBody>
          <a:bodyPr/>
          <a:lstStyle/>
          <a:p>
            <a:r>
              <a:rPr lang="en-GB" sz="3200" dirty="0"/>
              <a:t>What makes a good drug target?</a:t>
            </a:r>
          </a:p>
        </p:txBody>
      </p:sp>
      <p:sp>
        <p:nvSpPr>
          <p:cNvPr id="3" name="Text Placeholder 2">
            <a:extLst>
              <a:ext uri="{FF2B5EF4-FFF2-40B4-BE49-F238E27FC236}">
                <a16:creationId xmlns:a16="http://schemas.microsoft.com/office/drawing/2014/main" id="{B5CB7B23-1BC1-438F-B131-61D1FA58C57F}"/>
              </a:ext>
            </a:extLst>
          </p:cNvPr>
          <p:cNvSpPr>
            <a:spLocks noGrp="1"/>
          </p:cNvSpPr>
          <p:nvPr>
            <p:ph type="body" sz="quarter" idx="14"/>
          </p:nvPr>
        </p:nvSpPr>
        <p:spPr>
          <a:xfrm>
            <a:off x="812800" y="1295400"/>
            <a:ext cx="10566400" cy="3733800"/>
          </a:xfrm>
        </p:spPr>
        <p:txBody>
          <a:bodyPr/>
          <a:lstStyle/>
          <a:p>
            <a:r>
              <a:rPr lang="en-GB" sz="2400" dirty="0"/>
              <a:t>Human validation evidence</a:t>
            </a:r>
          </a:p>
          <a:p>
            <a:pPr lvl="1"/>
            <a:r>
              <a:rPr lang="en-GB" sz="1800" dirty="0"/>
              <a:t>Genetic association, functionally mapped to gene (with supporting genetic phenotypes)</a:t>
            </a:r>
          </a:p>
          <a:p>
            <a:pPr lvl="1"/>
            <a:r>
              <a:rPr lang="en-GB" sz="1800" dirty="0"/>
              <a:t>Consistent genomic association (expression, proteomic, </a:t>
            </a:r>
            <a:r>
              <a:rPr lang="en-GB" sz="1800" dirty="0" err="1"/>
              <a:t>eQTL</a:t>
            </a:r>
            <a:r>
              <a:rPr lang="en-GB" sz="1800" dirty="0"/>
              <a:t>, epigenetic)</a:t>
            </a:r>
          </a:p>
          <a:p>
            <a:pPr lvl="1"/>
            <a:r>
              <a:rPr lang="en-GB" sz="1800" dirty="0"/>
              <a:t>Specific or enriched in disease cells (e.g. brain, cell type)</a:t>
            </a:r>
          </a:p>
          <a:p>
            <a:pPr lvl="1"/>
            <a:r>
              <a:rPr lang="en-GB" sz="1800" dirty="0"/>
              <a:t>Disease module or pathway</a:t>
            </a:r>
          </a:p>
          <a:p>
            <a:pPr lvl="1"/>
            <a:r>
              <a:rPr lang="en-GB" sz="1800" dirty="0"/>
              <a:t>Temporal association with disease  </a:t>
            </a:r>
          </a:p>
          <a:p>
            <a:pPr lvl="1"/>
            <a:r>
              <a:rPr lang="en-GB" sz="1800" dirty="0"/>
              <a:t>Genetic screens (in human cell system)</a:t>
            </a:r>
          </a:p>
          <a:p>
            <a:pPr lvl="1"/>
            <a:endParaRPr lang="en-GB" sz="1800" dirty="0"/>
          </a:p>
          <a:p>
            <a:r>
              <a:rPr lang="en-GB" sz="2400" dirty="0"/>
              <a:t>Therapeutic hypothesis </a:t>
            </a:r>
          </a:p>
          <a:p>
            <a:pPr lvl="1"/>
            <a:r>
              <a:rPr lang="en-GB" sz="1800" dirty="0"/>
              <a:t>Modality: agonist, antagonist, allosteric modulator, indirect modulation</a:t>
            </a:r>
          </a:p>
          <a:p>
            <a:pPr lvl="1"/>
            <a:r>
              <a:rPr lang="en-GB" sz="1800" dirty="0"/>
              <a:t>Disease stage: prevention, early, or later</a:t>
            </a:r>
          </a:p>
          <a:p>
            <a:pPr lvl="1"/>
            <a:r>
              <a:rPr lang="en-GB" sz="1800" dirty="0"/>
              <a:t>Expected clinical benefit</a:t>
            </a:r>
            <a:endParaRPr lang="en-GB" dirty="0"/>
          </a:p>
          <a:p>
            <a:endParaRPr lang="en-GB" dirty="0"/>
          </a:p>
        </p:txBody>
      </p:sp>
    </p:spTree>
    <p:extLst>
      <p:ext uri="{BB962C8B-B14F-4D97-AF65-F5344CB8AC3E}">
        <p14:creationId xmlns:p14="http://schemas.microsoft.com/office/powerpoint/2010/main" val="1327024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4083A7A-27DF-4870-9CBE-12C9B286F924}"/>
              </a:ext>
            </a:extLst>
          </p:cNvPr>
          <p:cNvSpPr>
            <a:spLocks noGrp="1"/>
          </p:cNvSpPr>
          <p:nvPr>
            <p:ph type="body" sz="quarter" idx="13"/>
          </p:nvPr>
        </p:nvSpPr>
        <p:spPr/>
        <p:txBody>
          <a:bodyPr/>
          <a:lstStyle/>
          <a:p>
            <a:r>
              <a:rPr lang="en-GB" sz="3200" dirty="0"/>
              <a:t>The drug development toolbox</a:t>
            </a:r>
          </a:p>
          <a:p>
            <a:endParaRPr lang="en-GB" dirty="0"/>
          </a:p>
        </p:txBody>
      </p:sp>
      <p:sp>
        <p:nvSpPr>
          <p:cNvPr id="3" name="Text Placeholder 2">
            <a:extLst>
              <a:ext uri="{FF2B5EF4-FFF2-40B4-BE49-F238E27FC236}">
                <a16:creationId xmlns:a16="http://schemas.microsoft.com/office/drawing/2014/main" id="{DBD4DC52-A882-4AE5-ADEF-8190127BBEA5}"/>
              </a:ext>
            </a:extLst>
          </p:cNvPr>
          <p:cNvSpPr>
            <a:spLocks noGrp="1"/>
          </p:cNvSpPr>
          <p:nvPr>
            <p:ph type="body" sz="quarter" idx="14"/>
          </p:nvPr>
        </p:nvSpPr>
        <p:spPr/>
        <p:txBody>
          <a:bodyPr/>
          <a:lstStyle/>
          <a:p>
            <a:r>
              <a:rPr lang="en-GB" sz="2400" dirty="0"/>
              <a:t>Traditional modalities</a:t>
            </a:r>
          </a:p>
          <a:p>
            <a:pPr lvl="1"/>
            <a:r>
              <a:rPr lang="en-GB" sz="1800" dirty="0"/>
              <a:t>Small molecules</a:t>
            </a:r>
          </a:p>
          <a:p>
            <a:pPr lvl="1"/>
            <a:r>
              <a:rPr lang="en-GB" sz="1800" dirty="0"/>
              <a:t>Proteins and peptides</a:t>
            </a:r>
          </a:p>
          <a:p>
            <a:pPr lvl="1"/>
            <a:r>
              <a:rPr lang="en-GB" sz="1800" dirty="0"/>
              <a:t>Large molecules (antibodies)</a:t>
            </a:r>
          </a:p>
          <a:p>
            <a:pPr lvl="1"/>
            <a:endParaRPr lang="en-GB" sz="1800" dirty="0"/>
          </a:p>
          <a:p>
            <a:r>
              <a:rPr lang="en-GB" sz="2400" dirty="0"/>
              <a:t>New modalities</a:t>
            </a:r>
          </a:p>
          <a:p>
            <a:pPr lvl="1"/>
            <a:r>
              <a:rPr lang="en-GB" sz="1800" dirty="0"/>
              <a:t>RNAi</a:t>
            </a:r>
          </a:p>
          <a:p>
            <a:pPr lvl="1"/>
            <a:r>
              <a:rPr lang="en-GB" sz="1800" dirty="0"/>
              <a:t>ASO</a:t>
            </a:r>
          </a:p>
          <a:p>
            <a:pPr lvl="1"/>
            <a:r>
              <a:rPr lang="en-GB" sz="1800" dirty="0"/>
              <a:t>CRISPR</a:t>
            </a:r>
          </a:p>
          <a:p>
            <a:pPr lvl="1"/>
            <a:r>
              <a:rPr lang="en-GB" sz="1800" dirty="0"/>
              <a:t>Next generation peptides</a:t>
            </a:r>
          </a:p>
          <a:p>
            <a:pPr lvl="1"/>
            <a:r>
              <a:rPr lang="en-GB" sz="1800" dirty="0"/>
              <a:t>Targeted protein degradation (PROTAC)</a:t>
            </a:r>
          </a:p>
          <a:p>
            <a:pPr lvl="1"/>
            <a:endParaRPr lang="en-GB" sz="1800" dirty="0"/>
          </a:p>
          <a:p>
            <a:endParaRPr lang="en-GB" dirty="0"/>
          </a:p>
        </p:txBody>
      </p:sp>
      <p:pic>
        <p:nvPicPr>
          <p:cNvPr id="2052" name="Picture 4" descr="Targeted protein degradation via proteolysis-targeting chimeras (PROTACs)">
            <a:extLst>
              <a:ext uri="{FF2B5EF4-FFF2-40B4-BE49-F238E27FC236}">
                <a16:creationId xmlns:a16="http://schemas.microsoft.com/office/drawing/2014/main" id="{5AD4FA0C-B1B5-410F-9B9F-3AE4D04F92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1046" y="2363975"/>
            <a:ext cx="3129003" cy="2495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upload.wikimedia.org/wikipedia/commons/thumb/e/e4/ShRNA_Lentivirus.svg/330px-ShRNA_Lentivirus.svg.png">
            <a:extLst>
              <a:ext uri="{FF2B5EF4-FFF2-40B4-BE49-F238E27FC236}">
                <a16:creationId xmlns:a16="http://schemas.microsoft.com/office/drawing/2014/main" id="{1B16E8DA-3414-468E-AD25-B230AC1E16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599" y="1271588"/>
            <a:ext cx="3686175" cy="4680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52A64F-69C0-4F27-87E2-333AAB69EC45}"/>
              </a:ext>
            </a:extLst>
          </p:cNvPr>
          <p:cNvSpPr txBox="1"/>
          <p:nvPr/>
        </p:nvSpPr>
        <p:spPr>
          <a:xfrm>
            <a:off x="6455547" y="4780547"/>
            <a:ext cx="1393330" cy="261610"/>
          </a:xfrm>
          <a:prstGeom prst="rect">
            <a:avLst/>
          </a:prstGeom>
          <a:noFill/>
        </p:spPr>
        <p:txBody>
          <a:bodyPr wrap="none" rtlCol="0">
            <a:spAutoFit/>
          </a:bodyPr>
          <a:lstStyle/>
          <a:p>
            <a:r>
              <a:rPr lang="en-GB" sz="1100" dirty="0"/>
              <a:t>Image: Sigma-Aldrich</a:t>
            </a:r>
          </a:p>
        </p:txBody>
      </p:sp>
      <p:sp>
        <p:nvSpPr>
          <p:cNvPr id="9" name="TextBox 8">
            <a:extLst>
              <a:ext uri="{FF2B5EF4-FFF2-40B4-BE49-F238E27FC236}">
                <a16:creationId xmlns:a16="http://schemas.microsoft.com/office/drawing/2014/main" id="{699F0D0F-7785-4ABA-AF4A-D76FAA2282BE}"/>
              </a:ext>
            </a:extLst>
          </p:cNvPr>
          <p:cNvSpPr txBox="1"/>
          <p:nvPr/>
        </p:nvSpPr>
        <p:spPr>
          <a:xfrm>
            <a:off x="9513072" y="5923059"/>
            <a:ext cx="1813317" cy="261610"/>
          </a:xfrm>
          <a:prstGeom prst="rect">
            <a:avLst/>
          </a:prstGeom>
          <a:noFill/>
        </p:spPr>
        <p:txBody>
          <a:bodyPr wrap="none" rtlCol="0">
            <a:spAutoFit/>
          </a:bodyPr>
          <a:lstStyle/>
          <a:p>
            <a:r>
              <a:rPr lang="en-GB" sz="1100" dirty="0"/>
              <a:t>Image: Wikipedia/U Toronto</a:t>
            </a:r>
          </a:p>
        </p:txBody>
      </p:sp>
    </p:spTree>
    <p:extLst>
      <p:ext uri="{BB962C8B-B14F-4D97-AF65-F5344CB8AC3E}">
        <p14:creationId xmlns:p14="http://schemas.microsoft.com/office/powerpoint/2010/main" val="1623290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84A8D-8455-499C-AED5-A4B791198ED7}"/>
              </a:ext>
            </a:extLst>
          </p:cNvPr>
          <p:cNvSpPr>
            <a:spLocks noGrp="1"/>
          </p:cNvSpPr>
          <p:nvPr>
            <p:ph type="body" sz="quarter" idx="13"/>
          </p:nvPr>
        </p:nvSpPr>
        <p:spPr>
          <a:xfrm>
            <a:off x="812800" y="304800"/>
            <a:ext cx="10566400" cy="609600"/>
          </a:xfrm>
        </p:spPr>
        <p:txBody>
          <a:bodyPr/>
          <a:lstStyle/>
          <a:p>
            <a:r>
              <a:rPr lang="en-GB" sz="3200" dirty="0"/>
              <a:t>Feasibility</a:t>
            </a:r>
          </a:p>
        </p:txBody>
      </p:sp>
      <p:sp>
        <p:nvSpPr>
          <p:cNvPr id="3" name="Text Placeholder 2">
            <a:extLst>
              <a:ext uri="{FF2B5EF4-FFF2-40B4-BE49-F238E27FC236}">
                <a16:creationId xmlns:a16="http://schemas.microsoft.com/office/drawing/2014/main" id="{B5CB7B23-1BC1-438F-B131-61D1FA58C57F}"/>
              </a:ext>
            </a:extLst>
          </p:cNvPr>
          <p:cNvSpPr>
            <a:spLocks noGrp="1"/>
          </p:cNvSpPr>
          <p:nvPr>
            <p:ph type="body" sz="quarter" idx="14"/>
          </p:nvPr>
        </p:nvSpPr>
        <p:spPr>
          <a:xfrm>
            <a:off x="812800" y="1295400"/>
            <a:ext cx="10566400" cy="3733800"/>
          </a:xfrm>
        </p:spPr>
        <p:txBody>
          <a:bodyPr/>
          <a:lstStyle/>
          <a:p>
            <a:r>
              <a:rPr lang="en-GB" sz="2400" dirty="0"/>
              <a:t>Tractability</a:t>
            </a:r>
          </a:p>
          <a:p>
            <a:pPr lvl="1"/>
            <a:r>
              <a:rPr lang="en-GB" sz="1800" dirty="0"/>
              <a:t>Target qualification: Mechanistic understanding from model organisms</a:t>
            </a:r>
          </a:p>
          <a:p>
            <a:pPr lvl="1"/>
            <a:r>
              <a:rPr lang="en-GB" sz="1800" dirty="0"/>
              <a:t>Other proximal targets</a:t>
            </a:r>
          </a:p>
          <a:p>
            <a:pPr lvl="1"/>
            <a:r>
              <a:rPr lang="en-GB" sz="1800" dirty="0"/>
              <a:t>Assay, translational cellular and animal models, and SM, antibody or new modality </a:t>
            </a:r>
            <a:r>
              <a:rPr lang="en-GB" sz="1800" dirty="0" err="1"/>
              <a:t>druggability</a:t>
            </a:r>
            <a:r>
              <a:rPr lang="en-GB" sz="1800" dirty="0"/>
              <a:t>; tool molecules </a:t>
            </a:r>
          </a:p>
          <a:p>
            <a:pPr lvl="1"/>
            <a:r>
              <a:rPr lang="en-GB" sz="1800" dirty="0"/>
              <a:t>Biomarker: target engagement, pharmacodynamic, efficacy</a:t>
            </a:r>
          </a:p>
          <a:p>
            <a:pPr lvl="1"/>
            <a:r>
              <a:rPr lang="en-GB" sz="1800" dirty="0"/>
              <a:t>Path to Proof-of-concept</a:t>
            </a:r>
          </a:p>
          <a:p>
            <a:pPr lvl="1"/>
            <a:r>
              <a:rPr lang="en-GB" sz="1800" dirty="0"/>
              <a:t>Patient benefit and trial outcome measures</a:t>
            </a:r>
            <a:endParaRPr lang="en-GB" sz="1400" dirty="0"/>
          </a:p>
          <a:p>
            <a:pPr lvl="1"/>
            <a:r>
              <a:rPr lang="en-GB" sz="1800" dirty="0"/>
              <a:t>Competitive landscape </a:t>
            </a:r>
            <a:endParaRPr lang="en-GB" sz="1400" dirty="0"/>
          </a:p>
          <a:p>
            <a:r>
              <a:rPr lang="en-GB" sz="2400" dirty="0"/>
              <a:t>Safety</a:t>
            </a:r>
          </a:p>
          <a:p>
            <a:pPr lvl="1"/>
            <a:r>
              <a:rPr lang="en-GB" sz="1800" dirty="0"/>
              <a:t>On target toxicity</a:t>
            </a:r>
          </a:p>
          <a:p>
            <a:pPr lvl="1"/>
            <a:r>
              <a:rPr lang="en-GB" sz="1800" dirty="0"/>
              <a:t>Mechanistic toxicity </a:t>
            </a:r>
          </a:p>
          <a:p>
            <a:pPr lvl="1"/>
            <a:r>
              <a:rPr lang="en-GB" sz="1800" dirty="0"/>
              <a:t>Therapeutic window</a:t>
            </a:r>
          </a:p>
          <a:p>
            <a:endParaRPr lang="en-GB" dirty="0"/>
          </a:p>
          <a:p>
            <a:endParaRPr lang="en-GB" dirty="0"/>
          </a:p>
        </p:txBody>
      </p:sp>
    </p:spTree>
    <p:extLst>
      <p:ext uri="{BB962C8B-B14F-4D97-AF65-F5344CB8AC3E}">
        <p14:creationId xmlns:p14="http://schemas.microsoft.com/office/powerpoint/2010/main" val="462992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45106F-E615-4863-87B5-A48F33A0A5F7}"/>
              </a:ext>
            </a:extLst>
          </p:cNvPr>
          <p:cNvSpPr>
            <a:spLocks noGrp="1"/>
          </p:cNvSpPr>
          <p:nvPr>
            <p:ph type="body" sz="quarter" idx="13"/>
          </p:nvPr>
        </p:nvSpPr>
        <p:spPr/>
        <p:txBody>
          <a:bodyPr/>
          <a:lstStyle/>
          <a:p>
            <a:r>
              <a:rPr lang="en-GB" sz="3200" dirty="0"/>
              <a:t>Genetics in drug development</a:t>
            </a:r>
          </a:p>
        </p:txBody>
      </p:sp>
      <p:sp>
        <p:nvSpPr>
          <p:cNvPr id="3" name="Text Placeholder 2">
            <a:extLst>
              <a:ext uri="{FF2B5EF4-FFF2-40B4-BE49-F238E27FC236}">
                <a16:creationId xmlns:a16="http://schemas.microsoft.com/office/drawing/2014/main" id="{D047520F-AAB5-44FC-9CBC-392269A1E18E}"/>
              </a:ext>
            </a:extLst>
          </p:cNvPr>
          <p:cNvSpPr>
            <a:spLocks noGrp="1"/>
          </p:cNvSpPr>
          <p:nvPr>
            <p:ph type="body" sz="quarter" idx="14"/>
          </p:nvPr>
        </p:nvSpPr>
        <p:spPr/>
        <p:txBody>
          <a:bodyPr/>
          <a:lstStyle/>
          <a:p>
            <a:r>
              <a:rPr lang="en-GB" sz="2400" dirty="0"/>
              <a:t>Gene centric approaches</a:t>
            </a:r>
          </a:p>
          <a:p>
            <a:pPr lvl="1"/>
            <a:r>
              <a:rPr lang="en-GB" sz="2000" dirty="0"/>
              <a:t>Rare variant model: e.g. protective loss of function</a:t>
            </a:r>
          </a:p>
          <a:p>
            <a:pPr lvl="1"/>
            <a:r>
              <a:rPr lang="en-GB" sz="2000" dirty="0"/>
              <a:t>Allelic series: estimates from different types of disease associated variants from a single gene (e.g. rare and common alleles)</a:t>
            </a:r>
          </a:p>
          <a:p>
            <a:pPr lvl="1"/>
            <a:r>
              <a:rPr lang="en-GB" sz="2000" dirty="0"/>
              <a:t>Common disease associated variants (GWAS) with mapping and functional annotation </a:t>
            </a:r>
          </a:p>
          <a:p>
            <a:pPr lvl="1"/>
            <a:endParaRPr lang="en-GB" dirty="0"/>
          </a:p>
          <a:p>
            <a:r>
              <a:rPr lang="en-GB" sz="2400" dirty="0"/>
              <a:t>Integrative approaches</a:t>
            </a:r>
          </a:p>
          <a:p>
            <a:pPr lvl="1"/>
            <a:r>
              <a:rPr lang="en-GB" sz="2000" dirty="0"/>
              <a:t>Networks or pathways generated from genomic data (e.g. gene expression, proteomics, PPI) combined with genetic annotation, pathway and literature knowledge</a:t>
            </a:r>
          </a:p>
          <a:p>
            <a:pPr lvl="1"/>
            <a:endParaRPr lang="en-GB" dirty="0"/>
          </a:p>
          <a:p>
            <a:pPr lvl="1"/>
            <a:endParaRPr lang="en-GB" dirty="0"/>
          </a:p>
        </p:txBody>
      </p:sp>
      <p:sp>
        <p:nvSpPr>
          <p:cNvPr id="4" name="TextBox 3">
            <a:extLst>
              <a:ext uri="{FF2B5EF4-FFF2-40B4-BE49-F238E27FC236}">
                <a16:creationId xmlns:a16="http://schemas.microsoft.com/office/drawing/2014/main" id="{0A3575B7-ADB7-4B0B-8B69-25B89152EAE8}"/>
              </a:ext>
            </a:extLst>
          </p:cNvPr>
          <p:cNvSpPr txBox="1"/>
          <p:nvPr/>
        </p:nvSpPr>
        <p:spPr>
          <a:xfrm>
            <a:off x="6463862" y="5580993"/>
            <a:ext cx="5375702" cy="523220"/>
          </a:xfrm>
          <a:prstGeom prst="rect">
            <a:avLst/>
          </a:prstGeom>
          <a:noFill/>
        </p:spPr>
        <p:txBody>
          <a:bodyPr wrap="none" rtlCol="0">
            <a:spAutoFit/>
          </a:bodyPr>
          <a:lstStyle/>
          <a:p>
            <a:r>
              <a:rPr lang="en-GB" sz="1400" dirty="0"/>
              <a:t>Robert M. </a:t>
            </a:r>
            <a:r>
              <a:rPr lang="en-GB" sz="1400" dirty="0" err="1"/>
              <a:t>Plenge</a:t>
            </a:r>
            <a:r>
              <a:rPr lang="en-GB" sz="1400" dirty="0"/>
              <a:t>  Priority index for human genetics and drug discovery</a:t>
            </a:r>
          </a:p>
          <a:p>
            <a:r>
              <a:rPr lang="en-GB" sz="1400" dirty="0"/>
              <a:t>Nature Genetics volume 51, pages1073–1075(2019)</a:t>
            </a:r>
          </a:p>
        </p:txBody>
      </p:sp>
    </p:spTree>
    <p:extLst>
      <p:ext uri="{BB962C8B-B14F-4D97-AF65-F5344CB8AC3E}">
        <p14:creationId xmlns:p14="http://schemas.microsoft.com/office/powerpoint/2010/main" val="457579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2E93E4-D2D6-4CE5-81BF-3D37C29ACCA7}"/>
              </a:ext>
            </a:extLst>
          </p:cNvPr>
          <p:cNvPicPr>
            <a:picLocks noChangeAspect="1"/>
          </p:cNvPicPr>
          <p:nvPr/>
        </p:nvPicPr>
        <p:blipFill>
          <a:blip r:embed="rId2"/>
          <a:stretch>
            <a:fillRect/>
          </a:stretch>
        </p:blipFill>
        <p:spPr>
          <a:xfrm>
            <a:off x="0" y="1095154"/>
            <a:ext cx="3428225" cy="2850164"/>
          </a:xfrm>
          <a:prstGeom prst="rect">
            <a:avLst/>
          </a:prstGeom>
        </p:spPr>
      </p:pic>
      <p:sp>
        <p:nvSpPr>
          <p:cNvPr id="2" name="Text Placeholder 1">
            <a:extLst>
              <a:ext uri="{FF2B5EF4-FFF2-40B4-BE49-F238E27FC236}">
                <a16:creationId xmlns:a16="http://schemas.microsoft.com/office/drawing/2014/main" id="{E44D743A-0FA8-48A2-A4BB-CDBA93B3005F}"/>
              </a:ext>
            </a:extLst>
          </p:cNvPr>
          <p:cNvSpPr>
            <a:spLocks noGrp="1"/>
          </p:cNvSpPr>
          <p:nvPr>
            <p:ph type="body" sz="quarter" idx="13"/>
          </p:nvPr>
        </p:nvSpPr>
        <p:spPr/>
        <p:txBody>
          <a:bodyPr/>
          <a:lstStyle/>
          <a:p>
            <a:r>
              <a:rPr lang="en-GB" sz="3200" dirty="0"/>
              <a:t>Protective genetic variants in Alzheimer’s disease</a:t>
            </a:r>
          </a:p>
          <a:p>
            <a:endParaRPr lang="en-GB" dirty="0"/>
          </a:p>
        </p:txBody>
      </p:sp>
      <p:pic>
        <p:nvPicPr>
          <p:cNvPr id="4" name="Picture 3">
            <a:extLst>
              <a:ext uri="{FF2B5EF4-FFF2-40B4-BE49-F238E27FC236}">
                <a16:creationId xmlns:a16="http://schemas.microsoft.com/office/drawing/2014/main" id="{BC152216-A636-4E09-AE56-334AFAE96D44}"/>
              </a:ext>
            </a:extLst>
          </p:cNvPr>
          <p:cNvPicPr>
            <a:picLocks noChangeAspect="1"/>
          </p:cNvPicPr>
          <p:nvPr/>
        </p:nvPicPr>
        <p:blipFill>
          <a:blip r:embed="rId3"/>
          <a:stretch>
            <a:fillRect/>
          </a:stretch>
        </p:blipFill>
        <p:spPr>
          <a:xfrm>
            <a:off x="5349175" y="1202660"/>
            <a:ext cx="3806337" cy="3454400"/>
          </a:xfrm>
          <a:prstGeom prst="rect">
            <a:avLst/>
          </a:prstGeom>
        </p:spPr>
      </p:pic>
      <p:pic>
        <p:nvPicPr>
          <p:cNvPr id="5" name="Picture 4">
            <a:extLst>
              <a:ext uri="{FF2B5EF4-FFF2-40B4-BE49-F238E27FC236}">
                <a16:creationId xmlns:a16="http://schemas.microsoft.com/office/drawing/2014/main" id="{E0D619D5-D049-45B4-B8B1-E8905B5489AA}"/>
              </a:ext>
            </a:extLst>
          </p:cNvPr>
          <p:cNvPicPr>
            <a:picLocks noChangeAspect="1"/>
          </p:cNvPicPr>
          <p:nvPr/>
        </p:nvPicPr>
        <p:blipFill>
          <a:blip r:embed="rId4"/>
          <a:stretch>
            <a:fillRect/>
          </a:stretch>
        </p:blipFill>
        <p:spPr>
          <a:xfrm>
            <a:off x="2052900" y="2890577"/>
            <a:ext cx="3296275" cy="3286937"/>
          </a:xfrm>
          <a:prstGeom prst="rect">
            <a:avLst/>
          </a:prstGeom>
        </p:spPr>
      </p:pic>
      <p:pic>
        <p:nvPicPr>
          <p:cNvPr id="8" name="Picture 7">
            <a:extLst>
              <a:ext uri="{FF2B5EF4-FFF2-40B4-BE49-F238E27FC236}">
                <a16:creationId xmlns:a16="http://schemas.microsoft.com/office/drawing/2014/main" id="{38D920E7-0B9F-42B7-90BD-19F699D00383}"/>
              </a:ext>
            </a:extLst>
          </p:cNvPr>
          <p:cNvPicPr>
            <a:picLocks noChangeAspect="1"/>
          </p:cNvPicPr>
          <p:nvPr/>
        </p:nvPicPr>
        <p:blipFill>
          <a:blip r:embed="rId5"/>
          <a:stretch>
            <a:fillRect/>
          </a:stretch>
        </p:blipFill>
        <p:spPr>
          <a:xfrm>
            <a:off x="8048847" y="2687274"/>
            <a:ext cx="4143153" cy="3500873"/>
          </a:xfrm>
          <a:prstGeom prst="rect">
            <a:avLst/>
          </a:prstGeom>
        </p:spPr>
      </p:pic>
    </p:spTree>
    <p:extLst>
      <p:ext uri="{BB962C8B-B14F-4D97-AF65-F5344CB8AC3E}">
        <p14:creationId xmlns:p14="http://schemas.microsoft.com/office/powerpoint/2010/main" val="172073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9B667C-C137-4B73-BBAE-08CC644CECEC}"/>
              </a:ext>
            </a:extLst>
          </p:cNvPr>
          <p:cNvSpPr>
            <a:spLocks noGrp="1"/>
          </p:cNvSpPr>
          <p:nvPr>
            <p:ph type="body" sz="quarter" idx="13"/>
          </p:nvPr>
        </p:nvSpPr>
        <p:spPr/>
        <p:txBody>
          <a:bodyPr/>
          <a:lstStyle/>
          <a:p>
            <a:r>
              <a:rPr lang="en-GB" sz="3200" dirty="0"/>
              <a:t>Is PLCG2 a drug target?</a:t>
            </a:r>
          </a:p>
        </p:txBody>
      </p:sp>
      <p:sp>
        <p:nvSpPr>
          <p:cNvPr id="3" name="Text Placeholder 2">
            <a:extLst>
              <a:ext uri="{FF2B5EF4-FFF2-40B4-BE49-F238E27FC236}">
                <a16:creationId xmlns:a16="http://schemas.microsoft.com/office/drawing/2014/main" id="{DDF55EF3-CA69-41A1-A530-6E349C668ED1}"/>
              </a:ext>
            </a:extLst>
          </p:cNvPr>
          <p:cNvSpPr>
            <a:spLocks noGrp="1"/>
          </p:cNvSpPr>
          <p:nvPr>
            <p:ph type="body" sz="quarter" idx="14"/>
          </p:nvPr>
        </p:nvSpPr>
        <p:spPr>
          <a:xfrm>
            <a:off x="812799" y="1431618"/>
            <a:ext cx="10566400" cy="3733800"/>
          </a:xfrm>
        </p:spPr>
        <p:txBody>
          <a:bodyPr/>
          <a:lstStyle/>
          <a:p>
            <a:r>
              <a:rPr lang="en-GB" sz="1800" dirty="0"/>
              <a:t>rs72824905-G (p.Pro522Arg) reduces risk of AD, DLB, FTD (AD: 0.57 [0.45-0.78]).</a:t>
            </a:r>
          </a:p>
          <a:p>
            <a:r>
              <a:rPr lang="en-GB" sz="1800" dirty="0"/>
              <a:t>PLCG2 is expressed in microglia and peripheral immune cells</a:t>
            </a:r>
          </a:p>
          <a:p>
            <a:r>
              <a:rPr lang="en-GB" sz="1800" dirty="0"/>
              <a:t>The p.Pro522Arg variant may weakly activates enzyme function, suggesting that activation of PLCG2 and not inhibition could be therapeutically beneficial in AD</a:t>
            </a:r>
          </a:p>
          <a:p>
            <a:r>
              <a:rPr lang="en-GB" sz="1800" dirty="0"/>
              <a:t>Dominantly inherited autoinflammatory diseases with immunodeficiency (PLAID, APLAID) and Crohn’s disease caused by dominant, gain of function PLCG2 mutations</a:t>
            </a:r>
          </a:p>
          <a:p>
            <a:r>
              <a:rPr lang="en-GB" sz="1800" dirty="0"/>
              <a:t>PLAID: spontaneous activation. APLAID: hypermorphic enzymatic activity</a:t>
            </a:r>
          </a:p>
          <a:p>
            <a:endParaRPr lang="en-GB" sz="1800" dirty="0"/>
          </a:p>
          <a:p>
            <a:endParaRPr lang="en-GB" sz="2000" dirty="0"/>
          </a:p>
        </p:txBody>
      </p:sp>
      <p:sp>
        <p:nvSpPr>
          <p:cNvPr id="4" name="Rectangle 3">
            <a:extLst>
              <a:ext uri="{FF2B5EF4-FFF2-40B4-BE49-F238E27FC236}">
                <a16:creationId xmlns:a16="http://schemas.microsoft.com/office/drawing/2014/main" id="{1634069E-0E4E-423C-A7BA-86B4EE39FA9A}"/>
              </a:ext>
            </a:extLst>
          </p:cNvPr>
          <p:cNvSpPr/>
          <p:nvPr/>
        </p:nvSpPr>
        <p:spPr>
          <a:xfrm>
            <a:off x="812799" y="5760709"/>
            <a:ext cx="10836275" cy="430887"/>
          </a:xfrm>
          <a:prstGeom prst="rect">
            <a:avLst/>
          </a:prstGeom>
        </p:spPr>
        <p:txBody>
          <a:bodyPr wrap="square">
            <a:spAutoFit/>
          </a:bodyPr>
          <a:lstStyle/>
          <a:p>
            <a:r>
              <a:rPr lang="en-GB" sz="1050" dirty="0"/>
              <a:t>Sims R, van der Lee SJ, </a:t>
            </a:r>
            <a:r>
              <a:rPr lang="en-GB" sz="1050" dirty="0" err="1"/>
              <a:t>Naj</a:t>
            </a:r>
            <a:r>
              <a:rPr lang="en-GB" sz="1050" dirty="0"/>
              <a:t> AC, </a:t>
            </a:r>
            <a:r>
              <a:rPr lang="en-GB" sz="1050" dirty="0" err="1"/>
              <a:t>Bellenguez</a:t>
            </a:r>
            <a:r>
              <a:rPr lang="en-GB" sz="1050" dirty="0"/>
              <a:t> C, </a:t>
            </a:r>
            <a:r>
              <a:rPr lang="en-GB" sz="1050" dirty="0" err="1"/>
              <a:t>Badarinarayan</a:t>
            </a:r>
            <a:r>
              <a:rPr lang="en-GB" sz="1050" dirty="0"/>
              <a:t> N, </a:t>
            </a:r>
            <a:r>
              <a:rPr lang="en-GB" sz="1050" dirty="0" err="1"/>
              <a:t>Jakobsdottir</a:t>
            </a:r>
            <a:r>
              <a:rPr lang="en-GB" sz="1050" dirty="0"/>
              <a:t> J et al (2017) Rare coding variants in PLCG2, ABI3, and TREM2 implicate microglial-mediated innate immunity in Alzheimer’s disease. Nat Genet 49:1373–1384. https://doi. org/10.1038/ng.3916</a:t>
            </a:r>
          </a:p>
        </p:txBody>
      </p:sp>
      <p:sp>
        <p:nvSpPr>
          <p:cNvPr id="9" name="Rectangle 8">
            <a:extLst>
              <a:ext uri="{FF2B5EF4-FFF2-40B4-BE49-F238E27FC236}">
                <a16:creationId xmlns:a16="http://schemas.microsoft.com/office/drawing/2014/main" id="{3DBA833D-6359-49D0-A1CE-E707B4C4EF4D}"/>
              </a:ext>
            </a:extLst>
          </p:cNvPr>
          <p:cNvSpPr/>
          <p:nvPr/>
        </p:nvSpPr>
        <p:spPr>
          <a:xfrm>
            <a:off x="812799" y="5363833"/>
            <a:ext cx="10566400" cy="430887"/>
          </a:xfrm>
          <a:prstGeom prst="rect">
            <a:avLst/>
          </a:prstGeom>
        </p:spPr>
        <p:txBody>
          <a:bodyPr wrap="square">
            <a:spAutoFit/>
          </a:bodyPr>
          <a:lstStyle/>
          <a:p>
            <a:r>
              <a:rPr lang="en-GB" sz="1050" dirty="0"/>
              <a:t>van der Lee et al. A nonsynonymous mutation in PLCG2 reduces the risk of Alzheimer's disease, dementia with Lewy bodies and frontotemporal dementia, and increases the likelihood of longevity. Acta </a:t>
            </a:r>
            <a:r>
              <a:rPr lang="en-GB" sz="1050" dirty="0" err="1"/>
              <a:t>Neuropathol</a:t>
            </a:r>
            <a:r>
              <a:rPr lang="en-GB" sz="1050" dirty="0"/>
              <a:t>. 2019 Aug;138(2):237-250. </a:t>
            </a:r>
            <a:r>
              <a:rPr lang="en-GB" sz="1050" dirty="0" err="1"/>
              <a:t>doi</a:t>
            </a:r>
            <a:r>
              <a:rPr lang="en-GB" sz="1050" dirty="0"/>
              <a:t>: 10.1007/s00401-019-02026-8.</a:t>
            </a:r>
          </a:p>
        </p:txBody>
      </p:sp>
      <p:sp>
        <p:nvSpPr>
          <p:cNvPr id="10" name="Rectangle 9">
            <a:extLst>
              <a:ext uri="{FF2B5EF4-FFF2-40B4-BE49-F238E27FC236}">
                <a16:creationId xmlns:a16="http://schemas.microsoft.com/office/drawing/2014/main" id="{8ABAA31C-AC02-4A6F-8932-BF2243F33B4E}"/>
              </a:ext>
            </a:extLst>
          </p:cNvPr>
          <p:cNvSpPr/>
          <p:nvPr/>
        </p:nvSpPr>
        <p:spPr>
          <a:xfrm>
            <a:off x="812799" y="5080020"/>
            <a:ext cx="11134725" cy="261610"/>
          </a:xfrm>
          <a:prstGeom prst="rect">
            <a:avLst/>
          </a:prstGeom>
        </p:spPr>
        <p:txBody>
          <a:bodyPr wrap="square">
            <a:spAutoFit/>
          </a:bodyPr>
          <a:lstStyle/>
          <a:p>
            <a:r>
              <a:rPr lang="en-GB" sz="1050" dirty="0" err="1"/>
              <a:t>Ombrello</a:t>
            </a:r>
            <a:r>
              <a:rPr lang="en-GB" sz="1050" dirty="0"/>
              <a:t> et al. N </a:t>
            </a:r>
            <a:r>
              <a:rPr lang="en-GB" sz="1050" dirty="0" err="1"/>
              <a:t>Engl</a:t>
            </a:r>
            <a:r>
              <a:rPr lang="en-GB" sz="1050" dirty="0"/>
              <a:t> J Med. 2012 Jan 26;366(4):330-8. </a:t>
            </a:r>
            <a:r>
              <a:rPr lang="en-GB" sz="1050" dirty="0" err="1"/>
              <a:t>doi</a:t>
            </a:r>
            <a:r>
              <a:rPr lang="en-GB" sz="1050" dirty="0"/>
              <a:t>: 10.1056/NEJMoa1102140. Cold urticaria, immunodeficiency, and autoimmunity related to PLCG2 deletions.</a:t>
            </a:r>
          </a:p>
        </p:txBody>
      </p:sp>
      <p:sp>
        <p:nvSpPr>
          <p:cNvPr id="11" name="Rectangle 10">
            <a:extLst>
              <a:ext uri="{FF2B5EF4-FFF2-40B4-BE49-F238E27FC236}">
                <a16:creationId xmlns:a16="http://schemas.microsoft.com/office/drawing/2014/main" id="{41CBC435-7630-40E3-A4A0-BBEEF13843EA}"/>
              </a:ext>
            </a:extLst>
          </p:cNvPr>
          <p:cNvSpPr/>
          <p:nvPr/>
        </p:nvSpPr>
        <p:spPr>
          <a:xfrm>
            <a:off x="812799" y="4644835"/>
            <a:ext cx="10836274" cy="430887"/>
          </a:xfrm>
          <a:prstGeom prst="rect">
            <a:avLst/>
          </a:prstGeom>
        </p:spPr>
        <p:txBody>
          <a:bodyPr wrap="square">
            <a:spAutoFit/>
          </a:bodyPr>
          <a:lstStyle/>
          <a:p>
            <a:r>
              <a:rPr lang="en-GB" sz="1050" dirty="0"/>
              <a:t>Zhou et al.  2012. A hypermorphic missense mutation in PLCG2, encoding phospholipase C</a:t>
            </a:r>
            <a:r>
              <a:rPr lang="el-GR" sz="1050" dirty="0"/>
              <a:t>γ2, </a:t>
            </a:r>
            <a:r>
              <a:rPr lang="en-GB" sz="1050" dirty="0"/>
              <a:t>causes a dominantly inherited autoinflammatory disease with immunodeficiency. Am. J. Hum. Genet . 91:713.</a:t>
            </a:r>
          </a:p>
        </p:txBody>
      </p:sp>
      <p:sp>
        <p:nvSpPr>
          <p:cNvPr id="12" name="Rectangle 11">
            <a:extLst>
              <a:ext uri="{FF2B5EF4-FFF2-40B4-BE49-F238E27FC236}">
                <a16:creationId xmlns:a16="http://schemas.microsoft.com/office/drawing/2014/main" id="{9524C954-AD2C-459E-B160-5AE95537712A}"/>
              </a:ext>
            </a:extLst>
          </p:cNvPr>
          <p:cNvSpPr/>
          <p:nvPr/>
        </p:nvSpPr>
        <p:spPr>
          <a:xfrm>
            <a:off x="812799" y="4230954"/>
            <a:ext cx="10836274" cy="430887"/>
          </a:xfrm>
          <a:prstGeom prst="rect">
            <a:avLst/>
          </a:prstGeom>
        </p:spPr>
        <p:txBody>
          <a:bodyPr wrap="square">
            <a:spAutoFit/>
          </a:bodyPr>
          <a:lstStyle/>
          <a:p>
            <a:r>
              <a:rPr lang="en-GB" sz="1050" dirty="0"/>
              <a:t>de Lange KM Genome-wide association study implicates immune activation of multiple integrin genes in inflammatory bowel disease. Nat Genet. 2017 Feb;49(2):256-261. </a:t>
            </a:r>
            <a:r>
              <a:rPr lang="en-GB" sz="1050" dirty="0" err="1"/>
              <a:t>doi</a:t>
            </a:r>
            <a:r>
              <a:rPr lang="en-GB" sz="1050" dirty="0"/>
              <a:t>: 10.1038/ng.3760. </a:t>
            </a:r>
            <a:r>
              <a:rPr lang="en-GB" sz="1050" dirty="0" err="1"/>
              <a:t>Epub</a:t>
            </a:r>
            <a:r>
              <a:rPr lang="en-GB" sz="1050" dirty="0"/>
              <a:t> 2017 Jan 9. </a:t>
            </a:r>
          </a:p>
        </p:txBody>
      </p:sp>
      <p:sp>
        <p:nvSpPr>
          <p:cNvPr id="5" name="TextBox 4">
            <a:extLst>
              <a:ext uri="{FF2B5EF4-FFF2-40B4-BE49-F238E27FC236}">
                <a16:creationId xmlns:a16="http://schemas.microsoft.com/office/drawing/2014/main" id="{D9075F8A-7517-45D4-A836-1912DD08BA5F}"/>
              </a:ext>
            </a:extLst>
          </p:cNvPr>
          <p:cNvSpPr txBox="1"/>
          <p:nvPr/>
        </p:nvSpPr>
        <p:spPr>
          <a:xfrm>
            <a:off x="812800" y="3954835"/>
            <a:ext cx="10566399" cy="253916"/>
          </a:xfrm>
          <a:prstGeom prst="rect">
            <a:avLst/>
          </a:prstGeom>
          <a:noFill/>
        </p:spPr>
        <p:txBody>
          <a:bodyPr wrap="square" rtlCol="0">
            <a:spAutoFit/>
          </a:bodyPr>
          <a:lstStyle/>
          <a:p>
            <a:r>
              <a:rPr lang="en-GB" sz="1050" dirty="0" err="1"/>
              <a:t>Magno</a:t>
            </a:r>
            <a:r>
              <a:rPr lang="en-GB" sz="1050" dirty="0"/>
              <a:t>, L et al. Alzheimer’s disease Phospholipase C-gamma-2 (PLCG2) protective variant is a functional hypermorph </a:t>
            </a:r>
            <a:r>
              <a:rPr lang="en-GB" sz="1050" dirty="0" err="1"/>
              <a:t>bioRxiv</a:t>
            </a:r>
            <a:r>
              <a:rPr lang="en-GB" sz="1050" dirty="0"/>
              <a:t> 409706; </a:t>
            </a:r>
            <a:r>
              <a:rPr lang="en-GB" sz="1050" dirty="0" err="1"/>
              <a:t>doi</a:t>
            </a:r>
            <a:r>
              <a:rPr lang="en-GB" sz="1050" dirty="0"/>
              <a:t>: https://doi.org/10.1101/409706</a:t>
            </a:r>
          </a:p>
        </p:txBody>
      </p:sp>
    </p:spTree>
    <p:extLst>
      <p:ext uri="{BB962C8B-B14F-4D97-AF65-F5344CB8AC3E}">
        <p14:creationId xmlns:p14="http://schemas.microsoft.com/office/powerpoint/2010/main" val="2093986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F84A8D-8455-499C-AED5-A4B791198ED7}"/>
              </a:ext>
            </a:extLst>
          </p:cNvPr>
          <p:cNvSpPr>
            <a:spLocks noGrp="1"/>
          </p:cNvSpPr>
          <p:nvPr>
            <p:ph type="body" sz="quarter" idx="13"/>
          </p:nvPr>
        </p:nvSpPr>
        <p:spPr/>
        <p:txBody>
          <a:bodyPr/>
          <a:lstStyle/>
          <a:p>
            <a:r>
              <a:rPr lang="en-GB" sz="3200" dirty="0"/>
              <a:t>Feasibility: PLCG2</a:t>
            </a:r>
          </a:p>
        </p:txBody>
      </p:sp>
      <p:sp>
        <p:nvSpPr>
          <p:cNvPr id="3" name="Text Placeholder 2">
            <a:extLst>
              <a:ext uri="{FF2B5EF4-FFF2-40B4-BE49-F238E27FC236}">
                <a16:creationId xmlns:a16="http://schemas.microsoft.com/office/drawing/2014/main" id="{B5CB7B23-1BC1-438F-B131-61D1FA58C57F}"/>
              </a:ext>
            </a:extLst>
          </p:cNvPr>
          <p:cNvSpPr>
            <a:spLocks noGrp="1"/>
          </p:cNvSpPr>
          <p:nvPr>
            <p:ph type="body" sz="quarter" idx="14"/>
          </p:nvPr>
        </p:nvSpPr>
        <p:spPr>
          <a:xfrm>
            <a:off x="174625" y="1381125"/>
            <a:ext cx="6728254" cy="3733800"/>
          </a:xfrm>
        </p:spPr>
        <p:txBody>
          <a:bodyPr/>
          <a:lstStyle/>
          <a:p>
            <a:r>
              <a:rPr lang="en-GB" sz="1800" dirty="0"/>
              <a:t>Human validation evidence</a:t>
            </a:r>
          </a:p>
          <a:p>
            <a:pPr lvl="1"/>
            <a:r>
              <a:rPr lang="en-GB" sz="1400" dirty="0">
                <a:solidFill>
                  <a:srgbClr val="00B050"/>
                </a:solidFill>
              </a:rPr>
              <a:t>Functional genetic association, expressed in microglia, disease module or pathway</a:t>
            </a:r>
          </a:p>
          <a:p>
            <a:r>
              <a:rPr lang="en-GB" sz="1800" dirty="0"/>
              <a:t>Therapeutic hypothesis </a:t>
            </a:r>
          </a:p>
          <a:p>
            <a:pPr lvl="1"/>
            <a:r>
              <a:rPr lang="en-GB" sz="1400" dirty="0">
                <a:solidFill>
                  <a:srgbClr val="FFC000"/>
                </a:solidFill>
              </a:rPr>
              <a:t>Modality: agonist, positive allosteric modulator</a:t>
            </a:r>
          </a:p>
          <a:p>
            <a:pPr lvl="1"/>
            <a:r>
              <a:rPr lang="en-GB" sz="1400" dirty="0">
                <a:solidFill>
                  <a:srgbClr val="FFC000"/>
                </a:solidFill>
              </a:rPr>
              <a:t>Disease stage: prevention, early, or later?</a:t>
            </a:r>
          </a:p>
          <a:p>
            <a:pPr lvl="1"/>
            <a:r>
              <a:rPr lang="en-GB" sz="1400" dirty="0">
                <a:solidFill>
                  <a:srgbClr val="FFC000"/>
                </a:solidFill>
              </a:rPr>
              <a:t>Expected clinical benefit?</a:t>
            </a:r>
          </a:p>
          <a:p>
            <a:r>
              <a:rPr lang="en-GB" sz="1800" dirty="0"/>
              <a:t>Tractability</a:t>
            </a:r>
          </a:p>
          <a:p>
            <a:pPr lvl="1"/>
            <a:r>
              <a:rPr lang="en-GB" sz="1400" dirty="0">
                <a:solidFill>
                  <a:srgbClr val="FFC000"/>
                </a:solidFill>
              </a:rPr>
              <a:t>Target qualification: Mechanistic understanding of biology/pathway from model organisms</a:t>
            </a:r>
          </a:p>
          <a:p>
            <a:pPr lvl="1"/>
            <a:r>
              <a:rPr lang="en-GB" sz="1400" dirty="0">
                <a:solidFill>
                  <a:srgbClr val="00B050"/>
                </a:solidFill>
              </a:rPr>
              <a:t>Other proximal targets we can explore</a:t>
            </a:r>
          </a:p>
          <a:p>
            <a:pPr lvl="1"/>
            <a:r>
              <a:rPr lang="en-GB" sz="1400" dirty="0">
                <a:solidFill>
                  <a:srgbClr val="FFC000"/>
                </a:solidFill>
              </a:rPr>
              <a:t>Translational cellular and animal models, and assay</a:t>
            </a:r>
          </a:p>
          <a:p>
            <a:pPr lvl="1"/>
            <a:r>
              <a:rPr lang="en-GB" sz="1400" dirty="0">
                <a:solidFill>
                  <a:srgbClr val="FFC000"/>
                </a:solidFill>
              </a:rPr>
              <a:t>SM, antibody or new modality </a:t>
            </a:r>
            <a:r>
              <a:rPr lang="en-GB" sz="1400" dirty="0" err="1">
                <a:solidFill>
                  <a:srgbClr val="FFC000"/>
                </a:solidFill>
              </a:rPr>
              <a:t>druggability</a:t>
            </a:r>
            <a:r>
              <a:rPr lang="en-GB" sz="1400" dirty="0">
                <a:solidFill>
                  <a:srgbClr val="FFC000"/>
                </a:solidFill>
              </a:rPr>
              <a:t>; tool molecules </a:t>
            </a:r>
          </a:p>
          <a:p>
            <a:r>
              <a:rPr lang="en-GB" sz="1800" dirty="0"/>
              <a:t>Safety</a:t>
            </a:r>
          </a:p>
          <a:p>
            <a:pPr lvl="1"/>
            <a:r>
              <a:rPr lang="en-GB" sz="1400" dirty="0">
                <a:solidFill>
                  <a:srgbClr val="FF0000"/>
                </a:solidFill>
              </a:rPr>
              <a:t>On target toxicity</a:t>
            </a:r>
          </a:p>
          <a:p>
            <a:pPr lvl="1"/>
            <a:r>
              <a:rPr lang="en-GB" sz="1400" dirty="0">
                <a:solidFill>
                  <a:srgbClr val="FF0000"/>
                </a:solidFill>
              </a:rPr>
              <a:t>Therapeutic window</a:t>
            </a:r>
          </a:p>
          <a:p>
            <a:pPr marL="0" indent="0">
              <a:buNone/>
            </a:pPr>
            <a:endParaRPr lang="en-GB" dirty="0"/>
          </a:p>
          <a:p>
            <a:endParaRPr lang="en-GB" dirty="0"/>
          </a:p>
        </p:txBody>
      </p:sp>
      <p:pic>
        <p:nvPicPr>
          <p:cNvPr id="6" name="Picture 5">
            <a:extLst>
              <a:ext uri="{FF2B5EF4-FFF2-40B4-BE49-F238E27FC236}">
                <a16:creationId xmlns:a16="http://schemas.microsoft.com/office/drawing/2014/main" id="{FB6E19FF-C958-4077-A7E7-BD6273583A48}"/>
              </a:ext>
            </a:extLst>
          </p:cNvPr>
          <p:cNvPicPr>
            <a:picLocks noChangeAspect="1"/>
          </p:cNvPicPr>
          <p:nvPr/>
        </p:nvPicPr>
        <p:blipFill>
          <a:blip r:embed="rId2"/>
          <a:stretch>
            <a:fillRect/>
          </a:stretch>
        </p:blipFill>
        <p:spPr>
          <a:xfrm>
            <a:off x="6601448" y="1208458"/>
            <a:ext cx="5415927" cy="3059739"/>
          </a:xfrm>
          <a:prstGeom prst="rect">
            <a:avLst/>
          </a:prstGeom>
        </p:spPr>
      </p:pic>
      <p:sp>
        <p:nvSpPr>
          <p:cNvPr id="5" name="Oval 4">
            <a:extLst>
              <a:ext uri="{FF2B5EF4-FFF2-40B4-BE49-F238E27FC236}">
                <a16:creationId xmlns:a16="http://schemas.microsoft.com/office/drawing/2014/main" id="{67DD11AE-FA51-4468-A0B7-FB1B1A84AB0B}"/>
              </a:ext>
            </a:extLst>
          </p:cNvPr>
          <p:cNvSpPr/>
          <p:nvPr/>
        </p:nvSpPr>
        <p:spPr>
          <a:xfrm>
            <a:off x="9877646" y="2062717"/>
            <a:ext cx="421758" cy="78193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8447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0CE0E2-4389-4B06-A36F-904FCC234017}"/>
              </a:ext>
            </a:extLst>
          </p:cNvPr>
          <p:cNvSpPr>
            <a:spLocks noGrp="1"/>
          </p:cNvSpPr>
          <p:nvPr>
            <p:ph type="body" sz="quarter" idx="13"/>
          </p:nvPr>
        </p:nvSpPr>
        <p:spPr/>
        <p:txBody>
          <a:bodyPr/>
          <a:lstStyle/>
          <a:p>
            <a:r>
              <a:rPr lang="en-GB" sz="3200" dirty="0"/>
              <a:t>Plan</a:t>
            </a:r>
          </a:p>
        </p:txBody>
      </p:sp>
      <p:sp>
        <p:nvSpPr>
          <p:cNvPr id="3" name="Text Placeholder 2">
            <a:extLst>
              <a:ext uri="{FF2B5EF4-FFF2-40B4-BE49-F238E27FC236}">
                <a16:creationId xmlns:a16="http://schemas.microsoft.com/office/drawing/2014/main" id="{71433918-4A77-4BC9-9D86-7EA558F3E82B}"/>
              </a:ext>
            </a:extLst>
          </p:cNvPr>
          <p:cNvSpPr>
            <a:spLocks noGrp="1"/>
          </p:cNvSpPr>
          <p:nvPr>
            <p:ph type="body" sz="quarter" idx="14"/>
          </p:nvPr>
        </p:nvSpPr>
        <p:spPr/>
        <p:txBody>
          <a:bodyPr/>
          <a:lstStyle/>
          <a:p>
            <a:r>
              <a:rPr lang="en-GB" sz="2000" dirty="0"/>
              <a:t>Eli Lilly Research and Development focus</a:t>
            </a:r>
          </a:p>
          <a:p>
            <a:r>
              <a:rPr lang="en-GB" sz="2000" dirty="0"/>
              <a:t>Neurodegeneration pipeline</a:t>
            </a:r>
          </a:p>
          <a:p>
            <a:r>
              <a:rPr lang="en-GB" sz="2000" dirty="0"/>
              <a:t>Disease modification strategy in AD</a:t>
            </a:r>
          </a:p>
          <a:p>
            <a:r>
              <a:rPr lang="en-GB" sz="2000" dirty="0"/>
              <a:t>Amyloid plaque clearance therapy</a:t>
            </a:r>
          </a:p>
          <a:p>
            <a:r>
              <a:rPr lang="en-GB" sz="2000" dirty="0"/>
              <a:t>Tangle (NFT) pathology “spreading” therapy</a:t>
            </a:r>
          </a:p>
          <a:p>
            <a:r>
              <a:rPr lang="en-GB" sz="2000" dirty="0"/>
              <a:t>External partnerships: IMI2 “IMPRIND”</a:t>
            </a:r>
          </a:p>
          <a:p>
            <a:r>
              <a:rPr lang="en-GB" sz="2000" dirty="0"/>
              <a:t>What we think is a good drug target and how genetics can inform this</a:t>
            </a:r>
          </a:p>
          <a:p>
            <a:r>
              <a:rPr lang="en-GB" sz="2000" dirty="0"/>
              <a:t>GWAS, neuroimmunology and the IMI2 project “PHAGO”</a:t>
            </a:r>
          </a:p>
          <a:p>
            <a:r>
              <a:rPr lang="en-GB" sz="2000" dirty="0"/>
              <a:t>Pathways, networks and the Accelerating Medicines Partnership for AD (2.0)</a:t>
            </a:r>
          </a:p>
          <a:p>
            <a:pPr marL="0" indent="0">
              <a:buNone/>
            </a:pPr>
            <a:r>
              <a:rPr lang="en-GB" dirty="0"/>
              <a:t/>
            </a:r>
            <a:br>
              <a:rPr lang="en-GB" dirty="0"/>
            </a:br>
            <a:endParaRPr lang="en-GB" dirty="0"/>
          </a:p>
          <a:p>
            <a:endParaRPr lang="en-GB" dirty="0"/>
          </a:p>
        </p:txBody>
      </p:sp>
    </p:spTree>
    <p:extLst>
      <p:ext uri="{BB962C8B-B14F-4D97-AF65-F5344CB8AC3E}">
        <p14:creationId xmlns:p14="http://schemas.microsoft.com/office/powerpoint/2010/main" val="1714691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41EC49-73C9-4655-B3D0-E658D729999B}"/>
              </a:ext>
            </a:extLst>
          </p:cNvPr>
          <p:cNvSpPr>
            <a:spLocks noGrp="1"/>
          </p:cNvSpPr>
          <p:nvPr>
            <p:ph type="body" sz="quarter" idx="13"/>
          </p:nvPr>
        </p:nvSpPr>
        <p:spPr/>
        <p:txBody>
          <a:bodyPr/>
          <a:lstStyle/>
          <a:p>
            <a:r>
              <a:rPr lang="en-GB" sz="3200" dirty="0"/>
              <a:t>Alzheimer’s disease GWAS</a:t>
            </a:r>
          </a:p>
        </p:txBody>
      </p:sp>
      <p:sp>
        <p:nvSpPr>
          <p:cNvPr id="3" name="Text Placeholder 2">
            <a:extLst>
              <a:ext uri="{FF2B5EF4-FFF2-40B4-BE49-F238E27FC236}">
                <a16:creationId xmlns:a16="http://schemas.microsoft.com/office/drawing/2014/main" id="{B2D4FC63-A435-42DE-8C19-D85942AA00B9}"/>
              </a:ext>
            </a:extLst>
          </p:cNvPr>
          <p:cNvSpPr>
            <a:spLocks noGrp="1"/>
          </p:cNvSpPr>
          <p:nvPr>
            <p:ph type="body" sz="quarter" idx="14"/>
          </p:nvPr>
        </p:nvSpPr>
        <p:spPr/>
        <p:txBody>
          <a:bodyPr/>
          <a:lstStyle/>
          <a:p>
            <a:endParaRPr lang="en-GB" dirty="0"/>
          </a:p>
        </p:txBody>
      </p:sp>
      <p:pic>
        <p:nvPicPr>
          <p:cNvPr id="5" name="Picture 4">
            <a:extLst>
              <a:ext uri="{FF2B5EF4-FFF2-40B4-BE49-F238E27FC236}">
                <a16:creationId xmlns:a16="http://schemas.microsoft.com/office/drawing/2014/main" id="{8EE2DC36-7880-408F-8C19-2FCF9DE00A51}"/>
              </a:ext>
            </a:extLst>
          </p:cNvPr>
          <p:cNvPicPr>
            <a:picLocks noChangeAspect="1"/>
          </p:cNvPicPr>
          <p:nvPr/>
        </p:nvPicPr>
        <p:blipFill>
          <a:blip r:embed="rId2"/>
          <a:stretch>
            <a:fillRect/>
          </a:stretch>
        </p:blipFill>
        <p:spPr>
          <a:xfrm>
            <a:off x="606210" y="1215953"/>
            <a:ext cx="10979579" cy="5034691"/>
          </a:xfrm>
          <a:prstGeom prst="rect">
            <a:avLst/>
          </a:prstGeom>
        </p:spPr>
      </p:pic>
      <p:sp>
        <p:nvSpPr>
          <p:cNvPr id="13" name="Rectangle 8">
            <a:extLst>
              <a:ext uri="{FF2B5EF4-FFF2-40B4-BE49-F238E27FC236}">
                <a16:creationId xmlns:a16="http://schemas.microsoft.com/office/drawing/2014/main" id="{1B2D857C-DEBB-493A-820C-A1C7ADDB9EEB}"/>
              </a:ext>
            </a:extLst>
          </p:cNvPr>
          <p:cNvSpPr>
            <a:spLocks noChangeArrowheads="1"/>
          </p:cNvSpPr>
          <p:nvPr/>
        </p:nvSpPr>
        <p:spPr bwMode="auto">
          <a:xfrm>
            <a:off x="2642838" y="6382920"/>
            <a:ext cx="7660889" cy="33855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GB" altLang="en-US" sz="1100" dirty="0">
                <a:cs typeface="Arial" panose="020B0604020202020204" pitchFamily="34" charset="0"/>
              </a:rPr>
              <a:t>Kunkle BW Genetic meta-analysis of diagnosed Alzheimer's disease identifies new risk loci and implicates Aβ, tau, immunity and lipid processing. </a:t>
            </a:r>
            <a:r>
              <a:rPr kumimoji="0" lang="en-US" altLang="en-US" sz="1100" b="0" i="0" u="none" strike="noStrike" cap="none" normalizeH="0" baseline="0" dirty="0">
                <a:ln>
                  <a:noFill/>
                </a:ln>
                <a:effectLst/>
                <a:latin typeface="Arial" panose="020B0604020202020204" pitchFamily="34" charset="0"/>
                <a:cs typeface="Arial" panose="020B0604020202020204" pitchFamily="34" charset="0"/>
              </a:rPr>
              <a:t>Nat Genet. 2019 Sep;51(9):1423-1424. </a:t>
            </a:r>
            <a:r>
              <a:rPr kumimoji="0" lang="en-US" altLang="en-US" sz="1100" b="0" i="0" u="none" strike="noStrike" cap="none" normalizeH="0" baseline="0" dirty="0" err="1">
                <a:ln>
                  <a:noFill/>
                </a:ln>
                <a:effectLst/>
                <a:latin typeface="Arial" panose="020B0604020202020204" pitchFamily="34" charset="0"/>
                <a:cs typeface="Arial" panose="020B0604020202020204" pitchFamily="34" charset="0"/>
              </a:rPr>
              <a:t>doi</a:t>
            </a:r>
            <a:r>
              <a:rPr kumimoji="0" lang="en-US" altLang="en-US" sz="1100" b="0" i="0" u="none" strike="noStrike" cap="none" normalizeH="0" baseline="0" dirty="0">
                <a:ln>
                  <a:noFill/>
                </a:ln>
                <a:effectLst/>
                <a:cs typeface="Arial" panose="020B0604020202020204" pitchFamily="34" charset="0"/>
              </a:rPr>
              <a:t>: 10.1038/s41588-019-0495-7.</a:t>
            </a:r>
            <a:r>
              <a:rPr lang="en-US" altLang="en-US" sz="400" dirty="0"/>
              <a:t> </a:t>
            </a:r>
            <a:r>
              <a:rPr kumimoji="0" lang="en-US" altLang="en-US" sz="1100" b="0" i="0" u="none" strike="noStrike" cap="none" normalizeH="0" baseline="0" dirty="0">
                <a:ln>
                  <a:noFill/>
                </a:ln>
                <a:effectLst/>
                <a:latin typeface="Arial" panose="020B0604020202020204" pitchFamily="34" charset="0"/>
                <a:cs typeface="Arial" panose="020B0604020202020204" pitchFamily="34" charset="0"/>
              </a:rPr>
              <a:t>PMID: 3141720</a:t>
            </a:r>
          </a:p>
        </p:txBody>
      </p:sp>
      <p:pic>
        <p:nvPicPr>
          <p:cNvPr id="6" name="Picture 5">
            <a:extLst>
              <a:ext uri="{FF2B5EF4-FFF2-40B4-BE49-F238E27FC236}">
                <a16:creationId xmlns:a16="http://schemas.microsoft.com/office/drawing/2014/main" id="{973A0AA5-6CD1-40B8-B604-EB41A819A888}"/>
              </a:ext>
            </a:extLst>
          </p:cNvPr>
          <p:cNvPicPr>
            <a:picLocks noChangeAspect="1"/>
          </p:cNvPicPr>
          <p:nvPr/>
        </p:nvPicPr>
        <p:blipFill>
          <a:blip r:embed="rId3"/>
          <a:stretch>
            <a:fillRect/>
          </a:stretch>
        </p:blipFill>
        <p:spPr>
          <a:xfrm>
            <a:off x="3090601" y="1240367"/>
            <a:ext cx="2729173" cy="2685035"/>
          </a:xfrm>
          <a:prstGeom prst="rect">
            <a:avLst/>
          </a:prstGeom>
        </p:spPr>
      </p:pic>
      <p:sp>
        <p:nvSpPr>
          <p:cNvPr id="7" name="TextBox 6">
            <a:extLst>
              <a:ext uri="{FF2B5EF4-FFF2-40B4-BE49-F238E27FC236}">
                <a16:creationId xmlns:a16="http://schemas.microsoft.com/office/drawing/2014/main" id="{81944A77-83BC-435D-81F2-0EECDDA528D8}"/>
              </a:ext>
            </a:extLst>
          </p:cNvPr>
          <p:cNvSpPr txBox="1"/>
          <p:nvPr/>
        </p:nvSpPr>
        <p:spPr>
          <a:xfrm>
            <a:off x="3771900" y="1752600"/>
            <a:ext cx="3048000" cy="523220"/>
          </a:xfrm>
          <a:prstGeom prst="rect">
            <a:avLst/>
          </a:prstGeom>
          <a:noFill/>
        </p:spPr>
        <p:txBody>
          <a:bodyPr wrap="square" rtlCol="0">
            <a:spAutoFit/>
          </a:bodyPr>
          <a:lstStyle/>
          <a:p>
            <a:r>
              <a:rPr lang="en-GB" sz="1400" dirty="0"/>
              <a:t>Figure from Jansen Nature Genetics | VOL 51 | MARCH 2019 | 404–413 | </a:t>
            </a:r>
          </a:p>
        </p:txBody>
      </p:sp>
    </p:spTree>
    <p:extLst>
      <p:ext uri="{BB962C8B-B14F-4D97-AF65-F5344CB8AC3E}">
        <p14:creationId xmlns:p14="http://schemas.microsoft.com/office/powerpoint/2010/main" val="22977799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2C6DF1-88A0-465C-AD4D-C5028A36B3D6}"/>
              </a:ext>
            </a:extLst>
          </p:cNvPr>
          <p:cNvSpPr>
            <a:spLocks noGrp="1"/>
          </p:cNvSpPr>
          <p:nvPr>
            <p:ph type="body" sz="quarter" idx="13"/>
          </p:nvPr>
        </p:nvSpPr>
        <p:spPr/>
        <p:txBody>
          <a:bodyPr/>
          <a:lstStyle/>
          <a:p>
            <a:r>
              <a:rPr lang="en-GB" sz="3200" dirty="0"/>
              <a:t>Gene association score vs microglial fidelity</a:t>
            </a:r>
          </a:p>
        </p:txBody>
      </p:sp>
      <p:pic>
        <p:nvPicPr>
          <p:cNvPr id="4" name="Picture 3">
            <a:extLst>
              <a:ext uri="{FF2B5EF4-FFF2-40B4-BE49-F238E27FC236}">
                <a16:creationId xmlns:a16="http://schemas.microsoft.com/office/drawing/2014/main" id="{BC4826F6-E35A-473C-824E-6A78992CBB96}"/>
              </a:ext>
            </a:extLst>
          </p:cNvPr>
          <p:cNvPicPr>
            <a:picLocks noChangeAspect="1"/>
          </p:cNvPicPr>
          <p:nvPr/>
        </p:nvPicPr>
        <p:blipFill>
          <a:blip r:embed="rId2"/>
          <a:stretch>
            <a:fillRect/>
          </a:stretch>
        </p:blipFill>
        <p:spPr>
          <a:xfrm>
            <a:off x="1768553" y="1619440"/>
            <a:ext cx="8146584" cy="3619119"/>
          </a:xfrm>
          <a:prstGeom prst="rect">
            <a:avLst/>
          </a:prstGeom>
        </p:spPr>
      </p:pic>
      <p:sp>
        <p:nvSpPr>
          <p:cNvPr id="5" name="TextBox 4">
            <a:extLst>
              <a:ext uri="{FF2B5EF4-FFF2-40B4-BE49-F238E27FC236}">
                <a16:creationId xmlns:a16="http://schemas.microsoft.com/office/drawing/2014/main" id="{7CB38286-6CDF-480B-9A48-5F9430FE3F32}"/>
              </a:ext>
            </a:extLst>
          </p:cNvPr>
          <p:cNvSpPr txBox="1"/>
          <p:nvPr/>
        </p:nvSpPr>
        <p:spPr>
          <a:xfrm>
            <a:off x="950758" y="5335368"/>
            <a:ext cx="9782174" cy="738664"/>
          </a:xfrm>
          <a:prstGeom prst="rect">
            <a:avLst/>
          </a:prstGeom>
          <a:noFill/>
        </p:spPr>
        <p:txBody>
          <a:bodyPr wrap="square" rtlCol="0">
            <a:spAutoFit/>
          </a:bodyPr>
          <a:lstStyle/>
          <a:p>
            <a:r>
              <a:rPr lang="en-GB" sz="1400" dirty="0"/>
              <a:t>MAGMA scores from Jansen: Nature Genetics | VOL 51 | MARCH 2019 | 404–413 | </a:t>
            </a:r>
          </a:p>
          <a:p>
            <a:r>
              <a:rPr lang="en-GB" sz="1400" dirty="0"/>
              <a:t>Brain cell-type fidelity scores: Kelley KW, et al. Variation among intact tissue samples reveals the core transcriptional features of human CNS cell </a:t>
            </a:r>
            <a:r>
              <a:rPr lang="en-GB" sz="1400" dirty="0" err="1"/>
              <a:t>classes.Nat</a:t>
            </a:r>
            <a:r>
              <a:rPr lang="en-GB" sz="1400" dirty="0"/>
              <a:t> </a:t>
            </a:r>
            <a:r>
              <a:rPr lang="en-GB" sz="1400" dirty="0" err="1"/>
              <a:t>Neurosci</a:t>
            </a:r>
            <a:r>
              <a:rPr lang="en-GB" sz="1400" dirty="0"/>
              <a:t>. 2018 Sep;21(9):1171-1184. </a:t>
            </a:r>
            <a:r>
              <a:rPr lang="en-GB" sz="1400" dirty="0" err="1"/>
              <a:t>doi</a:t>
            </a:r>
            <a:r>
              <a:rPr lang="en-GB" sz="1400" dirty="0"/>
              <a:t>: 10.1038/s41593-018-0216-z. </a:t>
            </a:r>
          </a:p>
        </p:txBody>
      </p:sp>
    </p:spTree>
    <p:extLst>
      <p:ext uri="{BB962C8B-B14F-4D97-AF65-F5344CB8AC3E}">
        <p14:creationId xmlns:p14="http://schemas.microsoft.com/office/powerpoint/2010/main" val="964227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C4AB0B-0CCD-474A-97E3-AB6907A07BCA}"/>
              </a:ext>
            </a:extLst>
          </p:cNvPr>
          <p:cNvSpPr>
            <a:spLocks noGrp="1"/>
          </p:cNvSpPr>
          <p:nvPr>
            <p:ph type="body" sz="quarter" idx="13"/>
          </p:nvPr>
        </p:nvSpPr>
        <p:spPr/>
        <p:txBody>
          <a:bodyPr/>
          <a:lstStyle/>
          <a:p>
            <a:r>
              <a:rPr lang="en-GB" sz="3200" dirty="0"/>
              <a:t>Which gene?</a:t>
            </a:r>
          </a:p>
        </p:txBody>
      </p:sp>
      <p:sp>
        <p:nvSpPr>
          <p:cNvPr id="9" name="Text Placeholder 8">
            <a:extLst>
              <a:ext uri="{FF2B5EF4-FFF2-40B4-BE49-F238E27FC236}">
                <a16:creationId xmlns:a16="http://schemas.microsoft.com/office/drawing/2014/main" id="{B1EA9087-A3C1-44A2-BA20-0D43A336B9F5}"/>
              </a:ext>
            </a:extLst>
          </p:cNvPr>
          <p:cNvSpPr>
            <a:spLocks noGrp="1"/>
          </p:cNvSpPr>
          <p:nvPr>
            <p:ph type="body" sz="quarter" idx="14"/>
          </p:nvPr>
        </p:nvSpPr>
        <p:spPr>
          <a:xfrm>
            <a:off x="5888736" y="1752600"/>
            <a:ext cx="5490464" cy="3733800"/>
          </a:xfrm>
        </p:spPr>
        <p:txBody>
          <a:bodyPr/>
          <a:lstStyle/>
          <a:p>
            <a:r>
              <a:rPr lang="en-GB" sz="1600" dirty="0" err="1"/>
              <a:t>Amlie</a:t>
            </a:r>
            <a:r>
              <a:rPr lang="en-GB" sz="1600" dirty="0"/>
              <a:t>-Wolf A, et al. Inferring the Molecular Mechanisms of Noncoding Alzheimer's Disease-Associated Genetic Variants. J </a:t>
            </a:r>
            <a:r>
              <a:rPr lang="en-GB" sz="1600" dirty="0" err="1"/>
              <a:t>Alzheimers</a:t>
            </a:r>
            <a:r>
              <a:rPr lang="en-GB" sz="1600" dirty="0"/>
              <a:t> Dis. 2019;72(1):301-318. </a:t>
            </a:r>
            <a:r>
              <a:rPr lang="en-GB" sz="1600" dirty="0" err="1"/>
              <a:t>doi</a:t>
            </a:r>
            <a:r>
              <a:rPr lang="en-GB" sz="1600" dirty="0"/>
              <a:t>: 10.3233/JAD-190568.</a:t>
            </a:r>
          </a:p>
          <a:p>
            <a:r>
              <a:rPr lang="en-GB" sz="1600" dirty="0" err="1"/>
              <a:t>Novikova</a:t>
            </a:r>
            <a:r>
              <a:rPr lang="en-GB" sz="1600" dirty="0"/>
              <a:t>, G et al. Integration of Alzheimer’s disease genetics and myeloid genomics reveals novel disease risk mechanisms </a:t>
            </a:r>
            <a:r>
              <a:rPr lang="en-GB" sz="1600" dirty="0" err="1"/>
              <a:t>bioRxiv</a:t>
            </a:r>
            <a:r>
              <a:rPr lang="en-GB" sz="1600" dirty="0"/>
              <a:t> 694281; </a:t>
            </a:r>
            <a:r>
              <a:rPr lang="en-GB" sz="1600" dirty="0" err="1"/>
              <a:t>doi</a:t>
            </a:r>
            <a:r>
              <a:rPr lang="en-GB" sz="1600" dirty="0"/>
              <a:t>: https://doi.org/10.1101/694281</a:t>
            </a:r>
          </a:p>
          <a:p>
            <a:r>
              <a:rPr lang="en-GB" sz="1600" dirty="0"/>
              <a:t>FUMA GWAS: Functional Mapping and Annotation of Genome-Wide Association Studies </a:t>
            </a:r>
            <a:r>
              <a:rPr lang="en-GB" sz="1600" dirty="0">
                <a:hlinkClick r:id="rId2"/>
              </a:rPr>
              <a:t>https://fuma.ctglab.nl</a:t>
            </a:r>
            <a:endParaRPr lang="en-GB" sz="1600" dirty="0"/>
          </a:p>
          <a:p>
            <a:r>
              <a:rPr lang="en-GB" sz="1600" dirty="0"/>
              <a:t>MAGMA: Generalized gene-set analysis of GWAS data </a:t>
            </a:r>
            <a:r>
              <a:rPr lang="en-GB" sz="1600" dirty="0">
                <a:hlinkClick r:id="rId3"/>
              </a:rPr>
              <a:t>https://ctg.cncr.nl/software/magma</a:t>
            </a:r>
            <a:endParaRPr lang="en-GB" sz="1600" dirty="0"/>
          </a:p>
          <a:p>
            <a:r>
              <a:rPr lang="en-GB" sz="1600" dirty="0"/>
              <a:t>INFERNO: inferring the molecular mechanisms of noncoding genetic variants </a:t>
            </a:r>
            <a:r>
              <a:rPr lang="en-GB" sz="1600" dirty="0">
                <a:hlinkClick r:id="rId4"/>
              </a:rPr>
              <a:t>https://bitbucket.org/wanglab-upenn/INFERNO/</a:t>
            </a:r>
            <a:endParaRPr lang="en-GB" sz="1600" dirty="0"/>
          </a:p>
          <a:p>
            <a:endParaRPr lang="en-GB" sz="1600" dirty="0"/>
          </a:p>
          <a:p>
            <a:endParaRPr lang="en-GB" sz="1600" dirty="0"/>
          </a:p>
        </p:txBody>
      </p:sp>
      <p:pic>
        <p:nvPicPr>
          <p:cNvPr id="6" name="Picture 5">
            <a:extLst>
              <a:ext uri="{FF2B5EF4-FFF2-40B4-BE49-F238E27FC236}">
                <a16:creationId xmlns:a16="http://schemas.microsoft.com/office/drawing/2014/main" id="{228D166A-9D5E-48AC-84B1-296E5EE9AA91}"/>
              </a:ext>
            </a:extLst>
          </p:cNvPr>
          <p:cNvPicPr>
            <a:picLocks noChangeAspect="1"/>
          </p:cNvPicPr>
          <p:nvPr/>
        </p:nvPicPr>
        <p:blipFill>
          <a:blip r:embed="rId5"/>
          <a:stretch>
            <a:fillRect/>
          </a:stretch>
        </p:blipFill>
        <p:spPr>
          <a:xfrm>
            <a:off x="69885" y="3115987"/>
            <a:ext cx="5570640" cy="2370413"/>
          </a:xfrm>
          <a:prstGeom prst="rect">
            <a:avLst/>
          </a:prstGeom>
        </p:spPr>
      </p:pic>
      <p:pic>
        <p:nvPicPr>
          <p:cNvPr id="7" name="Picture 6">
            <a:extLst>
              <a:ext uri="{FF2B5EF4-FFF2-40B4-BE49-F238E27FC236}">
                <a16:creationId xmlns:a16="http://schemas.microsoft.com/office/drawing/2014/main" id="{C22829BF-0471-4ED6-AD70-716CD3FBE160}"/>
              </a:ext>
            </a:extLst>
          </p:cNvPr>
          <p:cNvPicPr>
            <a:picLocks noChangeAspect="1"/>
          </p:cNvPicPr>
          <p:nvPr/>
        </p:nvPicPr>
        <p:blipFill>
          <a:blip r:embed="rId6"/>
          <a:stretch>
            <a:fillRect/>
          </a:stretch>
        </p:blipFill>
        <p:spPr>
          <a:xfrm>
            <a:off x="3090714" y="4712716"/>
            <a:ext cx="1790410" cy="335419"/>
          </a:xfrm>
          <a:prstGeom prst="rect">
            <a:avLst/>
          </a:prstGeom>
        </p:spPr>
      </p:pic>
      <p:pic>
        <p:nvPicPr>
          <p:cNvPr id="8" name="Picture 7">
            <a:extLst>
              <a:ext uri="{FF2B5EF4-FFF2-40B4-BE49-F238E27FC236}">
                <a16:creationId xmlns:a16="http://schemas.microsoft.com/office/drawing/2014/main" id="{E5ED63D6-2F23-4FFF-A19B-4F9D266C5541}"/>
              </a:ext>
            </a:extLst>
          </p:cNvPr>
          <p:cNvPicPr>
            <a:picLocks noChangeAspect="1"/>
          </p:cNvPicPr>
          <p:nvPr/>
        </p:nvPicPr>
        <p:blipFill>
          <a:blip r:embed="rId7"/>
          <a:stretch>
            <a:fillRect/>
          </a:stretch>
        </p:blipFill>
        <p:spPr>
          <a:xfrm>
            <a:off x="69885" y="2034549"/>
            <a:ext cx="5633940" cy="1081438"/>
          </a:xfrm>
          <a:prstGeom prst="rect">
            <a:avLst/>
          </a:prstGeom>
        </p:spPr>
      </p:pic>
    </p:spTree>
    <p:extLst>
      <p:ext uri="{BB962C8B-B14F-4D97-AF65-F5344CB8AC3E}">
        <p14:creationId xmlns:p14="http://schemas.microsoft.com/office/powerpoint/2010/main" val="3226099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465E04-A8E2-4E22-8472-7E608A473201}"/>
              </a:ext>
            </a:extLst>
          </p:cNvPr>
          <p:cNvSpPr>
            <a:spLocks noGrp="1"/>
          </p:cNvSpPr>
          <p:nvPr>
            <p:ph type="body" sz="quarter" idx="13"/>
          </p:nvPr>
        </p:nvSpPr>
        <p:spPr/>
        <p:txBody>
          <a:bodyPr/>
          <a:lstStyle/>
          <a:p>
            <a:r>
              <a:rPr lang="en-GB" dirty="0"/>
              <a:t>TREM2, CD33 and TYROBP in Alzheimer’s disease (2013)</a:t>
            </a:r>
          </a:p>
        </p:txBody>
      </p:sp>
      <p:sp>
        <p:nvSpPr>
          <p:cNvPr id="3" name="Text Placeholder 2">
            <a:extLst>
              <a:ext uri="{FF2B5EF4-FFF2-40B4-BE49-F238E27FC236}">
                <a16:creationId xmlns:a16="http://schemas.microsoft.com/office/drawing/2014/main" id="{B61F1572-22C8-4240-862D-F6A12C547093}"/>
              </a:ext>
            </a:extLst>
          </p:cNvPr>
          <p:cNvSpPr>
            <a:spLocks noGrp="1"/>
          </p:cNvSpPr>
          <p:nvPr>
            <p:ph type="body" sz="quarter" idx="14"/>
          </p:nvPr>
        </p:nvSpPr>
        <p:spPr>
          <a:xfrm>
            <a:off x="812800" y="1752600"/>
            <a:ext cx="6950075" cy="3733800"/>
          </a:xfrm>
        </p:spPr>
        <p:txBody>
          <a:bodyPr/>
          <a:lstStyle/>
          <a:p>
            <a:r>
              <a:rPr lang="en-GB" sz="1600" b="1" dirty="0"/>
              <a:t>Genome-wide association analysis reveals putative Alzheimer's disease susceptibility loci in addition to APOE. </a:t>
            </a:r>
            <a:r>
              <a:rPr lang="en-GB" sz="1600" dirty="0"/>
              <a:t>Bertram L, et al. Am J Hum Genet. 2008 Nov;83(5):623-32. </a:t>
            </a:r>
            <a:r>
              <a:rPr lang="en-GB" sz="1600" dirty="0" err="1"/>
              <a:t>doi</a:t>
            </a:r>
            <a:r>
              <a:rPr lang="en-GB" sz="1600" dirty="0"/>
              <a:t>: 10.1016/j.ajhg.2008.10.008. </a:t>
            </a:r>
            <a:r>
              <a:rPr lang="en-GB" sz="1600" dirty="0" err="1"/>
              <a:t>Epub</a:t>
            </a:r>
            <a:r>
              <a:rPr lang="en-GB" sz="1600" dirty="0"/>
              <a:t> 2008 Oct 30.</a:t>
            </a:r>
          </a:p>
          <a:p>
            <a:r>
              <a:rPr lang="en-GB" sz="1600" b="1" dirty="0"/>
              <a:t>CD33 Alzheimer's disease locus: altered monocyte function and amyloid biology. </a:t>
            </a:r>
            <a:r>
              <a:rPr lang="en-GB" sz="1600" dirty="0"/>
              <a:t>Bradshaw EM, et al. Nat </a:t>
            </a:r>
            <a:r>
              <a:rPr lang="en-GB" sz="1600" dirty="0" err="1"/>
              <a:t>Neurosci</a:t>
            </a:r>
            <a:r>
              <a:rPr lang="en-GB" sz="1600" dirty="0"/>
              <a:t>. 2013 Jul;16(7):848-50. </a:t>
            </a:r>
            <a:r>
              <a:rPr lang="en-GB" sz="1600" dirty="0" err="1"/>
              <a:t>doi</a:t>
            </a:r>
            <a:r>
              <a:rPr lang="en-GB" sz="1600" dirty="0"/>
              <a:t>: 10.1038/nn.3435. </a:t>
            </a:r>
            <a:r>
              <a:rPr lang="en-GB" sz="1600" dirty="0" err="1"/>
              <a:t>Epub</a:t>
            </a:r>
            <a:r>
              <a:rPr lang="en-GB" sz="1600" dirty="0"/>
              <a:t> 2013 May 23.</a:t>
            </a:r>
          </a:p>
          <a:p>
            <a:r>
              <a:rPr lang="en-GB" sz="1600" b="1" dirty="0"/>
              <a:t>Variant of TREM2 Associated with the Risk of Alzheimer’s Disease </a:t>
            </a:r>
            <a:r>
              <a:rPr lang="en-GB" sz="1600" dirty="0" err="1"/>
              <a:t>Thorlakur</a:t>
            </a:r>
            <a:r>
              <a:rPr lang="en-GB" sz="1600" dirty="0"/>
              <a:t> Jonsson, et al. N </a:t>
            </a:r>
            <a:r>
              <a:rPr lang="en-GB" sz="1600" dirty="0" err="1"/>
              <a:t>Engl</a:t>
            </a:r>
            <a:r>
              <a:rPr lang="en-GB" sz="1600" dirty="0"/>
              <a:t> J Med. N </a:t>
            </a:r>
            <a:r>
              <a:rPr lang="en-GB" sz="1600" dirty="0" err="1"/>
              <a:t>Engl</a:t>
            </a:r>
            <a:r>
              <a:rPr lang="en-GB" sz="1600" dirty="0"/>
              <a:t> J Med. 2013 Jan 10; 368(2): 107–116. Published online 2012 Nov 14. </a:t>
            </a:r>
            <a:r>
              <a:rPr lang="en-GB" sz="1600" dirty="0" err="1"/>
              <a:t>doi</a:t>
            </a:r>
            <a:r>
              <a:rPr lang="en-GB" sz="1600" dirty="0"/>
              <a:t>: 10.1056/NEJMoa1211103</a:t>
            </a:r>
          </a:p>
          <a:p>
            <a:r>
              <a:rPr lang="en-GB" sz="1600" b="1" dirty="0"/>
              <a:t>TREM2 Variants in Alzheimer's Disease </a:t>
            </a:r>
            <a:r>
              <a:rPr lang="en-GB" sz="1600" dirty="0"/>
              <a:t>Rita </a:t>
            </a:r>
            <a:r>
              <a:rPr lang="en-GB" sz="1600" dirty="0" err="1"/>
              <a:t>Guerreiro</a:t>
            </a:r>
            <a:r>
              <a:rPr lang="en-GB" sz="1600" dirty="0"/>
              <a:t>, et al.  N </a:t>
            </a:r>
            <a:r>
              <a:rPr lang="en-GB" sz="1600" dirty="0" err="1"/>
              <a:t>Engl</a:t>
            </a:r>
            <a:r>
              <a:rPr lang="en-GB" sz="1600" dirty="0"/>
              <a:t> J Med. 2013 Jan 10; 368(2): 117–127. </a:t>
            </a:r>
          </a:p>
          <a:p>
            <a:r>
              <a:rPr lang="en-GB" sz="1600" b="1" dirty="0"/>
              <a:t>Integrated Systems Approach Identifies Genetic Nodes and Networks in Late-Onset Alzheimer’s Disease</a:t>
            </a:r>
            <a:r>
              <a:rPr lang="en-GB" sz="1600" dirty="0"/>
              <a:t> Bin Zhang, et al. Volume 153, Issue 3, 25 </a:t>
            </a:r>
          </a:p>
          <a:p>
            <a:endParaRPr lang="en-GB" sz="1600" dirty="0"/>
          </a:p>
          <a:p>
            <a:pPr marL="0" indent="0">
              <a:buNone/>
            </a:pPr>
            <a:r>
              <a:rPr lang="en-GB" sz="1400" b="1" dirty="0"/>
              <a:t>Figure</a:t>
            </a:r>
            <a:r>
              <a:rPr lang="en-GB" sz="1400" dirty="0"/>
              <a:t>:  Ulrich et al., Elucidating the Role of TREM2 in Alzheimer’s Disease Neuron 94, ISSUE 2, P237-248, </a:t>
            </a:r>
          </a:p>
        </p:txBody>
      </p:sp>
      <p:pic>
        <p:nvPicPr>
          <p:cNvPr id="1026" name="Picture 2" descr="Figure thumbnail gr1">
            <a:extLst>
              <a:ext uri="{FF2B5EF4-FFF2-40B4-BE49-F238E27FC236}">
                <a16:creationId xmlns:a16="http://schemas.microsoft.com/office/drawing/2014/main" id="{64912C17-B0AA-4742-9BF6-4F2CB77EA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0268" y="1409700"/>
            <a:ext cx="2602081"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514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932040"/>
            <a:ext cx="11975690" cy="11414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5" name="TextBox 4"/>
          <p:cNvSpPr txBox="1"/>
          <p:nvPr/>
        </p:nvSpPr>
        <p:spPr>
          <a:xfrm rot="16200000">
            <a:off x="1696066" y="1441206"/>
            <a:ext cx="84830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dirty="0"/>
              <a:t>TREM2</a:t>
            </a:r>
          </a:p>
        </p:txBody>
      </p:sp>
      <p:sp>
        <p:nvSpPr>
          <p:cNvPr id="6" name="TextBox 5"/>
          <p:cNvSpPr txBox="1"/>
          <p:nvPr/>
        </p:nvSpPr>
        <p:spPr>
          <a:xfrm rot="16200000">
            <a:off x="2507227" y="2211281"/>
            <a:ext cx="92781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GB" dirty="0"/>
              <a:t>TYROBP</a:t>
            </a:r>
          </a:p>
        </p:txBody>
      </p:sp>
      <p:sp>
        <p:nvSpPr>
          <p:cNvPr id="7" name="TextBox 6"/>
          <p:cNvSpPr txBox="1"/>
          <p:nvPr/>
        </p:nvSpPr>
        <p:spPr>
          <a:xfrm rot="16200000">
            <a:off x="2025644" y="2211283"/>
            <a:ext cx="92781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GB" dirty="0"/>
              <a:t>TYROBP</a:t>
            </a:r>
          </a:p>
        </p:txBody>
      </p:sp>
      <p:sp>
        <p:nvSpPr>
          <p:cNvPr id="8" name="TextBox 7"/>
          <p:cNvSpPr txBox="1"/>
          <p:nvPr/>
        </p:nvSpPr>
        <p:spPr>
          <a:xfrm rot="17426862">
            <a:off x="1573606" y="2924797"/>
            <a:ext cx="888385"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GB" dirty="0"/>
              <a:t>INPP5D</a:t>
            </a:r>
          </a:p>
        </p:txBody>
      </p:sp>
      <p:sp>
        <p:nvSpPr>
          <p:cNvPr id="9" name="TextBox 8"/>
          <p:cNvSpPr txBox="1"/>
          <p:nvPr/>
        </p:nvSpPr>
        <p:spPr>
          <a:xfrm rot="2921082">
            <a:off x="3227591" y="2782604"/>
            <a:ext cx="520655"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a:t>SYK</a:t>
            </a:r>
          </a:p>
        </p:txBody>
      </p:sp>
      <p:sp>
        <p:nvSpPr>
          <p:cNvPr id="10" name="TextBox 9"/>
          <p:cNvSpPr txBox="1"/>
          <p:nvPr/>
        </p:nvSpPr>
        <p:spPr>
          <a:xfrm>
            <a:off x="951650" y="3405516"/>
            <a:ext cx="81945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CD2AP</a:t>
            </a:r>
          </a:p>
        </p:txBody>
      </p:sp>
      <p:sp>
        <p:nvSpPr>
          <p:cNvPr id="11" name="TextBox 10"/>
          <p:cNvSpPr txBox="1"/>
          <p:nvPr/>
        </p:nvSpPr>
        <p:spPr>
          <a:xfrm>
            <a:off x="1237313" y="3774848"/>
            <a:ext cx="63350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RIN3</a:t>
            </a:r>
          </a:p>
        </p:txBody>
      </p:sp>
      <p:sp>
        <p:nvSpPr>
          <p:cNvPr id="12" name="TextBox 11"/>
          <p:cNvSpPr txBox="1"/>
          <p:nvPr/>
        </p:nvSpPr>
        <p:spPr>
          <a:xfrm>
            <a:off x="1528083" y="4144180"/>
            <a:ext cx="63350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BIN1</a:t>
            </a:r>
          </a:p>
        </p:txBody>
      </p:sp>
      <p:sp>
        <p:nvSpPr>
          <p:cNvPr id="13" name="TextBox 12"/>
          <p:cNvSpPr txBox="1"/>
          <p:nvPr/>
        </p:nvSpPr>
        <p:spPr>
          <a:xfrm rot="16200000">
            <a:off x="22486" y="1484153"/>
            <a:ext cx="782587"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dirty="0"/>
              <a:t>SORL1</a:t>
            </a:r>
          </a:p>
        </p:txBody>
      </p:sp>
      <p:sp>
        <p:nvSpPr>
          <p:cNvPr id="14" name="TextBox 13"/>
          <p:cNvSpPr txBox="1"/>
          <p:nvPr/>
        </p:nvSpPr>
        <p:spPr>
          <a:xfrm>
            <a:off x="627712" y="2103400"/>
            <a:ext cx="912429"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GB" dirty="0"/>
              <a:t>PICALM</a:t>
            </a:r>
          </a:p>
        </p:txBody>
      </p:sp>
      <p:sp>
        <p:nvSpPr>
          <p:cNvPr id="15" name="TextBox 14"/>
          <p:cNvSpPr txBox="1"/>
          <p:nvPr/>
        </p:nvSpPr>
        <p:spPr>
          <a:xfrm>
            <a:off x="1" y="5130337"/>
            <a:ext cx="1422569" cy="400110"/>
          </a:xfrm>
          <a:prstGeom prst="rect">
            <a:avLst/>
          </a:prstGeom>
          <a:noFill/>
        </p:spPr>
        <p:txBody>
          <a:bodyPr wrap="none" rtlCol="0">
            <a:spAutoFit/>
          </a:bodyPr>
          <a:lstStyle/>
          <a:p>
            <a:r>
              <a:rPr lang="en-GB" sz="2000" dirty="0"/>
              <a:t>endocytosis</a:t>
            </a:r>
          </a:p>
        </p:txBody>
      </p:sp>
      <p:cxnSp>
        <p:nvCxnSpPr>
          <p:cNvPr id="17" name="Straight Arrow Connector 16"/>
          <p:cNvCxnSpPr/>
          <p:nvPr/>
        </p:nvCxnSpPr>
        <p:spPr>
          <a:xfrm>
            <a:off x="413779" y="2244779"/>
            <a:ext cx="0" cy="28227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29522" y="4144180"/>
            <a:ext cx="401218" cy="972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3971063" y="1409940"/>
            <a:ext cx="68480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GB" dirty="0"/>
              <a:t>CD33</a:t>
            </a:r>
          </a:p>
        </p:txBody>
      </p:sp>
      <p:sp>
        <p:nvSpPr>
          <p:cNvPr id="21" name="TextBox 20"/>
          <p:cNvSpPr txBox="1"/>
          <p:nvPr/>
        </p:nvSpPr>
        <p:spPr>
          <a:xfrm>
            <a:off x="3713697" y="2022512"/>
            <a:ext cx="79919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GB" dirty="0"/>
              <a:t>PTPN6</a:t>
            </a:r>
          </a:p>
        </p:txBody>
      </p:sp>
      <p:sp>
        <p:nvSpPr>
          <p:cNvPr id="22" name="TextBox 21"/>
          <p:cNvSpPr txBox="1"/>
          <p:nvPr/>
        </p:nvSpPr>
        <p:spPr>
          <a:xfrm>
            <a:off x="6171605" y="2050027"/>
            <a:ext cx="2338215" cy="369332"/>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t>   LAT2    </a:t>
            </a:r>
          </a:p>
        </p:txBody>
      </p:sp>
      <p:sp>
        <p:nvSpPr>
          <p:cNvPr id="23" name="TextBox 22"/>
          <p:cNvSpPr txBox="1"/>
          <p:nvPr/>
        </p:nvSpPr>
        <p:spPr>
          <a:xfrm>
            <a:off x="5553488" y="2419359"/>
            <a:ext cx="123623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SOS1/SOS2</a:t>
            </a:r>
          </a:p>
        </p:txBody>
      </p:sp>
      <p:sp>
        <p:nvSpPr>
          <p:cNvPr id="25" name="TextBox 24"/>
          <p:cNvSpPr txBox="1"/>
          <p:nvPr/>
        </p:nvSpPr>
        <p:spPr>
          <a:xfrm>
            <a:off x="5888594" y="2780350"/>
            <a:ext cx="69762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GRB2</a:t>
            </a:r>
          </a:p>
        </p:txBody>
      </p:sp>
      <p:cxnSp>
        <p:nvCxnSpPr>
          <p:cNvPr id="26" name="Straight Arrow Connector 25"/>
          <p:cNvCxnSpPr>
            <a:endCxn id="35" idx="0"/>
          </p:cNvCxnSpPr>
          <p:nvPr/>
        </p:nvCxnSpPr>
        <p:spPr>
          <a:xfrm flipH="1">
            <a:off x="3492016" y="3158023"/>
            <a:ext cx="2396578" cy="15902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endCxn id="22" idx="1"/>
          </p:cNvCxnSpPr>
          <p:nvPr/>
        </p:nvCxnSpPr>
        <p:spPr>
          <a:xfrm flipV="1">
            <a:off x="3776941" y="2234693"/>
            <a:ext cx="2394664" cy="73032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2"/>
          </p:cNvCxnSpPr>
          <p:nvPr/>
        </p:nvCxnSpPr>
        <p:spPr>
          <a:xfrm flipH="1">
            <a:off x="4113293" y="2391844"/>
            <a:ext cx="1" cy="5175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21324" y="2909439"/>
            <a:ext cx="383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913972" y="4748312"/>
            <a:ext cx="1156087" cy="707886"/>
          </a:xfrm>
          <a:prstGeom prst="rect">
            <a:avLst/>
          </a:prstGeom>
          <a:noFill/>
        </p:spPr>
        <p:txBody>
          <a:bodyPr wrap="none" rtlCol="0">
            <a:spAutoFit/>
          </a:bodyPr>
          <a:lstStyle/>
          <a:p>
            <a:pPr algn="ctr"/>
            <a:r>
              <a:rPr lang="en-GB" sz="2000" dirty="0"/>
              <a:t>MAPK</a:t>
            </a:r>
          </a:p>
          <a:p>
            <a:pPr algn="ctr"/>
            <a:r>
              <a:rPr lang="en-GB" sz="2000" dirty="0"/>
              <a:t>signalling</a:t>
            </a:r>
          </a:p>
        </p:txBody>
      </p:sp>
      <p:sp>
        <p:nvSpPr>
          <p:cNvPr id="38" name="TextBox 37"/>
          <p:cNvSpPr txBox="1"/>
          <p:nvPr/>
        </p:nvSpPr>
        <p:spPr>
          <a:xfrm>
            <a:off x="6869672" y="2419359"/>
            <a:ext cx="676788"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VAV1</a:t>
            </a:r>
          </a:p>
        </p:txBody>
      </p:sp>
      <p:cxnSp>
        <p:nvCxnSpPr>
          <p:cNvPr id="39" name="Straight Arrow Connector 38"/>
          <p:cNvCxnSpPr>
            <a:stCxn id="38" idx="2"/>
            <a:endCxn id="40" idx="0"/>
          </p:cNvCxnSpPr>
          <p:nvPr/>
        </p:nvCxnSpPr>
        <p:spPr>
          <a:xfrm flipH="1">
            <a:off x="5123681" y="2788691"/>
            <a:ext cx="2084385" cy="1841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406273" y="4630293"/>
            <a:ext cx="1434816" cy="707886"/>
          </a:xfrm>
          <a:prstGeom prst="rect">
            <a:avLst/>
          </a:prstGeom>
          <a:noFill/>
        </p:spPr>
        <p:txBody>
          <a:bodyPr wrap="none" rtlCol="0">
            <a:spAutoFit/>
          </a:bodyPr>
          <a:lstStyle/>
          <a:p>
            <a:pPr algn="ctr"/>
            <a:r>
              <a:rPr lang="en-GB" sz="2000" dirty="0"/>
              <a:t>Actin</a:t>
            </a:r>
          </a:p>
          <a:p>
            <a:pPr algn="ctr"/>
            <a:r>
              <a:rPr lang="en-GB" sz="2000" dirty="0"/>
              <a:t>remodelling</a:t>
            </a:r>
          </a:p>
        </p:txBody>
      </p:sp>
      <p:sp>
        <p:nvSpPr>
          <p:cNvPr id="41" name="TextBox 40"/>
          <p:cNvSpPr txBox="1"/>
          <p:nvPr/>
        </p:nvSpPr>
        <p:spPr>
          <a:xfrm rot="16200000">
            <a:off x="7445107" y="2636681"/>
            <a:ext cx="782843"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PLCG2</a:t>
            </a:r>
          </a:p>
        </p:txBody>
      </p:sp>
      <p:cxnSp>
        <p:nvCxnSpPr>
          <p:cNvPr id="43" name="Straight Arrow Connector 42"/>
          <p:cNvCxnSpPr>
            <a:endCxn id="46" idx="0"/>
          </p:cNvCxnSpPr>
          <p:nvPr/>
        </p:nvCxnSpPr>
        <p:spPr>
          <a:xfrm flipH="1">
            <a:off x="7174840" y="3231964"/>
            <a:ext cx="477022" cy="7934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596797" y="4025374"/>
            <a:ext cx="1156086" cy="707886"/>
          </a:xfrm>
          <a:prstGeom prst="rect">
            <a:avLst/>
          </a:prstGeom>
          <a:noFill/>
        </p:spPr>
        <p:txBody>
          <a:bodyPr wrap="none" rtlCol="0">
            <a:spAutoFit/>
          </a:bodyPr>
          <a:lstStyle/>
          <a:p>
            <a:pPr algn="ctr"/>
            <a:r>
              <a:rPr lang="en-GB" sz="2000" dirty="0"/>
              <a:t>Calcium</a:t>
            </a:r>
          </a:p>
          <a:p>
            <a:pPr algn="ctr"/>
            <a:r>
              <a:rPr lang="en-GB" sz="2000" dirty="0"/>
              <a:t>signalling</a:t>
            </a:r>
          </a:p>
        </p:txBody>
      </p:sp>
      <p:sp>
        <p:nvSpPr>
          <p:cNvPr id="47" name="TextBox 46"/>
          <p:cNvSpPr txBox="1"/>
          <p:nvPr/>
        </p:nvSpPr>
        <p:spPr>
          <a:xfrm>
            <a:off x="6546610" y="5071829"/>
            <a:ext cx="863813" cy="369332"/>
          </a:xfrm>
          <a:prstGeom prst="rect">
            <a:avLst/>
          </a:prstGeom>
          <a:solidFill>
            <a:srgbClr val="FF0000"/>
          </a:solidFill>
          <a:ln>
            <a:solidFill>
              <a:schemeClr val="bg1"/>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GB" dirty="0"/>
              <a:t>CASS4</a:t>
            </a:r>
          </a:p>
        </p:txBody>
      </p:sp>
      <p:sp>
        <p:nvSpPr>
          <p:cNvPr id="48" name="TextBox 47"/>
          <p:cNvSpPr txBox="1"/>
          <p:nvPr/>
        </p:nvSpPr>
        <p:spPr>
          <a:xfrm>
            <a:off x="6547528" y="5445006"/>
            <a:ext cx="862895" cy="369332"/>
          </a:xfrm>
          <a:prstGeom prst="rect">
            <a:avLst/>
          </a:prstGeom>
          <a:solidFill>
            <a:srgbClr val="FF0000"/>
          </a:solidFill>
          <a:ln>
            <a:solidFill>
              <a:schemeClr val="bg1"/>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GB" dirty="0"/>
              <a:t>PTK2B</a:t>
            </a:r>
          </a:p>
        </p:txBody>
      </p:sp>
      <p:cxnSp>
        <p:nvCxnSpPr>
          <p:cNvPr id="49" name="Straight Arrow Connector 48"/>
          <p:cNvCxnSpPr>
            <a:stCxn id="46" idx="2"/>
          </p:cNvCxnSpPr>
          <p:nvPr/>
        </p:nvCxnSpPr>
        <p:spPr>
          <a:xfrm flipH="1">
            <a:off x="6986862" y="4733260"/>
            <a:ext cx="187978" cy="2749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78608" y="5920229"/>
            <a:ext cx="1536254" cy="707886"/>
          </a:xfrm>
          <a:prstGeom prst="rect">
            <a:avLst/>
          </a:prstGeom>
          <a:noFill/>
        </p:spPr>
        <p:txBody>
          <a:bodyPr wrap="none" rtlCol="0">
            <a:spAutoFit/>
          </a:bodyPr>
          <a:lstStyle/>
          <a:p>
            <a:pPr algn="ctr"/>
            <a:r>
              <a:rPr lang="en-GB" sz="2000" dirty="0"/>
              <a:t>motility</a:t>
            </a:r>
          </a:p>
          <a:p>
            <a:pPr algn="ctr"/>
            <a:r>
              <a:rPr lang="en-GB" sz="2000" dirty="0"/>
              <a:t>phagocytosis</a:t>
            </a:r>
          </a:p>
        </p:txBody>
      </p:sp>
      <p:cxnSp>
        <p:nvCxnSpPr>
          <p:cNvPr id="58" name="Straight Arrow Connector 57"/>
          <p:cNvCxnSpPr>
            <a:stCxn id="69" idx="0"/>
            <a:endCxn id="70" idx="2"/>
          </p:cNvCxnSpPr>
          <p:nvPr/>
        </p:nvCxnSpPr>
        <p:spPr>
          <a:xfrm>
            <a:off x="9910074" y="2628745"/>
            <a:ext cx="55318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8" idx="1"/>
          </p:cNvCxnSpPr>
          <p:nvPr/>
        </p:nvCxnSpPr>
        <p:spPr>
          <a:xfrm flipH="1">
            <a:off x="6058950" y="5629672"/>
            <a:ext cx="488578" cy="311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169620" y="2402360"/>
            <a:ext cx="840295" cy="369332"/>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dirty="0"/>
              <a:t>PIK3R1</a:t>
            </a:r>
          </a:p>
        </p:txBody>
      </p:sp>
      <p:sp>
        <p:nvSpPr>
          <p:cNvPr id="65" name="TextBox 64"/>
          <p:cNvSpPr txBox="1"/>
          <p:nvPr/>
        </p:nvSpPr>
        <p:spPr>
          <a:xfrm>
            <a:off x="8348254" y="2792697"/>
            <a:ext cx="854721" cy="369332"/>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dirty="0"/>
              <a:t>PIK3CA</a:t>
            </a:r>
          </a:p>
        </p:txBody>
      </p:sp>
      <p:sp>
        <p:nvSpPr>
          <p:cNvPr id="69" name="TextBox 68"/>
          <p:cNvSpPr txBox="1"/>
          <p:nvPr/>
        </p:nvSpPr>
        <p:spPr>
          <a:xfrm rot="5400000">
            <a:off x="9396311" y="2490245"/>
            <a:ext cx="750526" cy="276999"/>
          </a:xfrm>
          <a:prstGeom prst="rect">
            <a:avLst/>
          </a:prstGeom>
          <a:noFill/>
          <a:ln>
            <a:solidFill>
              <a:srgbClr val="002060"/>
            </a:solidFill>
          </a:ln>
        </p:spPr>
        <p:txBody>
          <a:bodyPr wrap="none" rtlCol="0">
            <a:spAutoFit/>
          </a:bodyPr>
          <a:lstStyle/>
          <a:p>
            <a:r>
              <a:rPr lang="en-GB" sz="1200" dirty="0"/>
              <a:t>PI(4,5)P2</a:t>
            </a:r>
          </a:p>
        </p:txBody>
      </p:sp>
      <p:sp>
        <p:nvSpPr>
          <p:cNvPr id="70" name="TextBox 69"/>
          <p:cNvSpPr txBox="1"/>
          <p:nvPr/>
        </p:nvSpPr>
        <p:spPr>
          <a:xfrm rot="5400000">
            <a:off x="10370764" y="2490245"/>
            <a:ext cx="461986" cy="276999"/>
          </a:xfrm>
          <a:prstGeom prst="rect">
            <a:avLst/>
          </a:prstGeom>
          <a:noFill/>
          <a:ln>
            <a:solidFill>
              <a:schemeClr val="tx1"/>
            </a:solidFill>
          </a:ln>
        </p:spPr>
        <p:txBody>
          <a:bodyPr wrap="none" rtlCol="0">
            <a:spAutoFit/>
          </a:bodyPr>
          <a:lstStyle/>
          <a:p>
            <a:r>
              <a:rPr lang="en-GB" sz="1200" dirty="0"/>
              <a:t>PIP3</a:t>
            </a:r>
          </a:p>
        </p:txBody>
      </p:sp>
      <p:sp>
        <p:nvSpPr>
          <p:cNvPr id="71" name="TextBox 70"/>
          <p:cNvSpPr txBox="1"/>
          <p:nvPr/>
        </p:nvSpPr>
        <p:spPr>
          <a:xfrm rot="5400000">
            <a:off x="10967414" y="2490246"/>
            <a:ext cx="750526" cy="276999"/>
          </a:xfrm>
          <a:prstGeom prst="rect">
            <a:avLst/>
          </a:prstGeom>
          <a:noFill/>
          <a:ln>
            <a:solidFill>
              <a:schemeClr val="tx1"/>
            </a:solidFill>
          </a:ln>
        </p:spPr>
        <p:txBody>
          <a:bodyPr wrap="none" rtlCol="0">
            <a:spAutoFit/>
          </a:bodyPr>
          <a:lstStyle/>
          <a:p>
            <a:r>
              <a:rPr lang="en-GB" sz="1200" dirty="0"/>
              <a:t>PI(3,4)P2</a:t>
            </a:r>
          </a:p>
        </p:txBody>
      </p:sp>
      <p:sp>
        <p:nvSpPr>
          <p:cNvPr id="72" name="TextBox 71"/>
          <p:cNvSpPr txBox="1"/>
          <p:nvPr/>
        </p:nvSpPr>
        <p:spPr>
          <a:xfrm>
            <a:off x="10508812" y="3594032"/>
            <a:ext cx="847295" cy="369332"/>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GB" dirty="0"/>
              <a:t>AKT1</a:t>
            </a:r>
          </a:p>
        </p:txBody>
      </p:sp>
      <p:sp>
        <p:nvSpPr>
          <p:cNvPr id="73" name="Arc 72"/>
          <p:cNvSpPr/>
          <p:nvPr/>
        </p:nvSpPr>
        <p:spPr>
          <a:xfrm rot="19324131">
            <a:off x="8639485" y="4582471"/>
            <a:ext cx="4003980" cy="1797863"/>
          </a:xfrm>
          <a:prstGeom prst="arc">
            <a:avLst>
              <a:gd name="adj1" fmla="val 9877902"/>
              <a:gd name="adj2" fmla="val 10243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0" name="Straight Arrow Connector 79"/>
          <p:cNvCxnSpPr>
            <a:endCxn id="57" idx="0"/>
          </p:cNvCxnSpPr>
          <p:nvPr/>
        </p:nvCxnSpPr>
        <p:spPr>
          <a:xfrm>
            <a:off x="5241044" y="5383985"/>
            <a:ext cx="705691" cy="5362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0" idx="0"/>
            <a:endCxn id="71" idx="2"/>
          </p:cNvCxnSpPr>
          <p:nvPr/>
        </p:nvCxnSpPr>
        <p:spPr>
          <a:xfrm>
            <a:off x="10740257" y="2628745"/>
            <a:ext cx="46392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1413297" y="3181350"/>
            <a:ext cx="854142" cy="584775"/>
          </a:xfrm>
          <a:prstGeom prst="rect">
            <a:avLst/>
          </a:prstGeom>
          <a:noFill/>
        </p:spPr>
        <p:txBody>
          <a:bodyPr wrap="square" rtlCol="0">
            <a:spAutoFit/>
          </a:bodyPr>
          <a:lstStyle/>
          <a:p>
            <a:pPr algn="ctr"/>
            <a:r>
              <a:rPr lang="en-GB" sz="1600" dirty="0"/>
              <a:t>survival</a:t>
            </a:r>
          </a:p>
          <a:p>
            <a:pPr algn="ctr"/>
            <a:r>
              <a:rPr lang="en-GB" sz="1600" dirty="0" err="1"/>
              <a:t>mTor</a:t>
            </a:r>
            <a:endParaRPr lang="en-GB" sz="1600" dirty="0"/>
          </a:p>
        </p:txBody>
      </p:sp>
      <p:cxnSp>
        <p:nvCxnSpPr>
          <p:cNvPr id="90" name="Straight Arrow Connector 89"/>
          <p:cNvCxnSpPr>
            <a:cxnSpLocks/>
            <a:stCxn id="72" idx="3"/>
          </p:cNvCxnSpPr>
          <p:nvPr/>
        </p:nvCxnSpPr>
        <p:spPr>
          <a:xfrm flipV="1">
            <a:off x="11356107" y="3486032"/>
            <a:ext cx="277000" cy="292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cxnSpLocks/>
            <a:stCxn id="70" idx="3"/>
            <a:endCxn id="72" idx="0"/>
          </p:cNvCxnSpPr>
          <p:nvPr/>
        </p:nvCxnSpPr>
        <p:spPr>
          <a:xfrm>
            <a:off x="10601757" y="2859738"/>
            <a:ext cx="330703" cy="734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8325005" y="4144180"/>
            <a:ext cx="1723549" cy="369332"/>
          </a:xfrm>
          <a:prstGeom prst="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a:t>PPP3CC/PPP3CA</a:t>
            </a:r>
          </a:p>
        </p:txBody>
      </p:sp>
      <p:cxnSp>
        <p:nvCxnSpPr>
          <p:cNvPr id="109" name="Straight Arrow Connector 108"/>
          <p:cNvCxnSpPr>
            <a:stCxn id="46" idx="3"/>
            <a:endCxn id="103" idx="1"/>
          </p:cNvCxnSpPr>
          <p:nvPr/>
        </p:nvCxnSpPr>
        <p:spPr>
          <a:xfrm flipV="1">
            <a:off x="7752883" y="4328846"/>
            <a:ext cx="572122" cy="504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8017733" y="5417012"/>
            <a:ext cx="840295" cy="369332"/>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MEF2C</a:t>
            </a:r>
          </a:p>
        </p:txBody>
      </p:sp>
      <p:sp>
        <p:nvSpPr>
          <p:cNvPr id="126" name="TextBox 125"/>
          <p:cNvSpPr txBox="1"/>
          <p:nvPr/>
        </p:nvSpPr>
        <p:spPr>
          <a:xfrm>
            <a:off x="8191937" y="4931308"/>
            <a:ext cx="653833" cy="369332"/>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NFAT</a:t>
            </a:r>
          </a:p>
        </p:txBody>
      </p:sp>
      <p:cxnSp>
        <p:nvCxnSpPr>
          <p:cNvPr id="128" name="Straight Arrow Connector 127"/>
          <p:cNvCxnSpPr>
            <a:stCxn id="126" idx="3"/>
          </p:cNvCxnSpPr>
          <p:nvPr/>
        </p:nvCxnSpPr>
        <p:spPr>
          <a:xfrm>
            <a:off x="8845770" y="5115974"/>
            <a:ext cx="13349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5" idx="3"/>
          </p:cNvCxnSpPr>
          <p:nvPr/>
        </p:nvCxnSpPr>
        <p:spPr>
          <a:xfrm>
            <a:off x="8858028" y="5601678"/>
            <a:ext cx="13227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03" idx="2"/>
            <a:endCxn id="126" idx="0"/>
          </p:cNvCxnSpPr>
          <p:nvPr/>
        </p:nvCxnSpPr>
        <p:spPr>
          <a:xfrm flipH="1">
            <a:off x="8518854" y="4513512"/>
            <a:ext cx="667926" cy="417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0333830" y="5954722"/>
            <a:ext cx="583814" cy="369332"/>
          </a:xfrm>
          <a:prstGeom prst="rect">
            <a:avLst/>
          </a:prstGeom>
          <a:solidFill>
            <a:srgbClr val="00B0F0"/>
          </a:solidFill>
          <a:ln>
            <a:solidFill>
              <a:srgbClr val="FFFF00"/>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SPI1</a:t>
            </a:r>
          </a:p>
        </p:txBody>
      </p:sp>
      <p:sp>
        <p:nvSpPr>
          <p:cNvPr id="137" name="TextBox 136"/>
          <p:cNvSpPr txBox="1"/>
          <p:nvPr/>
        </p:nvSpPr>
        <p:spPr>
          <a:xfrm>
            <a:off x="10306940" y="5417012"/>
            <a:ext cx="840295" cy="369332"/>
          </a:xfrm>
          <a:prstGeom prst="rect">
            <a:avLst/>
          </a:prstGeom>
          <a:solidFill>
            <a:srgbClr val="00B0F0"/>
          </a:solidFill>
          <a:ln>
            <a:solidFill>
              <a:srgbClr val="FFFF00"/>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MEF2C</a:t>
            </a:r>
          </a:p>
        </p:txBody>
      </p:sp>
      <p:sp>
        <p:nvSpPr>
          <p:cNvPr id="138" name="TextBox 137"/>
          <p:cNvSpPr txBox="1"/>
          <p:nvPr/>
        </p:nvSpPr>
        <p:spPr>
          <a:xfrm>
            <a:off x="10322800" y="4917589"/>
            <a:ext cx="653833" cy="369332"/>
          </a:xfrm>
          <a:prstGeom prst="rect">
            <a:avLst/>
          </a:prstGeom>
          <a:solidFill>
            <a:srgbClr val="00B0F0"/>
          </a:solidFill>
          <a:ln>
            <a:solidFill>
              <a:srgbClr val="FFFF00"/>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NFAT</a:t>
            </a:r>
          </a:p>
        </p:txBody>
      </p:sp>
      <p:pic>
        <p:nvPicPr>
          <p:cNvPr id="139" name="Picture 138"/>
          <p:cNvPicPr>
            <a:picLocks noChangeAspect="1"/>
          </p:cNvPicPr>
          <p:nvPr/>
        </p:nvPicPr>
        <p:blipFill>
          <a:blip r:embed="rId2"/>
          <a:stretch>
            <a:fillRect/>
          </a:stretch>
        </p:blipFill>
        <p:spPr>
          <a:xfrm>
            <a:off x="9493367" y="6387721"/>
            <a:ext cx="2698633" cy="362662"/>
          </a:xfrm>
          <a:prstGeom prst="rect">
            <a:avLst/>
          </a:prstGeom>
        </p:spPr>
      </p:pic>
      <p:sp>
        <p:nvSpPr>
          <p:cNvPr id="141" name="TextBox 140"/>
          <p:cNvSpPr txBox="1"/>
          <p:nvPr/>
        </p:nvSpPr>
        <p:spPr>
          <a:xfrm>
            <a:off x="10463257" y="4508627"/>
            <a:ext cx="1521570" cy="400110"/>
          </a:xfrm>
          <a:prstGeom prst="rect">
            <a:avLst/>
          </a:prstGeom>
          <a:noFill/>
        </p:spPr>
        <p:txBody>
          <a:bodyPr wrap="none" rtlCol="0">
            <a:spAutoFit/>
          </a:bodyPr>
          <a:lstStyle/>
          <a:p>
            <a:pPr algn="ctr"/>
            <a:r>
              <a:rPr lang="en-GB" sz="2000" dirty="0"/>
              <a:t>transcription</a:t>
            </a:r>
          </a:p>
        </p:txBody>
      </p:sp>
      <p:sp>
        <p:nvSpPr>
          <p:cNvPr id="144" name="Rectangle 143"/>
          <p:cNvSpPr/>
          <p:nvPr/>
        </p:nvSpPr>
        <p:spPr>
          <a:xfrm>
            <a:off x="10165589" y="2474087"/>
            <a:ext cx="180652" cy="33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Elbow Connector 145"/>
          <p:cNvCxnSpPr>
            <a:stCxn id="65" idx="2"/>
            <a:endCxn id="144" idx="2"/>
          </p:cNvCxnSpPr>
          <p:nvPr/>
        </p:nvCxnSpPr>
        <p:spPr>
          <a:xfrm rot="5400000" flipH="1" flipV="1">
            <a:off x="9338669" y="2244783"/>
            <a:ext cx="354192" cy="1480300"/>
          </a:xfrm>
          <a:prstGeom prst="bentConnector3">
            <a:avLst>
              <a:gd name="adj1" fmla="val -4978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0886823" y="2451924"/>
            <a:ext cx="175840" cy="33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Elbow Connector 153"/>
          <p:cNvCxnSpPr>
            <a:cxnSpLocks/>
            <a:endCxn id="152" idx="2"/>
          </p:cNvCxnSpPr>
          <p:nvPr/>
        </p:nvCxnSpPr>
        <p:spPr>
          <a:xfrm flipV="1">
            <a:off x="2178077" y="2785674"/>
            <a:ext cx="8796666" cy="614840"/>
          </a:xfrm>
          <a:prstGeom prst="bentConnector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9" name="Elbow Connector 158"/>
          <p:cNvCxnSpPr>
            <a:stCxn id="138" idx="3"/>
          </p:cNvCxnSpPr>
          <p:nvPr/>
        </p:nvCxnSpPr>
        <p:spPr>
          <a:xfrm>
            <a:off x="10976633" y="5102255"/>
            <a:ext cx="588350" cy="135046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Elbow Connector 160"/>
          <p:cNvCxnSpPr>
            <a:stCxn id="137" idx="3"/>
          </p:cNvCxnSpPr>
          <p:nvPr/>
        </p:nvCxnSpPr>
        <p:spPr>
          <a:xfrm>
            <a:off x="11147235" y="5601678"/>
            <a:ext cx="221022" cy="85104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162"/>
          <p:cNvCxnSpPr>
            <a:stCxn id="136" idx="3"/>
          </p:cNvCxnSpPr>
          <p:nvPr/>
        </p:nvCxnSpPr>
        <p:spPr>
          <a:xfrm>
            <a:off x="10917644" y="6139388"/>
            <a:ext cx="286533" cy="31333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7393719" y="334145"/>
            <a:ext cx="3198953" cy="646331"/>
          </a:xfrm>
          <a:prstGeom prst="rect">
            <a:avLst/>
          </a:prstGeom>
          <a:noFill/>
        </p:spPr>
        <p:txBody>
          <a:bodyPr wrap="none" rtlCol="0">
            <a:spAutoFit/>
          </a:bodyPr>
          <a:lstStyle/>
          <a:p>
            <a:r>
              <a:rPr lang="en-GB" dirty="0"/>
              <a:t>TREM2-CD33 signalling pathway</a:t>
            </a:r>
          </a:p>
          <a:p>
            <a:r>
              <a:rPr lang="en-GB" dirty="0"/>
              <a:t>Genetic association</a:t>
            </a:r>
          </a:p>
        </p:txBody>
      </p:sp>
      <p:sp>
        <p:nvSpPr>
          <p:cNvPr id="167" name="5-Point Star 166"/>
          <p:cNvSpPr/>
          <p:nvPr/>
        </p:nvSpPr>
        <p:spPr>
          <a:xfrm>
            <a:off x="7060631" y="502881"/>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5-Point Star 168"/>
          <p:cNvSpPr/>
          <p:nvPr/>
        </p:nvSpPr>
        <p:spPr>
          <a:xfrm>
            <a:off x="2208118" y="938437"/>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TextBox 169"/>
          <p:cNvSpPr txBox="1"/>
          <p:nvPr/>
        </p:nvSpPr>
        <p:spPr>
          <a:xfrm>
            <a:off x="840190" y="378579"/>
            <a:ext cx="700833" cy="369332"/>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APOE</a:t>
            </a:r>
          </a:p>
        </p:txBody>
      </p:sp>
      <p:sp>
        <p:nvSpPr>
          <p:cNvPr id="171" name="TextBox 170"/>
          <p:cNvSpPr txBox="1"/>
          <p:nvPr/>
        </p:nvSpPr>
        <p:spPr>
          <a:xfrm>
            <a:off x="918054" y="744986"/>
            <a:ext cx="548420" cy="369332"/>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CLU</a:t>
            </a:r>
          </a:p>
        </p:txBody>
      </p:sp>
      <p:cxnSp>
        <p:nvCxnSpPr>
          <p:cNvPr id="174" name="Straight Arrow Connector 173"/>
          <p:cNvCxnSpPr>
            <a:endCxn id="13" idx="3"/>
          </p:cNvCxnSpPr>
          <p:nvPr/>
        </p:nvCxnSpPr>
        <p:spPr>
          <a:xfrm flipH="1">
            <a:off x="413779" y="747911"/>
            <a:ext cx="426411" cy="529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1541023" y="722886"/>
            <a:ext cx="394531" cy="474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5-Point Star 180"/>
          <p:cNvSpPr/>
          <p:nvPr/>
        </p:nvSpPr>
        <p:spPr>
          <a:xfrm>
            <a:off x="1419861" y="11814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5-Point Star 181"/>
          <p:cNvSpPr/>
          <p:nvPr/>
        </p:nvSpPr>
        <p:spPr>
          <a:xfrm>
            <a:off x="1419861" y="567044"/>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5-Point Star 182"/>
          <p:cNvSpPr/>
          <p:nvPr/>
        </p:nvSpPr>
        <p:spPr>
          <a:xfrm>
            <a:off x="1455688" y="1841725"/>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5-Point Star 183"/>
          <p:cNvSpPr/>
          <p:nvPr/>
        </p:nvSpPr>
        <p:spPr>
          <a:xfrm>
            <a:off x="464630" y="1033704"/>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5-Point Star 184"/>
          <p:cNvSpPr/>
          <p:nvPr/>
        </p:nvSpPr>
        <p:spPr>
          <a:xfrm>
            <a:off x="1760430" y="354171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5-Point Star 185"/>
          <p:cNvSpPr/>
          <p:nvPr/>
        </p:nvSpPr>
        <p:spPr>
          <a:xfrm>
            <a:off x="703535" y="3202946"/>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5-Point Star 186"/>
          <p:cNvSpPr/>
          <p:nvPr/>
        </p:nvSpPr>
        <p:spPr>
          <a:xfrm>
            <a:off x="1780147" y="237854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5-Point Star 187"/>
          <p:cNvSpPr/>
          <p:nvPr/>
        </p:nvSpPr>
        <p:spPr>
          <a:xfrm>
            <a:off x="2066381" y="3885381"/>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5-Point Star 188"/>
          <p:cNvSpPr/>
          <p:nvPr/>
        </p:nvSpPr>
        <p:spPr>
          <a:xfrm>
            <a:off x="7248364" y="4896570"/>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5-Point Star 189"/>
          <p:cNvSpPr/>
          <p:nvPr/>
        </p:nvSpPr>
        <p:spPr>
          <a:xfrm>
            <a:off x="7271440" y="5265461"/>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5-Point Star 190"/>
          <p:cNvSpPr/>
          <p:nvPr/>
        </p:nvSpPr>
        <p:spPr>
          <a:xfrm>
            <a:off x="11050157" y="5190576"/>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5-Point Star 191"/>
          <p:cNvSpPr/>
          <p:nvPr/>
        </p:nvSpPr>
        <p:spPr>
          <a:xfrm>
            <a:off x="10809016" y="5706412"/>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5-Point Star 192"/>
          <p:cNvSpPr/>
          <p:nvPr/>
        </p:nvSpPr>
        <p:spPr>
          <a:xfrm>
            <a:off x="4412026" y="986602"/>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5-Point Star 193"/>
          <p:cNvSpPr/>
          <p:nvPr/>
        </p:nvSpPr>
        <p:spPr>
          <a:xfrm>
            <a:off x="7873899" y="2360475"/>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5-Point Star 194"/>
          <p:cNvSpPr/>
          <p:nvPr/>
        </p:nvSpPr>
        <p:spPr>
          <a:xfrm>
            <a:off x="8741815" y="523900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Arc 205"/>
          <p:cNvSpPr/>
          <p:nvPr/>
        </p:nvSpPr>
        <p:spPr>
          <a:xfrm rot="19324131">
            <a:off x="8672710" y="4649150"/>
            <a:ext cx="4003980" cy="1797863"/>
          </a:xfrm>
          <a:prstGeom prst="arc">
            <a:avLst>
              <a:gd name="adj1" fmla="val 9877902"/>
              <a:gd name="adj2" fmla="val 10243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7" name="TextBox 206"/>
          <p:cNvSpPr txBox="1"/>
          <p:nvPr/>
        </p:nvSpPr>
        <p:spPr>
          <a:xfrm>
            <a:off x="223249" y="5599703"/>
            <a:ext cx="4503818" cy="600164"/>
          </a:xfrm>
          <a:prstGeom prst="rect">
            <a:avLst/>
          </a:prstGeom>
          <a:noFill/>
        </p:spPr>
        <p:txBody>
          <a:bodyPr wrap="square" rtlCol="0">
            <a:spAutoFit/>
          </a:bodyPr>
          <a:lstStyle/>
          <a:p>
            <a:r>
              <a:rPr lang="en-GB" sz="1100" dirty="0"/>
              <a:t>Figure adapted from Microglia in Alzheimer's disease. Hansen DV, Hanson JE, Sheng M. J Cell Biol. 2018 Feb 5;217(2):459-472. </a:t>
            </a:r>
            <a:r>
              <a:rPr lang="en-GB" sz="1100" dirty="0" err="1"/>
              <a:t>doi</a:t>
            </a:r>
            <a:r>
              <a:rPr lang="en-GB" sz="1100" dirty="0"/>
              <a:t>: 10.1083/jcb.201709069. </a:t>
            </a:r>
            <a:r>
              <a:rPr lang="en-GB" sz="1100" dirty="0" err="1"/>
              <a:t>Epub</a:t>
            </a:r>
            <a:r>
              <a:rPr lang="en-GB" sz="1100" dirty="0"/>
              <a:t> 2017 Dec 1. </a:t>
            </a:r>
            <a:r>
              <a:rPr lang="en-GB" sz="1100" dirty="0" err="1"/>
              <a:t>Review.PMID</a:t>
            </a:r>
            <a:r>
              <a:rPr lang="en-GB" sz="1100" dirty="0"/>
              <a:t>: 29196460 </a:t>
            </a:r>
          </a:p>
        </p:txBody>
      </p:sp>
      <p:sp>
        <p:nvSpPr>
          <p:cNvPr id="209" name="Snip Diagonal Corner Rectangle 208"/>
          <p:cNvSpPr/>
          <p:nvPr/>
        </p:nvSpPr>
        <p:spPr>
          <a:xfrm>
            <a:off x="720934" y="1971469"/>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Snip Diagonal Corner Rectangle 209"/>
          <p:cNvSpPr/>
          <p:nvPr/>
        </p:nvSpPr>
        <p:spPr>
          <a:xfrm>
            <a:off x="10486381" y="2010926"/>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Snip Diagonal Corner Rectangle 210"/>
          <p:cNvSpPr/>
          <p:nvPr/>
        </p:nvSpPr>
        <p:spPr>
          <a:xfrm>
            <a:off x="11178980" y="2010087"/>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740020" y="2070965"/>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834824" y="2068693"/>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11294210" y="2107311"/>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10639382" y="2155679"/>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10550482" y="2155679"/>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10455678" y="2155679"/>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11336400" y="2020436"/>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Snip Diagonal Corner Rectangle 219"/>
          <p:cNvSpPr/>
          <p:nvPr/>
        </p:nvSpPr>
        <p:spPr>
          <a:xfrm>
            <a:off x="9645289" y="2018171"/>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9664375" y="2117667"/>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p:cNvSpPr/>
          <p:nvPr/>
        </p:nvSpPr>
        <p:spPr>
          <a:xfrm>
            <a:off x="9759179" y="2115395"/>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p:cNvSpPr txBox="1"/>
          <p:nvPr/>
        </p:nvSpPr>
        <p:spPr>
          <a:xfrm rot="16200000">
            <a:off x="2933981" y="1451447"/>
            <a:ext cx="82013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a:t>PILRB</a:t>
            </a:r>
          </a:p>
        </p:txBody>
      </p:sp>
      <p:sp>
        <p:nvSpPr>
          <p:cNvPr id="116" name="TextBox 115"/>
          <p:cNvSpPr txBox="1"/>
          <p:nvPr/>
        </p:nvSpPr>
        <p:spPr>
          <a:xfrm rot="16200000">
            <a:off x="3398884" y="1391017"/>
            <a:ext cx="716863" cy="369332"/>
          </a:xfrm>
          <a:prstGeom prst="rect">
            <a:avLst/>
          </a:prstGeom>
          <a:solidFill>
            <a:srgbClr val="0070C0"/>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dirty="0">
                <a:solidFill>
                  <a:schemeClr val="bg1"/>
                </a:solidFill>
              </a:rPr>
              <a:t>PILRA</a:t>
            </a:r>
          </a:p>
        </p:txBody>
      </p:sp>
      <p:sp>
        <p:nvSpPr>
          <p:cNvPr id="117" name="5-Point Star 116"/>
          <p:cNvSpPr/>
          <p:nvPr/>
        </p:nvSpPr>
        <p:spPr>
          <a:xfrm>
            <a:off x="1545184" y="1174139"/>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5-Point Star 117"/>
          <p:cNvSpPr/>
          <p:nvPr/>
        </p:nvSpPr>
        <p:spPr>
          <a:xfrm>
            <a:off x="3779805" y="964795"/>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CFDA0867-9DA2-4E7A-82FC-40DD2AE16BDF}"/>
              </a:ext>
            </a:extLst>
          </p:cNvPr>
          <p:cNvCxnSpPr/>
          <p:nvPr/>
        </p:nvCxnSpPr>
        <p:spPr>
          <a:xfrm>
            <a:off x="2304887" y="3041557"/>
            <a:ext cx="850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14B311-DCDA-44E0-87E4-45857F43A763}"/>
              </a:ext>
            </a:extLst>
          </p:cNvPr>
          <p:cNvCxnSpPr/>
          <p:nvPr/>
        </p:nvCxnSpPr>
        <p:spPr>
          <a:xfrm>
            <a:off x="3155802" y="2909439"/>
            <a:ext cx="0" cy="293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055821F0-83C0-4AB3-80AC-8D7AD194FDE4}"/>
              </a:ext>
            </a:extLst>
          </p:cNvPr>
          <p:cNvSpPr txBox="1"/>
          <p:nvPr/>
        </p:nvSpPr>
        <p:spPr>
          <a:xfrm>
            <a:off x="978191" y="1426743"/>
            <a:ext cx="1021242"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ADAM10</a:t>
            </a:r>
          </a:p>
        </p:txBody>
      </p:sp>
      <p:cxnSp>
        <p:nvCxnSpPr>
          <p:cNvPr id="3" name="Straight Arrow Connector 2">
            <a:extLst>
              <a:ext uri="{FF2B5EF4-FFF2-40B4-BE49-F238E27FC236}">
                <a16:creationId xmlns:a16="http://schemas.microsoft.com/office/drawing/2014/main" id="{018DF7E8-18CE-47BF-8B9F-A4FCD153DEAE}"/>
              </a:ext>
            </a:extLst>
          </p:cNvPr>
          <p:cNvCxnSpPr/>
          <p:nvPr/>
        </p:nvCxnSpPr>
        <p:spPr>
          <a:xfrm flipH="1">
            <a:off x="2566573" y="502881"/>
            <a:ext cx="610776" cy="67125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57935209-8A70-4A01-87DC-264D7EF728AC}"/>
              </a:ext>
            </a:extLst>
          </p:cNvPr>
          <p:cNvSpPr txBox="1"/>
          <p:nvPr/>
        </p:nvSpPr>
        <p:spPr>
          <a:xfrm>
            <a:off x="3121501" y="197712"/>
            <a:ext cx="737702"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MS4A</a:t>
            </a:r>
          </a:p>
        </p:txBody>
      </p:sp>
      <p:sp>
        <p:nvSpPr>
          <p:cNvPr id="129" name="TextBox 128">
            <a:extLst>
              <a:ext uri="{FF2B5EF4-FFF2-40B4-BE49-F238E27FC236}">
                <a16:creationId xmlns:a16="http://schemas.microsoft.com/office/drawing/2014/main" id="{0E8BD976-654D-4C13-B9E0-AC416582B18D}"/>
              </a:ext>
            </a:extLst>
          </p:cNvPr>
          <p:cNvSpPr txBox="1"/>
          <p:nvPr/>
        </p:nvSpPr>
        <p:spPr>
          <a:xfrm>
            <a:off x="1893629" y="133970"/>
            <a:ext cx="938077"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dirty="0"/>
              <a:t>sTREM2</a:t>
            </a:r>
          </a:p>
        </p:txBody>
      </p:sp>
      <p:cxnSp>
        <p:nvCxnSpPr>
          <p:cNvPr id="130" name="Straight Arrow Connector 129">
            <a:extLst>
              <a:ext uri="{FF2B5EF4-FFF2-40B4-BE49-F238E27FC236}">
                <a16:creationId xmlns:a16="http://schemas.microsoft.com/office/drawing/2014/main" id="{E32800C0-3C56-440A-8D2A-E9E9FEA1F747}"/>
              </a:ext>
            </a:extLst>
          </p:cNvPr>
          <p:cNvCxnSpPr>
            <a:cxnSpLocks/>
          </p:cNvCxnSpPr>
          <p:nvPr/>
        </p:nvCxnSpPr>
        <p:spPr>
          <a:xfrm flipV="1">
            <a:off x="2031375" y="554072"/>
            <a:ext cx="242877" cy="636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5-Point Star 166">
            <a:extLst>
              <a:ext uri="{FF2B5EF4-FFF2-40B4-BE49-F238E27FC236}">
                <a16:creationId xmlns:a16="http://schemas.microsoft.com/office/drawing/2014/main" id="{38EC8DC6-06F4-46B0-9D6A-4922C0C5FE6A}"/>
              </a:ext>
            </a:extLst>
          </p:cNvPr>
          <p:cNvSpPr/>
          <p:nvPr/>
        </p:nvSpPr>
        <p:spPr>
          <a:xfrm>
            <a:off x="3723622" y="62977"/>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080524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D165C-A516-47E0-A4D9-51EEAFAF99B4}"/>
              </a:ext>
            </a:extLst>
          </p:cNvPr>
          <p:cNvPicPr>
            <a:picLocks noChangeAspect="1"/>
          </p:cNvPicPr>
          <p:nvPr/>
        </p:nvPicPr>
        <p:blipFill>
          <a:blip r:embed="rId2"/>
          <a:stretch>
            <a:fillRect/>
          </a:stretch>
        </p:blipFill>
        <p:spPr>
          <a:xfrm>
            <a:off x="1960579" y="0"/>
            <a:ext cx="8270842" cy="6164646"/>
          </a:xfrm>
          <a:prstGeom prst="rect">
            <a:avLst/>
          </a:prstGeom>
        </p:spPr>
      </p:pic>
      <p:pic>
        <p:nvPicPr>
          <p:cNvPr id="5" name="Picture 4">
            <a:extLst>
              <a:ext uri="{FF2B5EF4-FFF2-40B4-BE49-F238E27FC236}">
                <a16:creationId xmlns:a16="http://schemas.microsoft.com/office/drawing/2014/main" id="{92C26BE7-2F8C-42C3-8C2D-A2B4717C40E3}"/>
              </a:ext>
            </a:extLst>
          </p:cNvPr>
          <p:cNvPicPr>
            <a:picLocks noChangeAspect="1"/>
          </p:cNvPicPr>
          <p:nvPr/>
        </p:nvPicPr>
        <p:blipFill>
          <a:blip r:embed="rId3"/>
          <a:stretch>
            <a:fillRect/>
          </a:stretch>
        </p:blipFill>
        <p:spPr>
          <a:xfrm>
            <a:off x="4840271" y="1414462"/>
            <a:ext cx="5391150" cy="981075"/>
          </a:xfrm>
          <a:prstGeom prst="rect">
            <a:avLst/>
          </a:prstGeom>
        </p:spPr>
      </p:pic>
      <p:pic>
        <p:nvPicPr>
          <p:cNvPr id="6" name="Picture 5">
            <a:extLst>
              <a:ext uri="{FF2B5EF4-FFF2-40B4-BE49-F238E27FC236}">
                <a16:creationId xmlns:a16="http://schemas.microsoft.com/office/drawing/2014/main" id="{9FEF88BC-4384-4E46-940F-0F430B7A527F}"/>
              </a:ext>
            </a:extLst>
          </p:cNvPr>
          <p:cNvPicPr>
            <a:picLocks noChangeAspect="1"/>
          </p:cNvPicPr>
          <p:nvPr/>
        </p:nvPicPr>
        <p:blipFill>
          <a:blip r:embed="rId3"/>
          <a:stretch>
            <a:fillRect/>
          </a:stretch>
        </p:blipFill>
        <p:spPr>
          <a:xfrm>
            <a:off x="5809797" y="5443538"/>
            <a:ext cx="3962593" cy="721108"/>
          </a:xfrm>
          <a:prstGeom prst="rect">
            <a:avLst/>
          </a:prstGeom>
        </p:spPr>
      </p:pic>
    </p:spTree>
    <p:extLst>
      <p:ext uri="{BB962C8B-B14F-4D97-AF65-F5344CB8AC3E}">
        <p14:creationId xmlns:p14="http://schemas.microsoft.com/office/powerpoint/2010/main" val="3377524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2D4AA7-6FA0-48E9-B7A2-5DBEA7D2889D}"/>
              </a:ext>
            </a:extLst>
          </p:cNvPr>
          <p:cNvPicPr>
            <a:picLocks noChangeAspect="1"/>
          </p:cNvPicPr>
          <p:nvPr/>
        </p:nvPicPr>
        <p:blipFill>
          <a:blip r:embed="rId2"/>
          <a:stretch>
            <a:fillRect/>
          </a:stretch>
        </p:blipFill>
        <p:spPr>
          <a:xfrm>
            <a:off x="1964471" y="0"/>
            <a:ext cx="8263058" cy="6169283"/>
          </a:xfrm>
          <a:prstGeom prst="rect">
            <a:avLst/>
          </a:prstGeom>
        </p:spPr>
      </p:pic>
    </p:spTree>
    <p:extLst>
      <p:ext uri="{BB962C8B-B14F-4D97-AF65-F5344CB8AC3E}">
        <p14:creationId xmlns:p14="http://schemas.microsoft.com/office/powerpoint/2010/main" val="42928256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D29E8E-2F80-41C9-8433-74BB04FE8D28}"/>
              </a:ext>
            </a:extLst>
          </p:cNvPr>
          <p:cNvPicPr>
            <a:picLocks noChangeAspect="1"/>
          </p:cNvPicPr>
          <p:nvPr/>
        </p:nvPicPr>
        <p:blipFill>
          <a:blip r:embed="rId2"/>
          <a:stretch>
            <a:fillRect/>
          </a:stretch>
        </p:blipFill>
        <p:spPr>
          <a:xfrm>
            <a:off x="1965782" y="0"/>
            <a:ext cx="8260435" cy="6183086"/>
          </a:xfrm>
          <a:prstGeom prst="rect">
            <a:avLst/>
          </a:prstGeom>
        </p:spPr>
      </p:pic>
    </p:spTree>
    <p:extLst>
      <p:ext uri="{BB962C8B-B14F-4D97-AF65-F5344CB8AC3E}">
        <p14:creationId xmlns:p14="http://schemas.microsoft.com/office/powerpoint/2010/main" val="125744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44CB37-90D8-4061-8495-325635579BA1}"/>
              </a:ext>
            </a:extLst>
          </p:cNvPr>
          <p:cNvPicPr>
            <a:picLocks noChangeAspect="1"/>
          </p:cNvPicPr>
          <p:nvPr/>
        </p:nvPicPr>
        <p:blipFill>
          <a:blip r:embed="rId2"/>
          <a:stretch>
            <a:fillRect/>
          </a:stretch>
        </p:blipFill>
        <p:spPr>
          <a:xfrm>
            <a:off x="1947834" y="0"/>
            <a:ext cx="8296332" cy="6197600"/>
          </a:xfrm>
          <a:prstGeom prst="rect">
            <a:avLst/>
          </a:prstGeom>
        </p:spPr>
      </p:pic>
    </p:spTree>
    <p:extLst>
      <p:ext uri="{BB962C8B-B14F-4D97-AF65-F5344CB8AC3E}">
        <p14:creationId xmlns:p14="http://schemas.microsoft.com/office/powerpoint/2010/main" val="13791429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9589E-9AB8-423D-880F-67EF2C34DFA8}"/>
              </a:ext>
            </a:extLst>
          </p:cNvPr>
          <p:cNvPicPr>
            <a:picLocks noChangeAspect="1"/>
          </p:cNvPicPr>
          <p:nvPr/>
        </p:nvPicPr>
        <p:blipFill>
          <a:blip r:embed="rId2"/>
          <a:stretch>
            <a:fillRect/>
          </a:stretch>
        </p:blipFill>
        <p:spPr>
          <a:xfrm>
            <a:off x="1843314" y="0"/>
            <a:ext cx="8222861" cy="6156675"/>
          </a:xfrm>
          <a:prstGeom prst="rect">
            <a:avLst/>
          </a:prstGeom>
        </p:spPr>
      </p:pic>
    </p:spTree>
    <p:extLst>
      <p:ext uri="{BB962C8B-B14F-4D97-AF65-F5344CB8AC3E}">
        <p14:creationId xmlns:p14="http://schemas.microsoft.com/office/powerpoint/2010/main" val="1207901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4F4DCC-378F-4AD6-845B-E037A579BD82}"/>
              </a:ext>
            </a:extLst>
          </p:cNvPr>
          <p:cNvSpPr>
            <a:spLocks noGrp="1"/>
          </p:cNvSpPr>
          <p:nvPr>
            <p:ph type="body" sz="quarter" idx="13"/>
          </p:nvPr>
        </p:nvSpPr>
        <p:spPr/>
        <p:txBody>
          <a:bodyPr/>
          <a:lstStyle/>
          <a:p>
            <a:r>
              <a:rPr lang="en-US" sz="3200" dirty="0"/>
              <a:t>Research and development focus</a:t>
            </a:r>
          </a:p>
          <a:p>
            <a:endParaRPr lang="en-GB" dirty="0"/>
          </a:p>
        </p:txBody>
      </p:sp>
      <p:sp>
        <p:nvSpPr>
          <p:cNvPr id="4" name="Rectangle 3">
            <a:extLst>
              <a:ext uri="{FF2B5EF4-FFF2-40B4-BE49-F238E27FC236}">
                <a16:creationId xmlns:a16="http://schemas.microsoft.com/office/drawing/2014/main" id="{3B7EB2BD-D31B-4712-ACA6-BEF44681B668}"/>
              </a:ext>
            </a:extLst>
          </p:cNvPr>
          <p:cNvSpPr/>
          <p:nvPr/>
        </p:nvSpPr>
        <p:spPr>
          <a:xfrm>
            <a:off x="1503619" y="1352231"/>
            <a:ext cx="9204747" cy="31370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2000" dirty="0">
                <a:solidFill>
                  <a:srgbClr val="554E48"/>
                </a:solidFill>
                <a:latin typeface="DIN-Medium" panose="020B0500000000000000" pitchFamily="34" charset="0"/>
                <a:cs typeface="DIN-Regular"/>
              </a:rPr>
              <a:t>Therapeutic Area Focus</a:t>
            </a:r>
          </a:p>
        </p:txBody>
      </p:sp>
      <p:sp>
        <p:nvSpPr>
          <p:cNvPr id="5" name="Rectangle 4">
            <a:extLst>
              <a:ext uri="{FF2B5EF4-FFF2-40B4-BE49-F238E27FC236}">
                <a16:creationId xmlns:a16="http://schemas.microsoft.com/office/drawing/2014/main" id="{AF156F67-3D1E-40D5-9116-CB0D0C3F4CE3}"/>
              </a:ext>
            </a:extLst>
          </p:cNvPr>
          <p:cNvSpPr/>
          <p:nvPr/>
        </p:nvSpPr>
        <p:spPr>
          <a:xfrm>
            <a:off x="1546792" y="3652717"/>
            <a:ext cx="9204747" cy="31370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srgbClr val="A59D95">
                    <a:lumMod val="50000"/>
                  </a:srgbClr>
                </a:solidFill>
                <a:latin typeface="DIN-Medium" panose="020B0500000000000000" pitchFamily="34" charset="0"/>
                <a:cs typeface="DIN-Regular"/>
              </a:rPr>
              <a:t>Increased access to external innovation</a:t>
            </a:r>
          </a:p>
        </p:txBody>
      </p:sp>
      <p:cxnSp>
        <p:nvCxnSpPr>
          <p:cNvPr id="6" name="Straight Arrow Connector 5">
            <a:extLst>
              <a:ext uri="{FF2B5EF4-FFF2-40B4-BE49-F238E27FC236}">
                <a16:creationId xmlns:a16="http://schemas.microsoft.com/office/drawing/2014/main" id="{8615F735-20B1-4888-9FB6-D324D80FADCD}"/>
              </a:ext>
            </a:extLst>
          </p:cNvPr>
          <p:cNvCxnSpPr/>
          <p:nvPr/>
        </p:nvCxnSpPr>
        <p:spPr>
          <a:xfrm>
            <a:off x="8238839" y="3836833"/>
            <a:ext cx="1924542" cy="0"/>
          </a:xfrm>
          <a:prstGeom prst="straightConnector1">
            <a:avLst/>
          </a:prstGeom>
          <a:ln w="127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5BF60F2-7E58-444D-AD11-28F2C2303146}"/>
              </a:ext>
            </a:extLst>
          </p:cNvPr>
          <p:cNvCxnSpPr/>
          <p:nvPr/>
        </p:nvCxnSpPr>
        <p:spPr>
          <a:xfrm flipH="1">
            <a:off x="2094815" y="3836833"/>
            <a:ext cx="1924542" cy="0"/>
          </a:xfrm>
          <a:prstGeom prst="straightConnector1">
            <a:avLst/>
          </a:prstGeom>
          <a:ln w="12700" cmpd="sng">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9AB3F2A7-F7D0-48C8-9EC8-9A5C65D67358}"/>
              </a:ext>
            </a:extLst>
          </p:cNvPr>
          <p:cNvCxnSpPr/>
          <p:nvPr/>
        </p:nvCxnSpPr>
        <p:spPr>
          <a:xfrm>
            <a:off x="6096000" y="4012106"/>
            <a:ext cx="0" cy="291131"/>
          </a:xfrm>
          <a:prstGeom prst="line">
            <a:avLst/>
          </a:prstGeom>
          <a:ln w="12700" cmpd="sng">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9" name="Rectangle 8">
            <a:extLst>
              <a:ext uri="{FF2B5EF4-FFF2-40B4-BE49-F238E27FC236}">
                <a16:creationId xmlns:a16="http://schemas.microsoft.com/office/drawing/2014/main" id="{54E4D08E-B484-4410-90B8-EEE13E689E0E}"/>
              </a:ext>
            </a:extLst>
          </p:cNvPr>
          <p:cNvSpPr/>
          <p:nvPr/>
        </p:nvSpPr>
        <p:spPr>
          <a:xfrm>
            <a:off x="1493628" y="4444843"/>
            <a:ext cx="9174373" cy="1323917"/>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endParaRPr>
          </a:p>
        </p:txBody>
      </p:sp>
      <p:sp>
        <p:nvSpPr>
          <p:cNvPr id="10" name="Rectangle 9">
            <a:extLst>
              <a:ext uri="{FF2B5EF4-FFF2-40B4-BE49-F238E27FC236}">
                <a16:creationId xmlns:a16="http://schemas.microsoft.com/office/drawing/2014/main" id="{0AF64102-A056-411E-B2C5-41F3019DAA4E}"/>
              </a:ext>
            </a:extLst>
          </p:cNvPr>
          <p:cNvSpPr/>
          <p:nvPr/>
        </p:nvSpPr>
        <p:spPr>
          <a:xfrm>
            <a:off x="3611583" y="4741041"/>
            <a:ext cx="2263165" cy="70432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srgbClr val="FFFFFF"/>
                </a:solidFill>
                <a:latin typeface="DIN-Bold" panose="020B0500000000000000" pitchFamily="34" charset="0"/>
                <a:cs typeface="DIN-Regular"/>
              </a:rPr>
              <a:t>Getting medicines </a:t>
            </a:r>
            <a:br>
              <a:rPr lang="en-US" dirty="0">
                <a:solidFill>
                  <a:srgbClr val="FFFFFF"/>
                </a:solidFill>
                <a:latin typeface="DIN-Bold" panose="020B0500000000000000" pitchFamily="34" charset="0"/>
                <a:cs typeface="DIN-Regular"/>
              </a:rPr>
            </a:br>
            <a:r>
              <a:rPr lang="en-US" dirty="0">
                <a:solidFill>
                  <a:srgbClr val="FFFFFF"/>
                </a:solidFill>
                <a:latin typeface="DIN-Bold" panose="020B0500000000000000" pitchFamily="34" charset="0"/>
                <a:cs typeface="DIN-Regular"/>
              </a:rPr>
              <a:t>to patients faster</a:t>
            </a:r>
          </a:p>
        </p:txBody>
      </p:sp>
      <p:sp>
        <p:nvSpPr>
          <p:cNvPr id="11" name="Rectangle 10">
            <a:extLst>
              <a:ext uri="{FF2B5EF4-FFF2-40B4-BE49-F238E27FC236}">
                <a16:creationId xmlns:a16="http://schemas.microsoft.com/office/drawing/2014/main" id="{58C48E27-5514-4D86-9A06-5073ABE61CBC}"/>
              </a:ext>
            </a:extLst>
          </p:cNvPr>
          <p:cNvSpPr/>
          <p:nvPr/>
        </p:nvSpPr>
        <p:spPr>
          <a:xfrm>
            <a:off x="7971789" y="4741063"/>
            <a:ext cx="1780806" cy="70432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dirty="0">
                <a:solidFill>
                  <a:srgbClr val="FFFFFF"/>
                </a:solidFill>
                <a:latin typeface="DIN-Bold" panose="020B0500000000000000" pitchFamily="34" charset="0"/>
                <a:cs typeface="DIN-Regular"/>
              </a:rPr>
              <a:t>Greater </a:t>
            </a:r>
          </a:p>
          <a:p>
            <a:pPr algn="ctr" defTabSz="457200"/>
            <a:r>
              <a:rPr lang="en-US" dirty="0">
                <a:solidFill>
                  <a:srgbClr val="FFFFFF"/>
                </a:solidFill>
                <a:latin typeface="DIN-Bold" panose="020B0500000000000000" pitchFamily="34" charset="0"/>
                <a:cs typeface="DIN-Regular"/>
              </a:rPr>
              <a:t>value/benefit</a:t>
            </a:r>
          </a:p>
        </p:txBody>
      </p:sp>
      <p:grpSp>
        <p:nvGrpSpPr>
          <p:cNvPr id="12" name="Group 11">
            <a:extLst>
              <a:ext uri="{FF2B5EF4-FFF2-40B4-BE49-F238E27FC236}">
                <a16:creationId xmlns:a16="http://schemas.microsoft.com/office/drawing/2014/main" id="{09D3CB25-9D9B-4760-857A-7108981D302B}"/>
              </a:ext>
            </a:extLst>
          </p:cNvPr>
          <p:cNvGrpSpPr/>
          <p:nvPr/>
        </p:nvGrpSpPr>
        <p:grpSpPr>
          <a:xfrm>
            <a:off x="2512955" y="4581691"/>
            <a:ext cx="1033472" cy="1033472"/>
            <a:chOff x="988955" y="4581691"/>
            <a:chExt cx="1033472" cy="1033472"/>
          </a:xfrm>
        </p:grpSpPr>
        <p:sp>
          <p:nvSpPr>
            <p:cNvPr id="13" name="Oval 12">
              <a:extLst>
                <a:ext uri="{FF2B5EF4-FFF2-40B4-BE49-F238E27FC236}">
                  <a16:creationId xmlns:a16="http://schemas.microsoft.com/office/drawing/2014/main" id="{AC06B139-6E85-4CE8-AFA8-79F41137918B}"/>
                </a:ext>
              </a:extLst>
            </p:cNvPr>
            <p:cNvSpPr/>
            <p:nvPr/>
          </p:nvSpPr>
          <p:spPr>
            <a:xfrm>
              <a:off x="988955" y="4581691"/>
              <a:ext cx="1033472" cy="103347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endParaRPr>
            </a:p>
          </p:txBody>
        </p:sp>
        <p:pic>
          <p:nvPicPr>
            <p:cNvPr id="14" name="Picture 13" descr="clock.png">
              <a:extLst>
                <a:ext uri="{FF2B5EF4-FFF2-40B4-BE49-F238E27FC236}">
                  <a16:creationId xmlns:a16="http://schemas.microsoft.com/office/drawing/2014/main" id="{9EF97DAD-488F-4BF1-ACE8-D76DDE8897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2463" y="4724315"/>
              <a:ext cx="539711" cy="721054"/>
            </a:xfrm>
            <a:prstGeom prst="rect">
              <a:avLst/>
            </a:prstGeom>
            <a:noFill/>
          </p:spPr>
        </p:pic>
      </p:grpSp>
      <p:grpSp>
        <p:nvGrpSpPr>
          <p:cNvPr id="15" name="Group 14">
            <a:extLst>
              <a:ext uri="{FF2B5EF4-FFF2-40B4-BE49-F238E27FC236}">
                <a16:creationId xmlns:a16="http://schemas.microsoft.com/office/drawing/2014/main" id="{C57CA20D-BC72-4ED8-A409-D8066B140375}"/>
              </a:ext>
            </a:extLst>
          </p:cNvPr>
          <p:cNvGrpSpPr/>
          <p:nvPr/>
        </p:nvGrpSpPr>
        <p:grpSpPr>
          <a:xfrm>
            <a:off x="6795294" y="4581691"/>
            <a:ext cx="1033472" cy="1033472"/>
            <a:chOff x="4947006" y="4581691"/>
            <a:chExt cx="1033472" cy="1033472"/>
          </a:xfrm>
        </p:grpSpPr>
        <p:sp>
          <p:nvSpPr>
            <p:cNvPr id="16" name="Oval 15">
              <a:extLst>
                <a:ext uri="{FF2B5EF4-FFF2-40B4-BE49-F238E27FC236}">
                  <a16:creationId xmlns:a16="http://schemas.microsoft.com/office/drawing/2014/main" id="{AD5D7831-AE77-42DB-8FDD-7DF37B70A6FA}"/>
                </a:ext>
              </a:extLst>
            </p:cNvPr>
            <p:cNvSpPr/>
            <p:nvPr/>
          </p:nvSpPr>
          <p:spPr>
            <a:xfrm>
              <a:off x="4947006" y="4581691"/>
              <a:ext cx="1033472" cy="1033472"/>
            </a:xfrm>
            <a:prstGeom prst="ellipse">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en-US" dirty="0">
                <a:solidFill>
                  <a:prstClr val="white"/>
                </a:solidFill>
              </a:endParaRPr>
            </a:p>
          </p:txBody>
        </p:sp>
        <p:pic>
          <p:nvPicPr>
            <p:cNvPr id="17" name="Picture 16" descr="scale2.png">
              <a:extLst>
                <a:ext uri="{FF2B5EF4-FFF2-40B4-BE49-F238E27FC236}">
                  <a16:creationId xmlns:a16="http://schemas.microsoft.com/office/drawing/2014/main" id="{A2123D63-48A4-480F-803A-6BFCF3BA94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894" y="4744779"/>
              <a:ext cx="698849" cy="686142"/>
            </a:xfrm>
            <a:prstGeom prst="rect">
              <a:avLst/>
            </a:prstGeom>
          </p:spPr>
        </p:pic>
      </p:grpSp>
      <p:sp>
        <p:nvSpPr>
          <p:cNvPr id="18" name="Rectangle 17">
            <a:extLst>
              <a:ext uri="{FF2B5EF4-FFF2-40B4-BE49-F238E27FC236}">
                <a16:creationId xmlns:a16="http://schemas.microsoft.com/office/drawing/2014/main" id="{689D6913-8EC9-44C9-A454-874C2C90D3EF}"/>
              </a:ext>
            </a:extLst>
          </p:cNvPr>
          <p:cNvSpPr/>
          <p:nvPr/>
        </p:nvSpPr>
        <p:spPr>
          <a:xfrm>
            <a:off x="4206270" y="3129248"/>
            <a:ext cx="1205217" cy="31370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white">
                    <a:lumMod val="50000"/>
                  </a:prstClr>
                </a:solidFill>
                <a:latin typeface="DIN-Medium" panose="020B0500000000000000" pitchFamily="34" charset="0"/>
              </a:rPr>
              <a:t>Diabetes</a:t>
            </a:r>
          </a:p>
        </p:txBody>
      </p:sp>
      <p:sp>
        <p:nvSpPr>
          <p:cNvPr id="19" name="Rectangle 18">
            <a:extLst>
              <a:ext uri="{FF2B5EF4-FFF2-40B4-BE49-F238E27FC236}">
                <a16:creationId xmlns:a16="http://schemas.microsoft.com/office/drawing/2014/main" id="{D76E0A51-38FF-4A81-8BDA-A4955F849C80}"/>
              </a:ext>
            </a:extLst>
          </p:cNvPr>
          <p:cNvSpPr/>
          <p:nvPr/>
        </p:nvSpPr>
        <p:spPr>
          <a:xfrm>
            <a:off x="5479880" y="3129248"/>
            <a:ext cx="1205217" cy="31370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white">
                    <a:lumMod val="50000"/>
                  </a:prstClr>
                </a:solidFill>
                <a:latin typeface="DIN-Medium" panose="020B0500000000000000" pitchFamily="34" charset="0"/>
              </a:rPr>
              <a:t>Oncology</a:t>
            </a:r>
          </a:p>
        </p:txBody>
      </p:sp>
      <p:sp>
        <p:nvSpPr>
          <p:cNvPr id="20" name="Rectangle 19">
            <a:extLst>
              <a:ext uri="{FF2B5EF4-FFF2-40B4-BE49-F238E27FC236}">
                <a16:creationId xmlns:a16="http://schemas.microsoft.com/office/drawing/2014/main" id="{56A6C200-0915-4508-A5B0-480C4DDF5296}"/>
              </a:ext>
            </a:extLst>
          </p:cNvPr>
          <p:cNvSpPr/>
          <p:nvPr/>
        </p:nvSpPr>
        <p:spPr>
          <a:xfrm>
            <a:off x="2694628" y="3129248"/>
            <a:ext cx="1631099" cy="31370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white">
                    <a:lumMod val="50000"/>
                  </a:prstClr>
                </a:solidFill>
                <a:latin typeface="DIN-Medium" panose="020B0500000000000000" pitchFamily="34" charset="0"/>
              </a:rPr>
              <a:t>Neurodegeneration</a:t>
            </a:r>
          </a:p>
        </p:txBody>
      </p:sp>
      <p:sp>
        <p:nvSpPr>
          <p:cNvPr id="21" name="Rectangle 20">
            <a:extLst>
              <a:ext uri="{FF2B5EF4-FFF2-40B4-BE49-F238E27FC236}">
                <a16:creationId xmlns:a16="http://schemas.microsoft.com/office/drawing/2014/main" id="{0F31C1F0-A248-43F8-AD30-106BC89A1768}"/>
              </a:ext>
            </a:extLst>
          </p:cNvPr>
          <p:cNvSpPr/>
          <p:nvPr/>
        </p:nvSpPr>
        <p:spPr>
          <a:xfrm>
            <a:off x="6853164" y="3129248"/>
            <a:ext cx="1091489" cy="31370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white">
                    <a:lumMod val="50000"/>
                  </a:prstClr>
                </a:solidFill>
                <a:latin typeface="DIN-Medium" panose="020B0500000000000000" pitchFamily="34" charset="0"/>
              </a:rPr>
              <a:t>Immunology</a:t>
            </a:r>
          </a:p>
        </p:txBody>
      </p:sp>
      <p:sp>
        <p:nvSpPr>
          <p:cNvPr id="22" name="Rectangle 21">
            <a:extLst>
              <a:ext uri="{FF2B5EF4-FFF2-40B4-BE49-F238E27FC236}">
                <a16:creationId xmlns:a16="http://schemas.microsoft.com/office/drawing/2014/main" id="{4FF13A84-9775-4407-A1AE-086E40324E10}"/>
              </a:ext>
            </a:extLst>
          </p:cNvPr>
          <p:cNvSpPr/>
          <p:nvPr/>
        </p:nvSpPr>
        <p:spPr>
          <a:xfrm>
            <a:off x="8155832" y="3129248"/>
            <a:ext cx="1072303" cy="313709"/>
          </a:xfrm>
          <a:prstGeom prst="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200" dirty="0">
                <a:solidFill>
                  <a:prstClr val="white">
                    <a:lumMod val="50000"/>
                  </a:prstClr>
                </a:solidFill>
                <a:latin typeface="DIN-Medium" panose="020B0500000000000000" pitchFamily="34" charset="0"/>
              </a:rPr>
              <a:t>Pain</a:t>
            </a:r>
          </a:p>
        </p:txBody>
      </p:sp>
      <p:pic>
        <p:nvPicPr>
          <p:cNvPr id="23" name="Picture 22" descr="disease_states_circles_v2-01.png">
            <a:extLst>
              <a:ext uri="{FF2B5EF4-FFF2-40B4-BE49-F238E27FC236}">
                <a16:creationId xmlns:a16="http://schemas.microsoft.com/office/drawing/2014/main" id="{5EAD48AB-D9D6-4201-A917-5DEA6AD7EC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0800" y="1873145"/>
            <a:ext cx="10030400" cy="1256102"/>
          </a:xfrm>
          <a:prstGeom prst="rect">
            <a:avLst/>
          </a:prstGeom>
        </p:spPr>
      </p:pic>
    </p:spTree>
    <p:extLst>
      <p:ext uri="{BB962C8B-B14F-4D97-AF65-F5344CB8AC3E}">
        <p14:creationId xmlns:p14="http://schemas.microsoft.com/office/powerpoint/2010/main" val="23464330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28B24D-7E9F-4DC1-864E-609787AC8451}"/>
              </a:ext>
            </a:extLst>
          </p:cNvPr>
          <p:cNvPicPr>
            <a:picLocks noChangeAspect="1"/>
          </p:cNvPicPr>
          <p:nvPr/>
        </p:nvPicPr>
        <p:blipFill>
          <a:blip r:embed="rId2"/>
          <a:stretch>
            <a:fillRect/>
          </a:stretch>
        </p:blipFill>
        <p:spPr>
          <a:xfrm>
            <a:off x="1828799" y="0"/>
            <a:ext cx="8243839" cy="6163683"/>
          </a:xfrm>
          <a:prstGeom prst="rect">
            <a:avLst/>
          </a:prstGeom>
        </p:spPr>
      </p:pic>
    </p:spTree>
    <p:extLst>
      <p:ext uri="{BB962C8B-B14F-4D97-AF65-F5344CB8AC3E}">
        <p14:creationId xmlns:p14="http://schemas.microsoft.com/office/powerpoint/2010/main" val="175890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49173-FA4D-47B5-9166-6AFCF071A420}"/>
              </a:ext>
            </a:extLst>
          </p:cNvPr>
          <p:cNvPicPr>
            <a:picLocks noChangeAspect="1"/>
          </p:cNvPicPr>
          <p:nvPr/>
        </p:nvPicPr>
        <p:blipFill>
          <a:blip r:embed="rId2"/>
          <a:stretch>
            <a:fillRect/>
          </a:stretch>
        </p:blipFill>
        <p:spPr>
          <a:xfrm>
            <a:off x="1956306" y="0"/>
            <a:ext cx="8279387" cy="6181475"/>
          </a:xfrm>
          <a:prstGeom prst="rect">
            <a:avLst/>
          </a:prstGeom>
        </p:spPr>
      </p:pic>
    </p:spTree>
    <p:extLst>
      <p:ext uri="{BB962C8B-B14F-4D97-AF65-F5344CB8AC3E}">
        <p14:creationId xmlns:p14="http://schemas.microsoft.com/office/powerpoint/2010/main" val="3642568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2C1ACB-935F-42A3-A02C-65F201186D67}"/>
              </a:ext>
            </a:extLst>
          </p:cNvPr>
          <p:cNvPicPr>
            <a:picLocks noChangeAspect="1"/>
          </p:cNvPicPr>
          <p:nvPr/>
        </p:nvPicPr>
        <p:blipFill>
          <a:blip r:embed="rId2"/>
          <a:stretch>
            <a:fillRect/>
          </a:stretch>
        </p:blipFill>
        <p:spPr>
          <a:xfrm>
            <a:off x="2020187" y="0"/>
            <a:ext cx="8310579" cy="6157287"/>
          </a:xfrm>
          <a:prstGeom prst="rect">
            <a:avLst/>
          </a:prstGeom>
        </p:spPr>
      </p:pic>
    </p:spTree>
    <p:extLst>
      <p:ext uri="{BB962C8B-B14F-4D97-AF65-F5344CB8AC3E}">
        <p14:creationId xmlns:p14="http://schemas.microsoft.com/office/powerpoint/2010/main" val="30489630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12A0AB-BD61-47CE-98E2-38EEB978DA9C}"/>
              </a:ext>
            </a:extLst>
          </p:cNvPr>
          <p:cNvPicPr>
            <a:picLocks noChangeAspect="1"/>
          </p:cNvPicPr>
          <p:nvPr/>
        </p:nvPicPr>
        <p:blipFill>
          <a:blip r:embed="rId2"/>
          <a:stretch>
            <a:fillRect/>
          </a:stretch>
        </p:blipFill>
        <p:spPr>
          <a:xfrm>
            <a:off x="1940539" y="0"/>
            <a:ext cx="8310922" cy="6196184"/>
          </a:xfrm>
          <a:prstGeom prst="rect">
            <a:avLst/>
          </a:prstGeom>
        </p:spPr>
      </p:pic>
    </p:spTree>
    <p:extLst>
      <p:ext uri="{BB962C8B-B14F-4D97-AF65-F5344CB8AC3E}">
        <p14:creationId xmlns:p14="http://schemas.microsoft.com/office/powerpoint/2010/main" val="36368271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47B993-DD4E-4956-8D86-57FDC54F939A}"/>
              </a:ext>
            </a:extLst>
          </p:cNvPr>
          <p:cNvPicPr>
            <a:picLocks noChangeAspect="1"/>
          </p:cNvPicPr>
          <p:nvPr/>
        </p:nvPicPr>
        <p:blipFill>
          <a:blip r:embed="rId2"/>
          <a:stretch>
            <a:fillRect/>
          </a:stretch>
        </p:blipFill>
        <p:spPr>
          <a:xfrm>
            <a:off x="1967014" y="-7396"/>
            <a:ext cx="8257972" cy="6181201"/>
          </a:xfrm>
          <a:prstGeom prst="rect">
            <a:avLst/>
          </a:prstGeom>
        </p:spPr>
      </p:pic>
    </p:spTree>
    <p:extLst>
      <p:ext uri="{BB962C8B-B14F-4D97-AF65-F5344CB8AC3E}">
        <p14:creationId xmlns:p14="http://schemas.microsoft.com/office/powerpoint/2010/main" val="4157901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ACF023-FE68-4E7C-83DD-EBFEEF6775D8}"/>
              </a:ext>
            </a:extLst>
          </p:cNvPr>
          <p:cNvPicPr>
            <a:picLocks noChangeAspect="1"/>
          </p:cNvPicPr>
          <p:nvPr/>
        </p:nvPicPr>
        <p:blipFill>
          <a:blip r:embed="rId2"/>
          <a:stretch>
            <a:fillRect/>
          </a:stretch>
        </p:blipFill>
        <p:spPr>
          <a:xfrm>
            <a:off x="1979893" y="0"/>
            <a:ext cx="8232214" cy="6165432"/>
          </a:xfrm>
          <a:prstGeom prst="rect">
            <a:avLst/>
          </a:prstGeom>
        </p:spPr>
      </p:pic>
    </p:spTree>
    <p:extLst>
      <p:ext uri="{BB962C8B-B14F-4D97-AF65-F5344CB8AC3E}">
        <p14:creationId xmlns:p14="http://schemas.microsoft.com/office/powerpoint/2010/main" val="1604496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03E0-2A02-43AB-BB16-B18BEEC8E4AE}"/>
              </a:ext>
            </a:extLst>
          </p:cNvPr>
          <p:cNvSpPr>
            <a:spLocks noGrp="1"/>
          </p:cNvSpPr>
          <p:nvPr>
            <p:ph type="title"/>
          </p:nvPr>
        </p:nvSpPr>
        <p:spPr>
          <a:xfrm>
            <a:off x="609603" y="-25402"/>
            <a:ext cx="12468222" cy="1425485"/>
          </a:xfrm>
        </p:spPr>
        <p:txBody>
          <a:bodyPr/>
          <a:lstStyle/>
          <a:p>
            <a:r>
              <a:rPr lang="en-GB" sz="3200" b="0" dirty="0"/>
              <a:t>Microglia: TREM2-CD33 signalling pathway knowledge</a:t>
            </a:r>
          </a:p>
        </p:txBody>
      </p:sp>
      <p:pic>
        <p:nvPicPr>
          <p:cNvPr id="5" name="Picture 4">
            <a:extLst>
              <a:ext uri="{FF2B5EF4-FFF2-40B4-BE49-F238E27FC236}">
                <a16:creationId xmlns:a16="http://schemas.microsoft.com/office/drawing/2014/main" id="{4F484B78-F553-4C14-BA31-4C35EEF6CC5B}"/>
              </a:ext>
            </a:extLst>
          </p:cNvPr>
          <p:cNvPicPr>
            <a:picLocks noChangeAspect="1"/>
          </p:cNvPicPr>
          <p:nvPr/>
        </p:nvPicPr>
        <p:blipFill>
          <a:blip r:embed="rId2"/>
          <a:stretch>
            <a:fillRect/>
          </a:stretch>
        </p:blipFill>
        <p:spPr>
          <a:xfrm>
            <a:off x="1726566" y="5272183"/>
            <a:ext cx="2006024" cy="1452403"/>
          </a:xfrm>
          <a:prstGeom prst="rect">
            <a:avLst/>
          </a:prstGeom>
          <a:noFill/>
          <a:ln cap="flat">
            <a:noFill/>
          </a:ln>
        </p:spPr>
      </p:pic>
      <p:pic>
        <p:nvPicPr>
          <p:cNvPr id="6" name="Picture 5">
            <a:extLst>
              <a:ext uri="{FF2B5EF4-FFF2-40B4-BE49-F238E27FC236}">
                <a16:creationId xmlns:a16="http://schemas.microsoft.com/office/drawing/2014/main" id="{3A55139A-ACBA-40DF-B83E-C71518474EE8}"/>
              </a:ext>
            </a:extLst>
          </p:cNvPr>
          <p:cNvPicPr>
            <a:picLocks noChangeAspect="1"/>
          </p:cNvPicPr>
          <p:nvPr/>
        </p:nvPicPr>
        <p:blipFill>
          <a:blip r:embed="rId3"/>
          <a:stretch>
            <a:fillRect/>
          </a:stretch>
        </p:blipFill>
        <p:spPr>
          <a:xfrm>
            <a:off x="203125" y="4299174"/>
            <a:ext cx="1590535" cy="1168049"/>
          </a:xfrm>
          <a:prstGeom prst="rect">
            <a:avLst/>
          </a:prstGeom>
          <a:noFill/>
          <a:ln cap="flat">
            <a:noFill/>
          </a:ln>
        </p:spPr>
      </p:pic>
      <p:pic>
        <p:nvPicPr>
          <p:cNvPr id="7" name="Picture 6">
            <a:extLst>
              <a:ext uri="{FF2B5EF4-FFF2-40B4-BE49-F238E27FC236}">
                <a16:creationId xmlns:a16="http://schemas.microsoft.com/office/drawing/2014/main" id="{4B81BDBF-EC67-471D-9E6A-5D5678CA755C}"/>
              </a:ext>
            </a:extLst>
          </p:cNvPr>
          <p:cNvPicPr>
            <a:picLocks noChangeAspect="1"/>
          </p:cNvPicPr>
          <p:nvPr/>
        </p:nvPicPr>
        <p:blipFill>
          <a:blip r:embed="rId4"/>
          <a:stretch>
            <a:fillRect/>
          </a:stretch>
        </p:blipFill>
        <p:spPr>
          <a:xfrm>
            <a:off x="2523953" y="4258233"/>
            <a:ext cx="1803584" cy="1168049"/>
          </a:xfrm>
          <a:prstGeom prst="rect">
            <a:avLst/>
          </a:prstGeom>
          <a:noFill/>
          <a:ln cap="flat">
            <a:noFill/>
          </a:ln>
        </p:spPr>
      </p:pic>
      <p:sp>
        <p:nvSpPr>
          <p:cNvPr id="4" name="TextBox 3">
            <a:extLst>
              <a:ext uri="{FF2B5EF4-FFF2-40B4-BE49-F238E27FC236}">
                <a16:creationId xmlns:a16="http://schemas.microsoft.com/office/drawing/2014/main" id="{05729C0B-973A-4EC4-8823-E572C3B9B9E7}"/>
              </a:ext>
            </a:extLst>
          </p:cNvPr>
          <p:cNvSpPr txBox="1"/>
          <p:nvPr/>
        </p:nvSpPr>
        <p:spPr>
          <a:xfrm>
            <a:off x="187314" y="5641497"/>
            <a:ext cx="1985109" cy="646331"/>
          </a:xfrm>
          <a:prstGeom prst="rect">
            <a:avLst/>
          </a:prstGeom>
          <a:noFill/>
        </p:spPr>
        <p:txBody>
          <a:bodyPr wrap="square" rtlCol="0">
            <a:spAutoFit/>
          </a:bodyPr>
          <a:lstStyle/>
          <a:p>
            <a:r>
              <a:rPr lang="en-GB" sz="1200" dirty="0"/>
              <a:t>KEGG maps (MAPK signalling, phagocytosis, actin remodelling)</a:t>
            </a:r>
          </a:p>
        </p:txBody>
      </p:sp>
      <p:pic>
        <p:nvPicPr>
          <p:cNvPr id="8" name="Picture 7">
            <a:extLst>
              <a:ext uri="{FF2B5EF4-FFF2-40B4-BE49-F238E27FC236}">
                <a16:creationId xmlns:a16="http://schemas.microsoft.com/office/drawing/2014/main" id="{6AE86E9A-17C3-4486-87AD-25D11F8EC156}"/>
              </a:ext>
            </a:extLst>
          </p:cNvPr>
          <p:cNvPicPr>
            <a:picLocks noChangeAspect="1"/>
          </p:cNvPicPr>
          <p:nvPr/>
        </p:nvPicPr>
        <p:blipFill>
          <a:blip r:embed="rId5"/>
          <a:stretch>
            <a:fillRect/>
          </a:stretch>
        </p:blipFill>
        <p:spPr>
          <a:xfrm>
            <a:off x="5143667" y="2958073"/>
            <a:ext cx="3460294" cy="2682202"/>
          </a:xfrm>
          <a:prstGeom prst="rect">
            <a:avLst/>
          </a:prstGeom>
        </p:spPr>
      </p:pic>
      <p:sp>
        <p:nvSpPr>
          <p:cNvPr id="10" name="TextBox 9">
            <a:extLst>
              <a:ext uri="{FF2B5EF4-FFF2-40B4-BE49-F238E27FC236}">
                <a16:creationId xmlns:a16="http://schemas.microsoft.com/office/drawing/2014/main" id="{B7DFD1D7-F16F-458F-84E9-8FB81F1F8C4B}"/>
              </a:ext>
            </a:extLst>
          </p:cNvPr>
          <p:cNvSpPr txBox="1"/>
          <p:nvPr/>
        </p:nvSpPr>
        <p:spPr>
          <a:xfrm>
            <a:off x="4640921" y="5687663"/>
            <a:ext cx="4041810" cy="276999"/>
          </a:xfrm>
          <a:prstGeom prst="rect">
            <a:avLst/>
          </a:prstGeom>
          <a:noFill/>
        </p:spPr>
        <p:txBody>
          <a:bodyPr wrap="square" rtlCol="0">
            <a:spAutoFit/>
          </a:bodyPr>
          <a:lstStyle/>
          <a:p>
            <a:r>
              <a:rPr lang="en-GB" sz="1200" dirty="0"/>
              <a:t>Phagocytosis network (</a:t>
            </a:r>
            <a:r>
              <a:rPr lang="en-GB" sz="1200" dirty="0" err="1"/>
              <a:t>Metacore</a:t>
            </a:r>
            <a:r>
              <a:rPr lang="en-GB" sz="1200" dirty="0"/>
              <a:t> from Clarivate Analytics)</a:t>
            </a:r>
          </a:p>
        </p:txBody>
      </p:sp>
      <p:pic>
        <p:nvPicPr>
          <p:cNvPr id="11" name="Picture 10">
            <a:extLst>
              <a:ext uri="{FF2B5EF4-FFF2-40B4-BE49-F238E27FC236}">
                <a16:creationId xmlns:a16="http://schemas.microsoft.com/office/drawing/2014/main" id="{F89E5116-272A-4A6E-A354-89B97AD1186D}"/>
              </a:ext>
            </a:extLst>
          </p:cNvPr>
          <p:cNvPicPr>
            <a:picLocks noChangeAspect="1"/>
          </p:cNvPicPr>
          <p:nvPr/>
        </p:nvPicPr>
        <p:blipFill>
          <a:blip r:embed="rId6"/>
          <a:stretch>
            <a:fillRect/>
          </a:stretch>
        </p:blipFill>
        <p:spPr>
          <a:xfrm>
            <a:off x="8786606" y="2273081"/>
            <a:ext cx="3359127" cy="3553081"/>
          </a:xfrm>
          <a:prstGeom prst="rect">
            <a:avLst/>
          </a:prstGeom>
        </p:spPr>
      </p:pic>
      <p:sp>
        <p:nvSpPr>
          <p:cNvPr id="12" name="Arrow: Right 11">
            <a:extLst>
              <a:ext uri="{FF2B5EF4-FFF2-40B4-BE49-F238E27FC236}">
                <a16:creationId xmlns:a16="http://schemas.microsoft.com/office/drawing/2014/main" id="{D187D3FA-88D4-4D44-A901-62FEE9D98D53}"/>
              </a:ext>
            </a:extLst>
          </p:cNvPr>
          <p:cNvSpPr/>
          <p:nvPr/>
        </p:nvSpPr>
        <p:spPr>
          <a:xfrm>
            <a:off x="212650" y="1350194"/>
            <a:ext cx="11731700" cy="224163"/>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A574B52-0156-4F8C-9FB4-176A0EF44FE4}"/>
              </a:ext>
            </a:extLst>
          </p:cNvPr>
          <p:cNvPicPr>
            <a:picLocks noChangeAspect="1"/>
          </p:cNvPicPr>
          <p:nvPr/>
        </p:nvPicPr>
        <p:blipFill>
          <a:blip r:embed="rId7"/>
          <a:stretch>
            <a:fillRect/>
          </a:stretch>
        </p:blipFill>
        <p:spPr>
          <a:xfrm>
            <a:off x="138626" y="1574357"/>
            <a:ext cx="4822396" cy="2718970"/>
          </a:xfrm>
          <a:prstGeom prst="rect">
            <a:avLst/>
          </a:prstGeom>
        </p:spPr>
      </p:pic>
    </p:spTree>
    <p:extLst>
      <p:ext uri="{BB962C8B-B14F-4D97-AF65-F5344CB8AC3E}">
        <p14:creationId xmlns:p14="http://schemas.microsoft.com/office/powerpoint/2010/main" val="24277368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7626-E244-4E6B-9E6C-FF2CC178A347}"/>
              </a:ext>
            </a:extLst>
          </p:cNvPr>
          <p:cNvSpPr txBox="1">
            <a:spLocks noGrp="1"/>
          </p:cNvSpPr>
          <p:nvPr>
            <p:ph type="title"/>
          </p:nvPr>
        </p:nvSpPr>
        <p:spPr>
          <a:xfrm>
            <a:off x="619125" y="-25402"/>
            <a:ext cx="10972800" cy="1425485"/>
          </a:xfrm>
        </p:spPr>
        <p:txBody>
          <a:bodyPr/>
          <a:lstStyle/>
          <a:p>
            <a:pPr lvl="0"/>
            <a:r>
              <a:rPr lang="en-GB" sz="3200" dirty="0"/>
              <a:t>Molecular interaction network / pathway models</a:t>
            </a:r>
          </a:p>
        </p:txBody>
      </p:sp>
      <p:grpSp>
        <p:nvGrpSpPr>
          <p:cNvPr id="3" name="Group 12">
            <a:extLst>
              <a:ext uri="{FF2B5EF4-FFF2-40B4-BE49-F238E27FC236}">
                <a16:creationId xmlns:a16="http://schemas.microsoft.com/office/drawing/2014/main" id="{DAB3C221-6952-4A2E-8CC2-9CC42E0864CA}"/>
              </a:ext>
            </a:extLst>
          </p:cNvPr>
          <p:cNvGrpSpPr/>
          <p:nvPr/>
        </p:nvGrpSpPr>
        <p:grpSpPr>
          <a:xfrm>
            <a:off x="820948" y="1409337"/>
            <a:ext cx="10972799" cy="1535195"/>
            <a:chOff x="820948" y="1409337"/>
            <a:chExt cx="10972799" cy="1535195"/>
          </a:xfrm>
        </p:grpSpPr>
        <p:sp>
          <p:nvSpPr>
            <p:cNvPr id="4" name="Rectangle 5">
              <a:extLst>
                <a:ext uri="{FF2B5EF4-FFF2-40B4-BE49-F238E27FC236}">
                  <a16:creationId xmlns:a16="http://schemas.microsoft.com/office/drawing/2014/main" id="{95ED1EBA-FFCB-4E4B-9DAE-AC7BEB02AAF1}"/>
                </a:ext>
              </a:extLst>
            </p:cNvPr>
            <p:cNvSpPr/>
            <p:nvPr/>
          </p:nvSpPr>
          <p:spPr>
            <a:xfrm>
              <a:off x="820948" y="1409346"/>
              <a:ext cx="2058094" cy="1535186"/>
            </a:xfrm>
            <a:prstGeom prst="rect">
              <a:avLst/>
            </a:prstGeom>
            <a:solidFill>
              <a:srgbClr val="F2F2F2"/>
            </a:solidFill>
            <a:ln w="25402" cap="flat">
              <a:solidFill>
                <a:srgbClr val="D9D9D9"/>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5" name="Rectangle 6">
              <a:extLst>
                <a:ext uri="{FF2B5EF4-FFF2-40B4-BE49-F238E27FC236}">
                  <a16:creationId xmlns:a16="http://schemas.microsoft.com/office/drawing/2014/main" id="{9FD16ECC-CB9E-44CB-9282-80B33C170835}"/>
                </a:ext>
              </a:extLst>
            </p:cNvPr>
            <p:cNvSpPr/>
            <p:nvPr/>
          </p:nvSpPr>
          <p:spPr>
            <a:xfrm>
              <a:off x="3767584" y="1409337"/>
              <a:ext cx="2058094" cy="1535186"/>
            </a:xfrm>
            <a:prstGeom prst="rect">
              <a:avLst/>
            </a:prstGeom>
            <a:solidFill>
              <a:srgbClr val="F2F2F2"/>
            </a:solidFill>
            <a:ln w="25402" cap="flat">
              <a:solidFill>
                <a:srgbClr val="D9D9D9"/>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6" name="Rectangle 7">
              <a:extLst>
                <a:ext uri="{FF2B5EF4-FFF2-40B4-BE49-F238E27FC236}">
                  <a16:creationId xmlns:a16="http://schemas.microsoft.com/office/drawing/2014/main" id="{36047ABA-76DB-49D7-858A-1AA903A3618A}"/>
                </a:ext>
              </a:extLst>
            </p:cNvPr>
            <p:cNvSpPr/>
            <p:nvPr/>
          </p:nvSpPr>
          <p:spPr>
            <a:xfrm>
              <a:off x="6789017" y="1409337"/>
              <a:ext cx="2058094" cy="1535186"/>
            </a:xfrm>
            <a:prstGeom prst="rect">
              <a:avLst/>
            </a:prstGeom>
            <a:solidFill>
              <a:srgbClr val="F2F2F2"/>
            </a:solidFill>
            <a:ln w="25402" cap="flat">
              <a:solidFill>
                <a:srgbClr val="D9D9D9"/>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7" name="Rectangle 8">
              <a:extLst>
                <a:ext uri="{FF2B5EF4-FFF2-40B4-BE49-F238E27FC236}">
                  <a16:creationId xmlns:a16="http://schemas.microsoft.com/office/drawing/2014/main" id="{81CA5EF0-15B8-44E0-B3E7-8EFE50A5EDD4}"/>
                </a:ext>
              </a:extLst>
            </p:cNvPr>
            <p:cNvSpPr/>
            <p:nvPr/>
          </p:nvSpPr>
          <p:spPr>
            <a:xfrm>
              <a:off x="9735653" y="1409346"/>
              <a:ext cx="2058094" cy="1535186"/>
            </a:xfrm>
            <a:prstGeom prst="rect">
              <a:avLst/>
            </a:prstGeom>
            <a:solidFill>
              <a:srgbClr val="F2F2F2"/>
            </a:solidFill>
            <a:ln w="25402" cap="flat">
              <a:solidFill>
                <a:srgbClr val="D9D9D9"/>
              </a:solid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grpSp>
      <p:grpSp>
        <p:nvGrpSpPr>
          <p:cNvPr id="8" name="Group 23">
            <a:extLst>
              <a:ext uri="{FF2B5EF4-FFF2-40B4-BE49-F238E27FC236}">
                <a16:creationId xmlns:a16="http://schemas.microsoft.com/office/drawing/2014/main" id="{0B564F2D-3683-44CA-B4E9-FCB8CFE439F6}"/>
              </a:ext>
            </a:extLst>
          </p:cNvPr>
          <p:cNvGrpSpPr/>
          <p:nvPr/>
        </p:nvGrpSpPr>
        <p:grpSpPr>
          <a:xfrm>
            <a:off x="577242" y="5319576"/>
            <a:ext cx="11216506" cy="391107"/>
            <a:chOff x="577242" y="5319576"/>
            <a:chExt cx="11216506" cy="391107"/>
          </a:xfrm>
        </p:grpSpPr>
        <p:sp>
          <p:nvSpPr>
            <p:cNvPr id="9" name="Right Triangle 3">
              <a:extLst>
                <a:ext uri="{FF2B5EF4-FFF2-40B4-BE49-F238E27FC236}">
                  <a16:creationId xmlns:a16="http://schemas.microsoft.com/office/drawing/2014/main" id="{392F424C-0305-41BB-8165-C6BA4C114710}"/>
                </a:ext>
              </a:extLst>
            </p:cNvPr>
            <p:cNvSpPr/>
            <p:nvPr/>
          </p:nvSpPr>
          <p:spPr>
            <a:xfrm flipV="1">
              <a:off x="820948" y="5319576"/>
              <a:ext cx="10972800" cy="391107"/>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val f6"/>
                <a:gd name="f14" fmla="*/ f7 f0 1"/>
                <a:gd name="f15" fmla="*/ f8 f0 1"/>
                <a:gd name="f16" fmla="*/ f9 f0 1"/>
                <a:gd name="f17" fmla="?: f10 f3 1"/>
                <a:gd name="f18" fmla="?: f11 f4 1"/>
                <a:gd name="f19" fmla="?: f12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13 f30 1"/>
                <a:gd name="f36" fmla="+- f34 0 f13"/>
                <a:gd name="f37" fmla="+- f33 0 f13"/>
                <a:gd name="f38" fmla="*/ f34 f30 1"/>
                <a:gd name="f39" fmla="*/ f33 f30 1"/>
                <a:gd name="f40" fmla="*/ f36 1 2"/>
                <a:gd name="f41" fmla="*/ f37 1 2"/>
                <a:gd name="f42" fmla="*/ f37 1 12"/>
                <a:gd name="f43" fmla="*/ f36 7 1"/>
                <a:gd name="f44" fmla="*/ f37 7 1"/>
                <a:gd name="f45" fmla="*/ f36 11 1"/>
                <a:gd name="f46" fmla="+- f13 f40 0"/>
                <a:gd name="f47" fmla="+- f13 f41 0"/>
                <a:gd name="f48" fmla="*/ f43 1 12"/>
                <a:gd name="f49" fmla="*/ f44 1 12"/>
                <a:gd name="f50" fmla="*/ f45 1 12"/>
                <a:gd name="f51" fmla="*/ f42 f30 1"/>
                <a:gd name="f52" fmla="*/ f48 f30 1"/>
                <a:gd name="f53" fmla="*/ f49 f30 1"/>
                <a:gd name="f54" fmla="*/ f50 f30 1"/>
                <a:gd name="f55" fmla="*/ f47 f30 1"/>
                <a:gd name="f56" fmla="*/ f46 f30 1"/>
              </a:gdLst>
              <a:ahLst/>
              <a:cxnLst>
                <a:cxn ang="3cd4">
                  <a:pos x="hc" y="t"/>
                </a:cxn>
                <a:cxn ang="0">
                  <a:pos x="r" y="vc"/>
                </a:cxn>
                <a:cxn ang="cd4">
                  <a:pos x="hc" y="b"/>
                </a:cxn>
                <a:cxn ang="cd2">
                  <a:pos x="l" y="vc"/>
                </a:cxn>
                <a:cxn ang="f27">
                  <a:pos x="f35" y="f35"/>
                </a:cxn>
                <a:cxn ang="f28">
                  <a:pos x="f35" y="f38"/>
                </a:cxn>
                <a:cxn ang="f28">
                  <a:pos x="f39" y="f38"/>
                </a:cxn>
                <a:cxn ang="f29">
                  <a:pos x="f55" y="f56"/>
                </a:cxn>
              </a:cxnLst>
              <a:rect l="f51" t="f52" r="f53" b="f54"/>
              <a:pathLst>
                <a:path>
                  <a:moveTo>
                    <a:pt x="f35" y="f38"/>
                  </a:moveTo>
                  <a:lnTo>
                    <a:pt x="f35" y="f35"/>
                  </a:lnTo>
                  <a:lnTo>
                    <a:pt x="f39" y="f38"/>
                  </a:lnTo>
                  <a:close/>
                </a:path>
              </a:pathLst>
            </a:custGeom>
            <a:gradFill>
              <a:gsLst>
                <a:gs pos="0">
                  <a:srgbClr val="FF8080"/>
                </a:gs>
                <a:gs pos="100000">
                  <a:srgbClr val="FFB3B3"/>
                </a:gs>
              </a:gsLst>
              <a:lin ang="135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0" name="TextBox 9">
              <a:extLst>
                <a:ext uri="{FF2B5EF4-FFF2-40B4-BE49-F238E27FC236}">
                  <a16:creationId xmlns:a16="http://schemas.microsoft.com/office/drawing/2014/main" id="{C4A1B876-F8AB-4EF6-833D-2598D69B4B6D}"/>
                </a:ext>
              </a:extLst>
            </p:cNvPr>
            <p:cNvSpPr txBox="1"/>
            <p:nvPr/>
          </p:nvSpPr>
          <p:spPr>
            <a:xfrm>
              <a:off x="577242" y="5361886"/>
              <a:ext cx="2857655" cy="15323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Arial"/>
                </a:rPr>
                <a:t>Level of existing knowledge/input data</a:t>
              </a:r>
            </a:p>
          </p:txBody>
        </p:sp>
      </p:grpSp>
      <p:sp>
        <p:nvSpPr>
          <p:cNvPr id="11" name="Right Triangle 4">
            <a:extLst>
              <a:ext uri="{FF2B5EF4-FFF2-40B4-BE49-F238E27FC236}">
                <a16:creationId xmlns:a16="http://schemas.microsoft.com/office/drawing/2014/main" id="{63003113-66B3-4807-A9FF-E36A4F9A281A}"/>
              </a:ext>
            </a:extLst>
          </p:cNvPr>
          <p:cNvSpPr/>
          <p:nvPr/>
        </p:nvSpPr>
        <p:spPr>
          <a:xfrm rot="10799991">
            <a:off x="820948" y="3093241"/>
            <a:ext cx="10980810" cy="391107"/>
          </a:xfrm>
          <a:custGeom>
            <a:avLst/>
            <a:gdLst>
              <a:gd name="f0" fmla="val 10800000"/>
              <a:gd name="f1" fmla="val 5400000"/>
              <a:gd name="f2" fmla="val 180"/>
              <a:gd name="f3" fmla="val w"/>
              <a:gd name="f4" fmla="val h"/>
              <a:gd name="f5" fmla="val ss"/>
              <a:gd name="f6" fmla="val 0"/>
              <a:gd name="f7" fmla="+- 0 0 -360"/>
              <a:gd name="f8" fmla="+- 0 0 -180"/>
              <a:gd name="f9" fmla="+- 0 0 -90"/>
              <a:gd name="f10" fmla="abs f3"/>
              <a:gd name="f11" fmla="abs f4"/>
              <a:gd name="f12" fmla="abs f5"/>
              <a:gd name="f13" fmla="val f6"/>
              <a:gd name="f14" fmla="*/ f7 f0 1"/>
              <a:gd name="f15" fmla="*/ f8 f0 1"/>
              <a:gd name="f16" fmla="*/ f9 f0 1"/>
              <a:gd name="f17" fmla="?: f10 f3 1"/>
              <a:gd name="f18" fmla="?: f11 f4 1"/>
              <a:gd name="f19" fmla="?: f12 f5 1"/>
              <a:gd name="f20" fmla="*/ f14 1 f2"/>
              <a:gd name="f21" fmla="*/ f15 1 f2"/>
              <a:gd name="f22" fmla="*/ f16 1 f2"/>
              <a:gd name="f23" fmla="*/ f17 1 21600"/>
              <a:gd name="f24" fmla="*/ f18 1 21600"/>
              <a:gd name="f25" fmla="*/ 21600 f17 1"/>
              <a:gd name="f26" fmla="*/ 21600 f18 1"/>
              <a:gd name="f27" fmla="+- f20 0 f1"/>
              <a:gd name="f28" fmla="+- f21 0 f1"/>
              <a:gd name="f29" fmla="+- f22 0 f1"/>
              <a:gd name="f30" fmla="min f24 f23"/>
              <a:gd name="f31" fmla="*/ f25 1 f19"/>
              <a:gd name="f32" fmla="*/ f26 1 f19"/>
              <a:gd name="f33" fmla="val f31"/>
              <a:gd name="f34" fmla="val f32"/>
              <a:gd name="f35" fmla="*/ f13 f30 1"/>
              <a:gd name="f36" fmla="+- f34 0 f13"/>
              <a:gd name="f37" fmla="+- f33 0 f13"/>
              <a:gd name="f38" fmla="*/ f34 f30 1"/>
              <a:gd name="f39" fmla="*/ f33 f30 1"/>
              <a:gd name="f40" fmla="*/ f36 1 2"/>
              <a:gd name="f41" fmla="*/ f37 1 2"/>
              <a:gd name="f42" fmla="*/ f37 1 12"/>
              <a:gd name="f43" fmla="*/ f36 7 1"/>
              <a:gd name="f44" fmla="*/ f37 7 1"/>
              <a:gd name="f45" fmla="*/ f36 11 1"/>
              <a:gd name="f46" fmla="+- f13 f40 0"/>
              <a:gd name="f47" fmla="+- f13 f41 0"/>
              <a:gd name="f48" fmla="*/ f43 1 12"/>
              <a:gd name="f49" fmla="*/ f44 1 12"/>
              <a:gd name="f50" fmla="*/ f45 1 12"/>
              <a:gd name="f51" fmla="*/ f42 f30 1"/>
              <a:gd name="f52" fmla="*/ f48 f30 1"/>
              <a:gd name="f53" fmla="*/ f49 f30 1"/>
              <a:gd name="f54" fmla="*/ f50 f30 1"/>
              <a:gd name="f55" fmla="*/ f47 f30 1"/>
              <a:gd name="f56" fmla="*/ f46 f30 1"/>
            </a:gdLst>
            <a:ahLst/>
            <a:cxnLst>
              <a:cxn ang="3cd4">
                <a:pos x="hc" y="t"/>
              </a:cxn>
              <a:cxn ang="0">
                <a:pos x="r" y="vc"/>
              </a:cxn>
              <a:cxn ang="cd4">
                <a:pos x="hc" y="b"/>
              </a:cxn>
              <a:cxn ang="cd2">
                <a:pos x="l" y="vc"/>
              </a:cxn>
              <a:cxn ang="f27">
                <a:pos x="f35" y="f35"/>
              </a:cxn>
              <a:cxn ang="f28">
                <a:pos x="f35" y="f38"/>
              </a:cxn>
              <a:cxn ang="f28">
                <a:pos x="f39" y="f38"/>
              </a:cxn>
              <a:cxn ang="f29">
                <a:pos x="f55" y="f56"/>
              </a:cxn>
            </a:cxnLst>
            <a:rect l="f51" t="f52" r="f53" b="f54"/>
            <a:pathLst>
              <a:path>
                <a:moveTo>
                  <a:pt x="f35" y="f38"/>
                </a:moveTo>
                <a:lnTo>
                  <a:pt x="f35" y="f35"/>
                </a:lnTo>
                <a:lnTo>
                  <a:pt x="f39" y="f38"/>
                </a:lnTo>
                <a:close/>
              </a:path>
            </a:pathLst>
          </a:custGeom>
          <a:gradFill>
            <a:gsLst>
              <a:gs pos="0">
                <a:srgbClr val="8CADEA"/>
              </a:gs>
              <a:gs pos="100000">
                <a:srgbClr val="BACCF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Arial"/>
            </a:endParaRPr>
          </a:p>
        </p:txBody>
      </p:sp>
      <p:sp>
        <p:nvSpPr>
          <p:cNvPr id="12" name="TextBox 10">
            <a:extLst>
              <a:ext uri="{FF2B5EF4-FFF2-40B4-BE49-F238E27FC236}">
                <a16:creationId xmlns:a16="http://schemas.microsoft.com/office/drawing/2014/main" id="{EADBBDFD-9A52-4DD4-97D0-23725B424977}"/>
              </a:ext>
            </a:extLst>
          </p:cNvPr>
          <p:cNvSpPr txBox="1"/>
          <p:nvPr/>
        </p:nvSpPr>
        <p:spPr>
          <a:xfrm>
            <a:off x="607454" y="3426284"/>
            <a:ext cx="2457450"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Functional association</a:t>
            </a:r>
          </a:p>
        </p:txBody>
      </p:sp>
      <p:sp>
        <p:nvSpPr>
          <p:cNvPr id="13" name="TextBox 14">
            <a:extLst>
              <a:ext uri="{FF2B5EF4-FFF2-40B4-BE49-F238E27FC236}">
                <a16:creationId xmlns:a16="http://schemas.microsoft.com/office/drawing/2014/main" id="{09DE3C14-CF2F-406A-B314-EA355E870E85}"/>
              </a:ext>
            </a:extLst>
          </p:cNvPr>
          <p:cNvSpPr txBox="1"/>
          <p:nvPr/>
        </p:nvSpPr>
        <p:spPr>
          <a:xfrm>
            <a:off x="865470" y="1404600"/>
            <a:ext cx="2013572"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Static undirected</a:t>
            </a:r>
            <a:r>
              <a:rPr lang="en-GB" sz="1200" b="0" i="0" u="none" strike="noStrike" kern="1200" cap="none" spc="0" baseline="0">
                <a:solidFill>
                  <a:srgbClr val="000000"/>
                </a:solidFill>
                <a:uFillTx/>
                <a:latin typeface="Arial"/>
              </a:rPr>
              <a:t>, functional molecular interaction network (e.g. co-expression network)</a:t>
            </a:r>
          </a:p>
        </p:txBody>
      </p:sp>
      <p:pic>
        <p:nvPicPr>
          <p:cNvPr id="14" name="Picture 16">
            <a:extLst>
              <a:ext uri="{FF2B5EF4-FFF2-40B4-BE49-F238E27FC236}">
                <a16:creationId xmlns:a16="http://schemas.microsoft.com/office/drawing/2014/main" id="{8A6D291E-6984-479F-B0EB-0B75336933F2}"/>
              </a:ext>
            </a:extLst>
          </p:cNvPr>
          <p:cNvPicPr>
            <a:picLocks noChangeAspect="1"/>
          </p:cNvPicPr>
          <p:nvPr/>
        </p:nvPicPr>
        <p:blipFill>
          <a:blip r:embed="rId2"/>
          <a:stretch>
            <a:fillRect/>
          </a:stretch>
        </p:blipFill>
        <p:spPr>
          <a:xfrm>
            <a:off x="1204072" y="2187263"/>
            <a:ext cx="681292" cy="730422"/>
          </a:xfrm>
          <a:prstGeom prst="rect">
            <a:avLst/>
          </a:prstGeom>
          <a:noFill/>
          <a:ln cap="flat">
            <a:noFill/>
          </a:ln>
        </p:spPr>
      </p:pic>
      <p:sp>
        <p:nvSpPr>
          <p:cNvPr id="15" name="TextBox 17">
            <a:extLst>
              <a:ext uri="{FF2B5EF4-FFF2-40B4-BE49-F238E27FC236}">
                <a16:creationId xmlns:a16="http://schemas.microsoft.com/office/drawing/2014/main" id="{338F0555-A2A7-4F3D-8E17-D4EC3CB7F89C}"/>
              </a:ext>
            </a:extLst>
          </p:cNvPr>
          <p:cNvSpPr txBox="1"/>
          <p:nvPr/>
        </p:nvSpPr>
        <p:spPr>
          <a:xfrm>
            <a:off x="3739703" y="1409337"/>
            <a:ext cx="2132197"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Static directed </a:t>
            </a:r>
            <a:r>
              <a:rPr lang="en-GB" sz="1200" b="0" i="0" u="none" strike="noStrike" kern="1200" cap="none" spc="0" baseline="0">
                <a:solidFill>
                  <a:srgbClr val="000000"/>
                </a:solidFill>
                <a:uFillTx/>
                <a:latin typeface="Arial"/>
              </a:rPr>
              <a:t>molecular interaction network or pathway</a:t>
            </a:r>
          </a:p>
        </p:txBody>
      </p:sp>
      <p:pic>
        <p:nvPicPr>
          <p:cNvPr id="16" name="Picture 18">
            <a:extLst>
              <a:ext uri="{FF2B5EF4-FFF2-40B4-BE49-F238E27FC236}">
                <a16:creationId xmlns:a16="http://schemas.microsoft.com/office/drawing/2014/main" id="{283C2FEC-EE1B-4907-AB0C-B623BBFC3D6A}"/>
              </a:ext>
            </a:extLst>
          </p:cNvPr>
          <p:cNvPicPr>
            <a:picLocks noChangeAspect="1"/>
          </p:cNvPicPr>
          <p:nvPr/>
        </p:nvPicPr>
        <p:blipFill>
          <a:blip r:embed="rId3"/>
          <a:stretch>
            <a:fillRect/>
          </a:stretch>
        </p:blipFill>
        <p:spPr>
          <a:xfrm>
            <a:off x="4131359" y="2156859"/>
            <a:ext cx="705029" cy="749094"/>
          </a:xfrm>
          <a:prstGeom prst="rect">
            <a:avLst/>
          </a:prstGeom>
          <a:noFill/>
          <a:ln cap="flat">
            <a:noFill/>
          </a:ln>
        </p:spPr>
      </p:pic>
      <p:sp>
        <p:nvSpPr>
          <p:cNvPr id="17" name="TextBox 19">
            <a:extLst>
              <a:ext uri="{FF2B5EF4-FFF2-40B4-BE49-F238E27FC236}">
                <a16:creationId xmlns:a16="http://schemas.microsoft.com/office/drawing/2014/main" id="{8BEE5943-9DFE-4896-AF8E-AC8665AB785C}"/>
              </a:ext>
            </a:extLst>
          </p:cNvPr>
          <p:cNvSpPr txBox="1"/>
          <p:nvPr/>
        </p:nvSpPr>
        <p:spPr>
          <a:xfrm rot="16200004">
            <a:off x="-200962" y="5796679"/>
            <a:ext cx="1368207"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Arial"/>
              </a:rPr>
              <a:t>REQUIRED INPUT</a:t>
            </a:r>
          </a:p>
        </p:txBody>
      </p:sp>
      <p:sp>
        <p:nvSpPr>
          <p:cNvPr id="18" name="TextBox 22">
            <a:extLst>
              <a:ext uri="{FF2B5EF4-FFF2-40B4-BE49-F238E27FC236}">
                <a16:creationId xmlns:a16="http://schemas.microsoft.com/office/drawing/2014/main" id="{8C2D5574-D0DC-4B6A-A48F-F3EC38619509}"/>
              </a:ext>
            </a:extLst>
          </p:cNvPr>
          <p:cNvSpPr txBox="1"/>
          <p:nvPr/>
        </p:nvSpPr>
        <p:spPr>
          <a:xfrm rot="16200004">
            <a:off x="-209091" y="1898207"/>
            <a:ext cx="1368207"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Arial"/>
              </a:rPr>
              <a:t>MODELLING APPROACH</a:t>
            </a:r>
          </a:p>
        </p:txBody>
      </p:sp>
      <p:sp>
        <p:nvSpPr>
          <p:cNvPr id="19" name="TextBox 25">
            <a:extLst>
              <a:ext uri="{FF2B5EF4-FFF2-40B4-BE49-F238E27FC236}">
                <a16:creationId xmlns:a16="http://schemas.microsoft.com/office/drawing/2014/main" id="{0CEA33CC-FF84-46CB-B0C2-AD3C434BC801}"/>
              </a:ext>
            </a:extLst>
          </p:cNvPr>
          <p:cNvSpPr txBox="1"/>
          <p:nvPr/>
        </p:nvSpPr>
        <p:spPr>
          <a:xfrm>
            <a:off x="9774451" y="3147355"/>
            <a:ext cx="2457450" cy="2462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Arial"/>
              </a:rPr>
              <a:t>Level of mechanistic insight</a:t>
            </a:r>
          </a:p>
        </p:txBody>
      </p:sp>
      <p:sp>
        <p:nvSpPr>
          <p:cNvPr id="20" name="TextBox 26">
            <a:extLst>
              <a:ext uri="{FF2B5EF4-FFF2-40B4-BE49-F238E27FC236}">
                <a16:creationId xmlns:a16="http://schemas.microsoft.com/office/drawing/2014/main" id="{B5A62226-BB5C-40D7-A7A4-E75580500D79}"/>
              </a:ext>
            </a:extLst>
          </p:cNvPr>
          <p:cNvSpPr txBox="1"/>
          <p:nvPr/>
        </p:nvSpPr>
        <p:spPr>
          <a:xfrm>
            <a:off x="3567906" y="3419234"/>
            <a:ext cx="2457450"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Regulation, activity flow </a:t>
            </a:r>
          </a:p>
        </p:txBody>
      </p:sp>
      <p:sp>
        <p:nvSpPr>
          <p:cNvPr id="21" name="TextBox 27">
            <a:extLst>
              <a:ext uri="{FF2B5EF4-FFF2-40B4-BE49-F238E27FC236}">
                <a16:creationId xmlns:a16="http://schemas.microsoft.com/office/drawing/2014/main" id="{051AFA6C-0260-44DA-929C-F7A0207DC2AD}"/>
              </a:ext>
            </a:extLst>
          </p:cNvPr>
          <p:cNvSpPr txBox="1"/>
          <p:nvPr/>
        </p:nvSpPr>
        <p:spPr>
          <a:xfrm>
            <a:off x="6597139" y="3419234"/>
            <a:ext cx="2457450"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System ‘states’ leading to desired output</a:t>
            </a:r>
          </a:p>
        </p:txBody>
      </p:sp>
      <p:sp>
        <p:nvSpPr>
          <p:cNvPr id="22" name="TextBox 29">
            <a:extLst>
              <a:ext uri="{FF2B5EF4-FFF2-40B4-BE49-F238E27FC236}">
                <a16:creationId xmlns:a16="http://schemas.microsoft.com/office/drawing/2014/main" id="{83DA4552-DE47-4AEE-84AD-25F70BCA374E}"/>
              </a:ext>
            </a:extLst>
          </p:cNvPr>
          <p:cNvSpPr txBox="1"/>
          <p:nvPr/>
        </p:nvSpPr>
        <p:spPr>
          <a:xfrm>
            <a:off x="6714219" y="1409337"/>
            <a:ext cx="222329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Dynamic, qualitative simulations </a:t>
            </a:r>
            <a:r>
              <a:rPr lang="en-GB" sz="1200" b="0" i="0" u="none" strike="noStrike" kern="1200" cap="none" spc="0" baseline="0">
                <a:solidFill>
                  <a:srgbClr val="000000"/>
                </a:solidFill>
                <a:uFillTx/>
                <a:latin typeface="Arial"/>
              </a:rPr>
              <a:t>of directed molecular interaction network or pathway</a:t>
            </a:r>
          </a:p>
        </p:txBody>
      </p:sp>
      <p:sp>
        <p:nvSpPr>
          <p:cNvPr id="23" name="TextBox 30">
            <a:extLst>
              <a:ext uri="{FF2B5EF4-FFF2-40B4-BE49-F238E27FC236}">
                <a16:creationId xmlns:a16="http://schemas.microsoft.com/office/drawing/2014/main" id="{651470EF-6B71-4768-93B5-6A5FDF2B7325}"/>
              </a:ext>
            </a:extLst>
          </p:cNvPr>
          <p:cNvSpPr txBox="1"/>
          <p:nvPr/>
        </p:nvSpPr>
        <p:spPr>
          <a:xfrm rot="16200004">
            <a:off x="-102495" y="3292855"/>
            <a:ext cx="1368207"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Arial"/>
              </a:rPr>
              <a:t>OUTPUT</a:t>
            </a:r>
          </a:p>
        </p:txBody>
      </p:sp>
      <p:pic>
        <p:nvPicPr>
          <p:cNvPr id="24" name="Picture 53">
            <a:extLst>
              <a:ext uri="{FF2B5EF4-FFF2-40B4-BE49-F238E27FC236}">
                <a16:creationId xmlns:a16="http://schemas.microsoft.com/office/drawing/2014/main" id="{BEA93945-8D9F-4C8D-850E-6A667E7B2FD0}"/>
              </a:ext>
            </a:extLst>
          </p:cNvPr>
          <p:cNvPicPr>
            <a:picLocks noChangeAspect="1"/>
          </p:cNvPicPr>
          <p:nvPr/>
        </p:nvPicPr>
        <p:blipFill>
          <a:blip r:embed="rId4"/>
          <a:stretch>
            <a:fillRect/>
          </a:stretch>
        </p:blipFill>
        <p:spPr>
          <a:xfrm>
            <a:off x="6865516" y="2178064"/>
            <a:ext cx="1403530" cy="734884"/>
          </a:xfrm>
          <a:prstGeom prst="rect">
            <a:avLst/>
          </a:prstGeom>
          <a:noFill/>
          <a:ln cap="flat">
            <a:noFill/>
          </a:ln>
        </p:spPr>
      </p:pic>
      <p:sp>
        <p:nvSpPr>
          <p:cNvPr id="25" name="TextBox 54">
            <a:extLst>
              <a:ext uri="{FF2B5EF4-FFF2-40B4-BE49-F238E27FC236}">
                <a16:creationId xmlns:a16="http://schemas.microsoft.com/office/drawing/2014/main" id="{C31D926D-68C9-4D51-9784-1499DAB92E09}"/>
              </a:ext>
            </a:extLst>
          </p:cNvPr>
          <p:cNvSpPr txBox="1"/>
          <p:nvPr/>
        </p:nvSpPr>
        <p:spPr>
          <a:xfrm>
            <a:off x="9690683" y="1400092"/>
            <a:ext cx="2192118"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Dynamic, quantitative/ kinetic simulations </a:t>
            </a:r>
            <a:r>
              <a:rPr lang="en-GB" sz="1200" b="0" i="0" u="none" strike="noStrike" kern="1200" cap="none" spc="0" baseline="0">
                <a:solidFill>
                  <a:srgbClr val="000000"/>
                </a:solidFill>
                <a:uFillTx/>
                <a:latin typeface="Arial"/>
              </a:rPr>
              <a:t>of directed molecular interaction network or pathway</a:t>
            </a:r>
          </a:p>
        </p:txBody>
      </p:sp>
      <p:pic>
        <p:nvPicPr>
          <p:cNvPr id="26" name="Picture 56">
            <a:extLst>
              <a:ext uri="{FF2B5EF4-FFF2-40B4-BE49-F238E27FC236}">
                <a16:creationId xmlns:a16="http://schemas.microsoft.com/office/drawing/2014/main" id="{FAA81566-4958-4BFE-98DE-313E8EE8F863}"/>
              </a:ext>
            </a:extLst>
          </p:cNvPr>
          <p:cNvPicPr>
            <a:picLocks noChangeAspect="1"/>
          </p:cNvPicPr>
          <p:nvPr/>
        </p:nvPicPr>
        <p:blipFill>
          <a:blip r:embed="rId5"/>
          <a:stretch>
            <a:fillRect/>
          </a:stretch>
        </p:blipFill>
        <p:spPr>
          <a:xfrm>
            <a:off x="9793452" y="2230825"/>
            <a:ext cx="1403530" cy="734884"/>
          </a:xfrm>
          <a:prstGeom prst="rect">
            <a:avLst/>
          </a:prstGeom>
          <a:noFill/>
          <a:ln cap="flat">
            <a:noFill/>
          </a:ln>
        </p:spPr>
      </p:pic>
      <p:sp>
        <p:nvSpPr>
          <p:cNvPr id="27" name="TextBox 57">
            <a:extLst>
              <a:ext uri="{FF2B5EF4-FFF2-40B4-BE49-F238E27FC236}">
                <a16:creationId xmlns:a16="http://schemas.microsoft.com/office/drawing/2014/main" id="{FCF92E71-7EE7-45F2-9B9E-02F0B5CED640}"/>
              </a:ext>
            </a:extLst>
          </p:cNvPr>
          <p:cNvSpPr txBox="1"/>
          <p:nvPr/>
        </p:nvSpPr>
        <p:spPr>
          <a:xfrm rot="16200004">
            <a:off x="-415385" y="4229603"/>
            <a:ext cx="1569430"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1" i="0" u="none" strike="noStrike" kern="1200" cap="none" spc="0" baseline="0">
                <a:solidFill>
                  <a:srgbClr val="000000"/>
                </a:solidFill>
                <a:uFillTx/>
                <a:latin typeface="Arial"/>
              </a:rPr>
              <a:t>USE FOR TARGET ID/ VALIDATION</a:t>
            </a:r>
          </a:p>
        </p:txBody>
      </p:sp>
      <p:sp>
        <p:nvSpPr>
          <p:cNvPr id="28" name="TextBox 58">
            <a:extLst>
              <a:ext uri="{FF2B5EF4-FFF2-40B4-BE49-F238E27FC236}">
                <a16:creationId xmlns:a16="http://schemas.microsoft.com/office/drawing/2014/main" id="{28FC03BB-6E66-49C4-8B4E-1679AF1257B0}"/>
              </a:ext>
            </a:extLst>
          </p:cNvPr>
          <p:cNvSpPr txBox="1"/>
          <p:nvPr/>
        </p:nvSpPr>
        <p:spPr>
          <a:xfrm>
            <a:off x="586770" y="4129585"/>
            <a:ext cx="2457450"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000000"/>
                </a:solidFill>
                <a:uFillTx/>
                <a:latin typeface="Arial"/>
              </a:rPr>
              <a:t>General connectivity. May identify one/multiple targets – those nodes with the most connections.</a:t>
            </a:r>
          </a:p>
        </p:txBody>
      </p:sp>
      <p:sp>
        <p:nvSpPr>
          <p:cNvPr id="29" name="TextBox 59">
            <a:extLst>
              <a:ext uri="{FF2B5EF4-FFF2-40B4-BE49-F238E27FC236}">
                <a16:creationId xmlns:a16="http://schemas.microsoft.com/office/drawing/2014/main" id="{BA2FB62A-D17F-4ED7-9D06-D4B9E1281197}"/>
              </a:ext>
            </a:extLst>
          </p:cNvPr>
          <p:cNvSpPr txBox="1"/>
          <p:nvPr/>
        </p:nvSpPr>
        <p:spPr>
          <a:xfrm>
            <a:off x="3567906" y="3971925"/>
            <a:ext cx="2457450"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000000"/>
                </a:solidFill>
                <a:uFillTx/>
                <a:latin typeface="Arial"/>
              </a:rPr>
              <a:t>Downstream effects, potential for causality analysis (inference) when combined with –omics. May identify one/multiple targets – nodes </a:t>
            </a:r>
            <a:r>
              <a:rPr lang="en-GB" sz="1200" b="1" dirty="0">
                <a:solidFill>
                  <a:srgbClr val="000000"/>
                </a:solidFill>
                <a:latin typeface="Arial"/>
              </a:rPr>
              <a:t>able to regulate (can explain) the observed response</a:t>
            </a:r>
            <a:r>
              <a:rPr lang="en-GB" sz="1200" b="1" i="0" u="none" strike="noStrike" kern="1200" cap="none" spc="0" baseline="0" dirty="0">
                <a:solidFill>
                  <a:srgbClr val="000000"/>
                </a:solidFill>
                <a:uFillTx/>
                <a:latin typeface="Arial"/>
              </a:rPr>
              <a:t>.</a:t>
            </a:r>
          </a:p>
        </p:txBody>
      </p:sp>
      <p:sp>
        <p:nvSpPr>
          <p:cNvPr id="30" name="TextBox 62">
            <a:extLst>
              <a:ext uri="{FF2B5EF4-FFF2-40B4-BE49-F238E27FC236}">
                <a16:creationId xmlns:a16="http://schemas.microsoft.com/office/drawing/2014/main" id="{EB2EC536-4836-49AF-BC24-CFF96CC5A280}"/>
              </a:ext>
            </a:extLst>
          </p:cNvPr>
          <p:cNvSpPr txBox="1"/>
          <p:nvPr/>
        </p:nvSpPr>
        <p:spPr>
          <a:xfrm>
            <a:off x="2017084" y="2202926"/>
            <a:ext cx="821295"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Arial"/>
              </a:rPr>
              <a:t>Possible for entire biological system</a:t>
            </a:r>
          </a:p>
        </p:txBody>
      </p:sp>
      <p:sp>
        <p:nvSpPr>
          <p:cNvPr id="31" name="TextBox 65">
            <a:extLst>
              <a:ext uri="{FF2B5EF4-FFF2-40B4-BE49-F238E27FC236}">
                <a16:creationId xmlns:a16="http://schemas.microsoft.com/office/drawing/2014/main" id="{F65F17E4-B255-421C-B900-A8C0DE9500DF}"/>
              </a:ext>
            </a:extLst>
          </p:cNvPr>
          <p:cNvSpPr txBox="1"/>
          <p:nvPr/>
        </p:nvSpPr>
        <p:spPr>
          <a:xfrm>
            <a:off x="4964369" y="2166570"/>
            <a:ext cx="821295"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Arial"/>
              </a:rPr>
              <a:t>Possible for entire biological system</a:t>
            </a:r>
          </a:p>
        </p:txBody>
      </p:sp>
      <p:sp>
        <p:nvSpPr>
          <p:cNvPr id="32" name="TextBox 66">
            <a:extLst>
              <a:ext uri="{FF2B5EF4-FFF2-40B4-BE49-F238E27FC236}">
                <a16:creationId xmlns:a16="http://schemas.microsoft.com/office/drawing/2014/main" id="{F1EAADE0-B130-4031-B9A7-F143557748D9}"/>
              </a:ext>
            </a:extLst>
          </p:cNvPr>
          <p:cNvSpPr txBox="1"/>
          <p:nvPr/>
        </p:nvSpPr>
        <p:spPr>
          <a:xfrm>
            <a:off x="8079300" y="2187263"/>
            <a:ext cx="870115"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Arial"/>
              </a:rPr>
              <a:t>Possible for focused network/ pathway</a:t>
            </a:r>
          </a:p>
        </p:txBody>
      </p:sp>
      <p:sp>
        <p:nvSpPr>
          <p:cNvPr id="33" name="TextBox 67">
            <a:extLst>
              <a:ext uri="{FF2B5EF4-FFF2-40B4-BE49-F238E27FC236}">
                <a16:creationId xmlns:a16="http://schemas.microsoft.com/office/drawing/2014/main" id="{F012B647-77C9-44E7-8950-F75EE8327662}"/>
              </a:ext>
            </a:extLst>
          </p:cNvPr>
          <p:cNvSpPr txBox="1"/>
          <p:nvPr/>
        </p:nvSpPr>
        <p:spPr>
          <a:xfrm>
            <a:off x="11034512" y="2230825"/>
            <a:ext cx="821295" cy="70788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000" b="0" i="0" u="none" strike="noStrike" kern="1200" cap="none" spc="0" baseline="0">
                <a:solidFill>
                  <a:srgbClr val="000000"/>
                </a:solidFill>
                <a:uFillTx/>
                <a:latin typeface="Arial"/>
              </a:rPr>
              <a:t>Possible for focused network/ pathway</a:t>
            </a:r>
          </a:p>
        </p:txBody>
      </p:sp>
      <p:sp>
        <p:nvSpPr>
          <p:cNvPr id="34" name="TextBox 68">
            <a:extLst>
              <a:ext uri="{FF2B5EF4-FFF2-40B4-BE49-F238E27FC236}">
                <a16:creationId xmlns:a16="http://schemas.microsoft.com/office/drawing/2014/main" id="{9C9D187B-F13C-4678-8B08-3234C7491BCF}"/>
              </a:ext>
            </a:extLst>
          </p:cNvPr>
          <p:cNvSpPr txBox="1"/>
          <p:nvPr/>
        </p:nvSpPr>
        <p:spPr>
          <a:xfrm>
            <a:off x="9535975" y="3415933"/>
            <a:ext cx="2457450" cy="27699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Kinetics</a:t>
            </a:r>
          </a:p>
        </p:txBody>
      </p:sp>
      <p:sp>
        <p:nvSpPr>
          <p:cNvPr id="35" name="TextBox 69">
            <a:extLst>
              <a:ext uri="{FF2B5EF4-FFF2-40B4-BE49-F238E27FC236}">
                <a16:creationId xmlns:a16="http://schemas.microsoft.com/office/drawing/2014/main" id="{2DCB9FDF-0DBF-4E26-A99A-35663852FFBB}"/>
              </a:ext>
            </a:extLst>
          </p:cNvPr>
          <p:cNvSpPr txBox="1"/>
          <p:nvPr/>
        </p:nvSpPr>
        <p:spPr>
          <a:xfrm>
            <a:off x="6479199" y="3971925"/>
            <a:ext cx="2764971" cy="13849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000000"/>
                </a:solidFill>
                <a:uFillTx/>
                <a:latin typeface="Arial"/>
              </a:rPr>
              <a:t>Downstream effects, can simulate different perturbations incl. knock out/change in molecular activity; causal analysis with/without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000000"/>
                </a:solidFill>
                <a:uFillTx/>
                <a:latin typeface="Arial"/>
              </a:rPr>
              <a:t>-omics. May identify one/multiple targets, key drivers of the observed states, ability to differentiate</a:t>
            </a:r>
          </a:p>
        </p:txBody>
      </p:sp>
      <p:sp>
        <p:nvSpPr>
          <p:cNvPr id="36" name="TextBox 70">
            <a:extLst>
              <a:ext uri="{FF2B5EF4-FFF2-40B4-BE49-F238E27FC236}">
                <a16:creationId xmlns:a16="http://schemas.microsoft.com/office/drawing/2014/main" id="{4E4B5097-811E-4A07-8544-2877C3CE0FEF}"/>
              </a:ext>
            </a:extLst>
          </p:cNvPr>
          <p:cNvSpPr txBox="1"/>
          <p:nvPr/>
        </p:nvSpPr>
        <p:spPr>
          <a:xfrm>
            <a:off x="9475492" y="3821193"/>
            <a:ext cx="2662956" cy="1569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dirty="0">
                <a:solidFill>
                  <a:srgbClr val="000000"/>
                </a:solidFill>
                <a:uFillTx/>
                <a:latin typeface="Arial"/>
              </a:rPr>
              <a:t>Downstream effects, can simulate perturbations incl. compound, dosage in different populations (virtual trial); causal analysis with/without –omics. May identify one/multiple targets, key drivers of the </a:t>
            </a:r>
            <a:r>
              <a:rPr lang="en-GB" sz="1200" b="1" dirty="0">
                <a:solidFill>
                  <a:srgbClr val="000000"/>
                </a:solidFill>
                <a:latin typeface="Arial"/>
              </a:rPr>
              <a:t> observed </a:t>
            </a:r>
            <a:r>
              <a:rPr lang="en-GB" sz="1200" b="1" i="0" u="none" strike="noStrike" kern="1200" cap="none" spc="0" baseline="0" dirty="0">
                <a:solidFill>
                  <a:srgbClr val="000000"/>
                </a:solidFill>
                <a:uFillTx/>
                <a:latin typeface="Arial"/>
              </a:rPr>
              <a:t>states, ability to differentiate</a:t>
            </a:r>
          </a:p>
        </p:txBody>
      </p:sp>
      <p:sp>
        <p:nvSpPr>
          <p:cNvPr id="37" name="TextBox 72">
            <a:extLst>
              <a:ext uri="{FF2B5EF4-FFF2-40B4-BE49-F238E27FC236}">
                <a16:creationId xmlns:a16="http://schemas.microsoft.com/office/drawing/2014/main" id="{7CDA6851-48CC-4C05-BB5A-86998228657F}"/>
              </a:ext>
            </a:extLst>
          </p:cNvPr>
          <p:cNvSpPr txBox="1"/>
          <p:nvPr/>
        </p:nvSpPr>
        <p:spPr>
          <a:xfrm>
            <a:off x="656639" y="5682877"/>
            <a:ext cx="2457450" cy="64633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Id of molecules in the system </a:t>
            </a:r>
            <a:br>
              <a:rPr lang="en-GB" sz="1200" b="1" i="0" u="none" strike="noStrike" kern="1200" cap="none" spc="0" baseline="0">
                <a:solidFill>
                  <a:srgbClr val="000000"/>
                </a:solidFill>
                <a:uFillTx/>
                <a:latin typeface="Arial"/>
              </a:rPr>
            </a:br>
            <a:r>
              <a:rPr lang="en-GB" sz="1200" b="1" i="0" u="none" strike="noStrike" kern="1200" cap="none" spc="0" baseline="0">
                <a:solidFill>
                  <a:srgbClr val="000000"/>
                </a:solidFill>
                <a:uFillTx/>
                <a:latin typeface="Arial"/>
              </a:rPr>
              <a:t>and -omics data. Optional: literature, genetics</a:t>
            </a:r>
          </a:p>
        </p:txBody>
      </p:sp>
      <p:sp>
        <p:nvSpPr>
          <p:cNvPr id="38" name="TextBox 77">
            <a:extLst>
              <a:ext uri="{FF2B5EF4-FFF2-40B4-BE49-F238E27FC236}">
                <a16:creationId xmlns:a16="http://schemas.microsoft.com/office/drawing/2014/main" id="{0B38CE02-9B48-46B1-AC47-206363684BC7}"/>
              </a:ext>
            </a:extLst>
          </p:cNvPr>
          <p:cNvSpPr txBox="1"/>
          <p:nvPr/>
        </p:nvSpPr>
        <p:spPr>
          <a:xfrm>
            <a:off x="3598145" y="5682877"/>
            <a:ext cx="2488329" cy="83099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Id of molecules in the system, evidence or inference of regulation. Optional: -omics data for causality inference</a:t>
            </a:r>
          </a:p>
        </p:txBody>
      </p:sp>
      <p:sp>
        <p:nvSpPr>
          <p:cNvPr id="39" name="TextBox 78">
            <a:extLst>
              <a:ext uri="{FF2B5EF4-FFF2-40B4-BE49-F238E27FC236}">
                <a16:creationId xmlns:a16="http://schemas.microsoft.com/office/drawing/2014/main" id="{D94FC0DF-C091-4C53-AC19-ADE62C663B55}"/>
              </a:ext>
            </a:extLst>
          </p:cNvPr>
          <p:cNvSpPr txBox="1"/>
          <p:nvPr/>
        </p:nvSpPr>
        <p:spPr>
          <a:xfrm>
            <a:off x="6350242" y="5690210"/>
            <a:ext cx="2893929" cy="101566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Id of molecules in the system, evidence or inference of regulation. Knowledge of outputs (e.g. pathway up/down) and the path of influence by the system. Optional: -omics data</a:t>
            </a:r>
          </a:p>
        </p:txBody>
      </p:sp>
      <p:sp>
        <p:nvSpPr>
          <p:cNvPr id="40" name="TextBox 79">
            <a:extLst>
              <a:ext uri="{FF2B5EF4-FFF2-40B4-BE49-F238E27FC236}">
                <a16:creationId xmlns:a16="http://schemas.microsoft.com/office/drawing/2014/main" id="{76BF47FF-6021-4BA7-BE33-FA1467B7289B}"/>
              </a:ext>
            </a:extLst>
          </p:cNvPr>
          <p:cNvSpPr txBox="1"/>
          <p:nvPr/>
        </p:nvSpPr>
        <p:spPr>
          <a:xfrm>
            <a:off x="9244519" y="5690210"/>
            <a:ext cx="2893929" cy="120033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1" i="0" u="none" strike="noStrike" kern="1200" cap="none" spc="0" baseline="0">
                <a:solidFill>
                  <a:srgbClr val="000000"/>
                </a:solidFill>
                <a:uFillTx/>
                <a:latin typeface="Arial"/>
              </a:rPr>
              <a:t>Id of molecules in the system, evidence or inference of regulation. Rates of regulation. Knowledge of outputs (e.g. pathway up/down) and the path of influence by the system. Optional: -omics data</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796B35E-5239-4186-8534-80A3CBAB79D3}"/>
              </a:ext>
            </a:extLst>
          </p:cNvPr>
          <p:cNvSpPr>
            <a:spLocks noGrp="1"/>
          </p:cNvSpPr>
          <p:nvPr>
            <p:ph type="body" sz="quarter" idx="13"/>
          </p:nvPr>
        </p:nvSpPr>
        <p:spPr/>
        <p:txBody>
          <a:bodyPr/>
          <a:lstStyle/>
          <a:p>
            <a:r>
              <a:rPr lang="en-GB" sz="3200" dirty="0"/>
              <a:t>Bayesian networks: the integrative approach</a:t>
            </a:r>
          </a:p>
        </p:txBody>
      </p:sp>
      <p:sp>
        <p:nvSpPr>
          <p:cNvPr id="6" name="Text Placeholder 5">
            <a:extLst>
              <a:ext uri="{FF2B5EF4-FFF2-40B4-BE49-F238E27FC236}">
                <a16:creationId xmlns:a16="http://schemas.microsoft.com/office/drawing/2014/main" id="{2A3D69F8-F087-4321-BBBE-B34794D0B165}"/>
              </a:ext>
            </a:extLst>
          </p:cNvPr>
          <p:cNvSpPr>
            <a:spLocks noGrp="1"/>
          </p:cNvSpPr>
          <p:nvPr>
            <p:ph type="body" sz="quarter" idx="14"/>
          </p:nvPr>
        </p:nvSpPr>
        <p:spPr/>
        <p:txBody>
          <a:bodyPr/>
          <a:lstStyle/>
          <a:p>
            <a:endParaRPr lang="en-GB" dirty="0"/>
          </a:p>
        </p:txBody>
      </p:sp>
      <p:pic>
        <p:nvPicPr>
          <p:cNvPr id="4" name="Picture 3">
            <a:extLst>
              <a:ext uri="{FF2B5EF4-FFF2-40B4-BE49-F238E27FC236}">
                <a16:creationId xmlns:a16="http://schemas.microsoft.com/office/drawing/2014/main" id="{71C5EDC0-C961-4BFA-BE61-614798496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649" y="1478630"/>
            <a:ext cx="4758350" cy="4627984"/>
          </a:xfrm>
          <a:prstGeom prst="rect">
            <a:avLst/>
          </a:prstGeom>
        </p:spPr>
      </p:pic>
      <p:pic>
        <p:nvPicPr>
          <p:cNvPr id="7" name="Picture 6">
            <a:extLst>
              <a:ext uri="{FF2B5EF4-FFF2-40B4-BE49-F238E27FC236}">
                <a16:creationId xmlns:a16="http://schemas.microsoft.com/office/drawing/2014/main" id="{4B4F7C02-C28D-4C6D-8B76-904E98F261AC}"/>
              </a:ext>
            </a:extLst>
          </p:cNvPr>
          <p:cNvPicPr>
            <a:picLocks noChangeAspect="1"/>
          </p:cNvPicPr>
          <p:nvPr/>
        </p:nvPicPr>
        <p:blipFill>
          <a:blip r:embed="rId3"/>
          <a:stretch>
            <a:fillRect/>
          </a:stretch>
        </p:blipFill>
        <p:spPr>
          <a:xfrm>
            <a:off x="1795552" y="1478630"/>
            <a:ext cx="3469011" cy="2313992"/>
          </a:xfrm>
          <a:prstGeom prst="rect">
            <a:avLst/>
          </a:prstGeom>
        </p:spPr>
      </p:pic>
      <p:pic>
        <p:nvPicPr>
          <p:cNvPr id="8" name="Picture 7">
            <a:extLst>
              <a:ext uri="{FF2B5EF4-FFF2-40B4-BE49-F238E27FC236}">
                <a16:creationId xmlns:a16="http://schemas.microsoft.com/office/drawing/2014/main" id="{D4BE1BF3-6279-46EB-922E-82FF2665E3F3}"/>
              </a:ext>
            </a:extLst>
          </p:cNvPr>
          <p:cNvPicPr>
            <a:picLocks noChangeAspect="1"/>
          </p:cNvPicPr>
          <p:nvPr/>
        </p:nvPicPr>
        <p:blipFill>
          <a:blip r:embed="rId4"/>
          <a:stretch>
            <a:fillRect/>
          </a:stretch>
        </p:blipFill>
        <p:spPr>
          <a:xfrm>
            <a:off x="1795552" y="3792622"/>
            <a:ext cx="3454097" cy="2313992"/>
          </a:xfrm>
          <a:prstGeom prst="rect">
            <a:avLst/>
          </a:prstGeom>
        </p:spPr>
      </p:pic>
    </p:spTree>
    <p:extLst>
      <p:ext uri="{BB962C8B-B14F-4D97-AF65-F5344CB8AC3E}">
        <p14:creationId xmlns:p14="http://schemas.microsoft.com/office/powerpoint/2010/main" val="4315112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951419DA-5E5A-4197-8F0B-3D953FA24A39}"/>
              </a:ext>
            </a:extLst>
          </p:cNvPr>
          <p:cNvSpPr txBox="1">
            <a:spLocks/>
          </p:cNvSpPr>
          <p:nvPr/>
        </p:nvSpPr>
        <p:spPr>
          <a:xfrm>
            <a:off x="0" y="1388646"/>
            <a:ext cx="12008287" cy="51992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Calibri"/>
              </a:rPr>
              <a:t>$225M program, </a:t>
            </a:r>
            <a:r>
              <a:rPr kumimoji="0" lang="en-US" sz="2800" b="0" i="0" u="none" strike="noStrike" kern="1200" cap="none" spc="0" normalizeH="0" baseline="0" noProof="0" dirty="0">
                <a:ln>
                  <a:noFill/>
                </a:ln>
                <a:solidFill>
                  <a:prstClr val="black"/>
                </a:solidFill>
                <a:effectLst/>
                <a:uLnTx/>
                <a:uFillTx/>
                <a:latin typeface="Calibri"/>
                <a:ea typeface="+mn-ea"/>
                <a:cs typeface="Calibri"/>
              </a:rPr>
              <a:t>to identify and characterize new therapeutic targets and to shorten the development time of new AD drugs.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Calibri"/>
                <a:ea typeface="+mn-ea"/>
                <a:cs typeface="Calibri"/>
              </a:rPr>
              <a:t>Two Components: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Calibri"/>
              </a:rPr>
              <a:t>Biomarkers in Clinical Trials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Calibri"/>
              </a:rPr>
              <a:t>Target Discovery and Preclinical Validation</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6" name="Picture 5">
            <a:extLst>
              <a:ext uri="{FF2B5EF4-FFF2-40B4-BE49-F238E27FC236}">
                <a16:creationId xmlns:a16="http://schemas.microsoft.com/office/drawing/2014/main" id="{A3ACE764-139C-41EC-AF34-82213C2B779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06663" y="3727514"/>
            <a:ext cx="5394960" cy="3019709"/>
          </a:xfrm>
          <a:prstGeom prst="rect">
            <a:avLst/>
          </a:prstGeom>
        </p:spPr>
      </p:pic>
      <p:pic>
        <p:nvPicPr>
          <p:cNvPr id="7" name="Picture 6" descr="C:\Users\hoffmanns.NIH\AppData\Local\Microsoft\Windows\Temporary Internet Files\Content.Outlook\OCF411WB\header-amp.jpg">
            <a:extLst>
              <a:ext uri="{FF2B5EF4-FFF2-40B4-BE49-F238E27FC236}">
                <a16:creationId xmlns:a16="http://schemas.microsoft.com/office/drawing/2014/main" id="{8E11E8EF-4509-4E74-9378-51BA4132176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 y="0"/>
            <a:ext cx="12192000" cy="821149"/>
          </a:xfrm>
          <a:prstGeom prst="rect">
            <a:avLst/>
          </a:prstGeom>
          <a:noFill/>
          <a:ln>
            <a:noFill/>
          </a:ln>
        </p:spPr>
      </p:pic>
      <p:sp>
        <p:nvSpPr>
          <p:cNvPr id="8" name="Rectangle 7">
            <a:extLst>
              <a:ext uri="{FF2B5EF4-FFF2-40B4-BE49-F238E27FC236}">
                <a16:creationId xmlns:a16="http://schemas.microsoft.com/office/drawing/2014/main" id="{6E67B7F1-C8F1-4E24-8261-787AAC41A9D9}"/>
              </a:ext>
            </a:extLst>
          </p:cNvPr>
          <p:cNvSpPr/>
          <p:nvPr/>
        </p:nvSpPr>
        <p:spPr>
          <a:xfrm>
            <a:off x="0" y="791930"/>
            <a:ext cx="12192000" cy="596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prstClr val="white"/>
                </a:solidFill>
                <a:effectLst/>
                <a:uLnTx/>
                <a:uFillTx/>
                <a:latin typeface="Calibri" panose="020F0502020204030204"/>
                <a:ea typeface="+mn-ea"/>
                <a:cs typeface="Calibri Light" panose="020F0302020204030204" pitchFamily="34" charset="0"/>
              </a:rPr>
              <a:t>  </a:t>
            </a:r>
            <a:r>
              <a:rPr kumimoji="0" lang="en-US" sz="3200" b="1" i="0" u="none" strike="noStrike" kern="0" cap="none" spc="0" normalizeH="0" baseline="0" noProof="0" dirty="0">
                <a:ln>
                  <a:noFill/>
                </a:ln>
                <a:solidFill>
                  <a:srgbClr val="4472C4">
                    <a:lumMod val="50000"/>
                  </a:srgbClr>
                </a:solidFill>
                <a:effectLst/>
                <a:uLnTx/>
                <a:uFillTx/>
                <a:latin typeface="Calibri" panose="020F0502020204030204"/>
                <a:ea typeface="+mn-ea"/>
                <a:cs typeface="Calibri Light" panose="020F0302020204030204" pitchFamily="34" charset="0"/>
              </a:rPr>
              <a:t>ALZHEIMER’S DISEASE </a:t>
            </a:r>
          </a:p>
        </p:txBody>
      </p:sp>
    </p:spTree>
    <p:extLst>
      <p:ext uri="{BB962C8B-B14F-4D97-AF65-F5344CB8AC3E}">
        <p14:creationId xmlns:p14="http://schemas.microsoft.com/office/powerpoint/2010/main" val="3298348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86DF06-2775-4ACD-819B-8F3735827D98}"/>
              </a:ext>
            </a:extLst>
          </p:cNvPr>
          <p:cNvSpPr>
            <a:spLocks noGrp="1"/>
          </p:cNvSpPr>
          <p:nvPr>
            <p:ph type="body" sz="quarter" idx="13"/>
          </p:nvPr>
        </p:nvSpPr>
        <p:spPr/>
        <p:txBody>
          <a:bodyPr/>
          <a:lstStyle/>
          <a:p>
            <a:r>
              <a:rPr lang="en-GB" sz="3200" dirty="0"/>
              <a:t>Lilly pipeline</a:t>
            </a:r>
          </a:p>
        </p:txBody>
      </p:sp>
      <p:sp>
        <p:nvSpPr>
          <p:cNvPr id="3" name="Text Placeholder 2">
            <a:extLst>
              <a:ext uri="{FF2B5EF4-FFF2-40B4-BE49-F238E27FC236}">
                <a16:creationId xmlns:a16="http://schemas.microsoft.com/office/drawing/2014/main" id="{B21BDD18-B62E-498D-B3B5-B26280E050BF}"/>
              </a:ext>
            </a:extLst>
          </p:cNvPr>
          <p:cNvSpPr>
            <a:spLocks noGrp="1"/>
          </p:cNvSpPr>
          <p:nvPr>
            <p:ph type="body" sz="quarter" idx="14"/>
          </p:nvPr>
        </p:nvSpPr>
        <p:spPr/>
        <p:txBody>
          <a:bodyPr/>
          <a:lstStyle/>
          <a:p>
            <a:endParaRPr lang="en-GB"/>
          </a:p>
        </p:txBody>
      </p:sp>
      <p:pic>
        <p:nvPicPr>
          <p:cNvPr id="4" name="Picture 3">
            <a:extLst>
              <a:ext uri="{FF2B5EF4-FFF2-40B4-BE49-F238E27FC236}">
                <a16:creationId xmlns:a16="http://schemas.microsoft.com/office/drawing/2014/main" id="{53859DDA-350F-4FE8-A72B-FE7E3150196C}"/>
              </a:ext>
            </a:extLst>
          </p:cNvPr>
          <p:cNvPicPr>
            <a:picLocks noChangeAspect="1"/>
          </p:cNvPicPr>
          <p:nvPr/>
        </p:nvPicPr>
        <p:blipFill>
          <a:blip r:embed="rId2"/>
          <a:stretch>
            <a:fillRect/>
          </a:stretch>
        </p:blipFill>
        <p:spPr>
          <a:xfrm>
            <a:off x="2312800" y="3405911"/>
            <a:ext cx="7200791" cy="2591243"/>
          </a:xfrm>
          <a:prstGeom prst="rect">
            <a:avLst/>
          </a:prstGeom>
        </p:spPr>
      </p:pic>
      <p:pic>
        <p:nvPicPr>
          <p:cNvPr id="5" name="Picture 4">
            <a:extLst>
              <a:ext uri="{FF2B5EF4-FFF2-40B4-BE49-F238E27FC236}">
                <a16:creationId xmlns:a16="http://schemas.microsoft.com/office/drawing/2014/main" id="{6C9292A7-CBC6-43F3-9739-BB7413295355}"/>
              </a:ext>
            </a:extLst>
          </p:cNvPr>
          <p:cNvPicPr>
            <a:picLocks noChangeAspect="1"/>
          </p:cNvPicPr>
          <p:nvPr/>
        </p:nvPicPr>
        <p:blipFill>
          <a:blip r:embed="rId3"/>
          <a:stretch>
            <a:fillRect/>
          </a:stretch>
        </p:blipFill>
        <p:spPr>
          <a:xfrm>
            <a:off x="2312800" y="1226095"/>
            <a:ext cx="7200791" cy="2179816"/>
          </a:xfrm>
          <a:prstGeom prst="rect">
            <a:avLst/>
          </a:prstGeom>
        </p:spPr>
      </p:pic>
      <p:pic>
        <p:nvPicPr>
          <p:cNvPr id="6" name="Picture 5">
            <a:extLst>
              <a:ext uri="{FF2B5EF4-FFF2-40B4-BE49-F238E27FC236}">
                <a16:creationId xmlns:a16="http://schemas.microsoft.com/office/drawing/2014/main" id="{FEF467B1-CDCB-405C-9C2F-EC749E5013ED}"/>
              </a:ext>
            </a:extLst>
          </p:cNvPr>
          <p:cNvPicPr>
            <a:picLocks noChangeAspect="1"/>
          </p:cNvPicPr>
          <p:nvPr/>
        </p:nvPicPr>
        <p:blipFill>
          <a:blip r:embed="rId4"/>
          <a:stretch>
            <a:fillRect/>
          </a:stretch>
        </p:blipFill>
        <p:spPr>
          <a:xfrm>
            <a:off x="2312800" y="5997154"/>
            <a:ext cx="7200791" cy="556046"/>
          </a:xfrm>
          <a:prstGeom prst="rect">
            <a:avLst/>
          </a:prstGeom>
        </p:spPr>
      </p:pic>
    </p:spTree>
    <p:extLst>
      <p:ext uri="{BB962C8B-B14F-4D97-AF65-F5344CB8AC3E}">
        <p14:creationId xmlns:p14="http://schemas.microsoft.com/office/powerpoint/2010/main" val="3942225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ffmanns.NIH\AppData\Local\Microsoft\Windows\Temporary Internet Files\Content.Outlook\OCF411WB\header-amp.jpg">
            <a:extLst>
              <a:ext uri="{FF2B5EF4-FFF2-40B4-BE49-F238E27FC236}">
                <a16:creationId xmlns:a16="http://schemas.microsoft.com/office/drawing/2014/main" id="{72C015CD-03F9-42CD-A7E2-30A4ADFA6C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0" cy="821149"/>
          </a:xfrm>
          <a:prstGeom prst="rect">
            <a:avLst/>
          </a:prstGeom>
          <a:noFill/>
          <a:ln>
            <a:noFill/>
          </a:ln>
        </p:spPr>
      </p:pic>
      <p:sp>
        <p:nvSpPr>
          <p:cNvPr id="5" name="Rectangle 4">
            <a:extLst>
              <a:ext uri="{FF2B5EF4-FFF2-40B4-BE49-F238E27FC236}">
                <a16:creationId xmlns:a16="http://schemas.microsoft.com/office/drawing/2014/main" id="{8F652232-E4BC-4F90-9492-33E06772B6D1}"/>
              </a:ext>
            </a:extLst>
          </p:cNvPr>
          <p:cNvSpPr/>
          <p:nvPr/>
        </p:nvSpPr>
        <p:spPr>
          <a:xfrm>
            <a:off x="0" y="791930"/>
            <a:ext cx="12192000" cy="596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prstClr val="white"/>
                </a:solidFill>
                <a:effectLst/>
                <a:uLnTx/>
                <a:uFillTx/>
                <a:latin typeface="Calibri" panose="020F0502020204030204"/>
                <a:ea typeface="+mn-ea"/>
                <a:cs typeface="Calibri Light" panose="020F0302020204030204" pitchFamily="34" charset="0"/>
              </a:rPr>
              <a:t>  </a:t>
            </a:r>
            <a:r>
              <a:rPr kumimoji="0" lang="en-US" sz="3200" b="1" i="0" u="none" strike="noStrike" kern="0" cap="none" spc="0" normalizeH="0" baseline="0" noProof="0" dirty="0">
                <a:ln>
                  <a:noFill/>
                </a:ln>
                <a:solidFill>
                  <a:srgbClr val="4472C4">
                    <a:lumMod val="50000"/>
                  </a:srgbClr>
                </a:solidFill>
                <a:effectLst/>
                <a:uLnTx/>
                <a:uFillTx/>
                <a:latin typeface="Calibri" panose="020F0502020204030204"/>
                <a:ea typeface="+mn-ea"/>
                <a:cs typeface="Calibri Light" panose="020F0302020204030204" pitchFamily="34" charset="0"/>
              </a:rPr>
              <a:t>ALZHEIMER’S DISEASE: Target Discovery and Preclinical Validation</a:t>
            </a:r>
          </a:p>
        </p:txBody>
      </p:sp>
      <p:sp>
        <p:nvSpPr>
          <p:cNvPr id="8" name="Slide Number Placeholder 2">
            <a:extLst>
              <a:ext uri="{FF2B5EF4-FFF2-40B4-BE49-F238E27FC236}">
                <a16:creationId xmlns:a16="http://schemas.microsoft.com/office/drawing/2014/main" id="{ACCA8826-A3FE-4D5F-AC75-34036756A15B}"/>
              </a:ext>
            </a:extLst>
          </p:cNvPr>
          <p:cNvSpPr txBox="1">
            <a:spLocks/>
          </p:cNvSpPr>
          <p:nvPr/>
        </p:nvSpPr>
        <p:spPr>
          <a:xfrm>
            <a:off x="2266148" y="6586873"/>
            <a:ext cx="317396" cy="3180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12750" rtl="0" eaLnBrk="1" fontAlgn="auto" latinLnBrk="0" hangingPunct="0">
              <a:lnSpc>
                <a:spcPct val="100000"/>
              </a:lnSpc>
              <a:spcBef>
                <a:spcPts val="0"/>
              </a:spcBef>
              <a:spcAft>
                <a:spcPts val="0"/>
              </a:spcAft>
              <a:buClrTx/>
              <a:buSzTx/>
              <a:buFontTx/>
              <a:buNone/>
              <a:tabLst/>
              <a:defRPr/>
            </a:pPr>
            <a:fld id="{1CD58C2B-1456-4AA6-90CA-C8AE292CFB9D}" type="slidenum">
              <a:rPr kumimoji="0" lang="en-US" sz="1800" b="1" i="0" u="none" strike="noStrike" kern="0" cap="none" spc="0" normalizeH="0" baseline="0" noProof="0" smtClean="0">
                <a:ln>
                  <a:noFill/>
                </a:ln>
                <a:solidFill>
                  <a:srgbClr val="FFFFFF"/>
                </a:solidFill>
                <a:effectLst/>
                <a:uLnTx/>
                <a:uFillTx/>
                <a:latin typeface="Calibri" panose="020F0502020204030204"/>
                <a:ea typeface="+mn-ea"/>
                <a:cs typeface="Helvetica"/>
                <a:sym typeface="Helvetica"/>
              </a:rPr>
              <a:pPr marL="0" marR="0" lvl="0" indent="0" algn="l" defTabSz="412750" rtl="0" eaLnBrk="1" fontAlgn="auto" latinLnBrk="0" hangingPunct="0">
                <a:lnSpc>
                  <a:spcPct val="100000"/>
                </a:lnSpc>
                <a:spcBef>
                  <a:spcPts val="0"/>
                </a:spcBef>
                <a:spcAft>
                  <a:spcPts val="0"/>
                </a:spcAft>
                <a:buClrTx/>
                <a:buSzTx/>
                <a:buFontTx/>
                <a:buNone/>
                <a:tabLst/>
                <a:defRPr/>
              </a:pPr>
              <a:t>50</a:t>
            </a:fld>
            <a:endParaRPr kumimoji="0" lang="en-US" sz="1800" b="1" i="0" u="none" strike="noStrike" kern="0" cap="none" spc="0" normalizeH="0" baseline="0" noProof="0" dirty="0">
              <a:ln>
                <a:noFill/>
              </a:ln>
              <a:solidFill>
                <a:srgbClr val="FFFFFF"/>
              </a:solidFill>
              <a:effectLst/>
              <a:uLnTx/>
              <a:uFillTx/>
              <a:latin typeface="Calibri" panose="020F0502020204030204"/>
              <a:ea typeface="+mn-ea"/>
              <a:cs typeface="Helvetica"/>
              <a:sym typeface="Helvetica"/>
            </a:endParaRPr>
          </a:p>
        </p:txBody>
      </p:sp>
      <p:sp>
        <p:nvSpPr>
          <p:cNvPr id="10" name="object 4">
            <a:extLst>
              <a:ext uri="{FF2B5EF4-FFF2-40B4-BE49-F238E27FC236}">
                <a16:creationId xmlns:a16="http://schemas.microsoft.com/office/drawing/2014/main" id="{FF154E58-36DA-4894-AAA8-EED4DC2C41F6}"/>
              </a:ext>
            </a:extLst>
          </p:cNvPr>
          <p:cNvSpPr txBox="1"/>
          <p:nvPr/>
        </p:nvSpPr>
        <p:spPr>
          <a:xfrm>
            <a:off x="6151442" y="1634213"/>
            <a:ext cx="5813957" cy="4524315"/>
          </a:xfrm>
          <a:prstGeom prst="rect">
            <a:avLst/>
          </a:prstGeom>
        </p:spPr>
        <p:txBody>
          <a:bodyPr vert="horz" wrap="square" lIns="0" tIns="0" rIns="0" bIns="0" rtlCol="0">
            <a:spAutoFit/>
          </a:bodyPr>
          <a:lstStyle/>
          <a:p>
            <a:pPr marL="12700" marR="508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rPr>
              <a:t>Apply a</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s</a:t>
            </a:r>
            <a:r>
              <a:rPr kumimoji="0" sz="2000" b="1" i="0" u="sng" strike="noStrike" kern="1200" cap="none" spc="-25" normalizeH="0" baseline="0" noProof="0" dirty="0">
                <a:ln>
                  <a:noFill/>
                </a:ln>
                <a:solidFill>
                  <a:prstClr val="black"/>
                </a:solidFill>
                <a:effectLst/>
                <a:uLnTx/>
                <a:uFillTx/>
                <a:latin typeface="Calibri" panose="020F0502020204030204"/>
                <a:ea typeface="+mn-ea"/>
                <a:cs typeface="Arial"/>
              </a:rPr>
              <a:t>y</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st</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e</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ms</a:t>
            </a:r>
            <a:r>
              <a:rPr kumimoji="0" sz="2000" b="1" i="0" u="sng" strike="noStrike" kern="1200" cap="none" spc="15" normalizeH="0" baseline="0" noProof="0" dirty="0">
                <a:ln>
                  <a:noFill/>
                </a:ln>
                <a:solidFill>
                  <a:prstClr val="black"/>
                </a:solidFill>
                <a:effectLst/>
                <a:uLnTx/>
                <a:uFillTx/>
                <a:latin typeface="Calibri" panose="020F0502020204030204"/>
                <a:ea typeface="+mn-ea"/>
                <a:cs typeface="Arial"/>
              </a:rPr>
              <a:t> </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b</a:t>
            </a:r>
            <a:r>
              <a:rPr kumimoji="0" sz="2000" b="1" i="0" u="sng" strike="noStrike" kern="1200" cap="none" spc="-5" normalizeH="0" baseline="0" noProof="0" dirty="0">
                <a:ln>
                  <a:noFill/>
                </a:ln>
                <a:solidFill>
                  <a:prstClr val="black"/>
                </a:solidFill>
                <a:effectLst/>
                <a:uLnTx/>
                <a:uFillTx/>
                <a:latin typeface="Calibri" panose="020F0502020204030204"/>
                <a:ea typeface="+mn-ea"/>
                <a:cs typeface="Arial"/>
              </a:rPr>
              <a:t>i</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o</a:t>
            </a:r>
            <a:r>
              <a:rPr kumimoji="0" sz="2000" b="1" i="0" u="sng" strike="noStrike" kern="1200" cap="none" spc="-5" normalizeH="0" baseline="0" noProof="0" dirty="0">
                <a:ln>
                  <a:noFill/>
                </a:ln>
                <a:solidFill>
                  <a:prstClr val="black"/>
                </a:solidFill>
                <a:effectLst/>
                <a:uLnTx/>
                <a:uFillTx/>
                <a:latin typeface="Calibri" panose="020F0502020204030204"/>
                <a:ea typeface="+mn-ea"/>
                <a:cs typeface="Arial"/>
              </a:rPr>
              <a:t>l</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og</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y</a:t>
            </a:r>
            <a:r>
              <a:rPr kumimoji="0" sz="2000" b="1" i="0" u="sng" strike="noStrike" kern="1200" cap="none" spc="25" normalizeH="0" baseline="0" noProof="0" dirty="0">
                <a:ln>
                  <a:noFill/>
                </a:ln>
                <a:solidFill>
                  <a:prstClr val="black"/>
                </a:solidFill>
                <a:effectLst/>
                <a:uLnTx/>
                <a:uFillTx/>
                <a:latin typeface="Calibri" panose="020F0502020204030204"/>
                <a:ea typeface="+mn-ea"/>
                <a:cs typeface="Arial"/>
              </a:rPr>
              <a:t> </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app</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r</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oa</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ch</a:t>
            </a:r>
            <a:r>
              <a:rPr kumimoji="0" sz="2000" b="1" i="0" u="sng" strike="noStrike" kern="1200" cap="none" spc="20"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to</a:t>
            </a:r>
            <a:r>
              <a:rPr kumimoji="0" sz="2000" b="0" i="0"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d</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i</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sc</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o</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v</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er an</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d</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v</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a</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li</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da</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te</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h</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e</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ne</a:t>
            </a:r>
            <a:r>
              <a:rPr kumimoji="0" sz="2000" b="0" i="0" u="none" strike="noStrike" kern="1200" cap="none" spc="-15" normalizeH="0" baseline="0" noProof="0" dirty="0">
                <a:ln>
                  <a:noFill/>
                </a:ln>
                <a:solidFill>
                  <a:prstClr val="black"/>
                </a:solidFill>
                <a:effectLst/>
                <a:uLnTx/>
                <a:uFillTx/>
                <a:latin typeface="Calibri" panose="020F0502020204030204"/>
                <a:ea typeface="+mn-ea"/>
                <a:cs typeface="Arial"/>
              </a:rPr>
              <a:t>x</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a:t>
            </a:r>
            <a:r>
              <a:rPr kumimoji="0" sz="2000" b="0" i="0"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gene</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r</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a</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i</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o</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n</a:t>
            </a:r>
            <a:r>
              <a:rPr kumimoji="0" sz="2000" b="0" i="0" u="none" strike="noStrike" kern="1200" cap="none" spc="20"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he</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r</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apeu</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i</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c t</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a</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r</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ge</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ts </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u</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s</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i</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n</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g</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sz="2000" b="0" i="0" u="none" strike="noStrike" kern="1200" cap="none" spc="-10" normalizeH="0" baseline="0" noProof="0" dirty="0">
                <a:ln>
                  <a:noFill/>
                </a:ln>
                <a:solidFill>
                  <a:prstClr val="black"/>
                </a:solidFill>
                <a:effectLst/>
                <a:uLnTx/>
                <a:uFillTx/>
                <a:latin typeface="Calibri" panose="020F0502020204030204"/>
                <a:ea typeface="+mn-ea"/>
                <a:cs typeface="Arial"/>
              </a:rPr>
              <a:t>a</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n</a:t>
            </a:r>
            <a:r>
              <a:rPr kumimoji="0" sz="20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ope</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n</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 </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sc</a:t>
            </a:r>
            <a:r>
              <a:rPr kumimoji="0" sz="2000" b="1" i="0" u="sng" strike="noStrike" kern="1200" cap="none" spc="-5" normalizeH="0" baseline="0" noProof="0" dirty="0">
                <a:ln>
                  <a:noFill/>
                </a:ln>
                <a:solidFill>
                  <a:prstClr val="black"/>
                </a:solidFill>
                <a:effectLst/>
                <a:uLnTx/>
                <a:uFillTx/>
                <a:latin typeface="Calibri" panose="020F0502020204030204"/>
                <a:ea typeface="+mn-ea"/>
                <a:cs typeface="Arial"/>
              </a:rPr>
              <a:t>i</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en</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ce</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 </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r</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e</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s</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ea</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rch</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 </a:t>
            </a:r>
            <a:r>
              <a:rPr kumimoji="0" sz="2000" b="1" i="0" u="sng" strike="noStrike" kern="1200" cap="none" spc="0" normalizeH="0" baseline="0" noProof="0" dirty="0">
                <a:ln>
                  <a:noFill/>
                </a:ln>
                <a:solidFill>
                  <a:prstClr val="black"/>
                </a:solidFill>
                <a:effectLst/>
                <a:uLnTx/>
                <a:uFillTx/>
                <a:latin typeface="Calibri" panose="020F0502020204030204"/>
                <a:ea typeface="+mn-ea"/>
                <a:cs typeface="Arial"/>
              </a:rPr>
              <a:t>m</a:t>
            </a:r>
            <a:r>
              <a:rPr kumimoji="0" sz="2000" b="1" i="0" u="sng" strike="noStrike" kern="1200" cap="none" spc="-10" normalizeH="0" baseline="0" noProof="0" dirty="0">
                <a:ln>
                  <a:noFill/>
                </a:ln>
                <a:solidFill>
                  <a:prstClr val="black"/>
                </a:solidFill>
                <a:effectLst/>
                <a:uLnTx/>
                <a:uFillTx/>
                <a:latin typeface="Calibri" panose="020F0502020204030204"/>
                <a:ea typeface="+mn-ea"/>
                <a:cs typeface="Arial"/>
              </a:rPr>
              <a:t>ode</a:t>
            </a:r>
            <a:r>
              <a:rPr kumimoji="0" sz="2000" b="1" i="0" u="sng" strike="noStrike" kern="1200" cap="none" spc="-5" normalizeH="0" baseline="0" noProof="0" dirty="0">
                <a:ln>
                  <a:noFill/>
                </a:ln>
                <a:solidFill>
                  <a:prstClr val="black"/>
                </a:solidFill>
                <a:effectLst/>
                <a:uLnTx/>
                <a:uFillTx/>
                <a:latin typeface="Calibri" panose="020F0502020204030204"/>
                <a:ea typeface="+mn-ea"/>
                <a:cs typeface="Arial"/>
              </a:rPr>
              <a:t>l</a:t>
            </a:r>
            <a:r>
              <a:rPr kumimoji="0" sz="2000" b="0" i="0" u="none" strike="noStrike" kern="1200" cap="none" spc="0" normalizeH="0" baseline="0" noProof="0" dirty="0">
                <a:ln>
                  <a:noFill/>
                </a:ln>
                <a:solidFill>
                  <a:prstClr val="black"/>
                </a:solidFill>
                <a:effectLst/>
                <a:uLnTx/>
                <a:uFillTx/>
                <a:latin typeface="Calibri" panose="020F0502020204030204"/>
                <a:ea typeface="+mn-ea"/>
                <a:cs typeface="Arial"/>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755650" marR="508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10" normalizeH="0" baseline="0" noProof="0" dirty="0">
                <a:ln>
                  <a:noFill/>
                </a:ln>
                <a:solidFill>
                  <a:prstClr val="black"/>
                </a:solidFill>
                <a:effectLst/>
                <a:uLnTx/>
                <a:uFillTx/>
                <a:latin typeface="Calibri" panose="020F0502020204030204"/>
                <a:ea typeface="+mn-ea"/>
                <a:cs typeface="Arial"/>
              </a:rPr>
              <a:t>Generate high quality </a:t>
            </a:r>
            <a:r>
              <a:rPr kumimoji="0" lang="en-US" sz="1800" b="0" i="0" u="none" strike="noStrike" kern="1200" cap="none" spc="-15" normalizeH="0" baseline="0" noProof="0" dirty="0" err="1">
                <a:ln>
                  <a:noFill/>
                </a:ln>
                <a:solidFill>
                  <a:prstClr val="black"/>
                </a:solidFill>
                <a:effectLst/>
                <a:uLnTx/>
                <a:uFillTx/>
                <a:latin typeface="Calibri" panose="020F0502020204030204"/>
                <a:ea typeface="+mn-ea"/>
                <a:cs typeface="Arial"/>
              </a:rPr>
              <a:t>molecula</a:t>
            </a:r>
            <a:r>
              <a:rPr kumimoji="0" lang="en-US" sz="1800" b="0" i="0" u="none" strike="noStrike" kern="1200" cap="none" spc="-15" normalizeH="0" baseline="0" noProof="0" dirty="0">
                <a:ln>
                  <a:noFill/>
                </a:ln>
                <a:solidFill>
                  <a:prstClr val="black"/>
                </a:solidFill>
                <a:effectLst/>
                <a:uLnTx/>
                <a:uFillTx/>
                <a:latin typeface="Calibri" panose="020F0502020204030204"/>
                <a:ea typeface="+mn-ea"/>
                <a:cs typeface="Arial"/>
              </a:rPr>
              <a:t>r data</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lang="en-US" sz="1800" b="0" i="0" u="none" strike="noStrike" kern="1200" cap="none" spc="5" normalizeH="0" baseline="0" noProof="0" dirty="0">
                <a:ln>
                  <a:noFill/>
                </a:ln>
                <a:solidFill>
                  <a:prstClr val="black"/>
                </a:solidFill>
                <a:effectLst/>
                <a:uLnTx/>
                <a:uFillTx/>
                <a:latin typeface="Calibri" panose="020F0502020204030204"/>
                <a:ea typeface="+mn-ea"/>
                <a:cs typeface="Arial"/>
              </a:rPr>
              <a:t>(genomic, proteomic, metabolomic) </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f</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rom</a:t>
            </a:r>
            <a:r>
              <a:rPr kumimoji="0" lang="en-US" sz="1800" b="0" i="0" u="none" strike="noStrike" kern="1200" cap="none" spc="25" normalizeH="0" baseline="0" noProof="0" dirty="0">
                <a:ln>
                  <a:noFill/>
                </a:ln>
                <a:solidFill>
                  <a:prstClr val="black"/>
                </a:solidFill>
                <a:effectLst/>
                <a:uLnTx/>
                <a:uFillTx/>
                <a:latin typeface="Calibri" panose="020F0502020204030204"/>
                <a:ea typeface="+mn-ea"/>
                <a:cs typeface="Arial"/>
              </a:rPr>
              <a:t> postmortem brain tissue and plasma samples from </a:t>
            </a:r>
            <a:r>
              <a:rPr kumimoji="0" sz="1800" b="0" i="0" u="none" strike="noStrike" kern="1200" cap="none" spc="-30" normalizeH="0" baseline="0" noProof="0" dirty="0">
                <a:ln>
                  <a:noFill/>
                </a:ln>
                <a:solidFill>
                  <a:prstClr val="black"/>
                </a:solidFill>
                <a:effectLst/>
                <a:uLnTx/>
                <a:uFillTx/>
                <a:latin typeface="Calibri" panose="020F0502020204030204"/>
                <a:ea typeface="+mn-ea"/>
                <a:cs typeface="Arial"/>
              </a:rPr>
              <a:t>w</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phenot</a:t>
            </a:r>
            <a:r>
              <a:rPr kumimoji="0" sz="1800" b="0" i="0" u="none" strike="noStrike" kern="1200" cap="none" spc="-30" normalizeH="0" baseline="0" noProof="0" dirty="0">
                <a:ln>
                  <a:noFill/>
                </a:ln>
                <a:solidFill>
                  <a:prstClr val="black"/>
                </a:solidFill>
                <a:effectLst/>
                <a:uLnTx/>
                <a:uFillTx/>
                <a:latin typeface="Calibri" panose="020F0502020204030204"/>
                <a:ea typeface="+mn-ea"/>
                <a:cs typeface="Arial"/>
              </a:rPr>
              <a:t>y</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ped</a:t>
            </a:r>
            <a:r>
              <a:rPr kumimoji="0" sz="1800" b="0" i="0" u="none" strike="noStrike" kern="1200" cap="none" spc="2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c</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oho</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ts</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and </a:t>
            </a:r>
            <a:r>
              <a:rPr kumimoji="0" lang="en-US" sz="1800" b="0" i="0" u="none" strike="noStrike" kern="1200" cap="none" spc="-10" normalizeH="0" baseline="0" noProof="0" dirty="0">
                <a:ln>
                  <a:noFill/>
                </a:ln>
                <a:solidFill>
                  <a:prstClr val="black"/>
                </a:solidFill>
                <a:effectLst/>
                <a:uLnTx/>
                <a:uFillTx/>
                <a:latin typeface="Calibri" panose="020F0502020204030204"/>
                <a:ea typeface="+mn-ea"/>
                <a:cs typeface="Arial"/>
              </a:rPr>
              <a:t>AD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b</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a</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n</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ban</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k</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s</a:t>
            </a:r>
            <a:r>
              <a:rPr kumimoji="0" lang="en-US" sz="1800" b="0" i="0" u="none" strike="noStrike" kern="1200" cap="none" spc="5" normalizeH="0" baseline="0" noProof="0" dirty="0">
                <a:ln>
                  <a:noFill/>
                </a:ln>
                <a:solidFill>
                  <a:prstClr val="black"/>
                </a:solidFill>
                <a:effectLst/>
                <a:uLnTx/>
                <a:uFillTx/>
                <a:latin typeface="Calibri" panose="020F0502020204030204"/>
                <a:ea typeface="+mn-ea"/>
                <a:cs typeface="Arial"/>
              </a:rPr>
              <a:t>.</a:t>
            </a:r>
          </a:p>
          <a:p>
            <a:pPr marL="12700" marR="508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5" normalizeH="0" baseline="0" noProof="0" dirty="0">
              <a:ln>
                <a:noFill/>
              </a:ln>
              <a:solidFill>
                <a:prstClr val="black"/>
              </a:solidFill>
              <a:effectLst/>
              <a:uLnTx/>
              <a:uFillTx/>
              <a:latin typeface="Calibri" panose="020F0502020204030204"/>
              <a:ea typeface="+mn-ea"/>
              <a:cs typeface="Arial"/>
            </a:endParaRPr>
          </a:p>
          <a:p>
            <a:pPr marL="755650" marR="508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10" normalizeH="0" baseline="0" noProof="0" dirty="0">
                <a:ln>
                  <a:noFill/>
                </a:ln>
                <a:solidFill>
                  <a:prstClr val="black"/>
                </a:solidFill>
                <a:effectLst/>
                <a:uLnTx/>
                <a:uFillTx/>
                <a:latin typeface="Calibri" panose="020F0502020204030204"/>
                <a:ea typeface="+mn-ea"/>
                <a:cs typeface="Arial"/>
              </a:rPr>
              <a:t>Build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net</a:t>
            </a:r>
            <a:r>
              <a:rPr kumimoji="0" sz="1800" b="0" i="0" u="none" strike="noStrike" kern="1200" cap="none" spc="-30" normalizeH="0" baseline="0" noProof="0" dirty="0">
                <a:ln>
                  <a:noFill/>
                </a:ln>
                <a:solidFill>
                  <a:prstClr val="black"/>
                </a:solidFill>
                <a:effectLst/>
                <a:uLnTx/>
                <a:uFillTx/>
                <a:latin typeface="Calibri" panose="020F0502020204030204"/>
                <a:ea typeface="+mn-ea"/>
                <a:cs typeface="Arial"/>
              </a:rPr>
              <a:t>w</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o</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k</a:t>
            </a:r>
            <a:r>
              <a:rPr kumimoji="0" sz="1800" b="0" i="0" u="none" strike="noStrike" kern="1200" cap="none" spc="2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mode</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s of</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lang="en-US" sz="1800" b="0" i="0" u="none" strike="noStrike" kern="1200" cap="none" spc="-10" normalizeH="0" baseline="0" noProof="0" dirty="0">
                <a:ln>
                  <a:noFill/>
                </a:ln>
                <a:solidFill>
                  <a:prstClr val="black"/>
                </a:solidFill>
                <a:effectLst/>
                <a:uLnTx/>
                <a:uFillTx/>
                <a:latin typeface="Calibri" panose="020F0502020204030204"/>
                <a:ea typeface="+mn-ea"/>
                <a:cs typeface="Arial"/>
              </a:rPr>
              <a:t>targets/pathways </a:t>
            </a:r>
            <a:endParaRPr kumimoji="0" lang="en-US" sz="1800" b="0" i="0" u="none" strike="noStrike" kern="1200" cap="none" spc="-15" normalizeH="0" baseline="0" noProof="0" dirty="0">
              <a:ln>
                <a:noFill/>
              </a:ln>
              <a:solidFill>
                <a:prstClr val="black"/>
              </a:solidFill>
              <a:effectLst/>
              <a:uLnTx/>
              <a:uFillTx/>
              <a:latin typeface="Calibri" panose="020F0502020204030204"/>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 normalizeH="0" baseline="0" noProof="0" dirty="0">
              <a:ln>
                <a:noFill/>
              </a:ln>
              <a:solidFill>
                <a:prstClr val="black"/>
              </a:solidFill>
              <a:effectLst/>
              <a:uLnTx/>
              <a:uFillTx/>
              <a:latin typeface="Calibri" panose="020F0502020204030204"/>
              <a:ea typeface="+mn-ea"/>
              <a:cs typeface="Arial"/>
            </a:endParaRPr>
          </a:p>
          <a:p>
            <a:pPr marL="755650" marR="508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800" b="0" i="0" u="none" strike="noStrike" kern="1200" cap="none" spc="-10" normalizeH="0" baseline="0" noProof="0" dirty="0">
                <a:ln>
                  <a:noFill/>
                </a:ln>
                <a:solidFill>
                  <a:prstClr val="black"/>
                </a:solidFill>
                <a:effectLst/>
                <a:uLnTx/>
                <a:uFillTx/>
                <a:latin typeface="Calibri" panose="020F0502020204030204"/>
                <a:ea typeface="+mn-ea"/>
                <a:cs typeface="Arial"/>
              </a:rPr>
              <a:t>Carry out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ea</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y</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ta</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get</a:t>
            </a:r>
            <a:r>
              <a:rPr kumimoji="0" sz="1800" b="0" i="0" u="none" strike="noStrike" kern="1200" cap="none" spc="20"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v</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a</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li</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dat</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on</a:t>
            </a:r>
            <a:r>
              <a:rPr kumimoji="0" sz="1800" b="0" i="0" u="none" strike="noStrike" kern="1200" cap="none" spc="-2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n mu</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t</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p</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c</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ll</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ba</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s</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ed</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and</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an</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mal mode</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ls</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15" normalizeH="0" baseline="0" noProof="0" dirty="0">
              <a:ln>
                <a:noFill/>
              </a:ln>
              <a:solidFill>
                <a:prstClr val="black"/>
              </a:solidFill>
              <a:effectLst/>
              <a:uLnTx/>
              <a:uFillTx/>
              <a:latin typeface="Calibri" panose="020F0502020204030204"/>
              <a:ea typeface="+mn-ea"/>
              <a:cs typeface="Arial"/>
            </a:endParaRPr>
          </a:p>
          <a:p>
            <a:pPr marL="755650" marR="508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De</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v</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op</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a</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data</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po</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tal</a:t>
            </a:r>
            <a:r>
              <a:rPr kumimoji="0" sz="1800" b="0" i="0" u="none" strike="noStrike" kern="1200" cap="none" spc="15"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to</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 </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enab</a:t>
            </a:r>
            <a:r>
              <a:rPr kumimoji="0" sz="1800" b="0" i="0" u="none"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0" i="0" u="none" strike="noStrike" kern="1200" cap="none" spc="-10" normalizeH="0" baseline="0" noProof="0" dirty="0">
                <a:ln>
                  <a:noFill/>
                </a:ln>
                <a:solidFill>
                  <a:prstClr val="black"/>
                </a:solidFill>
                <a:effectLst/>
                <a:uLnTx/>
                <a:uFillTx/>
                <a:latin typeface="Calibri" panose="020F0502020204030204"/>
                <a:ea typeface="+mn-ea"/>
                <a:cs typeface="Arial"/>
              </a:rPr>
              <a:t>e</a:t>
            </a:r>
            <a:r>
              <a:rPr kumimoji="0" sz="1800" b="0" i="0" u="none"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ap</a:t>
            </a:r>
            <a:r>
              <a:rPr kumimoji="0" sz="1800" b="1" i="0" u="sng"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d</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and b</a:t>
            </a:r>
            <a:r>
              <a:rPr kumimoji="0" sz="1800" b="1" i="0" u="sng"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oad</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s</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ha</a:t>
            </a:r>
            <a:r>
              <a:rPr kumimoji="0" sz="1800" b="1" i="0" u="sng"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1" i="0" u="sng"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ng</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of</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data</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and</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ana</a:t>
            </a:r>
            <a:r>
              <a:rPr kumimoji="0" sz="1800" b="1" i="0" u="sng"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1" i="0" u="sng" strike="noStrike" kern="1200" cap="none" spc="-30" normalizeH="0" baseline="0" noProof="0" dirty="0">
                <a:ln>
                  <a:noFill/>
                </a:ln>
                <a:solidFill>
                  <a:prstClr val="black"/>
                </a:solidFill>
                <a:effectLst/>
                <a:uLnTx/>
                <a:uFillTx/>
                <a:latin typeface="Calibri" panose="020F0502020204030204"/>
                <a:ea typeface="+mn-ea"/>
                <a:cs typeface="Arial"/>
              </a:rPr>
              <a:t>y</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t</a:t>
            </a:r>
            <a:r>
              <a:rPr kumimoji="0" sz="1800" b="1" i="0" u="sng" strike="noStrike" kern="1200" cap="none" spc="0" normalizeH="0" baseline="0" noProof="0" dirty="0">
                <a:ln>
                  <a:noFill/>
                </a:ln>
                <a:solidFill>
                  <a:prstClr val="black"/>
                </a:solidFill>
                <a:effectLst/>
                <a:uLnTx/>
                <a:uFillTx/>
                <a:latin typeface="Calibri" panose="020F0502020204030204"/>
                <a:ea typeface="+mn-ea"/>
                <a:cs typeface="Arial"/>
              </a:rPr>
              <a:t>i</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c</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al</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 </a:t>
            </a:r>
            <a:r>
              <a:rPr kumimoji="0" sz="1800" b="1" i="0" u="sng" strike="noStrike" kern="1200" cap="none" spc="-15" normalizeH="0" baseline="0" noProof="0" dirty="0">
                <a:ln>
                  <a:noFill/>
                </a:ln>
                <a:solidFill>
                  <a:prstClr val="black"/>
                </a:solidFill>
                <a:effectLst/>
                <a:uLnTx/>
                <a:uFillTx/>
                <a:latin typeface="Calibri" panose="020F0502020204030204"/>
                <a:ea typeface="+mn-ea"/>
                <a:cs typeface="Arial"/>
              </a:rPr>
              <a:t>r</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e</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s</a:t>
            </a:r>
            <a:r>
              <a:rPr kumimoji="0" sz="1800" b="1" i="0" u="sng" strike="noStrike" kern="1200" cap="none" spc="-10" normalizeH="0" baseline="0" noProof="0" dirty="0">
                <a:ln>
                  <a:noFill/>
                </a:ln>
                <a:solidFill>
                  <a:prstClr val="black"/>
                </a:solidFill>
                <a:effectLst/>
                <a:uLnTx/>
                <a:uFillTx/>
                <a:latin typeface="Calibri" panose="020F0502020204030204"/>
                <a:ea typeface="+mn-ea"/>
                <a:cs typeface="Arial"/>
              </a:rPr>
              <a:t>u</a:t>
            </a:r>
            <a:r>
              <a:rPr kumimoji="0" sz="1800" b="1" i="0" u="sng" strike="noStrike" kern="1200" cap="none" spc="0" normalizeH="0" baseline="0" noProof="0" dirty="0">
                <a:ln>
                  <a:noFill/>
                </a:ln>
                <a:solidFill>
                  <a:prstClr val="black"/>
                </a:solidFill>
                <a:effectLst/>
                <a:uLnTx/>
                <a:uFillTx/>
                <a:latin typeface="Calibri" panose="020F0502020204030204"/>
                <a:ea typeface="+mn-ea"/>
                <a:cs typeface="Arial"/>
              </a:rPr>
              <a:t>l</a:t>
            </a:r>
            <a:r>
              <a:rPr kumimoji="0" sz="1800" b="1" i="0" u="sng" strike="noStrike" kern="1200" cap="none" spc="-5" normalizeH="0" baseline="0" noProof="0" dirty="0">
                <a:ln>
                  <a:noFill/>
                </a:ln>
                <a:solidFill>
                  <a:prstClr val="black"/>
                </a:solidFill>
                <a:effectLst/>
                <a:uLnTx/>
                <a:uFillTx/>
                <a:latin typeface="Calibri" panose="020F0502020204030204"/>
                <a:ea typeface="+mn-ea"/>
                <a:cs typeface="Arial"/>
              </a:rPr>
              <a:t>ts</a:t>
            </a:r>
            <a:r>
              <a:rPr kumimoji="0" sz="1800" b="1" i="0" u="none" strike="noStrike" kern="1200" cap="none" spc="-5" normalizeH="0" baseline="0" noProof="0" dirty="0">
                <a:ln>
                  <a:noFill/>
                </a:ln>
                <a:solidFill>
                  <a:prstClr val="black"/>
                </a:solidFill>
                <a:effectLst/>
                <a:uLnTx/>
                <a:uFillTx/>
                <a:latin typeface="Calibri" panose="020F0502020204030204"/>
                <a:ea typeface="+mn-ea"/>
                <a:cs typeface="Arial"/>
              </a:rPr>
              <a:t>.</a:t>
            </a:r>
            <a:endParaRPr kumimoji="0" sz="1800" b="1"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
        <p:nvSpPr>
          <p:cNvPr id="14" name="Rectangle 13">
            <a:extLst>
              <a:ext uri="{FF2B5EF4-FFF2-40B4-BE49-F238E27FC236}">
                <a16:creationId xmlns:a16="http://schemas.microsoft.com/office/drawing/2014/main" id="{3261837C-CF0E-4B7A-BBF7-7705D03E1FF5}"/>
              </a:ext>
            </a:extLst>
          </p:cNvPr>
          <p:cNvSpPr/>
          <p:nvPr/>
        </p:nvSpPr>
        <p:spPr>
          <a:xfrm>
            <a:off x="1127125" y="4758104"/>
            <a:ext cx="3637535" cy="400110"/>
          </a:xfrm>
          <a:prstGeom prst="rect">
            <a:avLst/>
          </a:prstGeom>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Rapid and Broad Sharing of Data</a:t>
            </a:r>
          </a:p>
        </p:txBody>
      </p:sp>
      <p:grpSp>
        <p:nvGrpSpPr>
          <p:cNvPr id="15" name="Group 14">
            <a:extLst>
              <a:ext uri="{FF2B5EF4-FFF2-40B4-BE49-F238E27FC236}">
                <a16:creationId xmlns:a16="http://schemas.microsoft.com/office/drawing/2014/main" id="{44DB408F-BF6A-4BD2-881F-B8EA7831BAA5}"/>
              </a:ext>
            </a:extLst>
          </p:cNvPr>
          <p:cNvGrpSpPr/>
          <p:nvPr/>
        </p:nvGrpSpPr>
        <p:grpSpPr>
          <a:xfrm>
            <a:off x="709119" y="2307073"/>
            <a:ext cx="3748850" cy="1289700"/>
            <a:chOff x="593971" y="3061364"/>
            <a:chExt cx="3748850" cy="1289700"/>
          </a:xfrm>
        </p:grpSpPr>
        <p:pic>
          <p:nvPicPr>
            <p:cNvPr id="16" name="Picture 15" descr="recycled.gif">
              <a:extLst>
                <a:ext uri="{FF2B5EF4-FFF2-40B4-BE49-F238E27FC236}">
                  <a16:creationId xmlns:a16="http://schemas.microsoft.com/office/drawing/2014/main" id="{19D1DB20-6CA4-4CB9-8E27-386F89FC2616}"/>
                </a:ext>
              </a:extLst>
            </p:cNvPr>
            <p:cNvPicPr>
              <a:picLocks noChangeAspect="1"/>
            </p:cNvPicPr>
            <p:nvPr/>
          </p:nvPicPr>
          <p:blipFill>
            <a:blip r:embed="rId3"/>
            <a:srcRect/>
            <a:stretch>
              <a:fillRect/>
            </a:stretch>
          </p:blipFill>
          <p:spPr bwMode="auto">
            <a:xfrm>
              <a:off x="2439514" y="3782198"/>
              <a:ext cx="457200" cy="457200"/>
            </a:xfrm>
            <a:prstGeom prst="rect">
              <a:avLst/>
            </a:prstGeom>
            <a:noFill/>
            <a:ln w="9525">
              <a:noFill/>
              <a:miter lim="800000"/>
              <a:headEnd/>
              <a:tailEnd/>
            </a:ln>
          </p:spPr>
        </p:pic>
        <p:sp>
          <p:nvSpPr>
            <p:cNvPr id="17" name="TextBox 16">
              <a:extLst>
                <a:ext uri="{FF2B5EF4-FFF2-40B4-BE49-F238E27FC236}">
                  <a16:creationId xmlns:a16="http://schemas.microsoft.com/office/drawing/2014/main" id="{95B53848-09B4-41CE-97E9-9D278703FF07}"/>
                </a:ext>
              </a:extLst>
            </p:cNvPr>
            <p:cNvSpPr txBox="1"/>
            <p:nvPr/>
          </p:nvSpPr>
          <p:spPr>
            <a:xfrm>
              <a:off x="593971" y="3883897"/>
              <a:ext cx="1855701"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Molecular Profiling </a:t>
              </a:r>
            </a:p>
          </p:txBody>
        </p:sp>
        <p:sp>
          <p:nvSpPr>
            <p:cNvPr id="18" name="TextBox 17">
              <a:extLst>
                <a:ext uri="{FF2B5EF4-FFF2-40B4-BE49-F238E27FC236}">
                  <a16:creationId xmlns:a16="http://schemas.microsoft.com/office/drawing/2014/main" id="{2C58EE7A-F4F3-4EB1-B280-89F6C15638A5}"/>
                </a:ext>
              </a:extLst>
            </p:cNvPr>
            <p:cNvSpPr txBox="1"/>
            <p:nvPr/>
          </p:nvSpPr>
          <p:spPr>
            <a:xfrm>
              <a:off x="1888334" y="3061364"/>
              <a:ext cx="1559559"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Predictive Modeling</a:t>
              </a:r>
            </a:p>
          </p:txBody>
        </p:sp>
        <p:sp>
          <p:nvSpPr>
            <p:cNvPr id="19" name="TextBox 18">
              <a:extLst>
                <a:ext uri="{FF2B5EF4-FFF2-40B4-BE49-F238E27FC236}">
                  <a16:creationId xmlns:a16="http://schemas.microsoft.com/office/drawing/2014/main" id="{9D07F4F2-D0E1-47D3-9F4C-795D798FA40D}"/>
                </a:ext>
              </a:extLst>
            </p:cNvPr>
            <p:cNvSpPr txBox="1"/>
            <p:nvPr/>
          </p:nvSpPr>
          <p:spPr>
            <a:xfrm>
              <a:off x="2983858" y="3766289"/>
              <a:ext cx="1358963" cy="584775"/>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Experimental</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a:ea typeface="+mn-ea"/>
                  <a:cs typeface="+mn-cs"/>
                </a:rPr>
                <a:t>Validation</a:t>
              </a:r>
            </a:p>
          </p:txBody>
        </p:sp>
      </p:grpSp>
      <p:sp>
        <p:nvSpPr>
          <p:cNvPr id="21" name="object 4">
            <a:extLst>
              <a:ext uri="{FF2B5EF4-FFF2-40B4-BE49-F238E27FC236}">
                <a16:creationId xmlns:a16="http://schemas.microsoft.com/office/drawing/2014/main" id="{8A3BA77B-4880-4963-B972-84B54390ECBC}"/>
              </a:ext>
            </a:extLst>
          </p:cNvPr>
          <p:cNvSpPr/>
          <p:nvPr/>
        </p:nvSpPr>
        <p:spPr>
          <a:xfrm>
            <a:off x="160637" y="6227922"/>
            <a:ext cx="1521379" cy="434179"/>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25D81BA-8C94-4EB4-9D8A-67C61CD18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9763" y="6158528"/>
            <a:ext cx="1371600" cy="586885"/>
          </a:xfrm>
          <a:prstGeom prst="rect">
            <a:avLst/>
          </a:prstGeom>
        </p:spPr>
      </p:pic>
      <p:grpSp>
        <p:nvGrpSpPr>
          <p:cNvPr id="25" name="Group 24">
            <a:extLst>
              <a:ext uri="{FF2B5EF4-FFF2-40B4-BE49-F238E27FC236}">
                <a16:creationId xmlns:a16="http://schemas.microsoft.com/office/drawing/2014/main" id="{596E77F5-984B-436E-97A7-732C56EB2B51}"/>
              </a:ext>
            </a:extLst>
          </p:cNvPr>
          <p:cNvGrpSpPr/>
          <p:nvPr/>
        </p:nvGrpSpPr>
        <p:grpSpPr>
          <a:xfrm>
            <a:off x="1727441" y="3560969"/>
            <a:ext cx="2243599" cy="2341699"/>
            <a:chOff x="2549317" y="3255979"/>
            <a:chExt cx="2243599" cy="2341699"/>
          </a:xfrm>
        </p:grpSpPr>
        <p:grpSp>
          <p:nvGrpSpPr>
            <p:cNvPr id="11" name="Group 10">
              <a:extLst>
                <a:ext uri="{FF2B5EF4-FFF2-40B4-BE49-F238E27FC236}">
                  <a16:creationId xmlns:a16="http://schemas.microsoft.com/office/drawing/2014/main" id="{0789FAC9-0D3A-4D80-A713-D3983595B269}"/>
                </a:ext>
              </a:extLst>
            </p:cNvPr>
            <p:cNvGrpSpPr/>
            <p:nvPr/>
          </p:nvGrpSpPr>
          <p:grpSpPr>
            <a:xfrm>
              <a:off x="2879788" y="3255979"/>
              <a:ext cx="1456877" cy="2022410"/>
              <a:chOff x="3362881" y="1975909"/>
              <a:chExt cx="2475321" cy="3632811"/>
            </a:xfrm>
            <a:solidFill>
              <a:schemeClr val="accent5">
                <a:lumMod val="40000"/>
                <a:lumOff val="60000"/>
              </a:schemeClr>
            </a:solidFill>
          </p:grpSpPr>
          <p:sp>
            <p:nvSpPr>
              <p:cNvPr id="12" name="Rectangle 11">
                <a:extLst>
                  <a:ext uri="{FF2B5EF4-FFF2-40B4-BE49-F238E27FC236}">
                    <a16:creationId xmlns:a16="http://schemas.microsoft.com/office/drawing/2014/main" id="{821434BA-F45C-4DC0-BA90-6CE5439D148D}"/>
                  </a:ext>
                </a:extLst>
              </p:cNvPr>
              <p:cNvSpPr/>
              <p:nvPr/>
            </p:nvSpPr>
            <p:spPr>
              <a:xfrm>
                <a:off x="3670977" y="5138796"/>
                <a:ext cx="2078653" cy="469924"/>
              </a:xfrm>
              <a:prstGeom prst="rect">
                <a:avLst/>
              </a:prstGeom>
              <a:grpFill/>
              <a:ln>
                <a:no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Calibri" panose="020F0502020204030204" pitchFamily="34" charset="0"/>
                    <a:ea typeface="+mn-ea"/>
                    <a:cs typeface="+mn-cs"/>
                  </a:rPr>
                  <a:t>Emory University </a:t>
                </a:r>
              </a:p>
            </p:txBody>
          </p:sp>
          <p:sp>
            <p:nvSpPr>
              <p:cNvPr id="13" name="Oval 12">
                <a:extLst>
                  <a:ext uri="{FF2B5EF4-FFF2-40B4-BE49-F238E27FC236}">
                    <a16:creationId xmlns:a16="http://schemas.microsoft.com/office/drawing/2014/main" id="{B578E2B4-E354-482D-ABA1-B2E26F807AB6}"/>
                  </a:ext>
                </a:extLst>
              </p:cNvPr>
              <p:cNvSpPr/>
              <p:nvPr/>
            </p:nvSpPr>
            <p:spPr>
              <a:xfrm>
                <a:off x="3362881" y="1975909"/>
                <a:ext cx="2475321" cy="22303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4EF217CD-D359-4146-B459-FFE1A958C8FB}"/>
                </a:ext>
              </a:extLst>
            </p:cNvPr>
            <p:cNvSpPr txBox="1"/>
            <p:nvPr/>
          </p:nvSpPr>
          <p:spPr>
            <a:xfrm>
              <a:off x="3019061" y="3470535"/>
              <a:ext cx="126547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Helvetica"/>
                  <a:cs typeface="Helvetica"/>
                  <a:sym typeface="Helvetica"/>
                </a:rPr>
                <a:t>AMP-AD</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Helvetica"/>
                  <a:cs typeface="Helvetica"/>
                  <a:sym typeface="Helvetica"/>
                </a:rPr>
                <a:t>KNOWLEDGE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Helvetica"/>
                  <a:cs typeface="Helvetica"/>
                  <a:sym typeface="Helvetica"/>
                </a:rPr>
                <a:t>PORTAL</a:t>
              </a:r>
            </a:p>
          </p:txBody>
        </p:sp>
        <p:sp>
          <p:nvSpPr>
            <p:cNvPr id="24" name="Rectangle 23">
              <a:extLst>
                <a:ext uri="{FF2B5EF4-FFF2-40B4-BE49-F238E27FC236}">
                  <a16:creationId xmlns:a16="http://schemas.microsoft.com/office/drawing/2014/main" id="{D20A69DF-A1F3-4F4C-939F-0CCD72F8452F}"/>
                </a:ext>
              </a:extLst>
            </p:cNvPr>
            <p:cNvSpPr/>
            <p:nvPr/>
          </p:nvSpPr>
          <p:spPr>
            <a:xfrm>
              <a:off x="2549317" y="4958375"/>
              <a:ext cx="2243599" cy="639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a:extLst>
              <a:ext uri="{FF2B5EF4-FFF2-40B4-BE49-F238E27FC236}">
                <a16:creationId xmlns:a16="http://schemas.microsoft.com/office/drawing/2014/main" id="{6CB17137-FB7F-4639-9D0D-151352AAB8BC}"/>
              </a:ext>
            </a:extLst>
          </p:cNvPr>
          <p:cNvSpPr/>
          <p:nvPr/>
        </p:nvSpPr>
        <p:spPr>
          <a:xfrm>
            <a:off x="1193282" y="5119743"/>
            <a:ext cx="3491119" cy="463636"/>
          </a:xfrm>
          <a:prstGeom prst="rect">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6 Academic Teams</a:t>
            </a:r>
          </a:p>
        </p:txBody>
      </p:sp>
      <p:pic>
        <p:nvPicPr>
          <p:cNvPr id="27" name="Picture 26" descr="SageBionetworks-Logo.png">
            <a:extLst>
              <a:ext uri="{FF2B5EF4-FFF2-40B4-BE49-F238E27FC236}">
                <a16:creationId xmlns:a16="http://schemas.microsoft.com/office/drawing/2014/main" id="{DAAC1CD2-8945-4ABB-8077-4ED7BDD4F6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0832" y="5572853"/>
            <a:ext cx="3491119" cy="655310"/>
          </a:xfrm>
          <a:prstGeom prst="rect">
            <a:avLst/>
          </a:prstGeom>
          <a:noFill/>
        </p:spPr>
      </p:pic>
      <p:sp>
        <p:nvSpPr>
          <p:cNvPr id="2" name="TextBox 1">
            <a:extLst>
              <a:ext uri="{FF2B5EF4-FFF2-40B4-BE49-F238E27FC236}">
                <a16:creationId xmlns:a16="http://schemas.microsoft.com/office/drawing/2014/main" id="{8CD3378D-A565-4203-AD97-EBE65B82738C}"/>
              </a:ext>
            </a:extLst>
          </p:cNvPr>
          <p:cNvSpPr txBox="1"/>
          <p:nvPr/>
        </p:nvSpPr>
        <p:spPr>
          <a:xfrm>
            <a:off x="-38307" y="1492753"/>
            <a:ext cx="279114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Launched in 2014</a:t>
            </a:r>
          </a:p>
        </p:txBody>
      </p:sp>
    </p:spTree>
    <p:extLst>
      <p:ext uri="{BB962C8B-B14F-4D97-AF65-F5344CB8AC3E}">
        <p14:creationId xmlns:p14="http://schemas.microsoft.com/office/powerpoint/2010/main" val="1923726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hoffmanns.NIH\AppData\Local\Microsoft\Windows\Temporary Internet Files\Content.Outlook\OCF411WB\header-amp.jpg">
            <a:extLst>
              <a:ext uri="{FF2B5EF4-FFF2-40B4-BE49-F238E27FC236}">
                <a16:creationId xmlns:a16="http://schemas.microsoft.com/office/drawing/2014/main" id="{72C015CD-03F9-42CD-A7E2-30A4ADFA6C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0" cy="821149"/>
          </a:xfrm>
          <a:prstGeom prst="rect">
            <a:avLst/>
          </a:prstGeom>
          <a:noFill/>
          <a:ln>
            <a:noFill/>
          </a:ln>
        </p:spPr>
      </p:pic>
      <p:sp>
        <p:nvSpPr>
          <p:cNvPr id="5" name="Rectangle 4">
            <a:extLst>
              <a:ext uri="{FF2B5EF4-FFF2-40B4-BE49-F238E27FC236}">
                <a16:creationId xmlns:a16="http://schemas.microsoft.com/office/drawing/2014/main" id="{8F652232-E4BC-4F90-9492-33E06772B6D1}"/>
              </a:ext>
            </a:extLst>
          </p:cNvPr>
          <p:cNvSpPr/>
          <p:nvPr/>
        </p:nvSpPr>
        <p:spPr>
          <a:xfrm>
            <a:off x="0" y="791930"/>
            <a:ext cx="12192000" cy="596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prstClr val="white"/>
                </a:solidFill>
                <a:effectLst/>
                <a:uLnTx/>
                <a:uFillTx/>
                <a:latin typeface="Calibri" panose="020F0502020204030204"/>
                <a:ea typeface="+mn-ea"/>
                <a:cs typeface="Calibri Light" panose="020F0302020204030204" pitchFamily="34" charset="0"/>
              </a:rPr>
              <a:t>  </a:t>
            </a:r>
            <a:r>
              <a:rPr kumimoji="0" lang="en-US" sz="3200" b="1" i="0" u="none" strike="noStrike" kern="0" cap="none" spc="0" normalizeH="0" baseline="0" noProof="0" dirty="0">
                <a:ln>
                  <a:noFill/>
                </a:ln>
                <a:solidFill>
                  <a:srgbClr val="4472C4">
                    <a:lumMod val="50000"/>
                  </a:srgbClr>
                </a:solidFill>
                <a:effectLst/>
                <a:uLnTx/>
                <a:uFillTx/>
                <a:latin typeface="Calibri" panose="020F0502020204030204"/>
                <a:ea typeface="+mn-ea"/>
                <a:cs typeface="Calibri Light" panose="020F0302020204030204" pitchFamily="34" charset="0"/>
              </a:rPr>
              <a:t>ALZHEIMER’S DISEASE: Target Discovery and Preclinical Validation</a:t>
            </a:r>
          </a:p>
        </p:txBody>
      </p:sp>
      <p:sp>
        <p:nvSpPr>
          <p:cNvPr id="8" name="Slide Number Placeholder 2">
            <a:extLst>
              <a:ext uri="{FF2B5EF4-FFF2-40B4-BE49-F238E27FC236}">
                <a16:creationId xmlns:a16="http://schemas.microsoft.com/office/drawing/2014/main" id="{ACCA8826-A3FE-4D5F-AC75-34036756A15B}"/>
              </a:ext>
            </a:extLst>
          </p:cNvPr>
          <p:cNvSpPr txBox="1">
            <a:spLocks/>
          </p:cNvSpPr>
          <p:nvPr/>
        </p:nvSpPr>
        <p:spPr>
          <a:xfrm>
            <a:off x="2266148" y="6586873"/>
            <a:ext cx="317396" cy="318036"/>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12750" rtl="0" eaLnBrk="1" fontAlgn="auto" latinLnBrk="0" hangingPunct="0">
              <a:lnSpc>
                <a:spcPct val="100000"/>
              </a:lnSpc>
              <a:spcBef>
                <a:spcPts val="0"/>
              </a:spcBef>
              <a:spcAft>
                <a:spcPts val="0"/>
              </a:spcAft>
              <a:buClrTx/>
              <a:buSzTx/>
              <a:buFontTx/>
              <a:buNone/>
              <a:tabLst/>
              <a:defRPr/>
            </a:pPr>
            <a:fld id="{1CD58C2B-1456-4AA6-90CA-C8AE292CFB9D}" type="slidenum">
              <a:rPr kumimoji="0" lang="en-US" sz="1800" b="1" i="0" u="none" strike="noStrike" kern="0" cap="none" spc="0" normalizeH="0" baseline="0" noProof="0" smtClean="0">
                <a:ln>
                  <a:noFill/>
                </a:ln>
                <a:solidFill>
                  <a:srgbClr val="FFFFFF"/>
                </a:solidFill>
                <a:effectLst/>
                <a:uLnTx/>
                <a:uFillTx/>
                <a:latin typeface="Calibri" panose="020F0502020204030204"/>
                <a:ea typeface="+mn-ea"/>
                <a:cs typeface="Helvetica"/>
                <a:sym typeface="Helvetica"/>
              </a:rPr>
              <a:pPr marL="0" marR="0" lvl="0" indent="0" algn="l" defTabSz="412750" rtl="0" eaLnBrk="1" fontAlgn="auto" latinLnBrk="0" hangingPunct="0">
                <a:lnSpc>
                  <a:spcPct val="100000"/>
                </a:lnSpc>
                <a:spcBef>
                  <a:spcPts val="0"/>
                </a:spcBef>
                <a:spcAft>
                  <a:spcPts val="0"/>
                </a:spcAft>
                <a:buClrTx/>
                <a:buSzTx/>
                <a:buFontTx/>
                <a:buNone/>
                <a:tabLst/>
                <a:defRPr/>
              </a:pPr>
              <a:t>51</a:t>
            </a:fld>
            <a:endParaRPr kumimoji="0" lang="en-US" sz="1800" b="1" i="0" u="none" strike="noStrike" kern="0" cap="none" spc="0" normalizeH="0" baseline="0" noProof="0" dirty="0">
              <a:ln>
                <a:noFill/>
              </a:ln>
              <a:solidFill>
                <a:srgbClr val="FFFFFF"/>
              </a:solidFill>
              <a:effectLst/>
              <a:uLnTx/>
              <a:uFillTx/>
              <a:latin typeface="Calibri" panose="020F0502020204030204"/>
              <a:ea typeface="+mn-ea"/>
              <a:cs typeface="Helvetica"/>
              <a:sym typeface="Helvetica"/>
            </a:endParaRPr>
          </a:p>
        </p:txBody>
      </p:sp>
      <p:sp>
        <p:nvSpPr>
          <p:cNvPr id="9" name="Rectangle 8">
            <a:extLst>
              <a:ext uri="{FF2B5EF4-FFF2-40B4-BE49-F238E27FC236}">
                <a16:creationId xmlns:a16="http://schemas.microsoft.com/office/drawing/2014/main" id="{CADBB963-AFFA-41C8-B388-E49E8FB01AEB}"/>
              </a:ext>
            </a:extLst>
          </p:cNvPr>
          <p:cNvSpPr/>
          <p:nvPr/>
        </p:nvSpPr>
        <p:spPr>
          <a:xfrm>
            <a:off x="5344998" y="5656082"/>
            <a:ext cx="1545996" cy="4228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bject 4">
            <a:extLst>
              <a:ext uri="{FF2B5EF4-FFF2-40B4-BE49-F238E27FC236}">
                <a16:creationId xmlns:a16="http://schemas.microsoft.com/office/drawing/2014/main" id="{8A3BA77B-4880-4963-B972-84B54390ECBC}"/>
              </a:ext>
            </a:extLst>
          </p:cNvPr>
          <p:cNvSpPr/>
          <p:nvPr/>
        </p:nvSpPr>
        <p:spPr>
          <a:xfrm>
            <a:off x="160637" y="6227922"/>
            <a:ext cx="1521379" cy="4341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925D81BA-8C94-4EB4-9D8A-67C61CD18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763" y="6158528"/>
            <a:ext cx="1371600" cy="586885"/>
          </a:xfrm>
          <a:prstGeom prst="rect">
            <a:avLst/>
          </a:prstGeom>
        </p:spPr>
      </p:pic>
      <p:sp>
        <p:nvSpPr>
          <p:cNvPr id="27" name="Rectangle: Rounded Corners 26">
            <a:extLst>
              <a:ext uri="{FF2B5EF4-FFF2-40B4-BE49-F238E27FC236}">
                <a16:creationId xmlns:a16="http://schemas.microsoft.com/office/drawing/2014/main" id="{2DEE81CA-B645-43B4-95CA-2217C556E60F}"/>
              </a:ext>
            </a:extLst>
          </p:cNvPr>
          <p:cNvSpPr/>
          <p:nvPr/>
        </p:nvSpPr>
        <p:spPr>
          <a:xfrm>
            <a:off x="1411012" y="1818265"/>
            <a:ext cx="9680367" cy="35741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85788" marR="0" lvl="1" indent="-285750" algn="l" defTabSz="914400" rtl="0" eaLnBrk="1" fontAlgn="base" latinLnBrk="0" hangingPunct="1">
              <a:lnSpc>
                <a:spcPct val="100000"/>
              </a:lnSpc>
              <a:spcBef>
                <a:spcPts val="600"/>
              </a:spcBef>
              <a:spcAft>
                <a:spcPts val="600"/>
              </a:spcAft>
              <a:buClr>
                <a:srgbClr val="2740F9"/>
              </a:buClr>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Centralized data resources developed for sharing raw and processed data, analytical results and methods and target nominations: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AMP-AD Knowledge Portal and web-based interactive platform, AGORA.</a:t>
            </a:r>
          </a:p>
          <a:p>
            <a:pPr marL="585788" marR="0" lvl="1" indent="-285750" algn="l" defTabSz="914400" rtl="0" eaLnBrk="1" fontAlgn="base" latinLnBrk="0" hangingPunct="1">
              <a:lnSpc>
                <a:spcPct val="100000"/>
              </a:lnSpc>
              <a:spcBef>
                <a:spcPts val="600"/>
              </a:spcBef>
              <a:spcAft>
                <a:spcPts val="600"/>
              </a:spcAft>
              <a:buClr>
                <a:srgbClr val="2740F9"/>
              </a:buClr>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Rich, high quality, genomic, proteomic and metabolomic human data made available via the Knowledge Portal and being widely used: </a:t>
            </a: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~3000 users to date; 60% academia, 40% biotech/pharma.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585788" marR="0" lvl="1" indent="-285750" algn="l" defTabSz="914400" rtl="0" eaLnBrk="1" fontAlgn="base" latinLnBrk="0" hangingPunct="1">
              <a:lnSpc>
                <a:spcPct val="100000"/>
              </a:lnSpc>
              <a:spcBef>
                <a:spcPts val="600"/>
              </a:spcBef>
              <a:spcAft>
                <a:spcPts val="600"/>
              </a:spcAft>
              <a:buClr>
                <a:srgbClr val="2740F9"/>
              </a:buClr>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Network models of disease pathways/targets developed and made available via the Portal.</a:t>
            </a:r>
          </a:p>
          <a:p>
            <a:pPr marL="585788" marR="0" lvl="1" indent="-285750" algn="l" defTabSz="914400" rtl="0" eaLnBrk="1" fontAlgn="base" latinLnBrk="0" hangingPunct="1">
              <a:lnSpc>
                <a:spcPct val="100000"/>
              </a:lnSpc>
              <a:spcBef>
                <a:spcPts val="600"/>
              </a:spcBef>
              <a:spcAft>
                <a:spcPts val="600"/>
              </a:spcAft>
              <a:buClr>
                <a:srgbClr val="2740F9"/>
              </a:buClr>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Over 500 novel candidate targets identified and made available via the AGORA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platfom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along with supporting evidence and extensive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Arial" pitchFamily="34" charset="0"/>
              </a:rPr>
              <a:t>druggability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rPr>
              <a:t> information.</a:t>
            </a:r>
          </a:p>
        </p:txBody>
      </p:sp>
      <p:sp>
        <p:nvSpPr>
          <p:cNvPr id="2" name="TextBox 1">
            <a:extLst>
              <a:ext uri="{FF2B5EF4-FFF2-40B4-BE49-F238E27FC236}">
                <a16:creationId xmlns:a16="http://schemas.microsoft.com/office/drawing/2014/main" id="{529F6893-29F4-4975-9AAB-059085F7173B}"/>
              </a:ext>
            </a:extLst>
          </p:cNvPr>
          <p:cNvSpPr txBox="1"/>
          <p:nvPr/>
        </p:nvSpPr>
        <p:spPr>
          <a:xfrm>
            <a:off x="3749980" y="1324389"/>
            <a:ext cx="474610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AMP-AD 1.0 key achievements</a:t>
            </a:r>
          </a:p>
        </p:txBody>
      </p:sp>
      <p:sp>
        <p:nvSpPr>
          <p:cNvPr id="10" name="Rectangle: Rounded Corners 9">
            <a:extLst>
              <a:ext uri="{FF2B5EF4-FFF2-40B4-BE49-F238E27FC236}">
                <a16:creationId xmlns:a16="http://schemas.microsoft.com/office/drawing/2014/main" id="{179E3C26-D419-44FF-A8F1-C96F1F58A82B}"/>
              </a:ext>
            </a:extLst>
          </p:cNvPr>
          <p:cNvSpPr/>
          <p:nvPr/>
        </p:nvSpPr>
        <p:spPr>
          <a:xfrm>
            <a:off x="1752598" y="5185939"/>
            <a:ext cx="8686800" cy="147616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00050" marR="0" lvl="1" indent="0" algn="l" defTabSz="914400" rtl="0" eaLnBrk="1" fontAlgn="base" latinLnBrk="0" hangingPunct="1">
              <a:lnSpc>
                <a:spcPct val="100000"/>
              </a:lnSpc>
              <a:spcBef>
                <a:spcPts val="0"/>
              </a:spcBef>
              <a:spcAft>
                <a:spcPts val="0"/>
              </a:spcAft>
              <a:buClr>
                <a:srgbClr val="2740F9"/>
              </a:buClr>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00050" marR="0" lvl="1" indent="0" algn="l" defTabSz="914400" rtl="0" eaLnBrk="1" fontAlgn="base" latinLnBrk="0" hangingPunct="1">
              <a:lnSpc>
                <a:spcPct val="100000"/>
              </a:lnSpc>
              <a:spcBef>
                <a:spcPts val="0"/>
              </a:spcBef>
              <a:spcAft>
                <a:spcPts val="0"/>
              </a:spcAft>
              <a:buClr>
                <a:srgbClr val="2740F9"/>
              </a:buClr>
              <a:buSzTx/>
              <a:buFontTx/>
              <a:buNone/>
              <a:tabLst/>
              <a:defRPr/>
            </a:pPr>
            <a:endPar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400050" marR="0" lvl="1" indent="0" algn="l" defTabSz="914400" rtl="0" eaLnBrk="1" fontAlgn="base" latinLnBrk="0" hangingPunct="1">
              <a:lnSpc>
                <a:spcPct val="100000"/>
              </a:lnSpc>
              <a:spcBef>
                <a:spcPts val="0"/>
              </a:spcBef>
              <a:spcAft>
                <a:spcPts val="0"/>
              </a:spcAft>
              <a:buClr>
                <a:srgbClr val="2740F9"/>
              </a:buClr>
              <a:buSzTx/>
              <a:buFontTx/>
              <a:buNone/>
              <a:tabLst/>
              <a:defRPr/>
            </a:pPr>
            <a:r>
              <a:rPr kumimoji="0" lang="en-US" sz="16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INITIATED</a:t>
            </a:r>
            <a:endParaRPr kumimoji="0" lang="en-US" sz="16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57250" marR="0" lvl="1" indent="-457200" algn="l" defTabSz="914400" rtl="0" eaLnBrk="1" fontAlgn="base" latinLnBrk="0" hangingPunct="1">
              <a:lnSpc>
                <a:spcPct val="100000"/>
              </a:lnSpc>
              <a:spcBef>
                <a:spcPts val="600"/>
              </a:spcBef>
              <a:spcAft>
                <a:spcPts val="600"/>
              </a:spcAft>
              <a:buClr>
                <a:srgbClr val="2740F9"/>
              </a:buClr>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Single cell RNAseq profiling (human and mouse brain)</a:t>
            </a:r>
          </a:p>
          <a:p>
            <a:pPr marL="857250" marR="0" lvl="1" indent="-457200" algn="l" defTabSz="914400" rtl="0" eaLnBrk="1" fontAlgn="base" latinLnBrk="0" hangingPunct="1">
              <a:lnSpc>
                <a:spcPct val="100000"/>
              </a:lnSpc>
              <a:spcBef>
                <a:spcPts val="600"/>
              </a:spcBef>
              <a:spcAft>
                <a:spcPts val="600"/>
              </a:spcAft>
              <a:buClr>
                <a:srgbClr val="2740F9"/>
              </a:buClr>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Biomarker discovery pilot projects  –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RNAseq</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proteomic, metabolomic – CSF and plasma)</a:t>
            </a:r>
          </a:p>
          <a:p>
            <a:pPr marL="857250" marR="0" lvl="1" indent="-457200" algn="l" defTabSz="914400" rtl="0" eaLnBrk="1" fontAlgn="base" latinLnBrk="0" hangingPunct="1">
              <a:lnSpc>
                <a:spcPct val="100000"/>
              </a:lnSpc>
              <a:spcBef>
                <a:spcPts val="600"/>
              </a:spcBef>
              <a:spcAft>
                <a:spcPts val="600"/>
              </a:spcAft>
              <a:buClr>
                <a:srgbClr val="2740F9"/>
              </a:buClr>
              <a:buSzTx/>
              <a:buFont typeface="+mj-lt"/>
              <a:buAutoNum type="arabicPeriod"/>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31DF6E1E-32C3-465F-A69A-B98405BAD1B1}"/>
              </a:ext>
            </a:extLst>
          </p:cNvPr>
          <p:cNvSpPr txBox="1"/>
          <p:nvPr/>
        </p:nvSpPr>
        <p:spPr>
          <a:xfrm>
            <a:off x="1921070" y="1783352"/>
            <a:ext cx="17748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COMPLETED: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154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86"/>
          <p:cNvSpPr/>
          <p:nvPr/>
        </p:nvSpPr>
        <p:spPr>
          <a:xfrm>
            <a:off x="4074324" y="1476067"/>
            <a:ext cx="6623200" cy="5167200"/>
          </a:xfrm>
          <a:prstGeom prst="triangle">
            <a:avLst>
              <a:gd name="adj" fmla="val 50000"/>
            </a:avLst>
          </a:prstGeom>
          <a:solidFill>
            <a:srgbClr val="D0E0E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67" b="0" i="0" u="none" strike="noStrike" kern="1200" cap="none" spc="0" normalizeH="0" baseline="0" noProof="0">
              <a:ln>
                <a:noFill/>
              </a:ln>
              <a:solidFill>
                <a:srgbClr val="313F56"/>
              </a:solidFill>
              <a:effectLst/>
              <a:uLnTx/>
              <a:uFillTx/>
              <a:latin typeface="Arial"/>
              <a:ea typeface="Arial"/>
              <a:cs typeface="Arial"/>
              <a:sym typeface="Arial"/>
            </a:endParaRPr>
          </a:p>
        </p:txBody>
      </p:sp>
      <p:sp>
        <p:nvSpPr>
          <p:cNvPr id="362" name="Google Shape;362;p86"/>
          <p:cNvSpPr txBox="1"/>
          <p:nvPr/>
        </p:nvSpPr>
        <p:spPr>
          <a:xfrm>
            <a:off x="4680557" y="5863333"/>
            <a:ext cx="5396400" cy="6252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313F56"/>
                </a:solidFill>
                <a:effectLst/>
                <a:uLnTx/>
                <a:uFillTx/>
                <a:latin typeface="Lato"/>
                <a:ea typeface="Lato"/>
                <a:cs typeface="Lato"/>
                <a:sym typeface="Lato"/>
              </a:rPr>
              <a:t>Data</a:t>
            </a:r>
            <a:endParaRPr kumimoji="0" sz="1867" b="1" i="0" u="none" strike="noStrike" kern="1200" cap="none" spc="0" normalizeH="0" baseline="0" noProof="0">
              <a:ln>
                <a:noFill/>
              </a:ln>
              <a:solidFill>
                <a:srgbClr val="313F56"/>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prstClr val="black"/>
              </a:buClr>
              <a:buSzPts val="1100"/>
              <a:buFontTx/>
              <a:buNone/>
              <a:tabLst/>
              <a:defRPr/>
            </a:pPr>
            <a:r>
              <a:rPr kumimoji="0" lang="en" sz="1600" b="0" i="1" u="none" strike="noStrike" kern="1200" cap="none" spc="0" normalizeH="0" baseline="0" noProof="0">
                <a:ln>
                  <a:noFill/>
                </a:ln>
                <a:solidFill>
                  <a:srgbClr val="666666"/>
                </a:solidFill>
                <a:effectLst/>
                <a:uLnTx/>
                <a:uFillTx/>
                <a:latin typeface="Lato"/>
                <a:ea typeface="Lato"/>
                <a:cs typeface="Lato"/>
                <a:sym typeface="Lato"/>
              </a:rPr>
              <a:t>Raw and processed versions of AD Consortia data</a:t>
            </a:r>
            <a:endParaRPr kumimoji="0" sz="1867" b="1" i="0" u="none" strike="noStrike" kern="1200" cap="none" spc="0" normalizeH="0" baseline="0" noProof="0">
              <a:ln>
                <a:noFill/>
              </a:ln>
              <a:solidFill>
                <a:srgbClr val="313F56"/>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endParaRPr kumimoji="0" sz="1600" b="0" i="1" u="none" strike="noStrike" kern="1200" cap="none" spc="0" normalizeH="0" baseline="0" noProof="0">
              <a:ln>
                <a:noFill/>
              </a:ln>
              <a:solidFill>
                <a:srgbClr val="313F56"/>
              </a:solidFill>
              <a:effectLst/>
              <a:uLnTx/>
              <a:uFillTx/>
              <a:latin typeface="Lato"/>
              <a:ea typeface="Lato"/>
              <a:cs typeface="Lato"/>
              <a:sym typeface="Lato"/>
            </a:endParaRPr>
          </a:p>
        </p:txBody>
      </p:sp>
      <p:sp>
        <p:nvSpPr>
          <p:cNvPr id="363" name="Google Shape;363;p86"/>
          <p:cNvSpPr txBox="1"/>
          <p:nvPr/>
        </p:nvSpPr>
        <p:spPr>
          <a:xfrm>
            <a:off x="5403524" y="4676400"/>
            <a:ext cx="4064400" cy="7636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313F56"/>
                </a:solidFill>
                <a:effectLst/>
                <a:uLnTx/>
                <a:uFillTx/>
                <a:latin typeface="Lato"/>
                <a:ea typeface="Lato"/>
                <a:cs typeface="Lato"/>
                <a:sym typeface="Lato"/>
              </a:rPr>
              <a:t>Algorithms</a:t>
            </a:r>
            <a:endParaRPr kumimoji="0" sz="1867" b="1" i="0" u="none" strike="noStrike" kern="1200" cap="none" spc="0" normalizeH="0" baseline="0" noProof="0">
              <a:ln>
                <a:noFill/>
              </a:ln>
              <a:solidFill>
                <a:srgbClr val="313F56"/>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1" u="none" strike="noStrike" kern="1200" cap="none" spc="0" normalizeH="0" baseline="0" noProof="0">
                <a:ln>
                  <a:noFill/>
                </a:ln>
                <a:solidFill>
                  <a:srgbClr val="666666"/>
                </a:solidFill>
                <a:effectLst/>
                <a:uLnTx/>
                <a:uFillTx/>
                <a:latin typeface="Lato"/>
                <a:ea typeface="Lato"/>
                <a:cs typeface="Lato"/>
                <a:sym typeface="Lato"/>
              </a:rPr>
              <a:t>e.g., RNAseq processing, proteomic analysis, single cell RNA</a:t>
            </a:r>
            <a:endParaRPr kumimoji="0" sz="1600" b="0" i="1" u="none" strike="noStrike" kern="1200" cap="none" spc="0" normalizeH="0" baseline="0" noProof="0">
              <a:ln>
                <a:noFill/>
              </a:ln>
              <a:solidFill>
                <a:srgbClr val="666666"/>
              </a:solidFill>
              <a:effectLst/>
              <a:uLnTx/>
              <a:uFillTx/>
              <a:latin typeface="Lato"/>
              <a:ea typeface="Lato"/>
              <a:cs typeface="Lato"/>
              <a:sym typeface="Lato"/>
            </a:endParaRPr>
          </a:p>
        </p:txBody>
      </p:sp>
      <p:sp>
        <p:nvSpPr>
          <p:cNvPr id="364" name="Google Shape;364;p86"/>
          <p:cNvSpPr txBox="1"/>
          <p:nvPr/>
        </p:nvSpPr>
        <p:spPr>
          <a:xfrm>
            <a:off x="5491857" y="3670667"/>
            <a:ext cx="3694800" cy="582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dirty="0">
                <a:ln>
                  <a:noFill/>
                </a:ln>
                <a:solidFill>
                  <a:srgbClr val="313F56"/>
                </a:solidFill>
                <a:effectLst/>
                <a:uLnTx/>
                <a:uFillTx/>
                <a:latin typeface="Lato"/>
                <a:ea typeface="Lato"/>
                <a:cs typeface="Lato"/>
                <a:sym typeface="Lato"/>
              </a:rPr>
              <a:t>Analytical results</a:t>
            </a:r>
            <a:endParaRPr kumimoji="0" sz="1867" b="1" i="0" u="none" strike="noStrike" kern="1200" cap="none" spc="0" normalizeH="0" baseline="0" noProof="0" dirty="0">
              <a:ln>
                <a:noFill/>
              </a:ln>
              <a:solidFill>
                <a:srgbClr val="313F56"/>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1" u="none" strike="noStrike" kern="1200" cap="none" spc="0" normalizeH="0" baseline="0" noProof="0" dirty="0">
                <a:ln>
                  <a:noFill/>
                </a:ln>
                <a:solidFill>
                  <a:srgbClr val="666666"/>
                </a:solidFill>
                <a:effectLst/>
                <a:uLnTx/>
                <a:uFillTx/>
                <a:latin typeface="Lato"/>
                <a:ea typeface="Lato"/>
                <a:cs typeface="Lato"/>
                <a:sym typeface="Lato"/>
              </a:rPr>
              <a:t>e.g., eQTL, networks, diff expn</a:t>
            </a:r>
            <a:endParaRPr kumimoji="0" sz="1600" b="0" i="1" u="none" strike="noStrike" kern="1200" cap="none" spc="0" normalizeH="0" baseline="0" noProof="0" dirty="0">
              <a:ln>
                <a:noFill/>
              </a:ln>
              <a:solidFill>
                <a:srgbClr val="666666"/>
              </a:solidFill>
              <a:effectLst/>
              <a:uLnTx/>
              <a:uFillTx/>
              <a:latin typeface="Lato"/>
              <a:ea typeface="Lato"/>
              <a:cs typeface="Lato"/>
              <a:sym typeface="Lato"/>
            </a:endParaRPr>
          </a:p>
        </p:txBody>
      </p:sp>
      <p:sp>
        <p:nvSpPr>
          <p:cNvPr id="365" name="Google Shape;365;p86"/>
          <p:cNvSpPr txBox="1"/>
          <p:nvPr/>
        </p:nvSpPr>
        <p:spPr>
          <a:xfrm>
            <a:off x="6462857" y="2512867"/>
            <a:ext cx="1752800" cy="582400"/>
          </a:xfrm>
          <a:prstGeom prst="rect">
            <a:avLst/>
          </a:prstGeom>
          <a:no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1" i="0" u="none" strike="noStrike" kern="1200" cap="none" spc="0" normalizeH="0" baseline="0" noProof="0">
                <a:ln>
                  <a:noFill/>
                </a:ln>
                <a:solidFill>
                  <a:srgbClr val="313F56"/>
                </a:solidFill>
                <a:effectLst/>
                <a:uLnTx/>
                <a:uFillTx/>
                <a:latin typeface="Lato"/>
                <a:ea typeface="Lato"/>
                <a:cs typeface="Lato"/>
                <a:sym typeface="Lato"/>
              </a:rPr>
              <a:t>Insights</a:t>
            </a:r>
            <a:endParaRPr kumimoji="0" sz="1867" b="1" i="0" u="none" strike="noStrike" kern="1200" cap="none" spc="0" normalizeH="0" baseline="0" noProof="0">
              <a:ln>
                <a:noFill/>
              </a:ln>
              <a:solidFill>
                <a:srgbClr val="313F56"/>
              </a:solidFill>
              <a:effectLst/>
              <a:uLnTx/>
              <a:uFillTx/>
              <a:latin typeface="Lato"/>
              <a:ea typeface="Lato"/>
              <a:cs typeface="Lato"/>
              <a:sym typeface="Lato"/>
            </a:endParaRPr>
          </a:p>
          <a:p>
            <a:pPr marL="0" marR="0" lvl="0" indent="0" algn="ctr" defTabSz="914400" rtl="0" eaLnBrk="1" fontAlgn="auto" latinLnBrk="0" hangingPunct="1">
              <a:lnSpc>
                <a:spcPct val="100000"/>
              </a:lnSpc>
              <a:spcBef>
                <a:spcPts val="0"/>
              </a:spcBef>
              <a:spcAft>
                <a:spcPts val="0"/>
              </a:spcAft>
              <a:buClr>
                <a:srgbClr val="000000"/>
              </a:buClr>
              <a:buSzPts val="1200"/>
              <a:buFontTx/>
              <a:buNone/>
              <a:tabLst/>
              <a:defRPr/>
            </a:pPr>
            <a:r>
              <a:rPr kumimoji="0" lang="en" sz="1600" b="0" i="1" u="none" strike="noStrike" kern="1200" cap="none" spc="0" normalizeH="0" baseline="0" noProof="0">
                <a:ln>
                  <a:noFill/>
                </a:ln>
                <a:solidFill>
                  <a:srgbClr val="666666"/>
                </a:solidFill>
                <a:effectLst/>
                <a:uLnTx/>
                <a:uFillTx/>
                <a:latin typeface="Lato"/>
                <a:ea typeface="Lato"/>
                <a:cs typeface="Lato"/>
                <a:sym typeface="Lato"/>
              </a:rPr>
              <a:t>e.g., targets</a:t>
            </a:r>
            <a:endParaRPr kumimoji="0" sz="1600" b="0" i="1" u="none" strike="noStrike" kern="1200" cap="none" spc="0" normalizeH="0" baseline="0" noProof="0">
              <a:ln>
                <a:noFill/>
              </a:ln>
              <a:solidFill>
                <a:srgbClr val="666666"/>
              </a:solidFill>
              <a:effectLst/>
              <a:uLnTx/>
              <a:uFillTx/>
              <a:latin typeface="Lato"/>
              <a:ea typeface="Lato"/>
              <a:cs typeface="Lato"/>
              <a:sym typeface="Lato"/>
            </a:endParaRPr>
          </a:p>
        </p:txBody>
      </p:sp>
      <p:sp>
        <p:nvSpPr>
          <p:cNvPr id="366" name="Google Shape;366;p86"/>
          <p:cNvSpPr txBox="1"/>
          <p:nvPr/>
        </p:nvSpPr>
        <p:spPr>
          <a:xfrm>
            <a:off x="-856143" y="267870"/>
            <a:ext cx="12696000" cy="763600"/>
          </a:xfrm>
          <a:prstGeom prst="rect">
            <a:avLst/>
          </a:prstGeom>
          <a:noFill/>
          <a:ln>
            <a:noFill/>
          </a:ln>
        </p:spPr>
        <p:txBody>
          <a:bodyPr spcFirstLastPara="1" wrap="square" lIns="121900" tIns="121900" rIns="121900" bIns="121900" anchor="t" anchorCtr="0">
            <a:noAutofit/>
          </a:bodyPr>
          <a:lstStyle/>
          <a:p>
            <a:pPr marL="609585" marR="0" lvl="0" indent="0" algn="ctr" defTabSz="914400" rtl="0" eaLnBrk="1" fontAlgn="auto" latinLnBrk="0" hangingPunct="1">
              <a:lnSpc>
                <a:spcPct val="90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5B95BA"/>
                </a:solidFill>
                <a:effectLst/>
                <a:uLnTx/>
                <a:uFillTx/>
                <a:latin typeface="Lato"/>
                <a:ea typeface="Lato"/>
                <a:cs typeface="Lato"/>
                <a:sym typeface="Lato"/>
              </a:rPr>
              <a:t>AMP-AD Knowledge Portal</a:t>
            </a:r>
          </a:p>
        </p:txBody>
      </p:sp>
      <p:sp>
        <p:nvSpPr>
          <p:cNvPr id="367" name="Google Shape;367;p86"/>
          <p:cNvSpPr txBox="1"/>
          <p:nvPr/>
        </p:nvSpPr>
        <p:spPr>
          <a:xfrm>
            <a:off x="471615" y="1787150"/>
            <a:ext cx="5134991" cy="1354217"/>
          </a:xfrm>
          <a:prstGeom prst="rect">
            <a:avLst/>
          </a:prstGeom>
          <a:noFill/>
          <a:ln>
            <a:noFill/>
          </a:ln>
        </p:spPr>
        <p:txBody>
          <a:bodyPr spcFirstLastPara="1" wrap="square" lIns="121900" tIns="60933" rIns="121900" bIns="60933"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667" b="1" i="0" u="none" strike="noStrike" kern="1200" cap="none" spc="0" normalizeH="0" baseline="0" noProof="0">
                <a:ln>
                  <a:noFill/>
                </a:ln>
                <a:solidFill>
                  <a:srgbClr val="6893B8"/>
                </a:solidFill>
                <a:effectLst/>
                <a:uLnTx/>
                <a:uFillTx/>
                <a:latin typeface="Lato"/>
                <a:ea typeface="Lato"/>
                <a:cs typeface="Lato"/>
                <a:sym typeface="Lato"/>
              </a:rPr>
              <a:t>1. Reuse</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667" b="1" i="0" u="none" strike="noStrike" kern="1200" cap="none" spc="0" normalizeH="0" baseline="0" noProof="0">
                <a:ln>
                  <a:noFill/>
                </a:ln>
                <a:solidFill>
                  <a:srgbClr val="6893B8"/>
                </a:solidFill>
                <a:effectLst/>
                <a:uLnTx/>
                <a:uFillTx/>
                <a:latin typeface="Lato"/>
                <a:ea typeface="Lato"/>
                <a:cs typeface="Lato"/>
                <a:sym typeface="Lato"/>
              </a:rPr>
              <a:t>2. Transparency</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667" b="1" i="0" u="none" strike="noStrike" kern="1200" cap="none" spc="0" normalizeH="0" baseline="0" noProof="0">
                <a:ln>
                  <a:noFill/>
                </a:ln>
                <a:solidFill>
                  <a:srgbClr val="6893B8"/>
                </a:solidFill>
                <a:effectLst/>
                <a:uLnTx/>
                <a:uFillTx/>
                <a:latin typeface="Lato"/>
                <a:ea typeface="Lato"/>
                <a:cs typeface="Lato"/>
                <a:sym typeface="Lato"/>
              </a:rPr>
              <a:t>3. Independent evaluation</a:t>
            </a: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8" name="Google Shape;368;p86"/>
          <p:cNvPicPr preferRelativeResize="0"/>
          <p:nvPr/>
        </p:nvPicPr>
        <p:blipFill rotWithShape="1">
          <a:blip r:embed="rId3">
            <a:alphaModFix/>
          </a:blip>
          <a:srcRect r="75794" b="-11520"/>
          <a:stretch/>
        </p:blipFill>
        <p:spPr>
          <a:xfrm>
            <a:off x="10469671" y="5541585"/>
            <a:ext cx="1097479" cy="933233"/>
          </a:xfrm>
          <a:prstGeom prst="rect">
            <a:avLst/>
          </a:prstGeom>
          <a:noFill/>
          <a:ln>
            <a:noFill/>
          </a:ln>
        </p:spPr>
      </p:pic>
      <p:pic>
        <p:nvPicPr>
          <p:cNvPr id="370" name="Google Shape;370;p86"/>
          <p:cNvPicPr preferRelativeResize="0"/>
          <p:nvPr/>
        </p:nvPicPr>
        <p:blipFill rotWithShape="1">
          <a:blip r:embed="rId4">
            <a:alphaModFix/>
          </a:blip>
          <a:srcRect r="79434"/>
          <a:stretch/>
        </p:blipFill>
        <p:spPr>
          <a:xfrm>
            <a:off x="9358377" y="3840818"/>
            <a:ext cx="1111292" cy="933233"/>
          </a:xfrm>
          <a:prstGeom prst="rect">
            <a:avLst/>
          </a:prstGeom>
          <a:noFill/>
          <a:ln>
            <a:noFill/>
          </a:ln>
        </p:spPr>
      </p:pic>
      <p:pic>
        <p:nvPicPr>
          <p:cNvPr id="14" name="Google Shape;539;p102">
            <a:extLst>
              <a:ext uri="{FF2B5EF4-FFF2-40B4-BE49-F238E27FC236}">
                <a16:creationId xmlns:a16="http://schemas.microsoft.com/office/drawing/2014/main" id="{99E29C3F-126F-4845-8377-3F6CAB71C184}"/>
              </a:ext>
            </a:extLst>
          </p:cNvPr>
          <p:cNvPicPr preferRelativeResize="0"/>
          <p:nvPr/>
        </p:nvPicPr>
        <p:blipFill rotWithShape="1">
          <a:blip r:embed="rId5">
            <a:alphaModFix/>
          </a:blip>
          <a:srcRect/>
          <a:stretch/>
        </p:blipFill>
        <p:spPr>
          <a:xfrm>
            <a:off x="8394034" y="2168629"/>
            <a:ext cx="2362949" cy="782995"/>
          </a:xfrm>
          <a:prstGeom prst="rect">
            <a:avLst/>
          </a:prstGeom>
          <a:noFill/>
          <a:ln>
            <a:noFill/>
          </a:ln>
        </p:spPr>
      </p:pic>
    </p:spTree>
    <p:extLst>
      <p:ext uri="{BB962C8B-B14F-4D97-AF65-F5344CB8AC3E}">
        <p14:creationId xmlns:p14="http://schemas.microsoft.com/office/powerpoint/2010/main" val="5830781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106"/>
          <p:cNvSpPr txBox="1"/>
          <p:nvPr/>
        </p:nvSpPr>
        <p:spPr>
          <a:xfrm>
            <a:off x="6484916" y="2383702"/>
            <a:ext cx="4996543" cy="3244981"/>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100"/>
              <a:buFontTx/>
              <a:buNone/>
              <a:tabLst/>
              <a:defRPr/>
            </a:pPr>
            <a:r>
              <a:rPr kumimoji="0" lang="en" sz="1800" b="1" i="0" u="none" strike="noStrike" kern="1200" cap="none" spc="0" normalizeH="0" baseline="0" noProof="0" dirty="0">
                <a:ln>
                  <a:noFill/>
                </a:ln>
                <a:solidFill>
                  <a:srgbClr val="313F56"/>
                </a:solidFill>
                <a:effectLst/>
                <a:uLnTx/>
                <a:uFillTx/>
                <a:latin typeface="Lato"/>
                <a:ea typeface="Lato"/>
                <a:cs typeface="Lato"/>
                <a:sym typeface="Lato"/>
              </a:rPr>
              <a:t>Discover and evaluate hypotheses that other researchers are exploring, in the form of nominated targets.</a:t>
            </a: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800" b="1" i="0" u="none" strike="noStrike" kern="1200" cap="none" spc="0" normalizeH="0" baseline="0" noProof="0" dirty="0">
                <a:ln>
                  <a:noFill/>
                </a:ln>
                <a:solidFill>
                  <a:srgbClr val="313F56"/>
                </a:solidFill>
                <a:effectLst/>
                <a:uLnTx/>
                <a:uFillTx/>
                <a:latin typeface="Lato"/>
                <a:ea typeface="Lato"/>
                <a:cs typeface="Lato"/>
                <a:sym typeface="Lato"/>
              </a:rPr>
              <a:t>Evaluate your own hypotheses, by viewing curated, AMP-AD verified systems biology evidence for any gene of interest .</a:t>
            </a: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a:p>
            <a:pPr marL="609585"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a:p>
            <a:pPr marL="609585"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a:p>
            <a:pPr marL="609585"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a:p>
            <a:pPr marL="609585"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1800" b="1" i="0" u="none" strike="noStrike" kern="1200" cap="none" spc="0" normalizeH="0" baseline="0" noProof="0" dirty="0">
              <a:ln>
                <a:noFill/>
              </a:ln>
              <a:solidFill>
                <a:srgbClr val="313F56"/>
              </a:solidFill>
              <a:effectLst/>
              <a:uLnTx/>
              <a:uFillTx/>
              <a:latin typeface="Lato"/>
              <a:ea typeface="Lato"/>
              <a:cs typeface="Lato"/>
              <a:sym typeface="Lato"/>
            </a:endParaRPr>
          </a:p>
        </p:txBody>
      </p:sp>
      <p:pic>
        <p:nvPicPr>
          <p:cNvPr id="577" name="Google Shape;577;p106"/>
          <p:cNvPicPr preferRelativeResize="0"/>
          <p:nvPr/>
        </p:nvPicPr>
        <p:blipFill rotWithShape="1">
          <a:blip r:embed="rId3">
            <a:alphaModFix/>
          </a:blip>
          <a:srcRect/>
          <a:stretch/>
        </p:blipFill>
        <p:spPr>
          <a:xfrm>
            <a:off x="826267" y="2087867"/>
            <a:ext cx="5269733" cy="2881304"/>
          </a:xfrm>
          <a:prstGeom prst="rect">
            <a:avLst/>
          </a:prstGeom>
          <a:noFill/>
          <a:ln>
            <a:noFill/>
          </a:ln>
          <a:effectLst>
            <a:outerShdw blurRad="57150" dist="19050" dir="5400000" algn="bl" rotWithShape="0">
              <a:srgbClr val="000000">
                <a:alpha val="50000"/>
              </a:srgbClr>
            </a:outerShdw>
          </a:effectLst>
        </p:spPr>
      </p:pic>
      <p:sp>
        <p:nvSpPr>
          <p:cNvPr id="578" name="Google Shape;578;p106"/>
          <p:cNvSpPr txBox="1"/>
          <p:nvPr/>
        </p:nvSpPr>
        <p:spPr>
          <a:xfrm>
            <a:off x="1582476" y="4819315"/>
            <a:ext cx="3959200" cy="686400"/>
          </a:xfrm>
          <a:prstGeom prst="rect">
            <a:avLst/>
          </a:prstGeom>
          <a:noFill/>
          <a:ln>
            <a:noFill/>
          </a:ln>
        </p:spPr>
        <p:txBody>
          <a:bodyPr spcFirstLastPara="1" wrap="square" lIns="91400" tIns="91400" rIns="91400" bIns="914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kumimoji="0" lang="en" sz="1867" b="0" i="0" u="sng" strike="noStrike" kern="1200" cap="none" spc="0" normalizeH="0" baseline="0" noProof="0">
                <a:ln>
                  <a:noFill/>
                </a:ln>
                <a:solidFill>
                  <a:srgbClr val="0563C1"/>
                </a:solidFill>
                <a:effectLst/>
                <a:uLnTx/>
                <a:uFillTx/>
                <a:latin typeface="Lato"/>
                <a:ea typeface="Lato"/>
                <a:cs typeface="Lato"/>
                <a:sym typeface="Lato"/>
                <a:hlinkClick r:id="rId4"/>
              </a:rPr>
              <a:t>https://agora.ampadportal.org/</a:t>
            </a:r>
            <a:endParaRPr kumimoji="0" sz="1867" b="0" i="0" u="none" strike="noStrike" kern="1200" cap="none" spc="0" normalizeH="0" baseline="0" noProof="0">
              <a:ln>
                <a:noFill/>
              </a:ln>
              <a:solidFill>
                <a:srgbClr val="000000"/>
              </a:solidFill>
              <a:effectLst/>
              <a:uLnTx/>
              <a:uFillTx/>
              <a:latin typeface="Lato"/>
              <a:ea typeface="Lato"/>
              <a:cs typeface="Lato"/>
              <a:sym typeface="Lato"/>
            </a:endParaRPr>
          </a:p>
        </p:txBody>
      </p:sp>
      <p:sp>
        <p:nvSpPr>
          <p:cNvPr id="579" name="Google Shape;579;p106"/>
          <p:cNvSpPr txBox="1"/>
          <p:nvPr/>
        </p:nvSpPr>
        <p:spPr>
          <a:xfrm>
            <a:off x="-252000" y="340343"/>
            <a:ext cx="12696000" cy="763600"/>
          </a:xfrm>
          <a:prstGeom prst="rect">
            <a:avLst/>
          </a:prstGeom>
          <a:noFill/>
          <a:ln>
            <a:noFill/>
          </a:ln>
        </p:spPr>
        <p:txBody>
          <a:bodyPr spcFirstLastPara="1" wrap="square" lIns="121900" tIns="121900" rIns="121900" bIns="121900" anchor="t" anchorCtr="0">
            <a:noAutofit/>
          </a:bodyPr>
          <a:lstStyle/>
          <a:p>
            <a:pPr marL="609585" marR="0" lvl="0" indent="0" algn="l" defTabSz="914400" rtl="0" eaLnBrk="1" fontAlgn="auto" latinLnBrk="0" hangingPunct="1">
              <a:lnSpc>
                <a:spcPct val="90000"/>
              </a:lnSpc>
              <a:spcBef>
                <a:spcPts val="0"/>
              </a:spcBef>
              <a:spcAft>
                <a:spcPts val="0"/>
              </a:spcAft>
              <a:buClrTx/>
              <a:buSzTx/>
              <a:buFontTx/>
              <a:buNone/>
              <a:tabLst/>
              <a:defRPr/>
            </a:pPr>
            <a:r>
              <a:rPr kumimoji="0" lang="en" sz="4000" b="1" i="0" u="none" strike="noStrike" kern="1200" cap="none" spc="0" normalizeH="0" baseline="0" noProof="0" dirty="0">
                <a:ln>
                  <a:noFill/>
                </a:ln>
                <a:solidFill>
                  <a:srgbClr val="5B95BA"/>
                </a:solidFill>
                <a:effectLst/>
                <a:uLnTx/>
                <a:uFillTx/>
                <a:latin typeface="Lato"/>
                <a:ea typeface="Lato"/>
                <a:cs typeface="Lato"/>
                <a:sym typeface="Lato"/>
              </a:rPr>
              <a:t>Agora: Sharing Analytical Results and Insights</a:t>
            </a:r>
            <a:endParaRPr kumimoji="0" sz="3733" b="1" i="1" u="none" strike="noStrike" kern="1200" cap="none" spc="0" normalizeH="0" baseline="0" noProof="0" dirty="0">
              <a:ln>
                <a:noFill/>
              </a:ln>
              <a:solidFill>
                <a:srgbClr val="5B95BA"/>
              </a:solidFill>
              <a:effectLst/>
              <a:uLnTx/>
              <a:uFillTx/>
              <a:latin typeface="Lato"/>
              <a:ea typeface="Lato"/>
              <a:cs typeface="Lato"/>
              <a:sym typeface="La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A32E2C5-4FD7-410F-8766-1528E3AA21FE}"/>
              </a:ext>
            </a:extLst>
          </p:cNvPr>
          <p:cNvSpPr txBox="1">
            <a:spLocks/>
          </p:cNvSpPr>
          <p:nvPr/>
        </p:nvSpPr>
        <p:spPr>
          <a:xfrm>
            <a:off x="1314541" y="1797166"/>
            <a:ext cx="12564931" cy="435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85725" marR="0" indent="-85725" algn="l" defTabSz="309563" rtl="0" latinLnBrk="0">
              <a:lnSpc>
                <a:spcPct val="100000"/>
              </a:lnSpc>
              <a:spcBef>
                <a:spcPts val="1688"/>
              </a:spcBef>
              <a:spcAft>
                <a:spcPts val="0"/>
              </a:spcAft>
              <a:buClrTx/>
              <a:buSzPct val="100000"/>
              <a:buFontTx/>
              <a:buChar char="•"/>
              <a:tabLst/>
              <a:defRPr sz="938" b="0" i="0" u="none" strike="noStrike" cap="none" spc="0" baseline="0">
                <a:ln>
                  <a:noFill/>
                </a:ln>
                <a:solidFill>
                  <a:srgbClr val="000000"/>
                </a:solidFill>
                <a:uFillTx/>
                <a:latin typeface="+mn-lt"/>
                <a:ea typeface="+mn-ea"/>
                <a:cs typeface="+mn-cs"/>
                <a:sym typeface="Calibri"/>
              </a:defRPr>
            </a:lvl1pPr>
            <a:lvl2pPr marL="362148"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2pPr>
            <a:lvl3pPr marL="600273"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3pPr>
            <a:lvl4pPr marL="838398"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4pPr>
            <a:lvl5pPr marL="1076523"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5pPr>
            <a:lvl6pPr marL="1314648"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6pPr>
            <a:lvl7pPr marL="1552773"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7pPr>
            <a:lvl8pPr marL="1790898"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8pPr>
            <a:lvl9pPr marL="2029023" marR="0" indent="-124023" algn="l" defTabSz="309563" rtl="0" latinLnBrk="0">
              <a:lnSpc>
                <a:spcPct val="100000"/>
              </a:lnSpc>
              <a:spcBef>
                <a:spcPts val="1688"/>
              </a:spcBef>
              <a:spcAft>
                <a:spcPts val="0"/>
              </a:spcAft>
              <a:buClrTx/>
              <a:buSzPct val="125000"/>
              <a:buFontTx/>
              <a:buChar char="•"/>
              <a:tabLst/>
              <a:defRPr sz="938" b="0" i="0" u="none" strike="noStrike" cap="none" spc="0" baseline="0">
                <a:ln>
                  <a:noFill/>
                </a:ln>
                <a:solidFill>
                  <a:srgbClr val="000000"/>
                </a:solidFill>
                <a:uFillTx/>
                <a:latin typeface="+mn-lt"/>
                <a:ea typeface="+mn-ea"/>
                <a:cs typeface="+mn-cs"/>
                <a:sym typeface="Calibri"/>
              </a:defRPr>
            </a:lvl9pPr>
          </a:lstStyle>
          <a:p>
            <a:pPr marL="0" marR="0" lvl="0" indent="0" algn="l" defTabSz="309563" rtl="0" eaLnBrk="1" fontAlgn="auto" latinLnBrk="0" hangingPunct="1">
              <a:lnSpc>
                <a:spcPct val="100000"/>
              </a:lnSpc>
              <a:spcBef>
                <a:spcPts val="1688"/>
              </a:spcBef>
              <a:spcAft>
                <a:spcPts val="0"/>
              </a:spcAft>
              <a:buClrTx/>
              <a:buSzPct val="100000"/>
              <a:buFontTx/>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a:ea typeface="+mn-ea"/>
                <a:cs typeface="+mn-cs"/>
                <a:sym typeface="Calibri"/>
              </a:rPr>
              <a:t>542 unique targets/53 targets* nominated by more than one team</a:t>
            </a:r>
          </a:p>
          <a:p>
            <a:pPr marL="85725" marR="0" lvl="0" indent="-85725" algn="l" defTabSz="309563" rtl="0" eaLnBrk="1" fontAlgn="auto" latinLnBrk="0" hangingPunct="1">
              <a:lnSpc>
                <a:spcPct val="100000"/>
              </a:lnSpc>
              <a:spcBef>
                <a:spcPts val="1688"/>
              </a:spcBef>
              <a:spcAft>
                <a:spcPts val="0"/>
              </a:spcAft>
              <a:buClrTx/>
              <a:buSzPct val="100000"/>
              <a:buFontTx/>
              <a:buChar char="•"/>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sym typeface="Calibri"/>
            </a:endParaRPr>
          </a:p>
        </p:txBody>
      </p:sp>
      <p:sp>
        <p:nvSpPr>
          <p:cNvPr id="6" name="Rectangle 5">
            <a:extLst>
              <a:ext uri="{FF2B5EF4-FFF2-40B4-BE49-F238E27FC236}">
                <a16:creationId xmlns:a16="http://schemas.microsoft.com/office/drawing/2014/main" id="{5646CA0C-BB4D-439B-A62D-43205637D202}"/>
              </a:ext>
            </a:extLst>
          </p:cNvPr>
          <p:cNvSpPr/>
          <p:nvPr/>
        </p:nvSpPr>
        <p:spPr>
          <a:xfrm>
            <a:off x="117339" y="3177936"/>
            <a:ext cx="8635337"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TARGET DEVELOPMENT LEVEL – IDG designation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Calibri Light" panose="020F0302020204030204" pitchFamily="34" charset="0"/>
              </a:rPr>
              <a:t>Tclin</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 Proteins annotated as drug targets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Calibri Light" panose="020F0302020204030204" pitchFamily="34" charset="0"/>
              </a:rPr>
              <a:t>Tchem</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 Proteins for which </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potent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small molecules are known</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Calibri Light" panose="020F0302020204030204" pitchFamily="34" charset="0"/>
              </a:rPr>
              <a:t>Tbio</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 Proteins for which some of the biology is known</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Calibri" panose="020F0502020204030204"/>
                <a:ea typeface="+mn-ea"/>
                <a:cs typeface="Calibri Light" panose="020F0302020204030204" pitchFamily="34" charset="0"/>
              </a:rPr>
              <a:t>Tdark</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rPr>
              <a:t> These proteins lack antibodies, publications or Gene RIFs</a:t>
            </a:r>
            <a:endPar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Calibri Light" panose="020F0302020204030204" pitchFamily="34" charset="0"/>
            </a:endParaRPr>
          </a:p>
        </p:txBody>
      </p:sp>
      <p:graphicFrame>
        <p:nvGraphicFramePr>
          <p:cNvPr id="7" name="Chart 6">
            <a:extLst>
              <a:ext uri="{FF2B5EF4-FFF2-40B4-BE49-F238E27FC236}">
                <a16:creationId xmlns:a16="http://schemas.microsoft.com/office/drawing/2014/main" id="{5365C4BB-FA8F-4C89-B9FB-7FF414B8EDB3}"/>
              </a:ext>
            </a:extLst>
          </p:cNvPr>
          <p:cNvGraphicFramePr>
            <a:graphicFrameLocks/>
          </p:cNvGraphicFramePr>
          <p:nvPr/>
        </p:nvGraphicFramePr>
        <p:xfrm>
          <a:off x="6283760" y="2469020"/>
          <a:ext cx="7332235" cy="356758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A856E3C-7D51-42A7-8479-B7656108F16C}"/>
              </a:ext>
            </a:extLst>
          </p:cNvPr>
          <p:cNvSpPr txBox="1"/>
          <p:nvPr/>
        </p:nvSpPr>
        <p:spPr>
          <a:xfrm>
            <a:off x="10095866" y="2948052"/>
            <a:ext cx="5185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Tclin</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5BCA3E8-ADF9-4C60-84B2-4285AEE8BFBE}"/>
              </a:ext>
            </a:extLst>
          </p:cNvPr>
          <p:cNvSpPr txBox="1"/>
          <p:nvPr/>
        </p:nvSpPr>
        <p:spPr>
          <a:xfrm>
            <a:off x="10494936" y="3580972"/>
            <a:ext cx="6644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Tchem</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1B87A258-5B74-4E3C-BE3C-BBB50FB06B4A}"/>
              </a:ext>
            </a:extLst>
          </p:cNvPr>
          <p:cNvSpPr txBox="1"/>
          <p:nvPr/>
        </p:nvSpPr>
        <p:spPr>
          <a:xfrm>
            <a:off x="9637496" y="4861031"/>
            <a:ext cx="51007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Tbio</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B4CCDD5-0E2F-4E7A-97C2-2D1E4955D596}"/>
              </a:ext>
            </a:extLst>
          </p:cNvPr>
          <p:cNvSpPr txBox="1"/>
          <p:nvPr/>
        </p:nvSpPr>
        <p:spPr>
          <a:xfrm>
            <a:off x="9297628" y="2822725"/>
            <a:ext cx="59490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Calibri" panose="020F0502020204030204"/>
                <a:ea typeface="+mn-ea"/>
                <a:cs typeface="+mn-cs"/>
              </a:rPr>
              <a:t>Tdark</a:t>
            </a: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Google Shape;72;p13">
            <a:extLst>
              <a:ext uri="{FF2B5EF4-FFF2-40B4-BE49-F238E27FC236}">
                <a16:creationId xmlns:a16="http://schemas.microsoft.com/office/drawing/2014/main" id="{8B20C376-923B-44A2-AA91-4BF5B5652068}"/>
              </a:ext>
            </a:extLst>
          </p:cNvPr>
          <p:cNvPicPr preferRelativeResize="0"/>
          <p:nvPr/>
        </p:nvPicPr>
        <p:blipFill>
          <a:blip r:embed="rId4">
            <a:alphaModFix/>
          </a:blip>
          <a:stretch>
            <a:fillRect/>
          </a:stretch>
        </p:blipFill>
        <p:spPr>
          <a:xfrm>
            <a:off x="3924853" y="603367"/>
            <a:ext cx="3566160" cy="1097280"/>
          </a:xfrm>
          <a:prstGeom prst="rect">
            <a:avLst/>
          </a:prstGeom>
          <a:noFill/>
          <a:ln>
            <a:noFill/>
          </a:ln>
        </p:spPr>
      </p:pic>
      <p:sp>
        <p:nvSpPr>
          <p:cNvPr id="3" name="Rectangle 2">
            <a:extLst>
              <a:ext uri="{FF2B5EF4-FFF2-40B4-BE49-F238E27FC236}">
                <a16:creationId xmlns:a16="http://schemas.microsoft.com/office/drawing/2014/main" id="{36C54C2E-362C-4E9C-9A00-BFA07A0EBA56}"/>
              </a:ext>
            </a:extLst>
          </p:cNvPr>
          <p:cNvSpPr/>
          <p:nvPr/>
        </p:nvSpPr>
        <p:spPr>
          <a:xfrm>
            <a:off x="117339" y="6195176"/>
            <a:ext cx="10574370"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Additional 44 instances of different teams nominating members of the same gene family, totaling ~100 genes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(i.e. SYT12,Emory team, SYT13 MSSM team)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2802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07"/>
          <p:cNvSpPr txBox="1">
            <a:spLocks noGrp="1"/>
          </p:cNvSpPr>
          <p:nvPr>
            <p:ph type="title"/>
          </p:nvPr>
        </p:nvSpPr>
        <p:spPr>
          <a:xfrm>
            <a:off x="132571" y="0"/>
            <a:ext cx="11360800" cy="763600"/>
          </a:xfrm>
          <a:prstGeom prst="rect">
            <a:avLst/>
          </a:prstGeom>
        </p:spPr>
        <p:txBody>
          <a:bodyPr spcFirstLastPara="1" vert="horz" wrap="square" lIns="121900" tIns="121900" rIns="121900" bIns="121900" rtlCol="0" anchor="t" anchorCtr="0">
            <a:noAutofit/>
          </a:bodyPr>
          <a:lstStyle/>
          <a:p>
            <a:pPr>
              <a:spcBef>
                <a:spcPts val="0"/>
              </a:spcBef>
              <a:buClr>
                <a:schemeClr val="dk1"/>
              </a:buClr>
            </a:pPr>
            <a:r>
              <a:rPr lang="en" sz="4000" dirty="0">
                <a:solidFill>
                  <a:srgbClr val="5B95BA"/>
                </a:solidFill>
                <a:latin typeface="Lato"/>
                <a:ea typeface="Lato"/>
                <a:cs typeface="Lato"/>
                <a:sym typeface="Lato"/>
              </a:rPr>
              <a:t>Agora: Nominated Targets</a:t>
            </a:r>
            <a:endParaRPr i="1" dirty="0">
              <a:solidFill>
                <a:srgbClr val="5B95BA"/>
              </a:solidFill>
              <a:latin typeface="Lato"/>
              <a:ea typeface="Lato"/>
              <a:cs typeface="Lato"/>
              <a:sym typeface="Lato"/>
            </a:endParaRPr>
          </a:p>
          <a:p>
            <a:pPr>
              <a:spcBef>
                <a:spcPts val="0"/>
              </a:spcBef>
            </a:pPr>
            <a:endParaRPr dirty="0"/>
          </a:p>
        </p:txBody>
      </p:sp>
      <p:pic>
        <p:nvPicPr>
          <p:cNvPr id="585" name="Google Shape;585;p107"/>
          <p:cNvPicPr preferRelativeResize="0"/>
          <p:nvPr/>
        </p:nvPicPr>
        <p:blipFill>
          <a:blip r:embed="rId3">
            <a:alphaModFix/>
          </a:blip>
          <a:stretch>
            <a:fillRect/>
          </a:stretch>
        </p:blipFill>
        <p:spPr>
          <a:xfrm>
            <a:off x="1749290" y="588627"/>
            <a:ext cx="8875167" cy="626937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1B315B9-5106-334E-BE8C-71245DDAA92D}"/>
              </a:ext>
            </a:extLst>
          </p:cNvPr>
          <p:cNvSpPr>
            <a:spLocks noGrp="1"/>
          </p:cNvSpPr>
          <p:nvPr>
            <p:ph type="title"/>
          </p:nvPr>
        </p:nvSpPr>
        <p:spPr>
          <a:xfrm>
            <a:off x="391885" y="180068"/>
            <a:ext cx="11244943" cy="1325563"/>
          </a:xfrm>
        </p:spPr>
        <p:txBody>
          <a:bodyPr/>
          <a:lstStyle/>
          <a:p>
            <a:pPr algn="ctr"/>
            <a:r>
              <a:rPr lang="en-US" b="1" dirty="0">
                <a:latin typeface="+mn-lt"/>
              </a:rPr>
              <a:t>Agora Targets- </a:t>
            </a:r>
            <a:r>
              <a:rPr lang="en-US" b="1" dirty="0" err="1">
                <a:latin typeface="+mn-lt"/>
              </a:rPr>
              <a:t>Druggability</a:t>
            </a:r>
            <a:r>
              <a:rPr lang="en-US" b="1" dirty="0">
                <a:latin typeface="+mn-lt"/>
              </a:rPr>
              <a:t> Rankings</a:t>
            </a:r>
            <a:r>
              <a:rPr lang="en-US" dirty="0"/>
              <a:t/>
            </a:r>
            <a:br>
              <a:rPr lang="en-US" dirty="0"/>
            </a:br>
            <a:endParaRPr lang="en-US" sz="3200" dirty="0"/>
          </a:p>
        </p:txBody>
      </p:sp>
      <p:sp>
        <p:nvSpPr>
          <p:cNvPr id="6" name="Content Placeholder 2">
            <a:extLst>
              <a:ext uri="{FF2B5EF4-FFF2-40B4-BE49-F238E27FC236}">
                <a16:creationId xmlns:a16="http://schemas.microsoft.com/office/drawing/2014/main" id="{9B3FAF81-B11A-E742-9835-C9FFEBB38813}"/>
              </a:ext>
            </a:extLst>
          </p:cNvPr>
          <p:cNvSpPr>
            <a:spLocks noGrp="1"/>
          </p:cNvSpPr>
          <p:nvPr>
            <p:ph idx="1"/>
          </p:nvPr>
        </p:nvSpPr>
        <p:spPr>
          <a:xfrm>
            <a:off x="267419" y="1789203"/>
            <a:ext cx="11924581" cy="4473575"/>
          </a:xfrm>
        </p:spPr>
        <p:txBody>
          <a:bodyPr>
            <a:normAutofit/>
          </a:bodyPr>
          <a:lstStyle/>
          <a:p>
            <a:pPr marL="0" indent="0">
              <a:buNone/>
            </a:pPr>
            <a:r>
              <a:rPr lang="en-US" b="1" dirty="0"/>
              <a:t>AMP-AD Pharma partners rated targets genome-wide across 6 dimensions: </a:t>
            </a:r>
          </a:p>
          <a:p>
            <a:pPr lvl="1"/>
            <a:r>
              <a:rPr lang="en-US" dirty="0"/>
              <a:t>Small Molecule </a:t>
            </a:r>
            <a:r>
              <a:rPr lang="en-US" dirty="0" err="1"/>
              <a:t>Druggability</a:t>
            </a:r>
            <a:endParaRPr lang="en-US" dirty="0"/>
          </a:p>
          <a:p>
            <a:pPr lvl="1"/>
            <a:r>
              <a:rPr lang="en-US" dirty="0"/>
              <a:t>Antibody feasibility</a:t>
            </a:r>
          </a:p>
          <a:p>
            <a:pPr lvl="1"/>
            <a:r>
              <a:rPr lang="en-US" dirty="0"/>
              <a:t>Safety</a:t>
            </a:r>
          </a:p>
          <a:p>
            <a:pPr lvl="1"/>
            <a:r>
              <a:rPr lang="en-US" dirty="0"/>
              <a:t>Tissue Engagement</a:t>
            </a:r>
          </a:p>
          <a:p>
            <a:pPr lvl="1"/>
            <a:r>
              <a:rPr lang="en-US" dirty="0"/>
              <a:t>Feasibility</a:t>
            </a:r>
          </a:p>
          <a:p>
            <a:pPr lvl="1"/>
            <a:r>
              <a:rPr lang="en-US" dirty="0"/>
              <a:t>New Modality</a:t>
            </a:r>
          </a:p>
          <a:p>
            <a:endParaRPr lang="en-US" dirty="0"/>
          </a:p>
        </p:txBody>
      </p:sp>
    </p:spTree>
    <p:extLst>
      <p:ext uri="{BB962C8B-B14F-4D97-AF65-F5344CB8AC3E}">
        <p14:creationId xmlns:p14="http://schemas.microsoft.com/office/powerpoint/2010/main" val="16254696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672AC9E-1A25-4C99-B31C-451D88B61A30}"/>
              </a:ext>
            </a:extLst>
          </p:cNvPr>
          <p:cNvSpPr/>
          <p:nvPr/>
        </p:nvSpPr>
        <p:spPr>
          <a:xfrm>
            <a:off x="3156810" y="2008152"/>
            <a:ext cx="5653326" cy="38649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EECD3FC-8149-4722-BA50-9DAEE9098BCB}"/>
              </a:ext>
            </a:extLst>
          </p:cNvPr>
          <p:cNvSpPr/>
          <p:nvPr/>
        </p:nvSpPr>
        <p:spPr>
          <a:xfrm>
            <a:off x="752905" y="1187290"/>
            <a:ext cx="9826894" cy="830997"/>
          </a:xfrm>
          <a:prstGeom prst="rect">
            <a:avLst/>
          </a:prstGeom>
        </p:spPr>
        <p:txBody>
          <a:bodyPr wrap="square">
            <a:spAutoFit/>
          </a:bodyPr>
          <a:lstStyle/>
          <a:p>
            <a:pPr marL="400050" marR="0" lvl="1"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a:p>
            <a:pPr marL="400050" marR="0" lvl="1"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AMP-AD 2.0 Teams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Rectangle 7">
            <a:extLst>
              <a:ext uri="{FF2B5EF4-FFF2-40B4-BE49-F238E27FC236}">
                <a16:creationId xmlns:a16="http://schemas.microsoft.com/office/drawing/2014/main" id="{56D98E7F-529E-4F9A-8BEA-36A2D5C67B4D}"/>
              </a:ext>
            </a:extLst>
          </p:cNvPr>
          <p:cNvSpPr/>
          <p:nvPr/>
        </p:nvSpPr>
        <p:spPr>
          <a:xfrm>
            <a:off x="2125015" y="2008152"/>
            <a:ext cx="7396103" cy="3785652"/>
          </a:xfrm>
          <a:prstGeom prst="rect">
            <a:avLst/>
          </a:prstGeom>
          <a:noFill/>
          <a:ln>
            <a:noFill/>
          </a:ln>
          <a:scene3d>
            <a:camera prst="obliqueTopRight"/>
            <a:lightRig rig="threePt" dir="t"/>
          </a:scene3d>
          <a:sp3d>
            <a:bevelT prst="relaxedInset"/>
          </a:sp3d>
        </p:spPr>
        <p:style>
          <a:lnRef idx="1">
            <a:schemeClr val="accent5"/>
          </a:lnRef>
          <a:fillRef idx="3">
            <a:schemeClr val="accent5"/>
          </a:fillRef>
          <a:effectRef idx="2">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endParaRPr>
          </a:p>
          <a:p>
            <a:pPr marL="400050" marR="0" lvl="1" indent="0" algn="ctr"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AMP-AD Data Coordinating Center (U24)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Sage Bionetworks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alibri" panose="020F0502020204030204"/>
                <a:ea typeface="+mn-ea"/>
                <a:cs typeface="+mn-cs"/>
              </a:rPr>
              <a:t> Academic Teams (U01):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Duke U-Indiana U-Helmholtz 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Icahn Institute at Mount Sinai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Arizona State University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Columbia-Rush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Emory-Baylor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UFL-Mayo-ISB</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C:\Users\hoffmanns.NIH\AppData\Local\Microsoft\Windows\Temporary Internet Files\Content.Outlook\OCF411WB\header-amp.jpg">
            <a:extLst>
              <a:ext uri="{FF2B5EF4-FFF2-40B4-BE49-F238E27FC236}">
                <a16:creationId xmlns:a16="http://schemas.microsoft.com/office/drawing/2014/main" id="{49C52765-A195-41C1-9215-33034D343F7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 y="0"/>
            <a:ext cx="12192000" cy="821149"/>
          </a:xfrm>
          <a:prstGeom prst="rect">
            <a:avLst/>
          </a:prstGeom>
          <a:noFill/>
          <a:ln>
            <a:noFill/>
          </a:ln>
        </p:spPr>
      </p:pic>
      <p:sp>
        <p:nvSpPr>
          <p:cNvPr id="10" name="Rectangle 9">
            <a:extLst>
              <a:ext uri="{FF2B5EF4-FFF2-40B4-BE49-F238E27FC236}">
                <a16:creationId xmlns:a16="http://schemas.microsoft.com/office/drawing/2014/main" id="{ED0C7F90-9B7C-4849-941C-75B8B0AA6BC8}"/>
              </a:ext>
            </a:extLst>
          </p:cNvPr>
          <p:cNvSpPr/>
          <p:nvPr/>
        </p:nvSpPr>
        <p:spPr>
          <a:xfrm>
            <a:off x="0" y="791930"/>
            <a:ext cx="12192000" cy="596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prstClr val="white"/>
                </a:solidFill>
                <a:effectLst/>
                <a:uLnTx/>
                <a:uFillTx/>
                <a:latin typeface="Calibri" panose="020F0502020204030204"/>
                <a:ea typeface="+mn-ea"/>
                <a:cs typeface="Calibri Light" panose="020F0302020204030204" pitchFamily="34" charset="0"/>
              </a:rPr>
              <a:t>  </a:t>
            </a:r>
            <a:r>
              <a:rPr kumimoji="0" lang="en-US" sz="3200" b="1" i="0" u="none" strike="noStrike" kern="0" cap="none" spc="0" normalizeH="0" baseline="0" noProof="0" dirty="0">
                <a:ln>
                  <a:noFill/>
                </a:ln>
                <a:solidFill>
                  <a:srgbClr val="4472C4">
                    <a:lumMod val="50000"/>
                  </a:srgbClr>
                </a:solidFill>
                <a:effectLst/>
                <a:uLnTx/>
                <a:uFillTx/>
                <a:latin typeface="Calibri" panose="020F0502020204030204"/>
                <a:ea typeface="+mn-ea"/>
                <a:cs typeface="Calibri Light" panose="020F0302020204030204" pitchFamily="34" charset="0"/>
              </a:rPr>
              <a:t>ALZHEIMER’S DISEASE: Target Discovery and Preclinical Validation</a:t>
            </a:r>
          </a:p>
        </p:txBody>
      </p:sp>
      <p:sp>
        <p:nvSpPr>
          <p:cNvPr id="19" name="object 4">
            <a:extLst>
              <a:ext uri="{FF2B5EF4-FFF2-40B4-BE49-F238E27FC236}">
                <a16:creationId xmlns:a16="http://schemas.microsoft.com/office/drawing/2014/main" id="{BA770B3F-D05C-4D01-BD24-C5AB702232CB}"/>
              </a:ext>
            </a:extLst>
          </p:cNvPr>
          <p:cNvSpPr/>
          <p:nvPr/>
        </p:nvSpPr>
        <p:spPr>
          <a:xfrm>
            <a:off x="160637" y="6227922"/>
            <a:ext cx="1521379" cy="434179"/>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BCDADD81-9CBC-4B42-B33A-877207058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9763" y="6158528"/>
            <a:ext cx="1371600" cy="586885"/>
          </a:xfrm>
          <a:prstGeom prst="rect">
            <a:avLst/>
          </a:prstGeom>
        </p:spPr>
      </p:pic>
    </p:spTree>
    <p:extLst>
      <p:ext uri="{BB962C8B-B14F-4D97-AF65-F5344CB8AC3E}">
        <p14:creationId xmlns:p14="http://schemas.microsoft.com/office/powerpoint/2010/main" val="33035681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CDDC68-8B74-438F-B0B6-7364CE52317E}"/>
              </a:ext>
            </a:extLst>
          </p:cNvPr>
          <p:cNvSpPr txBox="1"/>
          <p:nvPr/>
        </p:nvSpPr>
        <p:spPr>
          <a:xfrm>
            <a:off x="4418790" y="2253402"/>
            <a:ext cx="3847976"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Foundational Grants for AMP-AD 2.0 </a:t>
            </a:r>
          </a:p>
        </p:txBody>
      </p:sp>
      <p:graphicFrame>
        <p:nvGraphicFramePr>
          <p:cNvPr id="3" name="Diagram 2">
            <a:extLst>
              <a:ext uri="{FF2B5EF4-FFF2-40B4-BE49-F238E27FC236}">
                <a16:creationId xmlns:a16="http://schemas.microsoft.com/office/drawing/2014/main" id="{9814D051-8971-450D-A971-5936197C27FD}"/>
              </a:ext>
            </a:extLst>
          </p:cNvPr>
          <p:cNvGraphicFramePr/>
          <p:nvPr/>
        </p:nvGraphicFramePr>
        <p:xfrm>
          <a:off x="2710572" y="2659921"/>
          <a:ext cx="7264401" cy="21759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81DA7679-B26C-4773-82D0-B6AEF0D03880}"/>
              </a:ext>
            </a:extLst>
          </p:cNvPr>
          <p:cNvGraphicFramePr/>
          <p:nvPr/>
        </p:nvGraphicFramePr>
        <p:xfrm>
          <a:off x="2710572" y="4657345"/>
          <a:ext cx="7264401" cy="8206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object 4">
            <a:extLst>
              <a:ext uri="{FF2B5EF4-FFF2-40B4-BE49-F238E27FC236}">
                <a16:creationId xmlns:a16="http://schemas.microsoft.com/office/drawing/2014/main" id="{42383D38-0146-424C-9F44-D1F0BF23B075}"/>
              </a:ext>
            </a:extLst>
          </p:cNvPr>
          <p:cNvSpPr/>
          <p:nvPr/>
        </p:nvSpPr>
        <p:spPr>
          <a:xfrm>
            <a:off x="221597" y="6276171"/>
            <a:ext cx="1521379" cy="434179"/>
          </a:xfrm>
          <a:prstGeom prst="rect">
            <a:avLst/>
          </a:prstGeom>
          <a:blipFill>
            <a:blip r:embed="rId1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858EF90-4119-47CD-96A7-492A7B294CD9}"/>
              </a:ext>
            </a:extLst>
          </p:cNvPr>
          <p:cNvSpPr txBox="1"/>
          <p:nvPr/>
        </p:nvSpPr>
        <p:spPr>
          <a:xfrm>
            <a:off x="4764280" y="1821407"/>
            <a:ext cx="29831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3"/>
              </a:rPr>
              <a:t>RFA-AG18-013</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14"/>
              </a:rPr>
              <a:t>RFA-AG18-014</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50B5A80-7FB9-4B8F-A438-A6B553D340C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598803" y="6060130"/>
            <a:ext cx="1371600" cy="586885"/>
          </a:xfrm>
          <a:prstGeom prst="rect">
            <a:avLst/>
          </a:prstGeom>
        </p:spPr>
      </p:pic>
      <p:pic>
        <p:nvPicPr>
          <p:cNvPr id="14" name="Picture 13" descr="C:\Users\hoffmanns.NIH\AppData\Local\Microsoft\Windows\Temporary Internet Files\Content.Outlook\OCF411WB\header-amp.jpg">
            <a:extLst>
              <a:ext uri="{FF2B5EF4-FFF2-40B4-BE49-F238E27FC236}">
                <a16:creationId xmlns:a16="http://schemas.microsoft.com/office/drawing/2014/main" id="{894AF469-0B6D-49C2-A3FB-B3812891D381}"/>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2" y="0"/>
            <a:ext cx="12192000" cy="821149"/>
          </a:xfrm>
          <a:prstGeom prst="rect">
            <a:avLst/>
          </a:prstGeom>
          <a:noFill/>
          <a:ln>
            <a:noFill/>
          </a:ln>
        </p:spPr>
      </p:pic>
      <p:sp>
        <p:nvSpPr>
          <p:cNvPr id="15" name="Rectangle 14">
            <a:extLst>
              <a:ext uri="{FF2B5EF4-FFF2-40B4-BE49-F238E27FC236}">
                <a16:creationId xmlns:a16="http://schemas.microsoft.com/office/drawing/2014/main" id="{D284F839-C627-443B-9A47-37A8FAE03723}"/>
              </a:ext>
            </a:extLst>
          </p:cNvPr>
          <p:cNvSpPr/>
          <p:nvPr/>
        </p:nvSpPr>
        <p:spPr>
          <a:xfrm>
            <a:off x="0" y="791930"/>
            <a:ext cx="12192000" cy="59671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0" cap="none" spc="0" normalizeH="0" baseline="0" noProof="0" dirty="0">
                <a:ln>
                  <a:noFill/>
                </a:ln>
                <a:solidFill>
                  <a:prstClr val="white"/>
                </a:solidFill>
                <a:effectLst/>
                <a:uLnTx/>
                <a:uFillTx/>
                <a:latin typeface="Calibri" panose="020F0502020204030204"/>
                <a:ea typeface="+mn-ea"/>
                <a:cs typeface="Calibri Light" panose="020F0302020204030204" pitchFamily="34" charset="0"/>
              </a:rPr>
              <a:t>  </a:t>
            </a:r>
            <a:r>
              <a:rPr kumimoji="0" lang="en-US" sz="3200" b="1" i="0" u="none" strike="noStrike" kern="0" cap="none" spc="0" normalizeH="0" baseline="0" noProof="0" dirty="0">
                <a:ln>
                  <a:noFill/>
                </a:ln>
                <a:solidFill>
                  <a:srgbClr val="4472C4">
                    <a:lumMod val="50000"/>
                  </a:srgbClr>
                </a:solidFill>
                <a:effectLst/>
                <a:uLnTx/>
                <a:uFillTx/>
                <a:latin typeface="Calibri" panose="020F0502020204030204"/>
                <a:ea typeface="+mn-ea"/>
                <a:cs typeface="Calibri Light" panose="020F0302020204030204" pitchFamily="34" charset="0"/>
              </a:rPr>
              <a:t>ALZHEIMER’S DISEASE: Target Discovery and Preclinical Validation</a:t>
            </a:r>
          </a:p>
        </p:txBody>
      </p:sp>
      <p:sp>
        <p:nvSpPr>
          <p:cNvPr id="7" name="Arrow: Down 6">
            <a:extLst>
              <a:ext uri="{FF2B5EF4-FFF2-40B4-BE49-F238E27FC236}">
                <a16:creationId xmlns:a16="http://schemas.microsoft.com/office/drawing/2014/main" id="{B2CF2C14-3A4C-47D2-B7EB-1F18D17B379B}"/>
              </a:ext>
            </a:extLst>
          </p:cNvPr>
          <p:cNvSpPr/>
          <p:nvPr/>
        </p:nvSpPr>
        <p:spPr>
          <a:xfrm>
            <a:off x="5824521" y="5249359"/>
            <a:ext cx="862641"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AC76EF6-68A5-43DA-B32C-0E11E31B1204}"/>
              </a:ext>
            </a:extLst>
          </p:cNvPr>
          <p:cNvSpPr txBox="1"/>
          <p:nvPr/>
        </p:nvSpPr>
        <p:spPr>
          <a:xfrm>
            <a:off x="3175013" y="5750731"/>
            <a:ext cx="63355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Opportunity to renew and expand the public private partnership</a:t>
            </a:r>
          </a:p>
        </p:txBody>
      </p:sp>
    </p:spTree>
    <p:extLst>
      <p:ext uri="{BB962C8B-B14F-4D97-AF65-F5344CB8AC3E}">
        <p14:creationId xmlns:p14="http://schemas.microsoft.com/office/powerpoint/2010/main" val="34324762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1AA185-BCFD-4433-B2AF-F38804319CD1}"/>
              </a:ext>
            </a:extLst>
          </p:cNvPr>
          <p:cNvPicPr>
            <a:picLocks noChangeAspect="1"/>
          </p:cNvPicPr>
          <p:nvPr/>
        </p:nvPicPr>
        <p:blipFill rotWithShape="1">
          <a:blip r:embed="rId3">
            <a:extLst>
              <a:ext uri="{28A0092B-C50C-407E-A947-70E740481C1C}">
                <a14:useLocalDpi xmlns:a14="http://schemas.microsoft.com/office/drawing/2010/main" val="0"/>
              </a:ext>
            </a:extLst>
          </a:blip>
          <a:srcRect l="20213" r="20863"/>
          <a:stretch/>
        </p:blipFill>
        <p:spPr>
          <a:xfrm>
            <a:off x="389965" y="613333"/>
            <a:ext cx="6324600" cy="6037734"/>
          </a:xfrm>
          <a:prstGeom prst="rect">
            <a:avLst/>
          </a:prstGeom>
        </p:spPr>
      </p:pic>
      <p:graphicFrame>
        <p:nvGraphicFramePr>
          <p:cNvPr id="8" name="Diagram 7">
            <a:extLst>
              <a:ext uri="{FF2B5EF4-FFF2-40B4-BE49-F238E27FC236}">
                <a16:creationId xmlns:a16="http://schemas.microsoft.com/office/drawing/2014/main" id="{85B5CD5C-ACEC-4D03-8C7A-EB0415AF1E5F}"/>
              </a:ext>
            </a:extLst>
          </p:cNvPr>
          <p:cNvGraphicFramePr/>
          <p:nvPr/>
        </p:nvGraphicFramePr>
        <p:xfrm>
          <a:off x="5943600" y="183206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itle 3">
            <a:extLst>
              <a:ext uri="{FF2B5EF4-FFF2-40B4-BE49-F238E27FC236}">
                <a16:creationId xmlns:a16="http://schemas.microsoft.com/office/drawing/2014/main" id="{33471152-15B7-48AD-8004-0499B41AB103}"/>
              </a:ext>
            </a:extLst>
          </p:cNvPr>
          <p:cNvSpPr>
            <a:spLocks noGrp="1"/>
          </p:cNvSpPr>
          <p:nvPr>
            <p:ph type="title"/>
          </p:nvPr>
        </p:nvSpPr>
        <p:spPr>
          <a:xfrm>
            <a:off x="-76876" y="-763437"/>
            <a:ext cx="12116476" cy="2190588"/>
          </a:xfrm>
        </p:spPr>
        <p:txBody>
          <a:bodyPr>
            <a:normAutofit/>
          </a:bodyPr>
          <a:lstStyle/>
          <a:p>
            <a:pPr algn="ctr"/>
            <a:r>
              <a:rPr lang="en-US" sz="4400" b="1" dirty="0">
                <a:solidFill>
                  <a:srgbClr val="0070C0"/>
                </a:solidFill>
                <a:latin typeface="+mn-lt"/>
              </a:rPr>
              <a:t/>
            </a:r>
            <a:br>
              <a:rPr lang="en-US" sz="4400" b="1" dirty="0">
                <a:solidFill>
                  <a:srgbClr val="0070C0"/>
                </a:solidFill>
                <a:latin typeface="+mn-lt"/>
              </a:rPr>
            </a:br>
            <a:r>
              <a:rPr lang="en-US" sz="3100" b="1" dirty="0">
                <a:solidFill>
                  <a:srgbClr val="0070C0"/>
                </a:solidFill>
                <a:latin typeface="+mn-lt"/>
              </a:rPr>
              <a:t>AMP-AD 2.0</a:t>
            </a:r>
            <a:br>
              <a:rPr lang="en-US" sz="3100" b="1" dirty="0">
                <a:solidFill>
                  <a:srgbClr val="0070C0"/>
                </a:solidFill>
                <a:latin typeface="+mn-lt"/>
              </a:rPr>
            </a:br>
            <a:r>
              <a:rPr lang="en-US" sz="3100" b="1" dirty="0">
                <a:solidFill>
                  <a:srgbClr val="0070C0"/>
                </a:solidFill>
                <a:latin typeface="+mn-lt"/>
              </a:rPr>
              <a:t>Precision Medicine Approach to Target and Biomarker Discovery</a:t>
            </a:r>
            <a:br>
              <a:rPr lang="en-US" sz="3100" b="1" dirty="0">
                <a:solidFill>
                  <a:srgbClr val="0070C0"/>
                </a:solidFill>
                <a:latin typeface="+mn-lt"/>
              </a:rPr>
            </a:br>
            <a:endParaRPr lang="en-US" sz="3100" b="1" dirty="0">
              <a:solidFill>
                <a:srgbClr val="0070C0"/>
              </a:solidFill>
              <a:latin typeface="+mn-lt"/>
            </a:endParaRPr>
          </a:p>
        </p:txBody>
      </p:sp>
    </p:spTree>
    <p:extLst>
      <p:ext uri="{BB962C8B-B14F-4D97-AF65-F5344CB8AC3E}">
        <p14:creationId xmlns:p14="http://schemas.microsoft.com/office/powerpoint/2010/main" val="3643638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20F4AE-A7E0-46CF-8472-1C06DD747C63}"/>
              </a:ext>
            </a:extLst>
          </p:cNvPr>
          <p:cNvSpPr>
            <a:spLocks noGrp="1"/>
          </p:cNvSpPr>
          <p:nvPr>
            <p:ph type="body" sz="quarter" idx="13"/>
          </p:nvPr>
        </p:nvSpPr>
        <p:spPr/>
        <p:txBody>
          <a:bodyPr/>
          <a:lstStyle/>
          <a:p>
            <a:r>
              <a:rPr lang="en-GB" sz="3200" dirty="0"/>
              <a:t>Lilly neurodegeneration</a:t>
            </a:r>
          </a:p>
        </p:txBody>
      </p:sp>
      <p:sp>
        <p:nvSpPr>
          <p:cNvPr id="3" name="Text Placeholder 2">
            <a:extLst>
              <a:ext uri="{FF2B5EF4-FFF2-40B4-BE49-F238E27FC236}">
                <a16:creationId xmlns:a16="http://schemas.microsoft.com/office/drawing/2014/main" id="{63A08DCE-DAFC-4381-AAAF-D2B15DCD2AA2}"/>
              </a:ext>
            </a:extLst>
          </p:cNvPr>
          <p:cNvSpPr>
            <a:spLocks noGrp="1"/>
          </p:cNvSpPr>
          <p:nvPr>
            <p:ph type="body" sz="quarter" idx="14"/>
          </p:nvPr>
        </p:nvSpPr>
        <p:spPr/>
        <p:txBody>
          <a:bodyPr/>
          <a:lstStyle/>
          <a:p>
            <a:endParaRPr lang="en-GB"/>
          </a:p>
        </p:txBody>
      </p:sp>
      <p:pic>
        <p:nvPicPr>
          <p:cNvPr id="4" name="Content Placeholder 4">
            <a:extLst>
              <a:ext uri="{FF2B5EF4-FFF2-40B4-BE49-F238E27FC236}">
                <a16:creationId xmlns:a16="http://schemas.microsoft.com/office/drawing/2014/main" id="{B0231476-7E2A-4AFB-A122-415AF15208CC}"/>
              </a:ext>
            </a:extLst>
          </p:cNvPr>
          <p:cNvPicPr>
            <a:picLocks noChangeAspect="1"/>
          </p:cNvPicPr>
          <p:nvPr/>
        </p:nvPicPr>
        <p:blipFill>
          <a:blip r:embed="rId2"/>
          <a:stretch>
            <a:fillRect/>
          </a:stretch>
        </p:blipFill>
        <p:spPr>
          <a:xfrm>
            <a:off x="6185768" y="1371600"/>
            <a:ext cx="4752325" cy="2145065"/>
          </a:xfrm>
          <a:prstGeom prst="rect">
            <a:avLst/>
          </a:prstGeom>
        </p:spPr>
      </p:pic>
      <p:pic>
        <p:nvPicPr>
          <p:cNvPr id="5" name="Picture 4">
            <a:extLst>
              <a:ext uri="{FF2B5EF4-FFF2-40B4-BE49-F238E27FC236}">
                <a16:creationId xmlns:a16="http://schemas.microsoft.com/office/drawing/2014/main" id="{3D6D40F2-CCAE-4D78-83D3-DA0CA8123176}"/>
              </a:ext>
            </a:extLst>
          </p:cNvPr>
          <p:cNvPicPr>
            <a:picLocks noChangeAspect="1"/>
          </p:cNvPicPr>
          <p:nvPr/>
        </p:nvPicPr>
        <p:blipFill>
          <a:blip r:embed="rId3"/>
          <a:stretch>
            <a:fillRect/>
          </a:stretch>
        </p:blipFill>
        <p:spPr>
          <a:xfrm>
            <a:off x="730079" y="1371600"/>
            <a:ext cx="4708696" cy="2166937"/>
          </a:xfrm>
          <a:prstGeom prst="rect">
            <a:avLst/>
          </a:prstGeom>
        </p:spPr>
      </p:pic>
      <p:pic>
        <p:nvPicPr>
          <p:cNvPr id="6" name="Picture 5">
            <a:extLst>
              <a:ext uri="{FF2B5EF4-FFF2-40B4-BE49-F238E27FC236}">
                <a16:creationId xmlns:a16="http://schemas.microsoft.com/office/drawing/2014/main" id="{F9F55EA7-3429-4599-A097-B0E5E9680C60}"/>
              </a:ext>
            </a:extLst>
          </p:cNvPr>
          <p:cNvPicPr>
            <a:picLocks noChangeAspect="1"/>
          </p:cNvPicPr>
          <p:nvPr/>
        </p:nvPicPr>
        <p:blipFill>
          <a:blip r:embed="rId4"/>
          <a:stretch>
            <a:fillRect/>
          </a:stretch>
        </p:blipFill>
        <p:spPr>
          <a:xfrm>
            <a:off x="6192230" y="3931002"/>
            <a:ext cx="4758787" cy="2028825"/>
          </a:xfrm>
          <a:prstGeom prst="rect">
            <a:avLst/>
          </a:prstGeom>
        </p:spPr>
      </p:pic>
      <p:pic>
        <p:nvPicPr>
          <p:cNvPr id="7" name="Picture 6">
            <a:extLst>
              <a:ext uri="{FF2B5EF4-FFF2-40B4-BE49-F238E27FC236}">
                <a16:creationId xmlns:a16="http://schemas.microsoft.com/office/drawing/2014/main" id="{B14228E2-69CD-490E-A776-B8BD483BC129}"/>
              </a:ext>
            </a:extLst>
          </p:cNvPr>
          <p:cNvPicPr>
            <a:picLocks noChangeAspect="1"/>
          </p:cNvPicPr>
          <p:nvPr/>
        </p:nvPicPr>
        <p:blipFill>
          <a:blip r:embed="rId5"/>
          <a:stretch>
            <a:fillRect/>
          </a:stretch>
        </p:blipFill>
        <p:spPr>
          <a:xfrm>
            <a:off x="730079" y="3851487"/>
            <a:ext cx="4708696" cy="978298"/>
          </a:xfrm>
          <a:prstGeom prst="rect">
            <a:avLst/>
          </a:prstGeom>
        </p:spPr>
      </p:pic>
    </p:spTree>
    <p:extLst>
      <p:ext uri="{BB962C8B-B14F-4D97-AF65-F5344CB8AC3E}">
        <p14:creationId xmlns:p14="http://schemas.microsoft.com/office/powerpoint/2010/main" val="3881969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7A6A03-5318-40C0-8E5E-26B44B35666C}"/>
              </a:ext>
            </a:extLst>
          </p:cNvPr>
          <p:cNvSpPr>
            <a:spLocks noGrp="1"/>
          </p:cNvSpPr>
          <p:nvPr>
            <p:ph type="body" sz="quarter" idx="13"/>
          </p:nvPr>
        </p:nvSpPr>
        <p:spPr/>
        <p:txBody>
          <a:bodyPr/>
          <a:lstStyle/>
          <a:p>
            <a:r>
              <a:rPr lang="en-GB" sz="3200" dirty="0"/>
              <a:t>Other GWAS phenotypes</a:t>
            </a:r>
          </a:p>
        </p:txBody>
      </p:sp>
      <p:sp>
        <p:nvSpPr>
          <p:cNvPr id="3" name="Text Placeholder 2">
            <a:extLst>
              <a:ext uri="{FF2B5EF4-FFF2-40B4-BE49-F238E27FC236}">
                <a16:creationId xmlns:a16="http://schemas.microsoft.com/office/drawing/2014/main" id="{D1349EC6-2099-4F60-96ED-EE4287170126}"/>
              </a:ext>
            </a:extLst>
          </p:cNvPr>
          <p:cNvSpPr>
            <a:spLocks noGrp="1"/>
          </p:cNvSpPr>
          <p:nvPr>
            <p:ph type="body" sz="quarter" idx="14"/>
          </p:nvPr>
        </p:nvSpPr>
        <p:spPr/>
        <p:txBody>
          <a:bodyPr/>
          <a:lstStyle/>
          <a:p>
            <a:endParaRPr lang="en-GB"/>
          </a:p>
        </p:txBody>
      </p:sp>
      <p:pic>
        <p:nvPicPr>
          <p:cNvPr id="4" name="Picture 3">
            <a:extLst>
              <a:ext uri="{FF2B5EF4-FFF2-40B4-BE49-F238E27FC236}">
                <a16:creationId xmlns:a16="http://schemas.microsoft.com/office/drawing/2014/main" id="{EC89060F-68BB-42F7-BBF8-AF0D6D39130C}"/>
              </a:ext>
            </a:extLst>
          </p:cNvPr>
          <p:cNvPicPr>
            <a:picLocks noChangeAspect="1"/>
          </p:cNvPicPr>
          <p:nvPr/>
        </p:nvPicPr>
        <p:blipFill>
          <a:blip r:embed="rId2"/>
          <a:stretch>
            <a:fillRect/>
          </a:stretch>
        </p:blipFill>
        <p:spPr>
          <a:xfrm>
            <a:off x="115662" y="1187328"/>
            <a:ext cx="3627664" cy="4883394"/>
          </a:xfrm>
          <a:prstGeom prst="rect">
            <a:avLst/>
          </a:prstGeom>
        </p:spPr>
      </p:pic>
      <p:pic>
        <p:nvPicPr>
          <p:cNvPr id="5" name="Picture 4">
            <a:extLst>
              <a:ext uri="{FF2B5EF4-FFF2-40B4-BE49-F238E27FC236}">
                <a16:creationId xmlns:a16="http://schemas.microsoft.com/office/drawing/2014/main" id="{BA6BD9E7-C612-4BB2-8128-ACD1197BF31D}"/>
              </a:ext>
            </a:extLst>
          </p:cNvPr>
          <p:cNvPicPr>
            <a:picLocks noChangeAspect="1"/>
          </p:cNvPicPr>
          <p:nvPr/>
        </p:nvPicPr>
        <p:blipFill>
          <a:blip r:embed="rId3"/>
          <a:stretch>
            <a:fillRect/>
          </a:stretch>
        </p:blipFill>
        <p:spPr>
          <a:xfrm>
            <a:off x="8448675" y="1371600"/>
            <a:ext cx="3716194" cy="4514850"/>
          </a:xfrm>
          <a:prstGeom prst="rect">
            <a:avLst/>
          </a:prstGeom>
        </p:spPr>
      </p:pic>
      <p:pic>
        <p:nvPicPr>
          <p:cNvPr id="6" name="Picture 5">
            <a:extLst>
              <a:ext uri="{FF2B5EF4-FFF2-40B4-BE49-F238E27FC236}">
                <a16:creationId xmlns:a16="http://schemas.microsoft.com/office/drawing/2014/main" id="{2593C177-1DEF-4146-8454-662097C7F8A9}"/>
              </a:ext>
            </a:extLst>
          </p:cNvPr>
          <p:cNvPicPr>
            <a:picLocks noChangeAspect="1"/>
          </p:cNvPicPr>
          <p:nvPr/>
        </p:nvPicPr>
        <p:blipFill>
          <a:blip r:embed="rId4"/>
          <a:stretch>
            <a:fillRect/>
          </a:stretch>
        </p:blipFill>
        <p:spPr>
          <a:xfrm>
            <a:off x="3912235" y="1297781"/>
            <a:ext cx="4367531" cy="4643437"/>
          </a:xfrm>
          <a:prstGeom prst="rect">
            <a:avLst/>
          </a:prstGeom>
        </p:spPr>
      </p:pic>
    </p:spTree>
    <p:extLst>
      <p:ext uri="{BB962C8B-B14F-4D97-AF65-F5344CB8AC3E}">
        <p14:creationId xmlns:p14="http://schemas.microsoft.com/office/powerpoint/2010/main" val="46988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0E54F3-26D4-4BF8-862D-0EC5CE355D04}"/>
              </a:ext>
            </a:extLst>
          </p:cNvPr>
          <p:cNvSpPr>
            <a:spLocks noGrp="1"/>
          </p:cNvSpPr>
          <p:nvPr>
            <p:ph type="body" sz="quarter" idx="13"/>
          </p:nvPr>
        </p:nvSpPr>
        <p:spPr>
          <a:xfrm>
            <a:off x="812800" y="180420"/>
            <a:ext cx="10566400" cy="609600"/>
          </a:xfrm>
        </p:spPr>
        <p:txBody>
          <a:bodyPr/>
          <a:lstStyle/>
          <a:p>
            <a:r>
              <a:rPr lang="en-GB" dirty="0"/>
              <a:t>Genetics of disease progression in Alzheimer’s disease: </a:t>
            </a:r>
          </a:p>
          <a:p>
            <a:r>
              <a:rPr lang="en-GB" sz="2400" dirty="0" err="1"/>
              <a:t>Basavraj</a:t>
            </a:r>
            <a:r>
              <a:rPr lang="en-GB" sz="2400" dirty="0"/>
              <a:t> </a:t>
            </a:r>
            <a:r>
              <a:rPr lang="en-GB" sz="2400" dirty="0" err="1"/>
              <a:t>Hooli</a:t>
            </a:r>
            <a:r>
              <a:rPr lang="en-GB" sz="2400" dirty="0"/>
              <a:t>, </a:t>
            </a:r>
            <a:r>
              <a:rPr lang="en-GB" sz="2400" dirty="0" err="1"/>
              <a:t>Yushi</a:t>
            </a:r>
            <a:r>
              <a:rPr lang="en-GB" sz="2400" dirty="0"/>
              <a:t> Lui, </a:t>
            </a:r>
            <a:r>
              <a:rPr lang="en-GB" sz="2400" dirty="0" err="1"/>
              <a:t>Yupeng</a:t>
            </a:r>
            <a:r>
              <a:rPr lang="en-GB" sz="2400" dirty="0"/>
              <a:t> Li Eli Lilly and Company</a:t>
            </a:r>
          </a:p>
        </p:txBody>
      </p:sp>
      <p:sp>
        <p:nvSpPr>
          <p:cNvPr id="3" name="Text Placeholder 2">
            <a:extLst>
              <a:ext uri="{FF2B5EF4-FFF2-40B4-BE49-F238E27FC236}">
                <a16:creationId xmlns:a16="http://schemas.microsoft.com/office/drawing/2014/main" id="{DF6465EE-CDE1-4EC1-8584-6179C681256B}"/>
              </a:ext>
            </a:extLst>
          </p:cNvPr>
          <p:cNvSpPr>
            <a:spLocks noGrp="1"/>
          </p:cNvSpPr>
          <p:nvPr>
            <p:ph type="body" sz="quarter" idx="14"/>
          </p:nvPr>
        </p:nvSpPr>
        <p:spPr/>
        <p:txBody>
          <a:bodyPr/>
          <a:lstStyle/>
          <a:p>
            <a:r>
              <a:rPr lang="en-GB"/>
              <a:t>Basavaraj </a:t>
            </a:r>
            <a:r>
              <a:rPr lang="en-GB" dirty="0" err="1"/>
              <a:t>Hooli</a:t>
            </a:r>
            <a:endParaRPr lang="en-GB" dirty="0"/>
          </a:p>
        </p:txBody>
      </p:sp>
      <p:pic>
        <p:nvPicPr>
          <p:cNvPr id="4" name="Picture 2" descr="Image result for alzheimer's brain">
            <a:extLst>
              <a:ext uri="{FF2B5EF4-FFF2-40B4-BE49-F238E27FC236}">
                <a16:creationId xmlns:a16="http://schemas.microsoft.com/office/drawing/2014/main" id="{4E7EA02F-6B23-4F1C-AAEC-C5A463D0CC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304" y="1242412"/>
            <a:ext cx="4385032" cy="47785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07E80A5-A025-412C-8B9E-1313B604D431}"/>
              </a:ext>
            </a:extLst>
          </p:cNvPr>
          <p:cNvSpPr/>
          <p:nvPr/>
        </p:nvSpPr>
        <p:spPr>
          <a:xfrm>
            <a:off x="2390213" y="6177656"/>
            <a:ext cx="8235973" cy="276999"/>
          </a:xfrm>
          <a:prstGeom prst="rect">
            <a:avLst/>
          </a:prstGeom>
        </p:spPr>
        <p:txBody>
          <a:bodyPr wrap="square">
            <a:spAutoFit/>
          </a:bodyPr>
          <a:lstStyle/>
          <a:p>
            <a:r>
              <a:rPr lang="en-GB" sz="1200" dirty="0">
                <a:solidFill>
                  <a:srgbClr val="000000"/>
                </a:solidFill>
                <a:latin typeface="+mj-lt"/>
              </a:rPr>
              <a:t>Lancet Neurol. 2010 Jan; 9(1): 119. </a:t>
            </a:r>
            <a:r>
              <a:rPr lang="en-GB" sz="1200" dirty="0" err="1">
                <a:solidFill>
                  <a:srgbClr val="000000"/>
                </a:solidFill>
                <a:latin typeface="+mj-lt"/>
              </a:rPr>
              <a:t>doi</a:t>
            </a:r>
            <a:r>
              <a:rPr lang="en-GB" sz="1200" dirty="0">
                <a:solidFill>
                  <a:srgbClr val="000000"/>
                </a:solidFill>
                <a:latin typeface="+mj-lt"/>
              </a:rPr>
              <a:t>:  10.1016/S1474-4422(09)70299-6 </a:t>
            </a:r>
            <a:r>
              <a:rPr lang="en-GB" sz="1200" i="1" dirty="0"/>
              <a:t>Image courtesy of Clifford Jack and Lancet Neurology</a:t>
            </a:r>
            <a:endParaRPr lang="en-GB" sz="1000" dirty="0">
              <a:solidFill>
                <a:srgbClr val="000000"/>
              </a:solidFill>
              <a:latin typeface="+mj-lt"/>
            </a:endParaRPr>
          </a:p>
        </p:txBody>
      </p:sp>
      <p:pic>
        <p:nvPicPr>
          <p:cNvPr id="6" name="Picture 5" descr="image">
            <a:extLst>
              <a:ext uri="{FF2B5EF4-FFF2-40B4-BE49-F238E27FC236}">
                <a16:creationId xmlns:a16="http://schemas.microsoft.com/office/drawing/2014/main" id="{EA238DCC-BEA5-49AE-BDE0-B119E1F5F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836" y="1402378"/>
            <a:ext cx="5585028" cy="300195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19">
            <a:extLst>
              <a:ext uri="{FF2B5EF4-FFF2-40B4-BE49-F238E27FC236}">
                <a16:creationId xmlns:a16="http://schemas.microsoft.com/office/drawing/2014/main" id="{38DDAFCE-55FD-439F-929A-BFC4442FDB30}"/>
              </a:ext>
            </a:extLst>
          </p:cNvPr>
          <p:cNvGrpSpPr>
            <a:grpSpLocks/>
          </p:cNvGrpSpPr>
          <p:nvPr/>
        </p:nvGrpSpPr>
        <p:grpSpPr bwMode="auto">
          <a:xfrm>
            <a:off x="6508200" y="4404332"/>
            <a:ext cx="3982148" cy="1595564"/>
            <a:chOff x="357" y="994"/>
            <a:chExt cx="5238" cy="1827"/>
          </a:xfrm>
        </p:grpSpPr>
        <p:sp>
          <p:nvSpPr>
            <p:cNvPr id="8" name="Text Box 20">
              <a:extLst>
                <a:ext uri="{FF2B5EF4-FFF2-40B4-BE49-F238E27FC236}">
                  <a16:creationId xmlns:a16="http://schemas.microsoft.com/office/drawing/2014/main" id="{51C32866-DA74-4AED-99FE-1D10C3EEFDC1}"/>
                </a:ext>
              </a:extLst>
            </p:cNvPr>
            <p:cNvSpPr txBox="1">
              <a:spLocks noChangeArrowheads="1"/>
            </p:cNvSpPr>
            <p:nvPr/>
          </p:nvSpPr>
          <p:spPr bwMode="auto">
            <a:xfrm>
              <a:off x="788" y="994"/>
              <a:ext cx="1491" cy="282"/>
            </a:xfrm>
            <a:prstGeom prst="rect">
              <a:avLst/>
            </a:prstGeom>
            <a:noFill/>
            <a:ln w="9525">
              <a:noFill/>
              <a:miter lim="800000"/>
              <a:headEnd/>
              <a:tailEnd/>
            </a:ln>
            <a:effectLst/>
          </p:spPr>
          <p:txBody>
            <a:bodyPr wrap="none">
              <a:spAutoFit/>
            </a:bodyPr>
            <a:lstStyle/>
            <a:p>
              <a:pPr algn="l" eaLnBrk="0" hangingPunct="0"/>
              <a:r>
                <a:rPr lang="en-GB" sz="1000" dirty="0">
                  <a:solidFill>
                    <a:srgbClr val="000000"/>
                  </a:solidFill>
                  <a:latin typeface="Comic Sans MS" pitchFamily="66" charset="0"/>
                </a:rPr>
                <a:t>Amyloid Plaques</a:t>
              </a:r>
            </a:p>
          </p:txBody>
        </p:sp>
        <p:pic>
          <p:nvPicPr>
            <p:cNvPr id="9" name="Picture 21">
              <a:extLst>
                <a:ext uri="{FF2B5EF4-FFF2-40B4-BE49-F238E27FC236}">
                  <a16:creationId xmlns:a16="http://schemas.microsoft.com/office/drawing/2014/main" id="{E4723611-CF4C-4341-88EA-DB1A91CFAB9E}"/>
                </a:ext>
              </a:extLst>
            </p:cNvPr>
            <p:cNvPicPr>
              <a:picLocks noChangeArrowheads="1"/>
            </p:cNvPicPr>
            <p:nvPr/>
          </p:nvPicPr>
          <p:blipFill>
            <a:blip r:embed="rId4" cstate="print"/>
            <a:srcRect l="5661" t="4819" r="4718" b="22891"/>
            <a:stretch>
              <a:fillRect/>
            </a:stretch>
          </p:blipFill>
          <p:spPr bwMode="auto">
            <a:xfrm>
              <a:off x="357" y="1332"/>
              <a:ext cx="2328" cy="1489"/>
            </a:xfrm>
            <a:prstGeom prst="rect">
              <a:avLst/>
            </a:prstGeom>
            <a:noFill/>
            <a:ln w="9525">
              <a:noFill/>
              <a:miter lim="800000"/>
              <a:headEnd/>
              <a:tailEnd/>
            </a:ln>
            <a:effectLst/>
          </p:spPr>
        </p:pic>
        <p:sp>
          <p:nvSpPr>
            <p:cNvPr id="10" name="Text Box 22">
              <a:extLst>
                <a:ext uri="{FF2B5EF4-FFF2-40B4-BE49-F238E27FC236}">
                  <a16:creationId xmlns:a16="http://schemas.microsoft.com/office/drawing/2014/main" id="{31F89176-F363-4262-AC7D-9ABC14001086}"/>
                </a:ext>
              </a:extLst>
            </p:cNvPr>
            <p:cNvSpPr txBox="1">
              <a:spLocks noChangeArrowheads="1"/>
            </p:cNvSpPr>
            <p:nvPr/>
          </p:nvSpPr>
          <p:spPr bwMode="auto">
            <a:xfrm>
              <a:off x="2970" y="996"/>
              <a:ext cx="2084" cy="282"/>
            </a:xfrm>
            <a:prstGeom prst="rect">
              <a:avLst/>
            </a:prstGeom>
            <a:noFill/>
            <a:ln w="9525">
              <a:noFill/>
              <a:miter lim="800000"/>
              <a:headEnd/>
              <a:tailEnd/>
            </a:ln>
            <a:effectLst/>
          </p:spPr>
          <p:txBody>
            <a:bodyPr wrap="none">
              <a:spAutoFit/>
            </a:bodyPr>
            <a:lstStyle/>
            <a:p>
              <a:pPr algn="l" eaLnBrk="0" hangingPunct="0"/>
              <a:r>
                <a:rPr lang="en-GB" sz="1000" dirty="0">
                  <a:solidFill>
                    <a:srgbClr val="000000"/>
                  </a:solidFill>
                  <a:latin typeface="Comic Sans MS" pitchFamily="66" charset="0"/>
                </a:rPr>
                <a:t>Neurofibrillary Tangles</a:t>
              </a:r>
            </a:p>
          </p:txBody>
        </p:sp>
        <p:pic>
          <p:nvPicPr>
            <p:cNvPr id="11" name="Picture 23" descr="tangles2">
              <a:extLst>
                <a:ext uri="{FF2B5EF4-FFF2-40B4-BE49-F238E27FC236}">
                  <a16:creationId xmlns:a16="http://schemas.microsoft.com/office/drawing/2014/main" id="{F11912FC-E9A6-45F7-83C5-2887FC8128C2}"/>
                </a:ext>
              </a:extLst>
            </p:cNvPr>
            <p:cNvPicPr>
              <a:picLocks noChangeAspect="1" noChangeArrowheads="1"/>
            </p:cNvPicPr>
            <p:nvPr/>
          </p:nvPicPr>
          <p:blipFill>
            <a:blip r:embed="rId5" cstate="print"/>
            <a:srcRect/>
            <a:stretch>
              <a:fillRect/>
            </a:stretch>
          </p:blipFill>
          <p:spPr bwMode="auto">
            <a:xfrm>
              <a:off x="2904" y="1347"/>
              <a:ext cx="2509" cy="1474"/>
            </a:xfrm>
            <a:prstGeom prst="rect">
              <a:avLst/>
            </a:prstGeom>
            <a:noFill/>
          </p:spPr>
        </p:pic>
        <p:sp>
          <p:nvSpPr>
            <p:cNvPr id="12" name="Text Box 25">
              <a:extLst>
                <a:ext uri="{FF2B5EF4-FFF2-40B4-BE49-F238E27FC236}">
                  <a16:creationId xmlns:a16="http://schemas.microsoft.com/office/drawing/2014/main" id="{A0D0BCA1-D6AF-4132-ACBE-D3165DC24BA9}"/>
                </a:ext>
              </a:extLst>
            </p:cNvPr>
            <p:cNvSpPr txBox="1">
              <a:spLocks noChangeArrowheads="1"/>
            </p:cNvSpPr>
            <p:nvPr/>
          </p:nvSpPr>
          <p:spPr bwMode="auto">
            <a:xfrm>
              <a:off x="2725" y="1066"/>
              <a:ext cx="2870" cy="282"/>
            </a:xfrm>
            <a:prstGeom prst="rect">
              <a:avLst/>
            </a:prstGeom>
            <a:noFill/>
            <a:ln w="9525">
              <a:noFill/>
              <a:miter lim="800000"/>
              <a:headEnd/>
              <a:tailEnd/>
            </a:ln>
            <a:effectLst/>
          </p:spPr>
          <p:txBody>
            <a:bodyPr>
              <a:spAutoFit/>
            </a:bodyPr>
            <a:lstStyle/>
            <a:p>
              <a:pPr algn="l" eaLnBrk="0" hangingPunct="0"/>
              <a:endParaRPr lang="en-GB" sz="1000" dirty="0">
                <a:solidFill>
                  <a:srgbClr val="000000"/>
                </a:solidFill>
                <a:latin typeface="Comic Sans MS" pitchFamily="66" charset="0"/>
              </a:endParaRPr>
            </a:p>
          </p:txBody>
        </p:sp>
      </p:grpSp>
    </p:spTree>
    <p:extLst>
      <p:ext uri="{BB962C8B-B14F-4D97-AF65-F5344CB8AC3E}">
        <p14:creationId xmlns:p14="http://schemas.microsoft.com/office/powerpoint/2010/main" val="4250130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20EE8C-BA89-4A0C-9BFF-C8844EFB63F5}"/>
              </a:ext>
            </a:extLst>
          </p:cNvPr>
          <p:cNvSpPr>
            <a:spLocks noGrp="1"/>
          </p:cNvSpPr>
          <p:nvPr>
            <p:ph type="body" sz="quarter" idx="13"/>
          </p:nvPr>
        </p:nvSpPr>
        <p:spPr/>
        <p:txBody>
          <a:bodyPr/>
          <a:lstStyle/>
          <a:p>
            <a:r>
              <a:rPr lang="en-US" sz="3200" dirty="0"/>
              <a:t>Background</a:t>
            </a:r>
            <a:endParaRPr lang="en-GB" sz="3200" dirty="0"/>
          </a:p>
        </p:txBody>
      </p:sp>
      <p:sp>
        <p:nvSpPr>
          <p:cNvPr id="3" name="Text Placeholder 2">
            <a:extLst>
              <a:ext uri="{FF2B5EF4-FFF2-40B4-BE49-F238E27FC236}">
                <a16:creationId xmlns:a16="http://schemas.microsoft.com/office/drawing/2014/main" id="{9F5A4C20-0054-451F-8392-D817C9DBDA5B}"/>
              </a:ext>
            </a:extLst>
          </p:cNvPr>
          <p:cNvSpPr>
            <a:spLocks noGrp="1"/>
          </p:cNvSpPr>
          <p:nvPr>
            <p:ph type="body" sz="quarter" idx="14"/>
          </p:nvPr>
        </p:nvSpPr>
        <p:spPr/>
        <p:txBody>
          <a:bodyPr/>
          <a:lstStyle/>
          <a:p>
            <a:pPr>
              <a:spcBef>
                <a:spcPts val="1200"/>
              </a:spcBef>
              <a:spcAft>
                <a:spcPts val="600"/>
              </a:spcAft>
            </a:pPr>
            <a:r>
              <a:rPr lang="en-US" sz="2000" dirty="0"/>
              <a:t>The current approach to devising therapeutics in (Alzheimer’s disease) AD is aimed at slowing down disease progression</a:t>
            </a:r>
          </a:p>
          <a:p>
            <a:pPr>
              <a:spcBef>
                <a:spcPts val="1200"/>
              </a:spcBef>
              <a:spcAft>
                <a:spcPts val="600"/>
              </a:spcAft>
            </a:pPr>
            <a:r>
              <a:rPr lang="en-US" sz="2000" dirty="0"/>
              <a:t>Most genetic studies reported to date reveal genetic variants that increase risk for AD onset, and these genes show little or no role in modulating neurodegeneration rate</a:t>
            </a:r>
          </a:p>
          <a:p>
            <a:pPr>
              <a:spcBef>
                <a:spcPts val="1200"/>
              </a:spcBef>
              <a:spcAft>
                <a:spcPts val="600"/>
              </a:spcAft>
            </a:pPr>
            <a:r>
              <a:rPr lang="en-US" sz="2000" dirty="0"/>
              <a:t>Genes and molecular pathways driving the disease progression, Tau spread, neuroinflammation need to be fully established to support novel drug target discovery</a:t>
            </a:r>
          </a:p>
          <a:p>
            <a:pPr>
              <a:spcBef>
                <a:spcPts val="1200"/>
              </a:spcBef>
              <a:spcAft>
                <a:spcPts val="600"/>
              </a:spcAft>
            </a:pPr>
            <a:r>
              <a:rPr lang="en-US" sz="2000" dirty="0"/>
              <a:t>Our goal is to use the large collections of past AD clinical trial datasets to elucidate the molecular mechanism driving Alzheimer’s disease progression</a:t>
            </a:r>
            <a:endParaRPr lang="en-US" sz="1600" dirty="0"/>
          </a:p>
          <a:p>
            <a:pPr marL="0" indent="0">
              <a:buNone/>
            </a:pPr>
            <a:endParaRPr lang="en-GB" dirty="0"/>
          </a:p>
        </p:txBody>
      </p:sp>
    </p:spTree>
    <p:extLst>
      <p:ext uri="{BB962C8B-B14F-4D97-AF65-F5344CB8AC3E}">
        <p14:creationId xmlns:p14="http://schemas.microsoft.com/office/powerpoint/2010/main" val="24325163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B6F9FF-B83D-4E7D-9E05-07859C7E7FC9}"/>
              </a:ext>
            </a:extLst>
          </p:cNvPr>
          <p:cNvSpPr>
            <a:spLocks noGrp="1"/>
          </p:cNvSpPr>
          <p:nvPr>
            <p:ph type="body" sz="quarter" idx="13"/>
          </p:nvPr>
        </p:nvSpPr>
        <p:spPr/>
        <p:txBody>
          <a:bodyPr/>
          <a:lstStyle/>
          <a:p>
            <a:r>
              <a:rPr lang="en-US" sz="3200" dirty="0">
                <a:solidFill>
                  <a:schemeClr val="bg1"/>
                </a:solidFill>
              </a:rPr>
              <a:t>Summary of Lilly cohort for novel target discovery efforts</a:t>
            </a:r>
            <a:endParaRPr lang="en-GB" sz="3200" dirty="0"/>
          </a:p>
        </p:txBody>
      </p:sp>
      <p:graphicFrame>
        <p:nvGraphicFramePr>
          <p:cNvPr id="7" name="Table 6">
            <a:extLst>
              <a:ext uri="{FF2B5EF4-FFF2-40B4-BE49-F238E27FC236}">
                <a16:creationId xmlns:a16="http://schemas.microsoft.com/office/drawing/2014/main" id="{F1F0EAE6-F763-4320-8864-58379B5C0680}"/>
              </a:ext>
            </a:extLst>
          </p:cNvPr>
          <p:cNvGraphicFramePr>
            <a:graphicFrameLocks noGrp="1"/>
          </p:cNvGraphicFramePr>
          <p:nvPr>
            <p:extLst>
              <p:ext uri="{D42A27DB-BD31-4B8C-83A1-F6EECF244321}">
                <p14:modId xmlns:p14="http://schemas.microsoft.com/office/powerpoint/2010/main" val="998262280"/>
              </p:ext>
            </p:extLst>
          </p:nvPr>
        </p:nvGraphicFramePr>
        <p:xfrm>
          <a:off x="262960" y="1311620"/>
          <a:ext cx="11666080" cy="4586664"/>
        </p:xfrm>
        <a:graphic>
          <a:graphicData uri="http://schemas.openxmlformats.org/drawingml/2006/table">
            <a:tbl>
              <a:tblPr/>
              <a:tblGrid>
                <a:gridCol w="2424073">
                  <a:extLst>
                    <a:ext uri="{9D8B030D-6E8A-4147-A177-3AD203B41FA5}">
                      <a16:colId xmlns:a16="http://schemas.microsoft.com/office/drawing/2014/main" val="1401029618"/>
                    </a:ext>
                  </a:extLst>
                </a:gridCol>
                <a:gridCol w="1322494">
                  <a:extLst>
                    <a:ext uri="{9D8B030D-6E8A-4147-A177-3AD203B41FA5}">
                      <a16:colId xmlns:a16="http://schemas.microsoft.com/office/drawing/2014/main" val="2547196149"/>
                    </a:ext>
                  </a:extLst>
                </a:gridCol>
                <a:gridCol w="3517799">
                  <a:extLst>
                    <a:ext uri="{9D8B030D-6E8A-4147-A177-3AD203B41FA5}">
                      <a16:colId xmlns:a16="http://schemas.microsoft.com/office/drawing/2014/main" val="3326703968"/>
                    </a:ext>
                  </a:extLst>
                </a:gridCol>
                <a:gridCol w="985498">
                  <a:extLst>
                    <a:ext uri="{9D8B030D-6E8A-4147-A177-3AD203B41FA5}">
                      <a16:colId xmlns:a16="http://schemas.microsoft.com/office/drawing/2014/main" val="219861818"/>
                    </a:ext>
                  </a:extLst>
                </a:gridCol>
                <a:gridCol w="3416216">
                  <a:extLst>
                    <a:ext uri="{9D8B030D-6E8A-4147-A177-3AD203B41FA5}">
                      <a16:colId xmlns:a16="http://schemas.microsoft.com/office/drawing/2014/main" val="3993819867"/>
                    </a:ext>
                  </a:extLst>
                </a:gridCol>
              </a:tblGrid>
              <a:tr h="676229">
                <a:tc>
                  <a:txBody>
                    <a:bodyPr/>
                    <a:lstStyle/>
                    <a:p>
                      <a:pPr marL="45720" lvl="0" algn="ctr" fontAlgn="b"/>
                      <a:r>
                        <a:rPr lang="en-US" sz="1800" b="1" i="0" u="none" strike="noStrike" dirty="0">
                          <a:solidFill>
                            <a:srgbClr val="000000"/>
                          </a:solidFill>
                          <a:effectLst/>
                          <a:latin typeface="Calibri" panose="020F0502020204030204" pitchFamily="34" charset="0"/>
                        </a:rPr>
                        <a:t>Trial Alias</a:t>
                      </a: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lvl="0" algn="ctr" fontAlgn="b"/>
                      <a:r>
                        <a:rPr lang="en-US" sz="1800" b="1" i="0" u="none" strike="noStrike" dirty="0">
                          <a:solidFill>
                            <a:srgbClr val="000000"/>
                          </a:solidFill>
                          <a:effectLst/>
                          <a:latin typeface="Calibri" panose="020F0502020204030204" pitchFamily="34" charset="0"/>
                        </a:rPr>
                        <a:t>Baseline (n)</a:t>
                      </a: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lvl="0" algn="ctr" fontAlgn="b"/>
                      <a:r>
                        <a:rPr lang="en-US" sz="1800" b="1" i="0" u="none" strike="noStrike" dirty="0">
                          <a:solidFill>
                            <a:srgbClr val="000000"/>
                          </a:solidFill>
                          <a:effectLst/>
                          <a:latin typeface="Calibri" panose="020F0502020204030204" pitchFamily="34" charset="0"/>
                        </a:rPr>
                        <a:t>Cohort Details</a:t>
                      </a: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lvl="0" algn="ctr" fontAlgn="b"/>
                      <a:r>
                        <a:rPr lang="en-US" sz="1800" b="1" i="0" u="none" strike="noStrike" dirty="0">
                          <a:solidFill>
                            <a:srgbClr val="000000"/>
                          </a:solidFill>
                          <a:effectLst/>
                          <a:latin typeface="Calibri" panose="020F0502020204030204" pitchFamily="34" charset="0"/>
                        </a:rPr>
                        <a:t>Duration (</a:t>
                      </a:r>
                      <a:r>
                        <a:rPr lang="en-US" sz="1800" b="1" i="0" u="none" strike="noStrike" dirty="0" err="1">
                          <a:solidFill>
                            <a:srgbClr val="000000"/>
                          </a:solidFill>
                          <a:effectLst/>
                          <a:latin typeface="Calibri" panose="020F0502020204030204" pitchFamily="34" charset="0"/>
                        </a:rPr>
                        <a:t>wks</a:t>
                      </a:r>
                      <a:r>
                        <a:rPr lang="en-US" sz="1800" b="1" i="0" u="none" strike="noStrike" dirty="0">
                          <a:solidFill>
                            <a:srgbClr val="000000"/>
                          </a:solidFill>
                          <a:effectLst/>
                          <a:latin typeface="Calibri" panose="020F0502020204030204" pitchFamily="34" charset="0"/>
                        </a:rPr>
                        <a:t>)</a:t>
                      </a: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 lvl="0" algn="ctr" fontAlgn="b"/>
                      <a:r>
                        <a:rPr lang="en-US" sz="1800" b="1" i="0" u="none" strike="noStrike" dirty="0">
                          <a:solidFill>
                            <a:srgbClr val="000000"/>
                          </a:solidFill>
                          <a:effectLst/>
                          <a:latin typeface="Calibri" panose="020F0502020204030204" pitchFamily="34" charset="0"/>
                        </a:rPr>
                        <a:t>Longitudinal Biomarkers</a:t>
                      </a: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3421872"/>
                  </a:ext>
                </a:extLst>
              </a:tr>
              <a:tr h="375779">
                <a:tc>
                  <a:txBody>
                    <a:bodyPr/>
                    <a:lstStyle/>
                    <a:p>
                      <a:pPr marL="45720" algn="l" fontAlgn="b"/>
                      <a:r>
                        <a:rPr lang="en-US" sz="1800" b="1" i="0" u="none" strike="noStrike" dirty="0">
                          <a:solidFill>
                            <a:srgbClr val="000000"/>
                          </a:solidFill>
                          <a:effectLst/>
                          <a:latin typeface="Calibri" panose="020F0502020204030204" pitchFamily="34" charset="0"/>
                        </a:rPr>
                        <a:t>LILLY PATIENT COHORT</a:t>
                      </a: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4933650"/>
                  </a:ext>
                </a:extLst>
              </a:tr>
              <a:tr h="304043">
                <a:tc>
                  <a:txBody>
                    <a:bodyPr/>
                    <a:lstStyle/>
                    <a:p>
                      <a:pPr marL="45720" algn="l" fontAlgn="b"/>
                      <a:r>
                        <a:rPr lang="en-US" sz="1800" b="0" i="0" u="none" strike="noStrike" dirty="0">
                          <a:solidFill>
                            <a:srgbClr val="000000"/>
                          </a:solidFill>
                          <a:effectLst/>
                          <a:latin typeface="Calibri" panose="020F0502020204030204" pitchFamily="34" charset="0"/>
                        </a:rPr>
                        <a:t>   EXPEDITION 1/2</a:t>
                      </a:r>
                    </a:p>
                  </a:txBody>
                  <a:tcPr marL="12700" marR="12700" marT="12700" marB="0" anchor="ct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900</a:t>
                      </a:r>
                    </a:p>
                  </a:txBody>
                  <a:tcPr marL="12700" marR="12700" marT="12700" marB="0" anchor="ct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Mild/Moderate AD</a:t>
                      </a:r>
                    </a:p>
                  </a:txBody>
                  <a:tcPr marL="12700" marR="12700" marT="12700" marB="0" anchor="ct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marR="0" lvl="0" indent="0" algn="ctr"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80-135</a:t>
                      </a:r>
                    </a:p>
                  </a:txBody>
                  <a:tcPr marL="12700" marR="12700" marT="12700" marB="0" anchor="ct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Genomic, PET, Clinical, fluid</a:t>
                      </a:r>
                    </a:p>
                  </a:txBody>
                  <a:tcPr marL="12700" marR="12700" marT="12700" marB="0" anchor="ctr">
                    <a:lnL>
                      <a:noFill/>
                    </a:lnL>
                    <a:lnR>
                      <a:noFill/>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8007889"/>
                  </a:ext>
                </a:extLst>
              </a:tr>
              <a:tr h="309068">
                <a:tc>
                  <a:txBody>
                    <a:bodyPr/>
                    <a:lstStyle/>
                    <a:p>
                      <a:pPr marL="45720" algn="l" fontAlgn="b"/>
                      <a:r>
                        <a:rPr lang="en-US" sz="1800" b="0" i="0" u="none" strike="noStrike" dirty="0">
                          <a:solidFill>
                            <a:srgbClr val="000000"/>
                          </a:solidFill>
                          <a:effectLst/>
                          <a:latin typeface="Calibri" panose="020F0502020204030204" pitchFamily="34" charset="0"/>
                        </a:rPr>
                        <a:t>   EXPEDITION 3</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2100</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b"/>
                      <a:r>
                        <a:rPr lang="en-US" sz="1800" b="0" i="0" u="none" strike="noStrike" dirty="0">
                          <a:solidFill>
                            <a:srgbClr val="000000"/>
                          </a:solidFill>
                          <a:effectLst/>
                          <a:latin typeface="Calibri" panose="020F0502020204030204" pitchFamily="34" charset="0"/>
                        </a:rPr>
                        <a:t>Mild-AD</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80</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Genomic, PET, Clinical, fluid</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233824"/>
                  </a:ext>
                </a:extLst>
              </a:tr>
              <a:tr h="290446">
                <a:tc>
                  <a:txBody>
                    <a:bodyPr/>
                    <a:lstStyle/>
                    <a:p>
                      <a:pPr marL="45720" algn="l" fontAlgn="b">
                        <a:lnSpc>
                          <a:spcPct val="100000"/>
                        </a:lnSpc>
                      </a:pPr>
                      <a:r>
                        <a:rPr lang="en-US" sz="1800" b="0" i="0" u="none" strike="noStrike" dirty="0">
                          <a:solidFill>
                            <a:srgbClr val="000000"/>
                          </a:solidFill>
                          <a:effectLst/>
                          <a:latin typeface="Calibri" panose="020F0502020204030204" pitchFamily="34" charset="0"/>
                        </a:rPr>
                        <a:t>DAYBREAK/AMARANTH</a:t>
                      </a:r>
                      <a:r>
                        <a:rPr lang="en-US" sz="1800" b="0" i="0" u="none" strike="noStrike" dirty="0">
                          <a:solidFill>
                            <a:schemeClr val="accent3"/>
                          </a:solidFill>
                          <a:effectLst/>
                          <a:latin typeface="Calibri" panose="020F0502020204030204" pitchFamily="34" charset="0"/>
                        </a:rPr>
                        <a:t>*</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6000</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b"/>
                      <a:r>
                        <a:rPr lang="en-US" sz="1800" b="0" i="0" u="none" strike="noStrike" dirty="0">
                          <a:solidFill>
                            <a:srgbClr val="000000"/>
                          </a:solidFill>
                          <a:effectLst/>
                          <a:latin typeface="Calibri" panose="020F0502020204030204" pitchFamily="34" charset="0"/>
                        </a:rPr>
                        <a:t>Late MCI/Mild-AD</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&lt;104</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Genomic, PET, Clinical, fluid</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7476866"/>
                  </a:ext>
                </a:extLst>
              </a:tr>
              <a:tr h="290446">
                <a:tc>
                  <a:txBody>
                    <a:bodyPr/>
                    <a:lstStyle/>
                    <a:p>
                      <a:pPr marL="45720" algn="l" fontAlgn="b"/>
                      <a:r>
                        <a:rPr lang="en-US" sz="1800" b="0" i="0" u="none" strike="noStrike" dirty="0">
                          <a:solidFill>
                            <a:srgbClr val="000000"/>
                          </a:solidFill>
                          <a:effectLst/>
                          <a:latin typeface="Calibri" panose="020F0502020204030204" pitchFamily="34" charset="0"/>
                        </a:rPr>
                        <a:t>   </a:t>
                      </a:r>
                      <a:r>
                        <a:rPr lang="en-US" sz="1800" b="0" i="0" u="none" strike="noStrike" dirty="0" err="1">
                          <a:solidFill>
                            <a:srgbClr val="000000"/>
                          </a:solidFill>
                          <a:effectLst/>
                          <a:latin typeface="Calibri" panose="020F0502020204030204" pitchFamily="34" charset="0"/>
                        </a:rPr>
                        <a:t>Semagacestat</a:t>
                      </a:r>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825</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b"/>
                      <a:r>
                        <a:rPr lang="en-US" sz="1800" b="0" i="0" u="none" strike="noStrike" dirty="0">
                          <a:solidFill>
                            <a:srgbClr val="000000"/>
                          </a:solidFill>
                          <a:effectLst/>
                          <a:latin typeface="Calibri" panose="020F0502020204030204" pitchFamily="34" charset="0"/>
                        </a:rPr>
                        <a:t>Moderate AD</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104</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Genomic, Clinical, fluid</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6327405"/>
                  </a:ext>
                </a:extLst>
              </a:tr>
              <a:tr h="290446">
                <a:tc>
                  <a:txBody>
                    <a:bodyPr/>
                    <a:lstStyle/>
                    <a:p>
                      <a:pPr marL="45720" algn="l" fontAlgn="b"/>
                      <a:r>
                        <a:rPr lang="en-US" sz="1800" b="0" i="0" u="none" strike="noStrike" dirty="0">
                          <a:solidFill>
                            <a:srgbClr val="000000"/>
                          </a:solidFill>
                          <a:effectLst/>
                          <a:latin typeface="Calibri" panose="020F0502020204030204" pitchFamily="34" charset="0"/>
                        </a:rPr>
                        <a:t>   AVID - A05</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a:solidFill>
                            <a:srgbClr val="000000"/>
                          </a:solidFill>
                          <a:effectLst/>
                          <a:latin typeface="Calibri" panose="020F0502020204030204" pitchFamily="34" charset="0"/>
                        </a:rPr>
                        <a:t>205</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l" fontAlgn="b"/>
                      <a:r>
                        <a:rPr lang="en-US" sz="1800" b="0" i="0" u="none" strike="noStrike" dirty="0">
                          <a:solidFill>
                            <a:srgbClr val="000000"/>
                          </a:solidFill>
                          <a:effectLst/>
                          <a:latin typeface="Calibri" panose="020F0502020204030204" pitchFamily="34" charset="0"/>
                        </a:rPr>
                        <a:t>MCI/Mild-AD, Unaffected controls</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algn="ctr" fontAlgn="b"/>
                      <a:r>
                        <a:rPr lang="en-US" sz="1800" b="0" i="0" u="none" strike="noStrike" dirty="0">
                          <a:solidFill>
                            <a:srgbClr val="000000"/>
                          </a:solidFill>
                          <a:effectLst/>
                          <a:latin typeface="Calibri" panose="020F0502020204030204" pitchFamily="34" charset="0"/>
                        </a:rPr>
                        <a:t>80</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Genomic, PET, Clinical, fluid</a:t>
                      </a:r>
                    </a:p>
                  </a:txBody>
                  <a:tcPr marL="12700" marR="12700" marT="12700" marB="0" anchor="ctr">
                    <a:lnL>
                      <a:noFill/>
                    </a:lnL>
                    <a:lnR>
                      <a:noFill/>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7280156"/>
                  </a:ext>
                </a:extLst>
              </a:tr>
              <a:tr h="305090">
                <a:tc>
                  <a:txBody>
                    <a:bodyPr/>
                    <a:lstStyle/>
                    <a:p>
                      <a:pPr marL="45720" algn="l" fontAlgn="b"/>
                      <a:r>
                        <a:rPr lang="en-US" sz="1800" b="1" i="0" u="none" strike="noStrike" dirty="0">
                          <a:solidFill>
                            <a:srgbClr val="000000"/>
                          </a:solidFill>
                          <a:effectLst/>
                          <a:latin typeface="Calibri" panose="020F0502020204030204" pitchFamily="34" charset="0"/>
                        </a:rPr>
                        <a:t>EXTERNAL DATASETS</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extLst>
                  <a:ext uri="{0D108BD9-81ED-4DB2-BD59-A6C34878D82A}">
                    <a16:rowId xmlns:a16="http://schemas.microsoft.com/office/drawing/2014/main" val="502820625"/>
                  </a:ext>
                </a:extLst>
              </a:tr>
              <a:tr h="290446">
                <a:tc>
                  <a:txBody>
                    <a:bodyPr/>
                    <a:lstStyle/>
                    <a:p>
                      <a:pPr marL="45720" algn="l" fontAlgn="b"/>
                      <a:r>
                        <a:rPr lang="en-US" sz="1800" b="0" i="0" u="none" strike="noStrike" dirty="0">
                          <a:solidFill>
                            <a:srgbClr val="000000"/>
                          </a:solidFill>
                          <a:effectLst/>
                          <a:latin typeface="Calibri" panose="020F0502020204030204" pitchFamily="34" charset="0"/>
                        </a:rPr>
                        <a:t>   ADNI</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r>
                        <a:rPr lang="en-US" sz="1800" b="0" i="0" u="none" strike="noStrike" dirty="0">
                          <a:solidFill>
                            <a:srgbClr val="000000"/>
                          </a:solidFill>
                          <a:effectLst/>
                          <a:latin typeface="Calibri" panose="020F0502020204030204" pitchFamily="34" charset="0"/>
                        </a:rPr>
                        <a:t>800</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r>
                        <a:rPr lang="en-US" sz="1800" b="0" i="0" u="none" strike="noStrike" dirty="0">
                          <a:solidFill>
                            <a:srgbClr val="000000"/>
                          </a:solidFill>
                          <a:effectLst/>
                          <a:latin typeface="Calibri" panose="020F0502020204030204" pitchFamily="34" charset="0"/>
                        </a:rPr>
                        <a:t>Early/Late MCI, AD, Controls</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r>
                        <a:rPr lang="en-US" sz="1800" b="0" i="0" u="none" strike="noStrike" dirty="0">
                          <a:solidFill>
                            <a:srgbClr val="000000"/>
                          </a:solidFill>
                          <a:effectLst/>
                          <a:latin typeface="Calibri" panose="020F0502020204030204" pitchFamily="34" charset="0"/>
                        </a:rPr>
                        <a:t>~25</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WGS, Genomic, PET, Clinical, fluid</a:t>
                      </a:r>
                    </a:p>
                  </a:txBody>
                  <a:tcPr marL="12700" marR="12700" marT="12700" marB="0" anchor="ctr">
                    <a:lnL>
                      <a:noFill/>
                    </a:lnL>
                    <a:lnR>
                      <a:noFill/>
                    </a:lnR>
                    <a:lnT w="3175" cap="flat" cmpd="sng" algn="ctr">
                      <a:noFill/>
                      <a:prstDash val="solid"/>
                      <a:round/>
                      <a:headEnd type="none" w="med" len="med"/>
                      <a:tailEnd type="none" w="med" len="med"/>
                    </a:lnT>
                    <a:lnB>
                      <a:noFill/>
                    </a:lnB>
                  </a:tcPr>
                </a:tc>
                <a:extLst>
                  <a:ext uri="{0D108BD9-81ED-4DB2-BD59-A6C34878D82A}">
                    <a16:rowId xmlns:a16="http://schemas.microsoft.com/office/drawing/2014/main" val="3668209316"/>
                  </a:ext>
                </a:extLst>
              </a:tr>
              <a:tr h="568689">
                <a:tc>
                  <a:txBody>
                    <a:bodyPr/>
                    <a:lstStyle/>
                    <a:p>
                      <a:pPr marL="45720" algn="l" fontAlgn="b"/>
                      <a:r>
                        <a:rPr lang="en-US" sz="1800" b="0" i="0" u="none" strike="noStrike" dirty="0">
                          <a:solidFill>
                            <a:srgbClr val="000000"/>
                          </a:solidFill>
                          <a:effectLst/>
                          <a:latin typeface="Calibri" panose="020F0502020204030204" pitchFamily="34" charset="0"/>
                        </a:rPr>
                        <a:t>   AMP-AD</a:t>
                      </a:r>
                    </a:p>
                  </a:txBody>
                  <a:tcPr marL="9525" marR="9525" marT="9525"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r>
                        <a:rPr lang="en-US" sz="1800" b="0" i="0" u="none" strike="noStrike" dirty="0">
                          <a:solidFill>
                            <a:srgbClr val="000000"/>
                          </a:solidFill>
                          <a:effectLst/>
                          <a:latin typeface="Calibri" panose="020F0502020204030204" pitchFamily="34" charset="0"/>
                        </a:rPr>
                        <a:t>1900</a:t>
                      </a:r>
                    </a:p>
                  </a:txBody>
                  <a:tcPr marL="9525" marR="9525" marT="9525"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r>
                        <a:rPr lang="en-US" sz="1800" b="0" i="0" u="none" strike="noStrike" dirty="0">
                          <a:solidFill>
                            <a:srgbClr val="000000"/>
                          </a:solidFill>
                          <a:effectLst/>
                          <a:latin typeface="Calibri" panose="020F0502020204030204" pitchFamily="34" charset="0"/>
                        </a:rPr>
                        <a:t>ROS-MAP AD patients</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r>
                        <a:rPr lang="en-US" sz="1800" b="0" i="0" u="none" strike="noStrike" dirty="0">
                          <a:solidFill>
                            <a:srgbClr val="000000"/>
                          </a:solidFill>
                          <a:effectLst/>
                          <a:latin typeface="Calibri" panose="020F0502020204030204" pitchFamily="34" charset="0"/>
                        </a:rPr>
                        <a:t>Varies</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r>
                        <a:rPr lang="en-US" sz="1800" b="0" i="0" u="none" strike="noStrike" dirty="0">
                          <a:solidFill>
                            <a:srgbClr val="000000"/>
                          </a:solidFill>
                          <a:effectLst/>
                          <a:latin typeface="Calibri" panose="020F0502020204030204" pitchFamily="34" charset="0"/>
                        </a:rPr>
                        <a:t>Genomic, neuropathological, clinical</a:t>
                      </a:r>
                    </a:p>
                  </a:txBody>
                  <a:tcPr marL="12700" marR="12700" marT="12700" marB="0" anchor="ctr">
                    <a:lnL>
                      <a:noFill/>
                    </a:lnL>
                    <a:lnR>
                      <a:noFill/>
                    </a:lnR>
                    <a:lnT w="3175" cap="flat" cmpd="sng" algn="ctr">
                      <a:noFill/>
                      <a:prstDash val="solid"/>
                      <a:round/>
                      <a:headEnd type="none" w="med" len="med"/>
                      <a:tailEnd type="none" w="med" len="med"/>
                    </a:lnT>
                    <a:lnB>
                      <a:noFill/>
                    </a:lnB>
                  </a:tcPr>
                </a:tc>
                <a:extLst>
                  <a:ext uri="{0D108BD9-81ED-4DB2-BD59-A6C34878D82A}">
                    <a16:rowId xmlns:a16="http://schemas.microsoft.com/office/drawing/2014/main" val="2900804652"/>
                  </a:ext>
                </a:extLst>
              </a:tr>
              <a:tr h="305090">
                <a:tc gridSpan="2">
                  <a:txBody>
                    <a:bodyPr/>
                    <a:lstStyle/>
                    <a:p>
                      <a:pPr marL="45720" algn="l" fontAlgn="b"/>
                      <a:r>
                        <a:rPr lang="en-US" sz="1800" b="1" i="0" u="none" strike="noStrike" dirty="0">
                          <a:solidFill>
                            <a:srgbClr val="000000"/>
                          </a:solidFill>
                          <a:effectLst/>
                          <a:latin typeface="Calibri" panose="020F0502020204030204" pitchFamily="34" charset="0"/>
                        </a:rPr>
                        <a:t>ASYMPTOMATIC PATIENTS (TBD)</a:t>
                      </a:r>
                    </a:p>
                  </a:txBody>
                  <a:tcPr marL="12700" marR="12700" marT="12700" marB="0" anchor="ctr">
                    <a:lnL>
                      <a:noFill/>
                    </a:lnL>
                    <a:lnR>
                      <a:noFill/>
                    </a:lnR>
                    <a:lnT w="3175" cap="flat" cmpd="sng" algn="ctr">
                      <a:noFill/>
                      <a:prstDash val="solid"/>
                      <a:round/>
                      <a:headEnd type="none" w="med" len="med"/>
                      <a:tailEnd type="none" w="med" len="med"/>
                    </a:lnT>
                    <a:lnB>
                      <a:noFill/>
                    </a:lnB>
                  </a:tcPr>
                </a:tc>
                <a:tc hMerge="1">
                  <a:txBody>
                    <a:bodyPr/>
                    <a:lstStyle/>
                    <a:p>
                      <a:pPr marL="45720" algn="l" fontAlgn="b"/>
                      <a:endParaRPr lang="en-US" sz="20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endParaRPr lang="en-US" sz="1800" b="0" i="0" u="none" strike="noStrike" dirty="0">
                        <a:solidFill>
                          <a:srgbClr val="000000"/>
                        </a:solidFill>
                        <a:effectLst/>
                        <a:latin typeface="Calibri" panose="020F0502020204030204" pitchFamily="34" charset="0"/>
                      </a:endParaRPr>
                    </a:p>
                  </a:txBody>
                  <a:tcPr marL="12700" marR="12700" marT="12700" marB="0" anchor="ctr">
                    <a:lnL>
                      <a:noFill/>
                    </a:lnL>
                    <a:lnR>
                      <a:noFill/>
                    </a:lnR>
                    <a:lnT w="3175" cap="flat" cmpd="sng" algn="ctr">
                      <a:noFill/>
                      <a:prstDash val="solid"/>
                      <a:round/>
                      <a:headEnd type="none" w="med" len="med"/>
                      <a:tailEnd type="none" w="med" len="med"/>
                    </a:lnT>
                    <a:lnB>
                      <a:noFill/>
                    </a:lnB>
                  </a:tcPr>
                </a:tc>
                <a:extLst>
                  <a:ext uri="{0D108BD9-81ED-4DB2-BD59-A6C34878D82A}">
                    <a16:rowId xmlns:a16="http://schemas.microsoft.com/office/drawing/2014/main" val="21368676"/>
                  </a:ext>
                </a:extLst>
              </a:tr>
              <a:tr h="290446">
                <a:tc>
                  <a:txBody>
                    <a:bodyPr/>
                    <a:lstStyle/>
                    <a:p>
                      <a:pPr marL="45720" algn="l" fontAlgn="b"/>
                      <a:r>
                        <a:rPr lang="en-US" sz="1800" b="0" i="0" u="none" strike="noStrike" dirty="0">
                          <a:solidFill>
                            <a:srgbClr val="000000"/>
                          </a:solidFill>
                          <a:effectLst/>
                          <a:latin typeface="Calibri" panose="020F0502020204030204" pitchFamily="34" charset="0"/>
                        </a:rPr>
                        <a:t>   A4 Study</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r>
                        <a:rPr lang="en-US" sz="1800" b="0" i="0" u="none" strike="noStrike" dirty="0">
                          <a:solidFill>
                            <a:srgbClr val="000000"/>
                          </a:solidFill>
                          <a:effectLst/>
                          <a:latin typeface="Calibri" panose="020F0502020204030204" pitchFamily="34" charset="0"/>
                        </a:rPr>
                        <a:t>1000</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l" fontAlgn="b"/>
                      <a:r>
                        <a:rPr lang="en-US" sz="1800" b="0" i="0" u="none" strike="noStrike" dirty="0">
                          <a:solidFill>
                            <a:srgbClr val="000000"/>
                          </a:solidFill>
                          <a:effectLst/>
                          <a:latin typeface="Calibri" panose="020F0502020204030204" pitchFamily="34" charset="0"/>
                        </a:rPr>
                        <a:t>Prodromal AD, completion in 2022</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algn="ctr" fontAlgn="b"/>
                      <a:r>
                        <a:rPr lang="en-US" sz="1800" b="0" i="0" u="none" strike="noStrike" dirty="0">
                          <a:solidFill>
                            <a:srgbClr val="000000"/>
                          </a:solidFill>
                          <a:effectLst/>
                          <a:latin typeface="Calibri" panose="020F0502020204030204" pitchFamily="34" charset="0"/>
                        </a:rPr>
                        <a:t>240</a:t>
                      </a:r>
                    </a:p>
                  </a:txBody>
                  <a:tcPr marL="12700" marR="12700" marT="12700" marB="0" anchor="ctr">
                    <a:lnL>
                      <a:noFill/>
                    </a:lnL>
                    <a:lnR>
                      <a:noFill/>
                    </a:lnR>
                    <a:lnT w="3175" cap="flat" cmpd="sng" algn="ctr">
                      <a:noFill/>
                      <a:prstDash val="solid"/>
                      <a:round/>
                      <a:headEnd type="none" w="med" len="med"/>
                      <a:tailEnd type="none" w="med" len="med"/>
                    </a:lnT>
                    <a:lnB>
                      <a:noFill/>
                    </a:lnB>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Genomic, PET, Clinical, fluid</a:t>
                      </a:r>
                    </a:p>
                  </a:txBody>
                  <a:tcPr marL="12700" marR="12700" marT="12700" marB="0" anchor="ctr">
                    <a:lnL>
                      <a:noFill/>
                    </a:lnL>
                    <a:lnR>
                      <a:noFill/>
                    </a:lnR>
                    <a:lnT w="3175" cap="flat" cmpd="sng" algn="ctr">
                      <a:noFill/>
                      <a:prstDash val="solid"/>
                      <a:round/>
                      <a:headEnd type="none" w="med" len="med"/>
                      <a:tailEnd type="none" w="med" len="med"/>
                    </a:lnT>
                    <a:lnB>
                      <a:noFill/>
                    </a:lnB>
                  </a:tcPr>
                </a:tc>
                <a:extLst>
                  <a:ext uri="{0D108BD9-81ED-4DB2-BD59-A6C34878D82A}">
                    <a16:rowId xmlns:a16="http://schemas.microsoft.com/office/drawing/2014/main" val="5893083"/>
                  </a:ext>
                </a:extLst>
              </a:tr>
              <a:tr h="290446">
                <a:tc>
                  <a:txBody>
                    <a:bodyPr/>
                    <a:lstStyle/>
                    <a:p>
                      <a:pPr marL="45720" algn="l" fontAlgn="b"/>
                      <a:r>
                        <a:rPr lang="en-US" sz="1800" b="0" i="0" u="none" strike="noStrike" dirty="0">
                          <a:solidFill>
                            <a:srgbClr val="000000"/>
                          </a:solidFill>
                          <a:effectLst/>
                          <a:latin typeface="Calibri" panose="020F0502020204030204" pitchFamily="34" charset="0"/>
                        </a:rPr>
                        <a:t>   LEARN</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45720" algn="ctr" fontAlgn="b"/>
                      <a:r>
                        <a:rPr lang="en-US" sz="1800" b="0" i="0" u="none" strike="noStrike" dirty="0">
                          <a:solidFill>
                            <a:srgbClr val="000000"/>
                          </a:solidFill>
                          <a:effectLst/>
                          <a:latin typeface="Calibri" panose="020F0502020204030204" pitchFamily="34" charset="0"/>
                        </a:rPr>
                        <a:t>500</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45720" algn="l" fontAlgn="b"/>
                      <a:r>
                        <a:rPr lang="en-US" sz="1800" b="0" i="0" u="none" strike="noStrike" dirty="0">
                          <a:solidFill>
                            <a:srgbClr val="000000"/>
                          </a:solidFill>
                          <a:effectLst/>
                          <a:latin typeface="Calibri" panose="020F0502020204030204" pitchFamily="34" charset="0"/>
                        </a:rPr>
                        <a:t>Potential collaboration</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45720" algn="ctr" fontAlgn="b"/>
                      <a:r>
                        <a:rPr lang="en-US" sz="1800" b="0" i="0" u="none" strike="noStrike" dirty="0">
                          <a:solidFill>
                            <a:srgbClr val="000000"/>
                          </a:solidFill>
                          <a:effectLst/>
                          <a:latin typeface="Calibri" panose="020F0502020204030204" pitchFamily="34" charset="0"/>
                        </a:rPr>
                        <a:t>240</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45720" marR="0" lvl="0" indent="0" algn="l" defTabSz="1219170"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Genomic, PET, Clinical, fluid</a:t>
                      </a:r>
                    </a:p>
                  </a:txBody>
                  <a:tcPr marL="12700" marR="12700" marT="1270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74411160"/>
                  </a:ext>
                </a:extLst>
              </a:tr>
            </a:tbl>
          </a:graphicData>
        </a:graphic>
      </p:graphicFrame>
    </p:spTree>
    <p:extLst>
      <p:ext uri="{BB962C8B-B14F-4D97-AF65-F5344CB8AC3E}">
        <p14:creationId xmlns:p14="http://schemas.microsoft.com/office/powerpoint/2010/main" val="51940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C0AEE6-399C-4AFC-AD87-CE29297102EE}"/>
              </a:ext>
            </a:extLst>
          </p:cNvPr>
          <p:cNvSpPr>
            <a:spLocks noGrp="1"/>
          </p:cNvSpPr>
          <p:nvPr>
            <p:ph type="body" sz="quarter" idx="13"/>
          </p:nvPr>
        </p:nvSpPr>
        <p:spPr>
          <a:xfrm>
            <a:off x="812800" y="81516"/>
            <a:ext cx="10566400" cy="609600"/>
          </a:xfrm>
        </p:spPr>
        <p:txBody>
          <a:bodyPr/>
          <a:lstStyle/>
          <a:p>
            <a:r>
              <a:rPr lang="en-US" sz="3200" dirty="0"/>
              <a:t>Genetics of rate of disease progression in Alzheimer’s disease</a:t>
            </a:r>
            <a:endParaRPr lang="en-GB" sz="3200" dirty="0"/>
          </a:p>
          <a:p>
            <a:endParaRPr lang="en-GB" dirty="0"/>
          </a:p>
        </p:txBody>
      </p:sp>
      <p:sp>
        <p:nvSpPr>
          <p:cNvPr id="3" name="Text Placeholder 2">
            <a:extLst>
              <a:ext uri="{FF2B5EF4-FFF2-40B4-BE49-F238E27FC236}">
                <a16:creationId xmlns:a16="http://schemas.microsoft.com/office/drawing/2014/main" id="{C7605872-4E3B-4F83-9D92-8955BE157972}"/>
              </a:ext>
            </a:extLst>
          </p:cNvPr>
          <p:cNvSpPr>
            <a:spLocks noGrp="1"/>
          </p:cNvSpPr>
          <p:nvPr>
            <p:ph type="body" sz="quarter" idx="14"/>
          </p:nvPr>
        </p:nvSpPr>
        <p:spPr/>
        <p:txBody>
          <a:bodyPr/>
          <a:lstStyle/>
          <a:p>
            <a:r>
              <a:rPr lang="en-GB" sz="2000" dirty="0"/>
              <a:t>Imputed genotype data (GSA array) from Lilly trial participants: ~10k patients</a:t>
            </a:r>
          </a:p>
          <a:p>
            <a:r>
              <a:rPr lang="en-GB" sz="2000" dirty="0"/>
              <a:t>Longitudinal GWAS in all participants (~11M SNPs)</a:t>
            </a:r>
          </a:p>
          <a:p>
            <a:pPr lvl="1"/>
            <a:r>
              <a:rPr lang="en-GB" sz="1800" dirty="0"/>
              <a:t>Mixed model repeated measurements (MMRM) analyses were used to test the association between allele dosage and longitudinal changes (compared to baseline) in various cognitive measures, ADAS-Cog13, MMSE, ADL etc</a:t>
            </a:r>
          </a:p>
          <a:p>
            <a:pPr lvl="1"/>
            <a:r>
              <a:rPr lang="en-GB" sz="1800" dirty="0"/>
              <a:t>Early sporadic AD analysis; Longitudinal GWAS in patients &lt;65 years at BL</a:t>
            </a:r>
          </a:p>
          <a:p>
            <a:pPr lvl="1"/>
            <a:r>
              <a:rPr lang="en-GB" sz="1800" dirty="0"/>
              <a:t>Cohort were split into discovery and validation, meta-analyses ongoing</a:t>
            </a:r>
          </a:p>
          <a:p>
            <a:pPr lvl="1"/>
            <a:r>
              <a:rPr lang="en-GB" sz="1800" dirty="0"/>
              <a:t>Follow-up analyses of top variants for association with various biomarkers is planned for 2020, e.g. Tau PET, MRI, NFL etc.</a:t>
            </a:r>
          </a:p>
          <a:p>
            <a:r>
              <a:rPr lang="en-GB" sz="2000" dirty="0"/>
              <a:t>Incorporated </a:t>
            </a:r>
            <a:r>
              <a:rPr lang="en-GB" sz="2000" dirty="0" err="1"/>
              <a:t>eQTL</a:t>
            </a:r>
            <a:r>
              <a:rPr lang="en-GB" sz="2000" dirty="0"/>
              <a:t> data from AMP-AD to get preliminary understanding of gene(s) connected to the top genetic variants associating with rate of disease progression</a:t>
            </a:r>
          </a:p>
          <a:p>
            <a:pPr marL="0" indent="0">
              <a:buNone/>
            </a:pPr>
            <a:endParaRPr lang="en-GB" dirty="0"/>
          </a:p>
        </p:txBody>
      </p:sp>
    </p:spTree>
    <p:extLst>
      <p:ext uri="{BB962C8B-B14F-4D97-AF65-F5344CB8AC3E}">
        <p14:creationId xmlns:p14="http://schemas.microsoft.com/office/powerpoint/2010/main" val="591823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4E49B4-C5F0-4493-8620-88B9A1640ADA}"/>
              </a:ext>
            </a:extLst>
          </p:cNvPr>
          <p:cNvSpPr>
            <a:spLocks noGrp="1"/>
          </p:cNvSpPr>
          <p:nvPr>
            <p:ph type="body" sz="quarter" idx="13"/>
          </p:nvPr>
        </p:nvSpPr>
        <p:spPr/>
        <p:txBody>
          <a:bodyPr/>
          <a:lstStyle/>
          <a:p>
            <a:r>
              <a:rPr lang="en-GB" sz="3200" dirty="0"/>
              <a:t>Acknowledgements</a:t>
            </a:r>
          </a:p>
        </p:txBody>
      </p:sp>
      <p:sp>
        <p:nvSpPr>
          <p:cNvPr id="7" name="Text Placeholder 6">
            <a:extLst>
              <a:ext uri="{FF2B5EF4-FFF2-40B4-BE49-F238E27FC236}">
                <a16:creationId xmlns:a16="http://schemas.microsoft.com/office/drawing/2014/main" id="{49CF6D46-66D9-47A2-B297-44EE3BCA5F01}"/>
              </a:ext>
            </a:extLst>
          </p:cNvPr>
          <p:cNvSpPr>
            <a:spLocks noGrp="1"/>
          </p:cNvSpPr>
          <p:nvPr>
            <p:ph type="body" sz="quarter" idx="14"/>
          </p:nvPr>
        </p:nvSpPr>
        <p:spPr>
          <a:xfrm>
            <a:off x="228600" y="1752600"/>
            <a:ext cx="5979160" cy="3733800"/>
          </a:xfrm>
        </p:spPr>
        <p:txBody>
          <a:bodyPr/>
          <a:lstStyle/>
          <a:p>
            <a:r>
              <a:rPr lang="en-GB" sz="1600" b="1" dirty="0"/>
              <a:t>Lilly Genetics and Bioinformatics</a:t>
            </a:r>
            <a:r>
              <a:rPr lang="en-GB" sz="1600" dirty="0"/>
              <a:t>: </a:t>
            </a:r>
            <a:r>
              <a:rPr lang="en-GB" sz="1400" dirty="0"/>
              <a:t>Emma Laing, </a:t>
            </a:r>
            <a:r>
              <a:rPr lang="en-GB" sz="1400" dirty="0" err="1"/>
              <a:t>Basavraj</a:t>
            </a:r>
            <a:r>
              <a:rPr lang="en-GB" sz="1400" dirty="0"/>
              <a:t> </a:t>
            </a:r>
            <a:r>
              <a:rPr lang="en-GB" sz="1400" dirty="0" err="1"/>
              <a:t>Hooli</a:t>
            </a:r>
            <a:r>
              <a:rPr lang="en-GB" sz="1400" dirty="0"/>
              <a:t>, Neil Pearson, Neil Humphryes-Kirilov, Laura Addis, Essi Asunmaa, Andrew McCarthy, Aiden Nickerson, </a:t>
            </a:r>
            <a:r>
              <a:rPr lang="en-GB" sz="1400" dirty="0" err="1"/>
              <a:t>Yupeng</a:t>
            </a:r>
            <a:r>
              <a:rPr lang="en-GB" sz="1400" dirty="0"/>
              <a:t> Li, </a:t>
            </a:r>
            <a:r>
              <a:rPr lang="fi-FI" sz="1400" dirty="0"/>
              <a:t>Sarubini Kananathan, Dorothea Vellame, Bradley Miller, Jian W Wang, Hong Wang, Jeffrey Dage</a:t>
            </a:r>
            <a:endParaRPr lang="en-GB" sz="1400" dirty="0"/>
          </a:p>
          <a:p>
            <a:r>
              <a:rPr lang="en-GB" sz="1600" b="1" dirty="0" err="1"/>
              <a:t>Erl</a:t>
            </a:r>
            <a:r>
              <a:rPr lang="en-GB" sz="1600" b="1" dirty="0"/>
              <a:t> Wood Biology</a:t>
            </a:r>
            <a:r>
              <a:rPr lang="en-GB" sz="1600" dirty="0"/>
              <a:t>: </a:t>
            </a:r>
            <a:r>
              <a:rPr lang="en-GB" sz="1400" dirty="0"/>
              <a:t>Suchira Bose, Charlotte Dunbar, Joanna Wolak, </a:t>
            </a:r>
            <a:r>
              <a:rPr lang="en-GB" sz="1400" dirty="0" err="1"/>
              <a:t>Oihanna</a:t>
            </a:r>
            <a:r>
              <a:rPr lang="en-GB" sz="1400" dirty="0"/>
              <a:t> </a:t>
            </a:r>
            <a:r>
              <a:rPr lang="en-GB" sz="1400" dirty="0" err="1"/>
              <a:t>Eirea</a:t>
            </a:r>
            <a:r>
              <a:rPr lang="en-GB" sz="1400" dirty="0"/>
              <a:t>, Fiona Menzies </a:t>
            </a:r>
          </a:p>
          <a:p>
            <a:r>
              <a:rPr lang="en-GB" sz="1600" b="1" dirty="0"/>
              <a:t>R.IT</a:t>
            </a:r>
            <a:r>
              <a:rPr lang="en-GB" sz="1600" dirty="0"/>
              <a:t>: </a:t>
            </a:r>
            <a:r>
              <a:rPr lang="en-GB" sz="1400" dirty="0"/>
              <a:t>James </a:t>
            </a:r>
            <a:r>
              <a:rPr lang="en-GB" sz="1400" dirty="0" err="1"/>
              <a:t>Scherschel</a:t>
            </a:r>
            <a:r>
              <a:rPr lang="en-GB" sz="1400" dirty="0"/>
              <a:t>, Derek </a:t>
            </a:r>
            <a:r>
              <a:rPr lang="en-GB" sz="1400" dirty="0" err="1"/>
              <a:t>Marren</a:t>
            </a:r>
            <a:r>
              <a:rPr lang="en-GB" sz="1400" dirty="0"/>
              <a:t>, Naveed Shaikh</a:t>
            </a:r>
          </a:p>
          <a:p>
            <a:r>
              <a:rPr lang="en-GB" sz="1600" b="1" dirty="0"/>
              <a:t>Global Statistical Sciences (GSS): </a:t>
            </a:r>
            <a:r>
              <a:rPr lang="en-GB" sz="1400" dirty="0"/>
              <a:t>Brian Eastwood, David Airey, </a:t>
            </a:r>
            <a:r>
              <a:rPr lang="en-GB" sz="1400" dirty="0" err="1"/>
              <a:t>Yushi</a:t>
            </a:r>
            <a:r>
              <a:rPr lang="en-GB" sz="1400" dirty="0"/>
              <a:t> Liu, Ixavier Higgins</a:t>
            </a:r>
          </a:p>
          <a:p>
            <a:r>
              <a:rPr lang="en-GB" sz="1600" b="1" dirty="0"/>
              <a:t>Computational Chemistry (C3</a:t>
            </a:r>
            <a:r>
              <a:rPr lang="en-GB" sz="1600" dirty="0"/>
              <a:t>): </a:t>
            </a:r>
            <a:r>
              <a:rPr lang="en-GB" sz="1400" dirty="0"/>
              <a:t>David Evans, Lewis Vidler, Layla Hosseini-Gerami</a:t>
            </a:r>
          </a:p>
          <a:p>
            <a:r>
              <a:rPr lang="en-GB" sz="1600" b="1" dirty="0"/>
              <a:t>Discovery Chemistry Research and Technology</a:t>
            </a:r>
          </a:p>
          <a:p>
            <a:r>
              <a:rPr lang="en-GB" sz="1600" b="1" dirty="0"/>
              <a:t>Neuroscience, Indianapolis</a:t>
            </a:r>
          </a:p>
          <a:p>
            <a:r>
              <a:rPr lang="en-GB" sz="1600" b="1" dirty="0"/>
              <a:t>NIH, FNIH: </a:t>
            </a:r>
            <a:r>
              <a:rPr lang="en-GB" sz="1600" dirty="0" err="1"/>
              <a:t>Suzana</a:t>
            </a:r>
            <a:r>
              <a:rPr lang="en-GB" sz="1600" dirty="0"/>
              <a:t> </a:t>
            </a:r>
            <a:r>
              <a:rPr lang="en-GB" sz="1600" dirty="0" err="1"/>
              <a:t>Petanceska</a:t>
            </a:r>
            <a:r>
              <a:rPr lang="en-GB" sz="1600" dirty="0"/>
              <a:t>, Rosa Canet-Aviles</a:t>
            </a:r>
          </a:p>
          <a:p>
            <a:r>
              <a:rPr lang="en-GB" sz="1600" b="1" dirty="0"/>
              <a:t>SAGE Bionetworks</a:t>
            </a:r>
            <a:r>
              <a:rPr lang="en-GB" sz="1600" dirty="0"/>
              <a:t>: Lara Mangravite, Ben Logsdon</a:t>
            </a:r>
          </a:p>
          <a:p>
            <a:endParaRPr lang="en-GB" sz="1600" dirty="0"/>
          </a:p>
        </p:txBody>
      </p:sp>
      <p:pic>
        <p:nvPicPr>
          <p:cNvPr id="4" name="Picture 3">
            <a:extLst>
              <a:ext uri="{FF2B5EF4-FFF2-40B4-BE49-F238E27FC236}">
                <a16:creationId xmlns:a16="http://schemas.microsoft.com/office/drawing/2014/main" id="{5BB49B8A-662F-4B82-8CED-E9AF540D9C1A}"/>
              </a:ext>
            </a:extLst>
          </p:cNvPr>
          <p:cNvPicPr>
            <a:picLocks noChangeAspect="1"/>
          </p:cNvPicPr>
          <p:nvPr/>
        </p:nvPicPr>
        <p:blipFill>
          <a:blip r:embed="rId2"/>
          <a:stretch>
            <a:fillRect/>
          </a:stretch>
        </p:blipFill>
        <p:spPr>
          <a:xfrm>
            <a:off x="6262921" y="1142716"/>
            <a:ext cx="2738204" cy="1762125"/>
          </a:xfrm>
          <a:prstGeom prst="rect">
            <a:avLst/>
          </a:prstGeom>
        </p:spPr>
      </p:pic>
      <p:pic>
        <p:nvPicPr>
          <p:cNvPr id="5" name="Picture 4">
            <a:extLst>
              <a:ext uri="{FF2B5EF4-FFF2-40B4-BE49-F238E27FC236}">
                <a16:creationId xmlns:a16="http://schemas.microsoft.com/office/drawing/2014/main" id="{6796B910-3970-47B2-8437-0C95A7688FC3}"/>
              </a:ext>
            </a:extLst>
          </p:cNvPr>
          <p:cNvPicPr>
            <a:picLocks noChangeAspect="1"/>
          </p:cNvPicPr>
          <p:nvPr/>
        </p:nvPicPr>
        <p:blipFill>
          <a:blip r:embed="rId3"/>
          <a:stretch>
            <a:fillRect/>
          </a:stretch>
        </p:blipFill>
        <p:spPr>
          <a:xfrm>
            <a:off x="9001125" y="1142716"/>
            <a:ext cx="3190875" cy="1323975"/>
          </a:xfrm>
          <a:prstGeom prst="rect">
            <a:avLst/>
          </a:prstGeom>
        </p:spPr>
      </p:pic>
      <p:pic>
        <p:nvPicPr>
          <p:cNvPr id="6" name="Picture 5">
            <a:extLst>
              <a:ext uri="{FF2B5EF4-FFF2-40B4-BE49-F238E27FC236}">
                <a16:creationId xmlns:a16="http://schemas.microsoft.com/office/drawing/2014/main" id="{95BE3E05-8C95-43D6-8D44-8DA0F29FE5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422474" y="3195353"/>
            <a:ext cx="5394960" cy="3019709"/>
          </a:xfrm>
          <a:prstGeom prst="rect">
            <a:avLst/>
          </a:prstGeom>
        </p:spPr>
      </p:pic>
      <p:sp>
        <p:nvSpPr>
          <p:cNvPr id="3" name="TextBox 2">
            <a:extLst>
              <a:ext uri="{FF2B5EF4-FFF2-40B4-BE49-F238E27FC236}">
                <a16:creationId xmlns:a16="http://schemas.microsoft.com/office/drawing/2014/main" id="{ECA6C489-BB52-4E1A-808D-5F2A92F909A9}"/>
              </a:ext>
            </a:extLst>
          </p:cNvPr>
          <p:cNvSpPr txBox="1"/>
          <p:nvPr/>
        </p:nvSpPr>
        <p:spPr>
          <a:xfrm>
            <a:off x="10115550" y="2496099"/>
            <a:ext cx="607539" cy="369332"/>
          </a:xfrm>
          <a:prstGeom prst="rect">
            <a:avLst/>
          </a:prstGeom>
          <a:noFill/>
        </p:spPr>
        <p:txBody>
          <a:bodyPr wrap="none" rtlCol="0">
            <a:spAutoFit/>
          </a:bodyPr>
          <a:lstStyle/>
          <a:p>
            <a:r>
              <a:rPr lang="en-GB" dirty="0"/>
              <a:t>sage</a:t>
            </a:r>
          </a:p>
        </p:txBody>
      </p:sp>
    </p:spTree>
    <p:extLst>
      <p:ext uri="{BB962C8B-B14F-4D97-AF65-F5344CB8AC3E}">
        <p14:creationId xmlns:p14="http://schemas.microsoft.com/office/powerpoint/2010/main" val="3735070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CC937-F4E3-4049-B238-1BE3E5BE8C28}"/>
              </a:ext>
            </a:extLst>
          </p:cNvPr>
          <p:cNvSpPr>
            <a:spLocks noGrp="1"/>
          </p:cNvSpPr>
          <p:nvPr>
            <p:ph type="body" sz="quarter" idx="13"/>
          </p:nvPr>
        </p:nvSpPr>
        <p:spPr/>
        <p:txBody>
          <a:bodyPr/>
          <a:lstStyle/>
          <a:p>
            <a:r>
              <a:rPr lang="en-GB" sz="3200" dirty="0" err="1"/>
              <a:t>Erl</a:t>
            </a:r>
            <a:r>
              <a:rPr lang="en-GB" sz="3200" dirty="0"/>
              <a:t> Wood Neuroscience – thank you!</a:t>
            </a:r>
          </a:p>
        </p:txBody>
      </p:sp>
      <p:pic>
        <p:nvPicPr>
          <p:cNvPr id="6" name="Content Placeholder 4">
            <a:extLst>
              <a:ext uri="{FF2B5EF4-FFF2-40B4-BE49-F238E27FC236}">
                <a16:creationId xmlns:a16="http://schemas.microsoft.com/office/drawing/2014/main" id="{FC4F3EEB-DD1B-4554-9A3E-09974B3598D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51293" y="1215141"/>
            <a:ext cx="7372355" cy="4921439"/>
          </a:xfrm>
          <a:prstGeom prst="rect">
            <a:avLst/>
          </a:prstGeom>
        </p:spPr>
      </p:pic>
      <p:pic>
        <p:nvPicPr>
          <p:cNvPr id="1026" name="Picture 2" descr="https://www.neuro-central.com/wp-content/uploads/2018/01/Lilly-landing-page-1.jpg">
            <a:extLst>
              <a:ext uri="{FF2B5EF4-FFF2-40B4-BE49-F238E27FC236}">
                <a16:creationId xmlns:a16="http://schemas.microsoft.com/office/drawing/2014/main" id="{2A40526A-ED07-424C-B035-5FBB792C8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5667" y="4218773"/>
            <a:ext cx="4006845" cy="191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1428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50211-6877-4112-9E91-6421C2DB1587}"/>
              </a:ext>
            </a:extLst>
          </p:cNvPr>
          <p:cNvPicPr>
            <a:picLocks noChangeAspect="1"/>
          </p:cNvPicPr>
          <p:nvPr/>
        </p:nvPicPr>
        <p:blipFill>
          <a:blip r:embed="rId2"/>
          <a:stretch>
            <a:fillRect/>
          </a:stretch>
        </p:blipFill>
        <p:spPr>
          <a:xfrm>
            <a:off x="1968909" y="0"/>
            <a:ext cx="8254182" cy="6167883"/>
          </a:xfrm>
          <a:prstGeom prst="rect">
            <a:avLst/>
          </a:prstGeom>
        </p:spPr>
      </p:pic>
      <p:pic>
        <p:nvPicPr>
          <p:cNvPr id="5" name="Picture 4">
            <a:extLst>
              <a:ext uri="{FF2B5EF4-FFF2-40B4-BE49-F238E27FC236}">
                <a16:creationId xmlns:a16="http://schemas.microsoft.com/office/drawing/2014/main" id="{A3C47868-31F1-43C4-924E-371D0E2C1884}"/>
              </a:ext>
            </a:extLst>
          </p:cNvPr>
          <p:cNvPicPr>
            <a:picLocks noChangeAspect="1"/>
          </p:cNvPicPr>
          <p:nvPr/>
        </p:nvPicPr>
        <p:blipFill>
          <a:blip r:embed="rId3"/>
          <a:stretch>
            <a:fillRect/>
          </a:stretch>
        </p:blipFill>
        <p:spPr>
          <a:xfrm>
            <a:off x="1968909" y="5529708"/>
            <a:ext cx="7515225" cy="638175"/>
          </a:xfrm>
          <a:prstGeom prst="rect">
            <a:avLst/>
          </a:prstGeom>
        </p:spPr>
      </p:pic>
    </p:spTree>
    <p:extLst>
      <p:ext uri="{BB962C8B-B14F-4D97-AF65-F5344CB8AC3E}">
        <p14:creationId xmlns:p14="http://schemas.microsoft.com/office/powerpoint/2010/main" val="38687953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6F4634-7E90-4336-8415-E9D4EAE33803}"/>
              </a:ext>
            </a:extLst>
          </p:cNvPr>
          <p:cNvSpPr>
            <a:spLocks noGrp="1"/>
          </p:cNvSpPr>
          <p:nvPr>
            <p:ph type="body" sz="quarter" idx="13"/>
          </p:nvPr>
        </p:nvSpPr>
        <p:spPr/>
        <p:txBody>
          <a:bodyPr/>
          <a:lstStyle/>
          <a:p>
            <a:r>
              <a:rPr lang="en-GB" sz="3200" dirty="0"/>
              <a:t>Backups/spares</a:t>
            </a:r>
          </a:p>
        </p:txBody>
      </p:sp>
      <p:sp>
        <p:nvSpPr>
          <p:cNvPr id="3" name="Text Placeholder 2">
            <a:extLst>
              <a:ext uri="{FF2B5EF4-FFF2-40B4-BE49-F238E27FC236}">
                <a16:creationId xmlns:a16="http://schemas.microsoft.com/office/drawing/2014/main" id="{08D745B9-9306-4EBA-929D-76A26534A47E}"/>
              </a:ext>
            </a:extLst>
          </p:cNvPr>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9775425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02C311-CD4F-4882-B2B6-53C2370BE641}"/>
              </a:ext>
            </a:extLst>
          </p:cNvPr>
          <p:cNvSpPr>
            <a:spLocks noGrp="1"/>
          </p:cNvSpPr>
          <p:nvPr>
            <p:ph type="title"/>
          </p:nvPr>
        </p:nvSpPr>
        <p:spPr/>
        <p:txBody>
          <a:bodyPr/>
          <a:lstStyle/>
          <a:p>
            <a:r>
              <a:rPr lang="en-GB" dirty="0"/>
              <a:t>TREM2 ligands</a:t>
            </a:r>
          </a:p>
        </p:txBody>
      </p:sp>
      <p:sp>
        <p:nvSpPr>
          <p:cNvPr id="6" name="Content Placeholder 5">
            <a:extLst>
              <a:ext uri="{FF2B5EF4-FFF2-40B4-BE49-F238E27FC236}">
                <a16:creationId xmlns:a16="http://schemas.microsoft.com/office/drawing/2014/main" id="{91332FFF-3BEC-4984-A4EA-CB75C596400F}"/>
              </a:ext>
            </a:extLst>
          </p:cNvPr>
          <p:cNvSpPr>
            <a:spLocks noGrp="1"/>
          </p:cNvSpPr>
          <p:nvPr>
            <p:ph idx="1"/>
          </p:nvPr>
        </p:nvSpPr>
        <p:spPr>
          <a:xfrm>
            <a:off x="609603" y="1543050"/>
            <a:ext cx="10972800" cy="4855034"/>
          </a:xfrm>
        </p:spPr>
        <p:txBody>
          <a:bodyPr/>
          <a:lstStyle/>
          <a:p>
            <a:r>
              <a:rPr lang="en-GB" sz="1600" dirty="0"/>
              <a:t>TREM2 interacts directly with various forms of Aβ, with highest affinity interactions observed between TREM2 and soluble Aβ42 oligomers</a:t>
            </a:r>
          </a:p>
          <a:p>
            <a:r>
              <a:rPr lang="en-GB" sz="1600" dirty="0"/>
              <a:t>There is interaction between APOE3, APOE4 and TREM2 - pre-incubation with Aβ is shown to block the interaction of APOE in cellular assays. Thus:</a:t>
            </a:r>
          </a:p>
          <a:p>
            <a:pPr lvl="1"/>
            <a:r>
              <a:rPr lang="en-GB" sz="1400" dirty="0"/>
              <a:t>A high affinity interaction between TREM2 and Aβ oligomers that can block interaction with another ligand and</a:t>
            </a:r>
          </a:p>
          <a:p>
            <a:pPr lvl="1"/>
            <a:r>
              <a:rPr lang="en-GB" sz="1400" dirty="0"/>
              <a:t>AD-associated TREM2 variants bind Aβ with equivalent affinity but show loss of function in terms of signalling and Aβ internalization.</a:t>
            </a:r>
          </a:p>
          <a:p>
            <a:r>
              <a:rPr lang="en-GB" sz="1600" dirty="0"/>
              <a:t>Galectin-3 is an endogenous TREM2 ligand and detrimentally regulates inflammatory response in Alzheimer's disease</a:t>
            </a:r>
          </a:p>
          <a:p>
            <a:r>
              <a:rPr lang="en-GB" sz="1600" dirty="0" err="1"/>
              <a:t>Aminophospholipids</a:t>
            </a:r>
            <a:r>
              <a:rPr lang="en-GB" sz="1600" dirty="0"/>
              <a:t>, phosphatidylserine and phosphatidylethanolamine are signal-transducing TREM2 ligands on apoptotic cells</a:t>
            </a:r>
          </a:p>
        </p:txBody>
      </p:sp>
      <p:sp>
        <p:nvSpPr>
          <p:cNvPr id="7" name="TextBox 6">
            <a:extLst>
              <a:ext uri="{FF2B5EF4-FFF2-40B4-BE49-F238E27FC236}">
                <a16:creationId xmlns:a16="http://schemas.microsoft.com/office/drawing/2014/main" id="{375FA5D6-E9E4-4263-BD77-49F17AAED052}"/>
              </a:ext>
            </a:extLst>
          </p:cNvPr>
          <p:cNvSpPr txBox="1"/>
          <p:nvPr/>
        </p:nvSpPr>
        <p:spPr>
          <a:xfrm>
            <a:off x="1095375" y="5314950"/>
            <a:ext cx="8460329" cy="1077218"/>
          </a:xfrm>
          <a:prstGeom prst="rect">
            <a:avLst/>
          </a:prstGeom>
          <a:noFill/>
        </p:spPr>
        <p:txBody>
          <a:bodyPr wrap="none" rtlCol="0">
            <a:spAutoFit/>
          </a:bodyPr>
          <a:lstStyle/>
          <a:p>
            <a:r>
              <a:rPr lang="en-GB" sz="1600" dirty="0"/>
              <a:t>Lessard et al. EMBO Mol Med. 2018 Nov;10(11). </a:t>
            </a:r>
            <a:r>
              <a:rPr lang="en-GB" sz="1600" dirty="0" err="1"/>
              <a:t>pii</a:t>
            </a:r>
            <a:r>
              <a:rPr lang="en-GB" sz="1600" dirty="0"/>
              <a:t>: e9027. </a:t>
            </a:r>
            <a:r>
              <a:rPr lang="en-GB" sz="1600" dirty="0" err="1"/>
              <a:t>doi</a:t>
            </a:r>
            <a:r>
              <a:rPr lang="en-GB" sz="1600" dirty="0"/>
              <a:t>: 10.15252/emmm.201809027</a:t>
            </a:r>
          </a:p>
          <a:p>
            <a:r>
              <a:rPr lang="pt-BR" sz="1600" dirty="0"/>
              <a:t>Boza-Serrano et al. Acta Neuropathol. 2019 Aug;138(2):251-273. doi: 10.1007/s00401-019-02013-z.</a:t>
            </a:r>
          </a:p>
          <a:p>
            <a:r>
              <a:rPr lang="en-GB" sz="1600" dirty="0" err="1"/>
              <a:t>Aminophospholipids</a:t>
            </a:r>
            <a:r>
              <a:rPr lang="en-GB" sz="1600" dirty="0"/>
              <a:t> are signal-transducing TREM2 ligands on apoptotic cells.</a:t>
            </a:r>
          </a:p>
          <a:p>
            <a:r>
              <a:rPr lang="en-GB" sz="1600" dirty="0" err="1"/>
              <a:t>Shirotani</a:t>
            </a:r>
            <a:r>
              <a:rPr lang="en-GB" sz="1600" dirty="0"/>
              <a:t> K Sci Rep. 2019 May 17;9(1):7508. </a:t>
            </a:r>
            <a:r>
              <a:rPr lang="en-GB" sz="1600" dirty="0" err="1"/>
              <a:t>doi</a:t>
            </a:r>
            <a:r>
              <a:rPr lang="en-GB" sz="1600" dirty="0"/>
              <a:t>: 10.1038/s41598-019-43535-6. PMID: 31101881</a:t>
            </a:r>
          </a:p>
        </p:txBody>
      </p:sp>
    </p:spTree>
    <p:extLst>
      <p:ext uri="{BB962C8B-B14F-4D97-AF65-F5344CB8AC3E}">
        <p14:creationId xmlns:p14="http://schemas.microsoft.com/office/powerpoint/2010/main" val="2039683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p:cNvSpPr/>
          <p:nvPr/>
        </p:nvSpPr>
        <p:spPr>
          <a:xfrm>
            <a:off x="0" y="0"/>
            <a:ext cx="12192000" cy="1127333"/>
          </a:xfrm>
          <a:prstGeom prst="rect">
            <a:avLst/>
          </a:prstGeom>
          <a:solidFill>
            <a:srgbClr val="D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3"/>
          </p:nvPr>
        </p:nvSpPr>
        <p:spPr>
          <a:xfrm>
            <a:off x="783166" y="80185"/>
            <a:ext cx="10566400" cy="609600"/>
          </a:xfrm>
        </p:spPr>
        <p:txBody>
          <a:bodyPr>
            <a:noAutofit/>
          </a:bodyPr>
          <a:lstStyle/>
          <a:p>
            <a:pPr eaLnBrk="0" hangingPunct="0">
              <a:defRPr/>
            </a:pPr>
            <a:r>
              <a:rPr lang="en-GB" sz="3200" dirty="0">
                <a:solidFill>
                  <a:schemeClr val="bg1"/>
                </a:solidFill>
                <a:latin typeface="Arial" panose="020B0604020202020204" pitchFamily="34" charset="0"/>
                <a:cs typeface="Arial" panose="020B0604020202020204" pitchFamily="34" charset="0"/>
              </a:rPr>
              <a:t>Disease Modification</a:t>
            </a:r>
          </a:p>
          <a:p>
            <a:pPr eaLnBrk="0" hangingPunct="0">
              <a:defRPr/>
            </a:pPr>
            <a:r>
              <a:rPr lang="en-GB" sz="2400" dirty="0">
                <a:solidFill>
                  <a:schemeClr val="bg1"/>
                </a:solidFill>
                <a:latin typeface="Arial" panose="020B0604020202020204" pitchFamily="34" charset="0"/>
                <a:cs typeface="Arial" panose="020B0604020202020204" pitchFamily="34" charset="0"/>
              </a:rPr>
              <a:t>Targeting multiple stages in the disease cascade</a:t>
            </a:r>
          </a:p>
        </p:txBody>
      </p:sp>
      <p:sp>
        <p:nvSpPr>
          <p:cNvPr id="4" name="Rectangle 2"/>
          <p:cNvSpPr>
            <a:spLocks noChangeArrowheads="1"/>
          </p:cNvSpPr>
          <p:nvPr/>
        </p:nvSpPr>
        <p:spPr bwMode="auto">
          <a:xfrm>
            <a:off x="2754812" y="3040948"/>
            <a:ext cx="1016000" cy="431800"/>
          </a:xfrm>
          <a:prstGeom prst="rect">
            <a:avLst/>
          </a:prstGeom>
          <a:solidFill>
            <a:srgbClr val="FFFF66"/>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5" name="Rectangle 3"/>
          <p:cNvSpPr>
            <a:spLocks noChangeArrowheads="1"/>
          </p:cNvSpPr>
          <p:nvPr/>
        </p:nvSpPr>
        <p:spPr bwMode="auto">
          <a:xfrm>
            <a:off x="3161213" y="1601085"/>
            <a:ext cx="124884" cy="1168400"/>
          </a:xfrm>
          <a:prstGeom prst="rect">
            <a:avLst/>
          </a:prstGeom>
          <a:solidFill>
            <a:srgbClr val="FF6600"/>
          </a:solidFill>
          <a:ln w="12700">
            <a:noFill/>
            <a:miter lim="800000"/>
            <a:headEnd/>
            <a:tailEnd/>
          </a:ln>
        </p:spPr>
        <p:txBody>
          <a:bodyPr wrap="none" anchor="ctr"/>
          <a:lstStyle/>
          <a:p>
            <a:endParaRPr lang="en-GB" sz="1400" dirty="0">
              <a:solidFill>
                <a:srgbClr val="000000"/>
              </a:solidFill>
              <a:latin typeface="DIN-Regular" panose="020B0500000000000000" pitchFamily="34" charset="0"/>
            </a:endParaRPr>
          </a:p>
        </p:txBody>
      </p:sp>
      <p:sp>
        <p:nvSpPr>
          <p:cNvPr id="6" name="Rectangle 4"/>
          <p:cNvSpPr>
            <a:spLocks noChangeArrowheads="1"/>
          </p:cNvSpPr>
          <p:nvPr/>
        </p:nvSpPr>
        <p:spPr bwMode="auto">
          <a:xfrm>
            <a:off x="3161213" y="2764723"/>
            <a:ext cx="124884" cy="608013"/>
          </a:xfrm>
          <a:prstGeom prst="rect">
            <a:avLst/>
          </a:prstGeom>
          <a:solidFill>
            <a:srgbClr val="808000"/>
          </a:solidFill>
          <a:ln w="12700">
            <a:noFill/>
            <a:miter lim="800000"/>
            <a:headEnd/>
            <a:tailEnd/>
          </a:ln>
        </p:spPr>
        <p:txBody>
          <a:bodyPr wrap="none" anchor="ctr"/>
          <a:lstStyle/>
          <a:p>
            <a:endParaRPr lang="en-GB" sz="1400" dirty="0">
              <a:solidFill>
                <a:srgbClr val="000000"/>
              </a:solidFill>
              <a:latin typeface="DIN-Regular" panose="020B0500000000000000" pitchFamily="34" charset="0"/>
            </a:endParaRPr>
          </a:p>
        </p:txBody>
      </p:sp>
      <p:sp>
        <p:nvSpPr>
          <p:cNvPr id="7" name="Rectangle 5"/>
          <p:cNvSpPr>
            <a:spLocks noChangeArrowheads="1"/>
          </p:cNvSpPr>
          <p:nvPr/>
        </p:nvSpPr>
        <p:spPr bwMode="auto">
          <a:xfrm>
            <a:off x="3161213" y="3371148"/>
            <a:ext cx="122767" cy="512763"/>
          </a:xfrm>
          <a:prstGeom prst="rect">
            <a:avLst/>
          </a:prstGeom>
          <a:solidFill>
            <a:srgbClr val="FF6600"/>
          </a:solidFill>
          <a:ln w="12700">
            <a:noFill/>
            <a:miter lim="800000"/>
            <a:headEnd/>
            <a:tailEnd/>
          </a:ln>
        </p:spPr>
        <p:txBody>
          <a:bodyPr wrap="none" anchor="ctr"/>
          <a:lstStyle/>
          <a:p>
            <a:endParaRPr lang="en-GB" sz="1400" dirty="0">
              <a:solidFill>
                <a:srgbClr val="000000"/>
              </a:solidFill>
              <a:latin typeface="DIN-Regular" panose="020B0500000000000000" pitchFamily="34" charset="0"/>
            </a:endParaRPr>
          </a:p>
        </p:txBody>
      </p:sp>
      <p:sp>
        <p:nvSpPr>
          <p:cNvPr id="8" name="Rectangle 6"/>
          <p:cNvSpPr>
            <a:spLocks noChangeArrowheads="1"/>
          </p:cNvSpPr>
          <p:nvPr/>
        </p:nvSpPr>
        <p:spPr bwMode="auto">
          <a:xfrm>
            <a:off x="2771745" y="1226325"/>
            <a:ext cx="663644" cy="397545"/>
          </a:xfrm>
          <a:prstGeom prst="rect">
            <a:avLst/>
          </a:prstGeom>
          <a:noFill/>
          <a:ln w="12700">
            <a:noFill/>
            <a:miter lim="800000"/>
            <a:headEnd/>
            <a:tailEnd/>
          </a:ln>
        </p:spPr>
        <p:txBody>
          <a:bodyPr wrap="none" lIns="90488" tIns="44450" rIns="90488" bIns="44450">
            <a:spAutoFit/>
          </a:bodyPr>
          <a:lstStyle/>
          <a:p>
            <a:pPr eaLnBrk="0" hangingPunct="0"/>
            <a:r>
              <a:rPr lang="en-GB" sz="2000" b="1" dirty="0">
                <a:solidFill>
                  <a:srgbClr val="000000"/>
                </a:solidFill>
                <a:latin typeface="DIN-Regular" panose="020B0500000000000000" pitchFamily="34" charset="0"/>
              </a:rPr>
              <a:t>APP</a:t>
            </a:r>
          </a:p>
        </p:txBody>
      </p:sp>
      <p:sp>
        <p:nvSpPr>
          <p:cNvPr id="9" name="Rectangle 7"/>
          <p:cNvSpPr>
            <a:spLocks noChangeArrowheads="1"/>
          </p:cNvSpPr>
          <p:nvPr/>
        </p:nvSpPr>
        <p:spPr bwMode="auto">
          <a:xfrm>
            <a:off x="3761583" y="2390073"/>
            <a:ext cx="923394" cy="459100"/>
          </a:xfrm>
          <a:prstGeom prst="rect">
            <a:avLst/>
          </a:prstGeom>
          <a:noFill/>
          <a:ln w="12700">
            <a:noFill/>
            <a:miter lim="800000"/>
            <a:headEnd/>
            <a:tailEnd/>
          </a:ln>
        </p:spPr>
        <p:txBody>
          <a:bodyPr wrap="none" lIns="90488" tIns="44450" rIns="90488" bIns="44450">
            <a:spAutoFit/>
          </a:bodyPr>
          <a:lstStyle/>
          <a:p>
            <a:pPr algn="ctr" eaLnBrk="0" hangingPunct="0"/>
            <a:r>
              <a:rPr lang="en-GB" sz="1200" dirty="0">
                <a:solidFill>
                  <a:srgbClr val="000000"/>
                </a:solidFill>
                <a:latin typeface="DIN-Regular" panose="020B0500000000000000" pitchFamily="34" charset="0"/>
              </a:rPr>
              <a:t>A</a:t>
            </a:r>
            <a:r>
              <a:rPr lang="en-GB" sz="1200" dirty="0">
                <a:solidFill>
                  <a:srgbClr val="000000"/>
                </a:solidFill>
                <a:latin typeface="Symbol" panose="05050102010706020507" pitchFamily="18" charset="2"/>
              </a:rPr>
              <a:t>b</a:t>
            </a:r>
            <a:r>
              <a:rPr lang="en-GB" sz="1200" baseline="-2000" dirty="0">
                <a:solidFill>
                  <a:srgbClr val="000000"/>
                </a:solidFill>
                <a:latin typeface="DIN-Regular" panose="020B0500000000000000" pitchFamily="34" charset="0"/>
              </a:rPr>
              <a:t>42</a:t>
            </a:r>
          </a:p>
          <a:p>
            <a:pPr algn="ctr" eaLnBrk="0" hangingPunct="0"/>
            <a:r>
              <a:rPr lang="en-GB" sz="1200" dirty="0">
                <a:solidFill>
                  <a:srgbClr val="000000"/>
                </a:solidFill>
                <a:latin typeface="DIN-Regular" panose="020B0500000000000000" pitchFamily="34" charset="0"/>
              </a:rPr>
              <a:t>monomers</a:t>
            </a:r>
          </a:p>
        </p:txBody>
      </p:sp>
      <p:sp>
        <p:nvSpPr>
          <p:cNvPr id="10" name="Rectangle 8"/>
          <p:cNvSpPr>
            <a:spLocks noChangeArrowheads="1"/>
          </p:cNvSpPr>
          <p:nvPr/>
        </p:nvSpPr>
        <p:spPr bwMode="auto">
          <a:xfrm>
            <a:off x="5555905" y="2585336"/>
            <a:ext cx="124883" cy="608012"/>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11" name="Rectangle 9"/>
          <p:cNvSpPr>
            <a:spLocks noChangeArrowheads="1"/>
          </p:cNvSpPr>
          <p:nvPr/>
        </p:nvSpPr>
        <p:spPr bwMode="auto">
          <a:xfrm>
            <a:off x="4103129" y="2890136"/>
            <a:ext cx="124884" cy="608012"/>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12" name="Rectangle 10"/>
          <p:cNvSpPr>
            <a:spLocks noChangeArrowheads="1"/>
          </p:cNvSpPr>
          <p:nvPr/>
        </p:nvSpPr>
        <p:spPr bwMode="auto">
          <a:xfrm>
            <a:off x="5454305" y="2737736"/>
            <a:ext cx="124883" cy="608012"/>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13" name="Rectangle 11"/>
          <p:cNvSpPr>
            <a:spLocks noChangeArrowheads="1"/>
          </p:cNvSpPr>
          <p:nvPr/>
        </p:nvSpPr>
        <p:spPr bwMode="auto">
          <a:xfrm>
            <a:off x="5352705" y="2813936"/>
            <a:ext cx="124883" cy="608012"/>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14" name="Rectangle 12"/>
          <p:cNvSpPr>
            <a:spLocks noChangeArrowheads="1"/>
          </p:cNvSpPr>
          <p:nvPr/>
        </p:nvSpPr>
        <p:spPr bwMode="auto">
          <a:xfrm>
            <a:off x="5251105" y="2890136"/>
            <a:ext cx="124883" cy="608012"/>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15" name="Rectangle 13"/>
          <p:cNvSpPr>
            <a:spLocks noChangeArrowheads="1"/>
          </p:cNvSpPr>
          <p:nvPr/>
        </p:nvSpPr>
        <p:spPr bwMode="auto">
          <a:xfrm>
            <a:off x="4329613" y="2890136"/>
            <a:ext cx="124884" cy="608012"/>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grpSp>
        <p:nvGrpSpPr>
          <p:cNvPr id="16" name="Group 14"/>
          <p:cNvGrpSpPr>
            <a:grpSpLocks/>
          </p:cNvGrpSpPr>
          <p:nvPr/>
        </p:nvGrpSpPr>
        <p:grpSpPr bwMode="auto">
          <a:xfrm rot="1543586">
            <a:off x="5816780" y="1933902"/>
            <a:ext cx="1198033" cy="1841500"/>
            <a:chOff x="2483" y="1876"/>
            <a:chExt cx="616" cy="1160"/>
          </a:xfrm>
        </p:grpSpPr>
        <p:grpSp>
          <p:nvGrpSpPr>
            <p:cNvPr id="17" name="Group 15"/>
            <p:cNvGrpSpPr>
              <a:grpSpLocks/>
            </p:cNvGrpSpPr>
            <p:nvPr/>
          </p:nvGrpSpPr>
          <p:grpSpPr bwMode="auto">
            <a:xfrm>
              <a:off x="2592" y="1917"/>
              <a:ext cx="507" cy="1119"/>
              <a:chOff x="455" y="1122"/>
              <a:chExt cx="507" cy="1119"/>
            </a:xfrm>
          </p:grpSpPr>
          <p:grpSp>
            <p:nvGrpSpPr>
              <p:cNvPr id="29" name="Group 16"/>
              <p:cNvGrpSpPr>
                <a:grpSpLocks/>
              </p:cNvGrpSpPr>
              <p:nvPr/>
            </p:nvGrpSpPr>
            <p:grpSpPr bwMode="auto">
              <a:xfrm>
                <a:off x="455" y="1122"/>
                <a:ext cx="251" cy="703"/>
                <a:chOff x="455" y="1122"/>
                <a:chExt cx="251" cy="703"/>
              </a:xfrm>
            </p:grpSpPr>
            <p:sp>
              <p:nvSpPr>
                <p:cNvPr id="35" name="Rectangle 17"/>
                <p:cNvSpPr>
                  <a:spLocks noChangeArrowheads="1"/>
                </p:cNvSpPr>
                <p:nvPr/>
              </p:nvSpPr>
              <p:spPr bwMode="auto">
                <a:xfrm>
                  <a:off x="519" y="1234"/>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36" name="Rectangle 18"/>
                <p:cNvSpPr>
                  <a:spLocks noChangeArrowheads="1"/>
                </p:cNvSpPr>
                <p:nvPr/>
              </p:nvSpPr>
              <p:spPr bwMode="auto">
                <a:xfrm>
                  <a:off x="455" y="1122"/>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37" name="Rectangle 19"/>
                <p:cNvSpPr>
                  <a:spLocks noChangeArrowheads="1"/>
                </p:cNvSpPr>
                <p:nvPr/>
              </p:nvSpPr>
              <p:spPr bwMode="auto">
                <a:xfrm>
                  <a:off x="647" y="1442"/>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38" name="Rectangle 20"/>
                <p:cNvSpPr>
                  <a:spLocks noChangeArrowheads="1"/>
                </p:cNvSpPr>
                <p:nvPr/>
              </p:nvSpPr>
              <p:spPr bwMode="auto">
                <a:xfrm>
                  <a:off x="583" y="1330"/>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grpSp>
          <p:grpSp>
            <p:nvGrpSpPr>
              <p:cNvPr id="30" name="Group 21"/>
              <p:cNvGrpSpPr>
                <a:grpSpLocks/>
              </p:cNvGrpSpPr>
              <p:nvPr/>
            </p:nvGrpSpPr>
            <p:grpSpPr bwMode="auto">
              <a:xfrm>
                <a:off x="711" y="1538"/>
                <a:ext cx="251" cy="703"/>
                <a:chOff x="711" y="1538"/>
                <a:chExt cx="251" cy="703"/>
              </a:xfrm>
            </p:grpSpPr>
            <p:sp>
              <p:nvSpPr>
                <p:cNvPr id="31" name="Rectangle 22"/>
                <p:cNvSpPr>
                  <a:spLocks noChangeArrowheads="1"/>
                </p:cNvSpPr>
                <p:nvPr/>
              </p:nvSpPr>
              <p:spPr bwMode="auto">
                <a:xfrm>
                  <a:off x="775" y="1650"/>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32" name="Rectangle 23"/>
                <p:cNvSpPr>
                  <a:spLocks noChangeArrowheads="1"/>
                </p:cNvSpPr>
                <p:nvPr/>
              </p:nvSpPr>
              <p:spPr bwMode="auto">
                <a:xfrm>
                  <a:off x="711" y="1538"/>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33" name="Rectangle 24"/>
                <p:cNvSpPr>
                  <a:spLocks noChangeArrowheads="1"/>
                </p:cNvSpPr>
                <p:nvPr/>
              </p:nvSpPr>
              <p:spPr bwMode="auto">
                <a:xfrm>
                  <a:off x="903" y="1858"/>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34" name="Rectangle 25"/>
                <p:cNvSpPr>
                  <a:spLocks noChangeArrowheads="1"/>
                </p:cNvSpPr>
                <p:nvPr/>
              </p:nvSpPr>
              <p:spPr bwMode="auto">
                <a:xfrm>
                  <a:off x="839" y="1746"/>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grpSp>
        </p:grpSp>
        <p:grpSp>
          <p:nvGrpSpPr>
            <p:cNvPr id="18" name="Group 26"/>
            <p:cNvGrpSpPr>
              <a:grpSpLocks/>
            </p:cNvGrpSpPr>
            <p:nvPr/>
          </p:nvGrpSpPr>
          <p:grpSpPr bwMode="auto">
            <a:xfrm>
              <a:off x="2483" y="1876"/>
              <a:ext cx="507" cy="1119"/>
              <a:chOff x="455" y="1122"/>
              <a:chExt cx="507" cy="1119"/>
            </a:xfrm>
          </p:grpSpPr>
          <p:grpSp>
            <p:nvGrpSpPr>
              <p:cNvPr id="19" name="Group 27"/>
              <p:cNvGrpSpPr>
                <a:grpSpLocks/>
              </p:cNvGrpSpPr>
              <p:nvPr/>
            </p:nvGrpSpPr>
            <p:grpSpPr bwMode="auto">
              <a:xfrm>
                <a:off x="455" y="1122"/>
                <a:ext cx="251" cy="703"/>
                <a:chOff x="455" y="1122"/>
                <a:chExt cx="251" cy="703"/>
              </a:xfrm>
            </p:grpSpPr>
            <p:sp>
              <p:nvSpPr>
                <p:cNvPr id="25" name="Rectangle 28"/>
                <p:cNvSpPr>
                  <a:spLocks noChangeArrowheads="1"/>
                </p:cNvSpPr>
                <p:nvPr/>
              </p:nvSpPr>
              <p:spPr bwMode="auto">
                <a:xfrm>
                  <a:off x="519" y="1234"/>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26" name="Rectangle 29"/>
                <p:cNvSpPr>
                  <a:spLocks noChangeArrowheads="1"/>
                </p:cNvSpPr>
                <p:nvPr/>
              </p:nvSpPr>
              <p:spPr bwMode="auto">
                <a:xfrm>
                  <a:off x="455" y="1122"/>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27" name="Rectangle 30"/>
                <p:cNvSpPr>
                  <a:spLocks noChangeArrowheads="1"/>
                </p:cNvSpPr>
                <p:nvPr/>
              </p:nvSpPr>
              <p:spPr bwMode="auto">
                <a:xfrm>
                  <a:off x="647" y="1442"/>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28" name="Rectangle 31"/>
                <p:cNvSpPr>
                  <a:spLocks noChangeArrowheads="1"/>
                </p:cNvSpPr>
                <p:nvPr/>
              </p:nvSpPr>
              <p:spPr bwMode="auto">
                <a:xfrm>
                  <a:off x="583" y="1330"/>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grpSp>
          <p:grpSp>
            <p:nvGrpSpPr>
              <p:cNvPr id="20" name="Group 32"/>
              <p:cNvGrpSpPr>
                <a:grpSpLocks/>
              </p:cNvGrpSpPr>
              <p:nvPr/>
            </p:nvGrpSpPr>
            <p:grpSpPr bwMode="auto">
              <a:xfrm>
                <a:off x="711" y="1538"/>
                <a:ext cx="251" cy="703"/>
                <a:chOff x="711" y="1538"/>
                <a:chExt cx="251" cy="703"/>
              </a:xfrm>
            </p:grpSpPr>
            <p:sp>
              <p:nvSpPr>
                <p:cNvPr id="21" name="Rectangle 33"/>
                <p:cNvSpPr>
                  <a:spLocks noChangeArrowheads="1"/>
                </p:cNvSpPr>
                <p:nvPr/>
              </p:nvSpPr>
              <p:spPr bwMode="auto">
                <a:xfrm>
                  <a:off x="775" y="1650"/>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22" name="Rectangle 34"/>
                <p:cNvSpPr>
                  <a:spLocks noChangeArrowheads="1"/>
                </p:cNvSpPr>
                <p:nvPr/>
              </p:nvSpPr>
              <p:spPr bwMode="auto">
                <a:xfrm>
                  <a:off x="711" y="1538"/>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23" name="Rectangle 35"/>
                <p:cNvSpPr>
                  <a:spLocks noChangeArrowheads="1"/>
                </p:cNvSpPr>
                <p:nvPr/>
              </p:nvSpPr>
              <p:spPr bwMode="auto">
                <a:xfrm>
                  <a:off x="903" y="1858"/>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sp>
              <p:nvSpPr>
                <p:cNvPr id="24" name="Rectangle 36"/>
                <p:cNvSpPr>
                  <a:spLocks noChangeArrowheads="1"/>
                </p:cNvSpPr>
                <p:nvPr/>
              </p:nvSpPr>
              <p:spPr bwMode="auto">
                <a:xfrm>
                  <a:off x="839" y="1746"/>
                  <a:ext cx="59" cy="383"/>
                </a:xfrm>
                <a:prstGeom prst="rect">
                  <a:avLst/>
                </a:prstGeom>
                <a:solidFill>
                  <a:srgbClr val="808000"/>
                </a:solidFill>
                <a:ln w="12700">
                  <a:noFill/>
                  <a:miter lim="800000"/>
                  <a:headEnd/>
                  <a:tailEnd/>
                </a:ln>
              </p:spPr>
              <p:txBody>
                <a:bodyPr wrap="none" anchor="ctr"/>
                <a:lstStyle/>
                <a:p>
                  <a:endParaRPr lang="en-GB" sz="1600" dirty="0">
                    <a:solidFill>
                      <a:srgbClr val="000000"/>
                    </a:solidFill>
                    <a:latin typeface="DIN-Regular" panose="020B0500000000000000" pitchFamily="34" charset="0"/>
                  </a:endParaRPr>
                </a:p>
              </p:txBody>
            </p:sp>
          </p:grpSp>
        </p:grpSp>
      </p:grpSp>
      <p:sp>
        <p:nvSpPr>
          <p:cNvPr id="39" name="Text Box 39"/>
          <p:cNvSpPr txBox="1">
            <a:spLocks noChangeArrowheads="1"/>
          </p:cNvSpPr>
          <p:nvPr/>
        </p:nvSpPr>
        <p:spPr bwMode="gray">
          <a:xfrm>
            <a:off x="7455598" y="2955247"/>
            <a:ext cx="1617517" cy="463204"/>
          </a:xfrm>
          <a:prstGeom prst="rect">
            <a:avLst/>
          </a:prstGeom>
          <a:solidFill>
            <a:schemeClr val="tx1"/>
          </a:solidFill>
          <a:ln w="9525">
            <a:solidFill>
              <a:schemeClr val="tx1"/>
            </a:solidFill>
            <a:miter lim="800000"/>
            <a:headEnd/>
            <a:tailEnd/>
          </a:ln>
          <a:effectLst/>
        </p:spPr>
        <p:txBody>
          <a:bodyPr wrap="square" lIns="72000" tIns="0" rIns="72000" bIns="0">
            <a:spAutoFit/>
          </a:bodyPr>
          <a:lstStyle/>
          <a:p>
            <a:pPr algn="ctr" eaLnBrk="0" hangingPunct="0">
              <a:lnSpc>
                <a:spcPct val="90000"/>
              </a:lnSpc>
              <a:spcBef>
                <a:spcPct val="20000"/>
              </a:spcBef>
              <a:buClr>
                <a:srgbClr val="808080"/>
              </a:buClr>
              <a:buSzPct val="50000"/>
              <a:buFont typeface="Monotype Sorts" pitchFamily="2" charset="2"/>
              <a:buNone/>
              <a:defRPr/>
            </a:pPr>
            <a:endParaRPr kumimoji="1" lang="en-GB" sz="900" b="1" dirty="0">
              <a:solidFill>
                <a:srgbClr val="000000"/>
              </a:solidFill>
              <a:latin typeface="DIN-Regular" panose="020B0500000000000000" pitchFamily="34" charset="0"/>
            </a:endParaRPr>
          </a:p>
          <a:p>
            <a:pPr algn="ctr" eaLnBrk="0" hangingPunct="0">
              <a:lnSpc>
                <a:spcPct val="90000"/>
              </a:lnSpc>
              <a:spcBef>
                <a:spcPct val="20000"/>
              </a:spcBef>
              <a:buClr>
                <a:srgbClr val="808080"/>
              </a:buClr>
              <a:buSzPct val="50000"/>
              <a:buFont typeface="Monotype Sorts" pitchFamily="2" charset="2"/>
              <a:buNone/>
              <a:defRPr/>
            </a:pPr>
            <a:r>
              <a:rPr kumimoji="1" lang="en-GB" sz="1200" dirty="0">
                <a:solidFill>
                  <a:srgbClr val="FFFFFF"/>
                </a:solidFill>
                <a:latin typeface="DIN-Bold" panose="020B0500000000000000" pitchFamily="34" charset="0"/>
                <a:cs typeface="Calibri" pitchFamily="34" charset="0"/>
              </a:rPr>
              <a:t>Tau pathology</a:t>
            </a:r>
            <a:endParaRPr kumimoji="1" lang="en-GB" sz="1200" dirty="0">
              <a:solidFill>
                <a:srgbClr val="FF0000"/>
              </a:solidFill>
              <a:latin typeface="DIN-Bold" panose="020B0500000000000000" pitchFamily="34" charset="0"/>
              <a:cs typeface="Calibri" pitchFamily="34" charset="0"/>
            </a:endParaRPr>
          </a:p>
          <a:p>
            <a:pPr algn="ctr" eaLnBrk="0" hangingPunct="0">
              <a:lnSpc>
                <a:spcPct val="90000"/>
              </a:lnSpc>
              <a:spcBef>
                <a:spcPct val="20000"/>
              </a:spcBef>
              <a:buClr>
                <a:srgbClr val="808080"/>
              </a:buClr>
              <a:buSzPct val="50000"/>
              <a:buFont typeface="Monotype Sorts" pitchFamily="2" charset="2"/>
              <a:buNone/>
              <a:defRPr/>
            </a:pPr>
            <a:endParaRPr kumimoji="1" lang="en-GB" sz="800" b="1" dirty="0">
              <a:solidFill>
                <a:srgbClr val="FFFFFF"/>
              </a:solidFill>
              <a:latin typeface="DIN-Regular" panose="020B0500000000000000" pitchFamily="34" charset="0"/>
            </a:endParaRPr>
          </a:p>
        </p:txBody>
      </p:sp>
      <p:sp>
        <p:nvSpPr>
          <p:cNvPr id="40" name="Line 43"/>
          <p:cNvSpPr>
            <a:spLocks noChangeShapeType="1"/>
          </p:cNvSpPr>
          <p:nvPr/>
        </p:nvSpPr>
        <p:spPr bwMode="gray">
          <a:xfrm>
            <a:off x="2602412" y="2130718"/>
            <a:ext cx="254000" cy="610193"/>
          </a:xfrm>
          <a:prstGeom prst="line">
            <a:avLst/>
          </a:prstGeom>
          <a:noFill/>
          <a:ln w="9525">
            <a:solidFill>
              <a:srgbClr val="FF0000"/>
            </a:solidFill>
            <a:round/>
            <a:headEnd/>
            <a:tailEnd/>
          </a:ln>
        </p:spPr>
        <p:txBody>
          <a:bodyPr wrap="square" lIns="0" tIns="0" rIns="0" bIns="0">
            <a:spAutoFit/>
          </a:bodyPr>
          <a:lstStyle/>
          <a:p>
            <a:endParaRPr lang="en-GB" dirty="0">
              <a:solidFill>
                <a:srgbClr val="000000"/>
              </a:solidFill>
              <a:latin typeface="DIN-Regular" panose="020B0500000000000000" pitchFamily="34" charset="0"/>
            </a:endParaRPr>
          </a:p>
        </p:txBody>
      </p:sp>
      <p:sp>
        <p:nvSpPr>
          <p:cNvPr id="41" name="Line 44"/>
          <p:cNvSpPr>
            <a:spLocks noChangeShapeType="1"/>
          </p:cNvSpPr>
          <p:nvPr/>
        </p:nvSpPr>
        <p:spPr bwMode="gray">
          <a:xfrm>
            <a:off x="2856412" y="2740910"/>
            <a:ext cx="304800" cy="0"/>
          </a:xfrm>
          <a:prstGeom prst="line">
            <a:avLst/>
          </a:prstGeom>
          <a:noFill/>
          <a:ln w="9525">
            <a:solidFill>
              <a:srgbClr val="FF0000"/>
            </a:solidFill>
            <a:round/>
            <a:headEnd/>
            <a:tailEnd type="triangle" w="med" len="med"/>
          </a:ln>
        </p:spPr>
        <p:txBody>
          <a:bodyPr lIns="0" tIns="0" rIns="0" bIns="0">
            <a:spAutoFit/>
          </a:bodyPr>
          <a:lstStyle/>
          <a:p>
            <a:endParaRPr lang="en-GB" dirty="0">
              <a:solidFill>
                <a:srgbClr val="000000"/>
              </a:solidFill>
              <a:latin typeface="DIN-Regular" panose="020B0500000000000000" pitchFamily="34" charset="0"/>
            </a:endParaRPr>
          </a:p>
        </p:txBody>
      </p:sp>
      <p:sp>
        <p:nvSpPr>
          <p:cNvPr id="42" name="Line 45"/>
          <p:cNvSpPr>
            <a:spLocks noChangeShapeType="1"/>
          </p:cNvSpPr>
          <p:nvPr/>
        </p:nvSpPr>
        <p:spPr bwMode="gray">
          <a:xfrm flipV="1">
            <a:off x="2447596" y="3350510"/>
            <a:ext cx="408817" cy="752938"/>
          </a:xfrm>
          <a:prstGeom prst="line">
            <a:avLst/>
          </a:prstGeom>
          <a:noFill/>
          <a:ln w="9525">
            <a:solidFill>
              <a:srgbClr val="FF0000"/>
            </a:solidFill>
            <a:round/>
            <a:headEnd/>
            <a:tailEnd/>
          </a:ln>
        </p:spPr>
        <p:txBody>
          <a:bodyPr wrap="square" lIns="0" tIns="0" rIns="0" bIns="0">
            <a:spAutoFit/>
          </a:bodyPr>
          <a:lstStyle/>
          <a:p>
            <a:endParaRPr lang="en-GB" dirty="0">
              <a:solidFill>
                <a:srgbClr val="000000"/>
              </a:solidFill>
              <a:latin typeface="DIN-Regular" panose="020B0500000000000000" pitchFamily="34" charset="0"/>
            </a:endParaRPr>
          </a:p>
        </p:txBody>
      </p:sp>
      <p:sp>
        <p:nvSpPr>
          <p:cNvPr id="43" name="Line 46"/>
          <p:cNvSpPr>
            <a:spLocks noChangeShapeType="1"/>
          </p:cNvSpPr>
          <p:nvPr/>
        </p:nvSpPr>
        <p:spPr bwMode="gray">
          <a:xfrm>
            <a:off x="2856412" y="3350510"/>
            <a:ext cx="304800" cy="0"/>
          </a:xfrm>
          <a:prstGeom prst="line">
            <a:avLst/>
          </a:prstGeom>
          <a:noFill/>
          <a:ln w="9525">
            <a:solidFill>
              <a:srgbClr val="FF0000"/>
            </a:solidFill>
            <a:round/>
            <a:headEnd/>
            <a:tailEnd type="triangle" w="med" len="med"/>
          </a:ln>
        </p:spPr>
        <p:txBody>
          <a:bodyPr lIns="0" tIns="0" rIns="0" bIns="0">
            <a:spAutoFit/>
          </a:bodyPr>
          <a:lstStyle/>
          <a:p>
            <a:endParaRPr lang="en-GB" dirty="0">
              <a:solidFill>
                <a:srgbClr val="000000"/>
              </a:solidFill>
              <a:latin typeface="DIN-Regular" panose="020B0500000000000000" pitchFamily="34" charset="0"/>
            </a:endParaRPr>
          </a:p>
        </p:txBody>
      </p:sp>
      <p:sp>
        <p:nvSpPr>
          <p:cNvPr id="44" name="Line 50"/>
          <p:cNvSpPr>
            <a:spLocks noChangeShapeType="1"/>
          </p:cNvSpPr>
          <p:nvPr/>
        </p:nvSpPr>
        <p:spPr bwMode="auto">
          <a:xfrm flipH="1">
            <a:off x="5040811" y="3500635"/>
            <a:ext cx="508000" cy="1423128"/>
          </a:xfrm>
          <a:prstGeom prst="line">
            <a:avLst/>
          </a:prstGeom>
          <a:noFill/>
          <a:ln w="19050">
            <a:solidFill>
              <a:schemeClr val="tx1"/>
            </a:solidFill>
            <a:prstDash val="sysDot"/>
            <a:round/>
            <a:headEnd type="none" w="med" len="med"/>
            <a:tailEnd type="none" w="med" len="med"/>
          </a:ln>
        </p:spPr>
        <p:txBody>
          <a:bodyPr wrap="none" anchor="ctr"/>
          <a:lstStyle/>
          <a:p>
            <a:endParaRPr lang="en-GB" dirty="0">
              <a:solidFill>
                <a:srgbClr val="000000"/>
              </a:solidFill>
              <a:latin typeface="DIN-Regular" panose="020B0500000000000000" pitchFamily="34" charset="0"/>
            </a:endParaRPr>
          </a:p>
        </p:txBody>
      </p:sp>
      <p:sp>
        <p:nvSpPr>
          <p:cNvPr id="45" name="Line 51"/>
          <p:cNvSpPr>
            <a:spLocks noChangeShapeType="1"/>
          </p:cNvSpPr>
          <p:nvPr/>
        </p:nvSpPr>
        <p:spPr bwMode="auto">
          <a:xfrm flipH="1" flipV="1">
            <a:off x="4321059" y="3498148"/>
            <a:ext cx="821352" cy="1627588"/>
          </a:xfrm>
          <a:prstGeom prst="line">
            <a:avLst/>
          </a:prstGeom>
          <a:noFill/>
          <a:ln w="19050" cap="rnd">
            <a:solidFill>
              <a:schemeClr val="tx1"/>
            </a:solidFill>
            <a:prstDash val="sysDot"/>
            <a:round/>
            <a:headEnd type="arrow" w="med" len="med"/>
            <a:tailEnd type="none" w="med" len="med"/>
          </a:ln>
        </p:spPr>
        <p:txBody>
          <a:bodyPr/>
          <a:lstStyle/>
          <a:p>
            <a:endParaRPr lang="en-GB" dirty="0">
              <a:solidFill>
                <a:srgbClr val="000000"/>
              </a:solidFill>
              <a:latin typeface="DIN-Regular" panose="020B0500000000000000" pitchFamily="34" charset="0"/>
            </a:endParaRPr>
          </a:p>
        </p:txBody>
      </p:sp>
      <p:sp>
        <p:nvSpPr>
          <p:cNvPr id="46" name="Rectangle 52"/>
          <p:cNvSpPr>
            <a:spLocks noChangeArrowheads="1"/>
          </p:cNvSpPr>
          <p:nvPr/>
        </p:nvSpPr>
        <p:spPr bwMode="auto">
          <a:xfrm>
            <a:off x="100512" y="3025072"/>
            <a:ext cx="1828800" cy="459100"/>
          </a:xfrm>
          <a:prstGeom prst="rect">
            <a:avLst/>
          </a:prstGeom>
          <a:solidFill>
            <a:schemeClr val="tx1"/>
          </a:solidFill>
          <a:ln w="12700">
            <a:noFill/>
            <a:miter lim="800000"/>
            <a:headEnd/>
            <a:tailEnd/>
          </a:ln>
        </p:spPr>
        <p:txBody>
          <a:bodyPr lIns="90488" tIns="44450" rIns="90488" bIns="44450">
            <a:spAutoFit/>
          </a:bodyPr>
          <a:lstStyle/>
          <a:p>
            <a:pPr algn="ctr" eaLnBrk="0" hangingPunct="0"/>
            <a:r>
              <a:rPr lang="en-GB" sz="1200" dirty="0">
                <a:solidFill>
                  <a:srgbClr val="FFFFFF"/>
                </a:solidFill>
                <a:latin typeface="DIN-Bold" panose="020B0500000000000000" pitchFamily="34" charset="0"/>
                <a:cs typeface="Calibri" panose="020F0502020204030204" pitchFamily="34" charset="0"/>
              </a:rPr>
              <a:t>Production</a:t>
            </a:r>
          </a:p>
          <a:p>
            <a:pPr algn="ctr" eaLnBrk="0" hangingPunct="0"/>
            <a:r>
              <a:rPr lang="en-GB" sz="1200" dirty="0">
                <a:solidFill>
                  <a:srgbClr val="FFFFFF"/>
                </a:solidFill>
                <a:latin typeface="DIN-Bold" panose="020B0500000000000000" pitchFamily="34" charset="0"/>
                <a:cs typeface="Calibri" panose="020F0502020204030204" pitchFamily="34" charset="0"/>
              </a:rPr>
              <a:t>of A</a:t>
            </a:r>
            <a:r>
              <a:rPr lang="en-GB" sz="1200" dirty="0">
                <a:solidFill>
                  <a:srgbClr val="FFFFFF"/>
                </a:solidFill>
                <a:latin typeface="Symbol" panose="05050102010706020507" pitchFamily="18" charset="2"/>
                <a:cs typeface="Calibri" panose="020F0502020204030204" pitchFamily="34" charset="0"/>
              </a:rPr>
              <a:t>b</a:t>
            </a:r>
          </a:p>
        </p:txBody>
      </p:sp>
      <p:sp>
        <p:nvSpPr>
          <p:cNvPr id="47" name="Rectangle 53"/>
          <p:cNvSpPr>
            <a:spLocks noChangeArrowheads="1"/>
          </p:cNvSpPr>
          <p:nvPr/>
        </p:nvSpPr>
        <p:spPr bwMode="auto">
          <a:xfrm>
            <a:off x="4620569" y="5125737"/>
            <a:ext cx="1997252" cy="459100"/>
          </a:xfrm>
          <a:prstGeom prst="rect">
            <a:avLst/>
          </a:prstGeom>
          <a:solidFill>
            <a:schemeClr val="tx1"/>
          </a:solidFill>
          <a:ln w="12700">
            <a:noFill/>
            <a:miter lim="800000"/>
            <a:headEnd/>
            <a:tailEnd/>
          </a:ln>
        </p:spPr>
        <p:txBody>
          <a:bodyPr wrap="square" lIns="90488" tIns="44450" rIns="90488" bIns="44450">
            <a:spAutoFit/>
          </a:bodyPr>
          <a:lstStyle/>
          <a:p>
            <a:pPr algn="ctr" eaLnBrk="0" hangingPunct="0"/>
            <a:r>
              <a:rPr lang="en-GB" sz="1200" dirty="0">
                <a:solidFill>
                  <a:srgbClr val="FFFFFF"/>
                </a:solidFill>
                <a:latin typeface="DIN-Bold" panose="020B0500000000000000" pitchFamily="34" charset="0"/>
                <a:cs typeface="Calibri" panose="020F0502020204030204" pitchFamily="34" charset="0"/>
              </a:rPr>
              <a:t>A</a:t>
            </a:r>
            <a:r>
              <a:rPr lang="en-GB" sz="1200" dirty="0">
                <a:solidFill>
                  <a:srgbClr val="FFFFFF"/>
                </a:solidFill>
                <a:latin typeface="Symbol" panose="05050102010706020507" pitchFamily="18" charset="2"/>
                <a:cs typeface="Calibri" panose="020F0502020204030204" pitchFamily="34" charset="0"/>
              </a:rPr>
              <a:t>b</a:t>
            </a:r>
            <a:r>
              <a:rPr lang="en-GB" sz="1200" dirty="0">
                <a:solidFill>
                  <a:srgbClr val="FFFFFF"/>
                </a:solidFill>
                <a:latin typeface="DIN-Bold" panose="020B0500000000000000" pitchFamily="34" charset="0"/>
                <a:cs typeface="Calibri" panose="020F0502020204030204" pitchFamily="34" charset="0"/>
              </a:rPr>
              <a:t> Clearance </a:t>
            </a:r>
          </a:p>
          <a:p>
            <a:pPr algn="ctr" eaLnBrk="0" hangingPunct="0"/>
            <a:r>
              <a:rPr lang="en-GB" sz="1200" dirty="0">
                <a:solidFill>
                  <a:srgbClr val="FFFFFF"/>
                </a:solidFill>
                <a:latin typeface="DIN-Bold" panose="020B0500000000000000" pitchFamily="34" charset="0"/>
                <a:cs typeface="Calibri" panose="020F0502020204030204" pitchFamily="34" charset="0"/>
              </a:rPr>
              <a:t>mechanisms</a:t>
            </a:r>
          </a:p>
        </p:txBody>
      </p:sp>
      <p:sp>
        <p:nvSpPr>
          <p:cNvPr id="48" name="Rectangle 61"/>
          <p:cNvSpPr>
            <a:spLocks noChangeArrowheads="1"/>
          </p:cNvSpPr>
          <p:nvPr/>
        </p:nvSpPr>
        <p:spPr bwMode="auto">
          <a:xfrm>
            <a:off x="1846763" y="1887431"/>
            <a:ext cx="727572" cy="305212"/>
          </a:xfrm>
          <a:prstGeom prst="rect">
            <a:avLst/>
          </a:prstGeom>
          <a:noFill/>
          <a:ln w="12700">
            <a:noFill/>
            <a:miter lim="800000"/>
            <a:headEnd/>
            <a:tailEnd/>
          </a:ln>
        </p:spPr>
        <p:txBody>
          <a:bodyPr wrap="none" lIns="90488" tIns="44450" rIns="90488" bIns="44450">
            <a:spAutoFit/>
          </a:bodyPr>
          <a:lstStyle/>
          <a:p>
            <a:pPr eaLnBrk="0" hangingPunct="0"/>
            <a:r>
              <a:rPr lang="en-GB" sz="1400" b="1" dirty="0">
                <a:solidFill>
                  <a:srgbClr val="000000"/>
                </a:solidFill>
                <a:latin typeface="DIN-Regular" panose="020B0500000000000000" pitchFamily="34" charset="0"/>
              </a:rPr>
              <a:t>BACE1</a:t>
            </a:r>
          </a:p>
        </p:txBody>
      </p:sp>
      <p:sp>
        <p:nvSpPr>
          <p:cNvPr id="49" name="Text Box 62"/>
          <p:cNvSpPr txBox="1">
            <a:spLocks noChangeArrowheads="1"/>
          </p:cNvSpPr>
          <p:nvPr/>
        </p:nvSpPr>
        <p:spPr bwMode="auto">
          <a:xfrm>
            <a:off x="1321565" y="4057328"/>
            <a:ext cx="1108509" cy="307777"/>
          </a:xfrm>
          <a:prstGeom prst="rect">
            <a:avLst/>
          </a:prstGeom>
          <a:noFill/>
          <a:ln w="9525">
            <a:noFill/>
            <a:miter lim="800000"/>
            <a:headEnd/>
            <a:tailEnd/>
          </a:ln>
        </p:spPr>
        <p:txBody>
          <a:bodyPr wrap="none">
            <a:spAutoFit/>
          </a:bodyPr>
          <a:lstStyle/>
          <a:p>
            <a:r>
              <a:rPr lang="en-GB" sz="1400" b="1" dirty="0">
                <a:solidFill>
                  <a:srgbClr val="000000"/>
                </a:solidFill>
                <a:latin typeface="Symbol" panose="05050102010706020507" pitchFamily="18" charset="2"/>
              </a:rPr>
              <a:t>g</a:t>
            </a:r>
            <a:r>
              <a:rPr lang="en-GB" sz="1400" b="1" dirty="0">
                <a:solidFill>
                  <a:srgbClr val="000000"/>
                </a:solidFill>
                <a:latin typeface="DIN-Regular" panose="020B0500000000000000" pitchFamily="34" charset="0"/>
              </a:rPr>
              <a:t>-secretase</a:t>
            </a:r>
          </a:p>
        </p:txBody>
      </p:sp>
      <p:sp>
        <p:nvSpPr>
          <p:cNvPr id="50" name="Line 64"/>
          <p:cNvSpPr>
            <a:spLocks noChangeShapeType="1"/>
          </p:cNvSpPr>
          <p:nvPr/>
        </p:nvSpPr>
        <p:spPr bwMode="auto">
          <a:xfrm flipH="1">
            <a:off x="6099542" y="3883910"/>
            <a:ext cx="210393" cy="1241826"/>
          </a:xfrm>
          <a:prstGeom prst="line">
            <a:avLst/>
          </a:prstGeom>
          <a:noFill/>
          <a:ln w="19050">
            <a:solidFill>
              <a:schemeClr val="tx1"/>
            </a:solidFill>
            <a:prstDash val="sysDot"/>
            <a:round/>
            <a:headEnd type="none" w="med" len="med"/>
            <a:tailEnd type="arrow" w="med" len="med"/>
          </a:ln>
        </p:spPr>
        <p:txBody>
          <a:bodyPr/>
          <a:lstStyle/>
          <a:p>
            <a:endParaRPr lang="en-GB" dirty="0">
              <a:solidFill>
                <a:srgbClr val="000000"/>
              </a:solidFill>
              <a:latin typeface="DIN-Regular" panose="020B0500000000000000" pitchFamily="34" charset="0"/>
            </a:endParaRPr>
          </a:p>
        </p:txBody>
      </p:sp>
      <p:sp>
        <p:nvSpPr>
          <p:cNvPr id="51" name="Line 50"/>
          <p:cNvSpPr>
            <a:spLocks noChangeShapeType="1"/>
          </p:cNvSpPr>
          <p:nvPr/>
        </p:nvSpPr>
        <p:spPr bwMode="auto">
          <a:xfrm>
            <a:off x="5548811" y="3470421"/>
            <a:ext cx="574660" cy="1453342"/>
          </a:xfrm>
          <a:prstGeom prst="line">
            <a:avLst/>
          </a:prstGeom>
          <a:noFill/>
          <a:ln w="19050">
            <a:solidFill>
              <a:schemeClr val="tx1"/>
            </a:solidFill>
            <a:prstDash val="sysDot"/>
            <a:round/>
            <a:headEnd type="none" w="med" len="med"/>
            <a:tailEnd type="none" w="med" len="med"/>
          </a:ln>
        </p:spPr>
        <p:txBody>
          <a:bodyPr wrap="none" anchor="ctr"/>
          <a:lstStyle/>
          <a:p>
            <a:endParaRPr lang="en-GB" dirty="0">
              <a:solidFill>
                <a:srgbClr val="000000"/>
              </a:solidFill>
              <a:latin typeface="DIN-Regular" panose="020B0500000000000000" pitchFamily="34" charset="0"/>
            </a:endParaRPr>
          </a:p>
        </p:txBody>
      </p:sp>
      <p:sp>
        <p:nvSpPr>
          <p:cNvPr id="52" name="Right Arrow 51"/>
          <p:cNvSpPr/>
          <p:nvPr/>
        </p:nvSpPr>
        <p:spPr>
          <a:xfrm>
            <a:off x="6893250" y="2954612"/>
            <a:ext cx="464743" cy="464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DIN-Regular" panose="020B0500000000000000" pitchFamily="34" charset="0"/>
            </a:endParaRPr>
          </a:p>
        </p:txBody>
      </p:sp>
      <p:sp>
        <p:nvSpPr>
          <p:cNvPr id="53" name="Right Arrow 52"/>
          <p:cNvSpPr/>
          <p:nvPr/>
        </p:nvSpPr>
        <p:spPr>
          <a:xfrm>
            <a:off x="9211169" y="2954612"/>
            <a:ext cx="425451" cy="464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DIN-Regular" panose="020B0500000000000000" pitchFamily="34" charset="0"/>
            </a:endParaRPr>
          </a:p>
        </p:txBody>
      </p:sp>
      <p:sp>
        <p:nvSpPr>
          <p:cNvPr id="54" name="Rectangle 7"/>
          <p:cNvSpPr>
            <a:spLocks noChangeArrowheads="1"/>
          </p:cNvSpPr>
          <p:nvPr/>
        </p:nvSpPr>
        <p:spPr bwMode="auto">
          <a:xfrm>
            <a:off x="5546455" y="1438848"/>
            <a:ext cx="1675476" cy="274434"/>
          </a:xfrm>
          <a:prstGeom prst="rect">
            <a:avLst/>
          </a:prstGeom>
          <a:noFill/>
          <a:ln w="12700">
            <a:noFill/>
            <a:miter lim="800000"/>
            <a:headEnd/>
            <a:tailEnd/>
          </a:ln>
        </p:spPr>
        <p:txBody>
          <a:bodyPr wrap="square" lIns="90488" tIns="44450" rIns="90488" bIns="44450">
            <a:spAutoFit/>
          </a:bodyPr>
          <a:lstStyle/>
          <a:p>
            <a:pPr algn="ctr" eaLnBrk="0" hangingPunct="0"/>
            <a:r>
              <a:rPr lang="en-GB" sz="1200" dirty="0">
                <a:solidFill>
                  <a:srgbClr val="000000"/>
                </a:solidFill>
                <a:latin typeface="Symbol" panose="05050102010706020507" pitchFamily="18" charset="2"/>
              </a:rPr>
              <a:t>b</a:t>
            </a:r>
            <a:r>
              <a:rPr lang="en-GB" sz="1200" dirty="0">
                <a:solidFill>
                  <a:srgbClr val="000000"/>
                </a:solidFill>
                <a:latin typeface="DIN-Regular" panose="020B0500000000000000" pitchFamily="34" charset="0"/>
              </a:rPr>
              <a:t>-amyloid deposits</a:t>
            </a:r>
          </a:p>
        </p:txBody>
      </p:sp>
      <p:sp>
        <p:nvSpPr>
          <p:cNvPr id="55" name="Right Arrow 54"/>
          <p:cNvSpPr/>
          <p:nvPr/>
        </p:nvSpPr>
        <p:spPr>
          <a:xfrm>
            <a:off x="4634975" y="2954612"/>
            <a:ext cx="464743" cy="4644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DIN-Regular" panose="020B0500000000000000" pitchFamily="34" charset="0"/>
            </a:endParaRPr>
          </a:p>
        </p:txBody>
      </p:sp>
      <p:sp>
        <p:nvSpPr>
          <p:cNvPr id="56" name="Rectangle 7"/>
          <p:cNvSpPr>
            <a:spLocks noChangeArrowheads="1"/>
          </p:cNvSpPr>
          <p:nvPr/>
        </p:nvSpPr>
        <p:spPr bwMode="auto">
          <a:xfrm>
            <a:off x="4946306" y="2298596"/>
            <a:ext cx="888129" cy="274434"/>
          </a:xfrm>
          <a:prstGeom prst="rect">
            <a:avLst/>
          </a:prstGeom>
          <a:noFill/>
          <a:ln w="12700">
            <a:noFill/>
            <a:miter lim="800000"/>
            <a:headEnd/>
            <a:tailEnd/>
          </a:ln>
        </p:spPr>
        <p:txBody>
          <a:bodyPr wrap="none" lIns="90488" tIns="44450" rIns="90488" bIns="44450">
            <a:spAutoFit/>
          </a:bodyPr>
          <a:lstStyle/>
          <a:p>
            <a:pPr eaLnBrk="0" hangingPunct="0"/>
            <a:r>
              <a:rPr lang="en-GB" sz="1200" dirty="0">
                <a:solidFill>
                  <a:srgbClr val="000000"/>
                </a:solidFill>
                <a:latin typeface="DIN-Regular" panose="020B0500000000000000" pitchFamily="34" charset="0"/>
                <a:cs typeface="Arial" pitchFamily="34" charset="0"/>
              </a:rPr>
              <a:t>Oligomers</a:t>
            </a:r>
          </a:p>
        </p:txBody>
      </p:sp>
      <p:pic>
        <p:nvPicPr>
          <p:cNvPr id="57" name="Picture 5" descr="http://www.ncbi.nlm.nih.gov/corecgi/tileshop/tileshop.fcgi?p=PMC3&amp;id=574292&amp;s=28&amp;r=1&amp;c=1"/>
          <p:cNvPicPr>
            <a:picLocks noChangeAspect="1" noChangeArrowheads="1"/>
          </p:cNvPicPr>
          <p:nvPr/>
        </p:nvPicPr>
        <p:blipFill>
          <a:blip r:embed="rId2" cstate="print"/>
          <a:srcRect l="1763" t="2994" r="40071" b="60215"/>
          <a:stretch>
            <a:fillRect/>
          </a:stretch>
        </p:blipFill>
        <p:spPr bwMode="auto">
          <a:xfrm>
            <a:off x="9793728" y="2525213"/>
            <a:ext cx="2258827" cy="1172264"/>
          </a:xfrm>
          <a:prstGeom prst="rect">
            <a:avLst/>
          </a:prstGeom>
          <a:noFill/>
          <a:ln>
            <a:solidFill>
              <a:schemeClr val="tx1"/>
            </a:solidFill>
          </a:ln>
        </p:spPr>
      </p:pic>
      <p:sp>
        <p:nvSpPr>
          <p:cNvPr id="58" name="Text Box 40"/>
          <p:cNvSpPr txBox="1">
            <a:spLocks noChangeArrowheads="1"/>
          </p:cNvSpPr>
          <p:nvPr/>
        </p:nvSpPr>
        <p:spPr bwMode="gray">
          <a:xfrm>
            <a:off x="9793729" y="3733764"/>
            <a:ext cx="2258827" cy="369332"/>
          </a:xfrm>
          <a:prstGeom prst="rect">
            <a:avLst/>
          </a:prstGeom>
          <a:solidFill>
            <a:schemeClr val="tx1"/>
          </a:solidFill>
          <a:ln w="12700">
            <a:solidFill>
              <a:schemeClr val="tx1"/>
            </a:solidFill>
            <a:miter lim="800000"/>
            <a:headEnd/>
            <a:tailEnd/>
          </a:ln>
        </p:spPr>
        <p:txBody>
          <a:bodyPr wrap="square" lIns="0" tIns="0" rIns="0" bIns="0">
            <a:spAutoFit/>
          </a:bodyPr>
          <a:lstStyle/>
          <a:p>
            <a:pPr algn="ctr" eaLnBrk="0" hangingPunct="0">
              <a:spcBef>
                <a:spcPts val="600"/>
              </a:spcBef>
              <a:spcAft>
                <a:spcPts val="600"/>
              </a:spcAft>
              <a:buClr>
                <a:srgbClr val="808080"/>
              </a:buClr>
              <a:buSzPct val="50000"/>
              <a:buFont typeface="Monotype Sorts"/>
              <a:buNone/>
            </a:pPr>
            <a:r>
              <a:rPr kumimoji="1" lang="en-GB" sz="1200" dirty="0">
                <a:solidFill>
                  <a:prstClr val="white"/>
                </a:solidFill>
                <a:latin typeface="DIN-Bold" panose="020B0500000000000000" pitchFamily="34" charset="0"/>
                <a:cs typeface="Calibri" pitchFamily="34" charset="0"/>
              </a:rPr>
              <a:t>Neuronal dysfunction and clinical symptoms</a:t>
            </a:r>
          </a:p>
        </p:txBody>
      </p:sp>
      <p:grpSp>
        <p:nvGrpSpPr>
          <p:cNvPr id="70" name="Group 69"/>
          <p:cNvGrpSpPr/>
          <p:nvPr/>
        </p:nvGrpSpPr>
        <p:grpSpPr>
          <a:xfrm>
            <a:off x="7128946" y="1614794"/>
            <a:ext cx="4205125" cy="3558292"/>
            <a:chOff x="5346712" y="1614794"/>
            <a:chExt cx="3153845" cy="3558292"/>
          </a:xfrm>
        </p:grpSpPr>
        <p:grpSp>
          <p:nvGrpSpPr>
            <p:cNvPr id="71" name="Group 70"/>
            <p:cNvGrpSpPr/>
            <p:nvPr/>
          </p:nvGrpSpPr>
          <p:grpSpPr>
            <a:xfrm>
              <a:off x="5346712" y="1614794"/>
              <a:ext cx="1879090" cy="1309087"/>
              <a:chOff x="5817343" y="1926646"/>
              <a:chExt cx="1879090" cy="1309087"/>
            </a:xfrm>
          </p:grpSpPr>
          <p:sp>
            <p:nvSpPr>
              <p:cNvPr id="75" name="Right Arrow 74"/>
              <p:cNvSpPr/>
              <p:nvPr/>
            </p:nvSpPr>
            <p:spPr>
              <a:xfrm rot="5400000">
                <a:off x="6485824" y="2872413"/>
                <a:ext cx="345639" cy="381001"/>
              </a:xfrm>
              <a:prstGeom prst="rightArrow">
                <a:avLst>
                  <a:gd name="adj1" fmla="val 50000"/>
                  <a:gd name="adj2" fmla="val 3346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DIN-Regular" panose="020B0500000000000000" pitchFamily="34" charset="0"/>
                </a:endParaRPr>
              </a:p>
            </p:txBody>
          </p:sp>
          <p:sp>
            <p:nvSpPr>
              <p:cNvPr id="76" name="Rectangle 49"/>
              <p:cNvSpPr>
                <a:spLocks noChangeArrowheads="1"/>
              </p:cNvSpPr>
              <p:nvPr/>
            </p:nvSpPr>
            <p:spPr bwMode="auto">
              <a:xfrm>
                <a:off x="5817343" y="1926646"/>
                <a:ext cx="1879090" cy="951543"/>
              </a:xfrm>
              <a:prstGeom prst="rect">
                <a:avLst/>
              </a:prstGeom>
              <a:solidFill>
                <a:schemeClr val="bg1">
                  <a:lumMod val="85000"/>
                </a:schemeClr>
              </a:solidFill>
              <a:ln w="12700">
                <a:noFill/>
                <a:miter lim="800000"/>
                <a:headEnd/>
                <a:tailEnd/>
              </a:ln>
            </p:spPr>
            <p:txBody>
              <a:bodyPr wrap="square" lIns="90488" tIns="44450" rIns="90488" bIns="44450">
                <a:spAutoFit/>
              </a:bodyPr>
              <a:lstStyle/>
              <a:p>
                <a:pPr eaLnBrk="0" hangingPunct="0"/>
                <a:r>
                  <a:rPr lang="en-GB" sz="1400" b="1" dirty="0">
                    <a:solidFill>
                      <a:srgbClr val="000000"/>
                    </a:solidFill>
                    <a:latin typeface="Calibri" panose="020F0502020204030204" pitchFamily="34" charset="0"/>
                    <a:cs typeface="Calibri" panose="020F0502020204030204" pitchFamily="34" charset="0"/>
                  </a:rPr>
                  <a:t>Tau therapies</a:t>
                </a:r>
              </a:p>
              <a:p>
                <a:pPr marL="285750" indent="-285750" eaLnBrk="0" hangingPunct="0">
                  <a:buFontTx/>
                  <a:buChar char="-"/>
                </a:pPr>
                <a:r>
                  <a:rPr lang="en-GB" sz="1400" i="1" dirty="0">
                    <a:solidFill>
                      <a:srgbClr val="000000"/>
                    </a:solidFill>
                    <a:latin typeface="Calibri" panose="020F0502020204030204" pitchFamily="34" charset="0"/>
                    <a:cs typeface="Calibri" panose="020F0502020204030204" pitchFamily="34" charset="0"/>
                  </a:rPr>
                  <a:t>Anti-Tau </a:t>
                </a:r>
                <a:r>
                  <a:rPr lang="en-GB" sz="1400" i="1" dirty="0" err="1">
                    <a:solidFill>
                      <a:srgbClr val="000000"/>
                    </a:solidFill>
                    <a:latin typeface="Calibri" panose="020F0502020204030204" pitchFamily="34" charset="0"/>
                    <a:cs typeface="Calibri" panose="020F0502020204030204" pitchFamily="34" charset="0"/>
                  </a:rPr>
                  <a:t>mAb</a:t>
                </a:r>
                <a:endParaRPr lang="en-GB" sz="1400" i="1" dirty="0">
                  <a:solidFill>
                    <a:srgbClr val="000000"/>
                  </a:solidFill>
                  <a:latin typeface="Calibri" panose="020F0502020204030204" pitchFamily="34" charset="0"/>
                  <a:cs typeface="Calibri" panose="020F0502020204030204" pitchFamily="34" charset="0"/>
                </a:endParaRPr>
              </a:p>
              <a:p>
                <a:pPr marL="285750" indent="-285750" eaLnBrk="0" hangingPunct="0">
                  <a:buFontTx/>
                  <a:buChar char="-"/>
                </a:pPr>
                <a:r>
                  <a:rPr lang="en-GB" sz="1400" i="1" dirty="0">
                    <a:solidFill>
                      <a:srgbClr val="000000"/>
                    </a:solidFill>
                    <a:latin typeface="Calibri" panose="020F0502020204030204" pitchFamily="34" charset="0"/>
                    <a:cs typeface="Calibri" panose="020F0502020204030204" pitchFamily="34" charset="0"/>
                  </a:rPr>
                  <a:t>Small Molecule approaches</a:t>
                </a:r>
              </a:p>
              <a:p>
                <a:pPr marL="285750" indent="-285750" eaLnBrk="0" hangingPunct="0">
                  <a:buFontTx/>
                  <a:buChar char="-"/>
                </a:pPr>
                <a:r>
                  <a:rPr lang="en-GB" sz="1400" i="1" dirty="0">
                    <a:solidFill>
                      <a:srgbClr val="000000"/>
                    </a:solidFill>
                    <a:latin typeface="Calibri" panose="020F0502020204030204" pitchFamily="34" charset="0"/>
                    <a:cs typeface="Calibri" panose="020F0502020204030204" pitchFamily="34" charset="0"/>
                  </a:rPr>
                  <a:t>Tau ASOs</a:t>
                </a:r>
              </a:p>
            </p:txBody>
          </p:sp>
        </p:grpSp>
        <p:grpSp>
          <p:nvGrpSpPr>
            <p:cNvPr id="72" name="Group 71"/>
            <p:cNvGrpSpPr/>
            <p:nvPr/>
          </p:nvGrpSpPr>
          <p:grpSpPr>
            <a:xfrm>
              <a:off x="7524328" y="4103448"/>
              <a:ext cx="976229" cy="1069638"/>
              <a:chOff x="7524328" y="4103448"/>
              <a:chExt cx="976229" cy="1069638"/>
            </a:xfrm>
          </p:grpSpPr>
          <p:sp>
            <p:nvSpPr>
              <p:cNvPr id="73" name="Right Arrow 72"/>
              <p:cNvSpPr/>
              <p:nvPr/>
            </p:nvSpPr>
            <p:spPr>
              <a:xfrm rot="16200000">
                <a:off x="8004429" y="4096835"/>
                <a:ext cx="345639" cy="358866"/>
              </a:xfrm>
              <a:prstGeom prst="rightArrow">
                <a:avLst>
                  <a:gd name="adj1" fmla="val 50000"/>
                  <a:gd name="adj2" fmla="val 33465"/>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DIN-Regular" panose="020B0500000000000000" pitchFamily="34" charset="0"/>
                </a:endParaRPr>
              </a:p>
            </p:txBody>
          </p:sp>
          <p:sp>
            <p:nvSpPr>
              <p:cNvPr id="74" name="Rectangle 49"/>
              <p:cNvSpPr>
                <a:spLocks noChangeAspect="1" noChangeArrowheads="1"/>
              </p:cNvSpPr>
              <p:nvPr/>
            </p:nvSpPr>
            <p:spPr bwMode="auto">
              <a:xfrm>
                <a:off x="7524328" y="4436987"/>
                <a:ext cx="976229" cy="736099"/>
              </a:xfrm>
              <a:prstGeom prst="rect">
                <a:avLst/>
              </a:prstGeom>
              <a:solidFill>
                <a:srgbClr val="FFC000"/>
              </a:solidFill>
              <a:ln w="12700">
                <a:noFill/>
                <a:miter lim="800000"/>
                <a:headEnd/>
                <a:tailEnd/>
              </a:ln>
            </p:spPr>
            <p:txBody>
              <a:bodyPr wrap="none" lIns="90488" tIns="44450" rIns="90488" bIns="44450">
                <a:spAutoFit/>
              </a:bodyPr>
              <a:lstStyle/>
              <a:p>
                <a:pPr eaLnBrk="0" hangingPunct="0">
                  <a:defRPr/>
                </a:pPr>
                <a:r>
                  <a:rPr lang="en-GB" sz="1400" kern="0" dirty="0">
                    <a:solidFill>
                      <a:srgbClr val="000000"/>
                    </a:solidFill>
                    <a:latin typeface="Calibri" pitchFamily="34" charset="0"/>
                  </a:rPr>
                  <a:t>Inflammation</a:t>
                </a:r>
              </a:p>
              <a:p>
                <a:pPr eaLnBrk="0" hangingPunct="0">
                  <a:defRPr/>
                </a:pPr>
                <a:r>
                  <a:rPr lang="en-GB" sz="1400" kern="0" dirty="0" err="1">
                    <a:solidFill>
                      <a:srgbClr val="000000"/>
                    </a:solidFill>
                    <a:latin typeface="Calibri" pitchFamily="34" charset="0"/>
                  </a:rPr>
                  <a:t>Excitotoxicity</a:t>
                </a:r>
                <a:endParaRPr lang="en-GB" sz="1400" kern="0" dirty="0">
                  <a:solidFill>
                    <a:srgbClr val="000000"/>
                  </a:solidFill>
                  <a:latin typeface="Calibri" pitchFamily="34" charset="0"/>
                </a:endParaRPr>
              </a:p>
              <a:p>
                <a:pPr eaLnBrk="0" hangingPunct="0">
                  <a:defRPr/>
                </a:pPr>
                <a:r>
                  <a:rPr lang="en-GB" sz="1400" kern="0" dirty="0">
                    <a:solidFill>
                      <a:srgbClr val="000000"/>
                    </a:solidFill>
                    <a:latin typeface="Calibri" pitchFamily="34" charset="0"/>
                  </a:rPr>
                  <a:t>Symptom relief</a:t>
                </a:r>
              </a:p>
            </p:txBody>
          </p:sp>
        </p:grpSp>
      </p:grpSp>
      <p:grpSp>
        <p:nvGrpSpPr>
          <p:cNvPr id="77" name="Group 76"/>
          <p:cNvGrpSpPr/>
          <p:nvPr/>
        </p:nvGrpSpPr>
        <p:grpSpPr>
          <a:xfrm>
            <a:off x="100512" y="2499192"/>
            <a:ext cx="4747350" cy="2837148"/>
            <a:chOff x="100512" y="2499192"/>
            <a:chExt cx="4747350" cy="2837148"/>
          </a:xfrm>
        </p:grpSpPr>
        <p:grpSp>
          <p:nvGrpSpPr>
            <p:cNvPr id="59" name="Group 58"/>
            <p:cNvGrpSpPr/>
            <p:nvPr/>
          </p:nvGrpSpPr>
          <p:grpSpPr>
            <a:xfrm>
              <a:off x="100512" y="2499192"/>
              <a:ext cx="4747350" cy="2676585"/>
              <a:chOff x="75384" y="2499191"/>
              <a:chExt cx="3560512" cy="2676585"/>
            </a:xfrm>
          </p:grpSpPr>
          <p:grpSp>
            <p:nvGrpSpPr>
              <p:cNvPr id="60" name="Group 67"/>
              <p:cNvGrpSpPr>
                <a:grpSpLocks/>
              </p:cNvGrpSpPr>
              <p:nvPr/>
            </p:nvGrpSpPr>
            <p:grpSpPr bwMode="auto">
              <a:xfrm>
                <a:off x="75384" y="2499191"/>
                <a:ext cx="1374171" cy="519595"/>
                <a:chOff x="257186" y="3984595"/>
                <a:chExt cx="1374170" cy="519595"/>
              </a:xfrm>
            </p:grpSpPr>
            <p:sp>
              <p:nvSpPr>
                <p:cNvPr id="65" name="AutoShape 68"/>
                <p:cNvSpPr>
                  <a:spLocks noChangeArrowheads="1"/>
                </p:cNvSpPr>
                <p:nvPr/>
              </p:nvSpPr>
              <p:spPr bwMode="auto">
                <a:xfrm>
                  <a:off x="762010" y="4283527"/>
                  <a:ext cx="380999" cy="220663"/>
                </a:xfrm>
                <a:prstGeom prst="downArrow">
                  <a:avLst>
                    <a:gd name="adj1" fmla="val 50000"/>
                    <a:gd name="adj2" fmla="val 25000"/>
                  </a:avLst>
                </a:prstGeom>
                <a:solidFill>
                  <a:srgbClr val="FF0000"/>
                </a:solidFill>
                <a:ln w="9525">
                  <a:solidFill>
                    <a:schemeClr val="tx1"/>
                  </a:solidFill>
                  <a:miter lim="800000"/>
                  <a:headEnd/>
                  <a:tailEnd/>
                </a:ln>
              </p:spPr>
              <p:txBody>
                <a:bodyPr vert="eaVert" wrap="none" anchor="ctr"/>
                <a:lstStyle/>
                <a:p>
                  <a:endParaRPr lang="en-GB" sz="1400" dirty="0">
                    <a:solidFill>
                      <a:srgbClr val="FF0000"/>
                    </a:solidFill>
                    <a:latin typeface="DIN-Regular" panose="020B0500000000000000" pitchFamily="34" charset="0"/>
                  </a:endParaRPr>
                </a:p>
              </p:txBody>
            </p:sp>
            <p:sp>
              <p:nvSpPr>
                <p:cNvPr id="66" name="Rectangle 49"/>
                <p:cNvSpPr>
                  <a:spLocks noChangeArrowheads="1"/>
                </p:cNvSpPr>
                <p:nvPr/>
              </p:nvSpPr>
              <p:spPr bwMode="auto">
                <a:xfrm>
                  <a:off x="257186" y="3984595"/>
                  <a:ext cx="1374170" cy="305212"/>
                </a:xfrm>
                <a:prstGeom prst="rect">
                  <a:avLst/>
                </a:prstGeom>
                <a:solidFill>
                  <a:srgbClr val="33CCFF"/>
                </a:solidFill>
                <a:ln w="12700">
                  <a:noFill/>
                  <a:miter lim="800000"/>
                  <a:headEnd/>
                  <a:tailEnd/>
                </a:ln>
              </p:spPr>
              <p:txBody>
                <a:bodyPr wrap="square" lIns="90488" tIns="44450" rIns="90488" bIns="44450">
                  <a:spAutoFit/>
                </a:bodyPr>
                <a:lstStyle/>
                <a:p>
                  <a:pPr eaLnBrk="0" hangingPunct="0"/>
                  <a:r>
                    <a:rPr lang="en-GB" sz="1400" b="1" dirty="0">
                      <a:latin typeface="Calibri" panose="020F0502020204030204" pitchFamily="34" charset="0"/>
                      <a:cs typeface="Calibri" panose="020F0502020204030204" pitchFamily="34" charset="0"/>
                    </a:rPr>
                    <a:t>BACE inhibitors</a:t>
                  </a:r>
                </a:p>
              </p:txBody>
            </p:sp>
          </p:grpSp>
          <p:sp>
            <p:nvSpPr>
              <p:cNvPr id="61" name="Right Arrow 60"/>
              <p:cNvSpPr/>
              <p:nvPr/>
            </p:nvSpPr>
            <p:spPr>
              <a:xfrm>
                <a:off x="3263399" y="4450037"/>
                <a:ext cx="372497" cy="483786"/>
              </a:xfrm>
              <a:prstGeom prst="rightArrow">
                <a:avLst/>
              </a:prstGeom>
              <a:solidFill>
                <a:srgbClr val="129E1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0000"/>
                  </a:solidFill>
                  <a:latin typeface="DIN-Regular" panose="020B0500000000000000" pitchFamily="34" charset="0"/>
                </a:endParaRPr>
              </a:p>
            </p:txBody>
          </p:sp>
          <p:sp>
            <p:nvSpPr>
              <p:cNvPr id="62" name="Rectangle 56"/>
              <p:cNvSpPr>
                <a:spLocks noChangeArrowheads="1"/>
              </p:cNvSpPr>
              <p:nvPr/>
            </p:nvSpPr>
            <p:spPr bwMode="auto">
              <a:xfrm>
                <a:off x="2047014" y="4437112"/>
                <a:ext cx="1223619" cy="738664"/>
              </a:xfrm>
              <a:prstGeom prst="rect">
                <a:avLst/>
              </a:prstGeom>
              <a:solidFill>
                <a:srgbClr val="33CCFF"/>
              </a:solidFill>
              <a:ln w="9525">
                <a:noFill/>
                <a:miter lim="800000"/>
                <a:headEnd/>
                <a:tailEnd/>
              </a:ln>
            </p:spPr>
            <p:txBody>
              <a:bodyPr wrap="square">
                <a:spAutoFit/>
              </a:bodyPr>
              <a:lstStyle/>
              <a:p>
                <a:r>
                  <a:rPr kumimoji="1" lang="en-GB" sz="1400" b="1" dirty="0">
                    <a:latin typeface="Calibri" panose="020F0502020204030204" pitchFamily="34" charset="0"/>
                    <a:cs typeface="Calibri" panose="020F0502020204030204" pitchFamily="34" charset="0"/>
                  </a:rPr>
                  <a:t>Anti-A</a:t>
                </a:r>
                <a:r>
                  <a:rPr kumimoji="1" lang="en-GB" sz="1400" b="1" dirty="0">
                    <a:latin typeface="Symbol" panose="05050102010706020507" pitchFamily="18" charset="2"/>
                    <a:cs typeface="Calibri" panose="020F0502020204030204" pitchFamily="34" charset="0"/>
                  </a:rPr>
                  <a:t>b</a:t>
                </a:r>
                <a:r>
                  <a:rPr kumimoji="1" lang="en-GB" sz="1400" b="1" dirty="0">
                    <a:latin typeface="Calibri" panose="020F0502020204030204" pitchFamily="34" charset="0"/>
                    <a:cs typeface="Calibri" panose="020F0502020204030204" pitchFamily="34" charset="0"/>
                  </a:rPr>
                  <a:t> mAb: </a:t>
                </a:r>
              </a:p>
              <a:p>
                <a:pPr marL="285750" indent="-285750">
                  <a:buFontTx/>
                  <a:buChar char="-"/>
                </a:pPr>
                <a:r>
                  <a:rPr kumimoji="1" lang="en-GB" sz="1400" i="1" dirty="0">
                    <a:latin typeface="Calibri" panose="020F0502020204030204" pitchFamily="34" charset="0"/>
                    <a:cs typeface="Calibri" panose="020F0502020204030204" pitchFamily="34" charset="0"/>
                  </a:rPr>
                  <a:t>Soluble A</a:t>
                </a:r>
                <a:r>
                  <a:rPr kumimoji="1" lang="en-GB" sz="1400" i="1" dirty="0">
                    <a:latin typeface="Symbol" panose="05050102010706020507" pitchFamily="18" charset="2"/>
                    <a:cs typeface="Calibri" panose="020F0502020204030204" pitchFamily="34" charset="0"/>
                  </a:rPr>
                  <a:t>b</a:t>
                </a:r>
              </a:p>
              <a:p>
                <a:pPr marL="285750" indent="-285750">
                  <a:buFontTx/>
                  <a:buChar char="-"/>
                </a:pPr>
                <a:r>
                  <a:rPr kumimoji="1" lang="en-GB" sz="1400" i="1" dirty="0" err="1">
                    <a:latin typeface="+mj-lt"/>
                    <a:cs typeface="Calibri" panose="020F0502020204030204" pitchFamily="34" charset="0"/>
                  </a:rPr>
                  <a:t>solanezumab</a:t>
                </a:r>
                <a:r>
                  <a:rPr kumimoji="1" lang="en-GB" sz="1400" i="1" dirty="0">
                    <a:latin typeface="+mj-lt"/>
                    <a:cs typeface="Calibri" panose="020F0502020204030204" pitchFamily="34" charset="0"/>
                  </a:rPr>
                  <a:t> </a:t>
                </a:r>
              </a:p>
            </p:txBody>
          </p:sp>
        </p:grpSp>
        <p:sp>
          <p:nvSpPr>
            <p:cNvPr id="3" name="TextBox 2"/>
            <p:cNvSpPr txBox="1"/>
            <p:nvPr/>
          </p:nvSpPr>
          <p:spPr>
            <a:xfrm>
              <a:off x="404405" y="4413010"/>
              <a:ext cx="2083185" cy="923330"/>
            </a:xfrm>
            <a:prstGeom prst="rect">
              <a:avLst/>
            </a:prstGeom>
            <a:noFill/>
          </p:spPr>
          <p:txBody>
            <a:bodyPr wrap="square" rtlCol="0">
              <a:spAutoFit/>
            </a:bodyPr>
            <a:lstStyle/>
            <a:p>
              <a:r>
                <a:rPr lang="en-US" dirty="0">
                  <a:solidFill>
                    <a:srgbClr val="FF0000"/>
                  </a:solidFill>
                </a:rPr>
                <a:t>Have not shown clinical benefit in Phase 3 in </a:t>
              </a:r>
              <a:r>
                <a:rPr lang="en-US" dirty="0" err="1">
                  <a:solidFill>
                    <a:srgbClr val="FF0000"/>
                  </a:solidFill>
                </a:rPr>
                <a:t>Alz</a:t>
              </a:r>
              <a:r>
                <a:rPr lang="en-US" dirty="0">
                  <a:solidFill>
                    <a:srgbClr val="FF0000"/>
                  </a:solidFill>
                </a:rPr>
                <a:t> Dis</a:t>
              </a:r>
            </a:p>
          </p:txBody>
        </p:sp>
      </p:grpSp>
      <p:grpSp>
        <p:nvGrpSpPr>
          <p:cNvPr id="79" name="Group 78"/>
          <p:cNvGrpSpPr/>
          <p:nvPr/>
        </p:nvGrpSpPr>
        <p:grpSpPr>
          <a:xfrm>
            <a:off x="6244618" y="4417948"/>
            <a:ext cx="3086787" cy="1641819"/>
            <a:chOff x="6244618" y="4417948"/>
            <a:chExt cx="3086787" cy="1641819"/>
          </a:xfrm>
        </p:grpSpPr>
        <p:grpSp>
          <p:nvGrpSpPr>
            <p:cNvPr id="67" name="Group 66"/>
            <p:cNvGrpSpPr/>
            <p:nvPr/>
          </p:nvGrpSpPr>
          <p:grpSpPr>
            <a:xfrm>
              <a:off x="6244618" y="4417948"/>
              <a:ext cx="2966553" cy="954107"/>
              <a:chOff x="4683463" y="4417948"/>
              <a:chExt cx="2224915" cy="954107"/>
            </a:xfrm>
          </p:grpSpPr>
          <p:sp>
            <p:nvSpPr>
              <p:cNvPr id="68" name="Right Arrow 67"/>
              <p:cNvSpPr/>
              <p:nvPr/>
            </p:nvSpPr>
            <p:spPr>
              <a:xfrm rot="10800000">
                <a:off x="4683463" y="4436901"/>
                <a:ext cx="372497" cy="483786"/>
              </a:xfrm>
              <a:prstGeom prst="rightArrow">
                <a:avLst/>
              </a:prstGeom>
              <a:solidFill>
                <a:srgbClr val="129E1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latin typeface="DIN-Regular" panose="020B0500000000000000" pitchFamily="34" charset="0"/>
                </a:endParaRPr>
              </a:p>
            </p:txBody>
          </p:sp>
          <p:sp>
            <p:nvSpPr>
              <p:cNvPr id="69" name="Rectangle 56"/>
              <p:cNvSpPr>
                <a:spLocks noChangeArrowheads="1"/>
              </p:cNvSpPr>
              <p:nvPr/>
            </p:nvSpPr>
            <p:spPr bwMode="auto">
              <a:xfrm>
                <a:off x="5055960" y="4417948"/>
                <a:ext cx="1852418" cy="954107"/>
              </a:xfrm>
              <a:prstGeom prst="rect">
                <a:avLst/>
              </a:prstGeom>
              <a:solidFill>
                <a:srgbClr val="33CCFF"/>
              </a:solidFill>
              <a:ln w="9525">
                <a:noFill/>
                <a:miter lim="800000"/>
                <a:headEnd/>
                <a:tailEnd/>
              </a:ln>
            </p:spPr>
            <p:txBody>
              <a:bodyPr wrap="square">
                <a:spAutoFit/>
              </a:bodyPr>
              <a:lstStyle/>
              <a:p>
                <a:r>
                  <a:rPr kumimoji="1" lang="en-GB" sz="1400" b="1" dirty="0">
                    <a:solidFill>
                      <a:srgbClr val="000000"/>
                    </a:solidFill>
                    <a:latin typeface="Calibri" panose="020F0502020204030204" pitchFamily="34" charset="0"/>
                    <a:cs typeface="Calibri" panose="020F0502020204030204" pitchFamily="34" charset="0"/>
                  </a:rPr>
                  <a:t>Anti-A</a:t>
                </a:r>
                <a:r>
                  <a:rPr kumimoji="1" lang="en-GB" sz="1400" b="1" dirty="0">
                    <a:solidFill>
                      <a:srgbClr val="000000"/>
                    </a:solidFill>
                    <a:latin typeface="Symbol" panose="05050102010706020507" pitchFamily="18" charset="2"/>
                    <a:cs typeface="Calibri" panose="020F0502020204030204" pitchFamily="34" charset="0"/>
                  </a:rPr>
                  <a:t>b</a:t>
                </a:r>
                <a:r>
                  <a:rPr kumimoji="1" lang="en-GB" sz="1400" b="1" dirty="0">
                    <a:solidFill>
                      <a:srgbClr val="000000"/>
                    </a:solidFill>
                    <a:latin typeface="Calibri" panose="020F0502020204030204" pitchFamily="34" charset="0"/>
                    <a:cs typeface="Calibri" panose="020F0502020204030204" pitchFamily="34" charset="0"/>
                  </a:rPr>
                  <a:t> </a:t>
                </a:r>
                <a:r>
                  <a:rPr kumimoji="1" lang="en-GB" sz="1400" b="1" dirty="0" err="1">
                    <a:solidFill>
                      <a:srgbClr val="000000"/>
                    </a:solidFill>
                    <a:latin typeface="Calibri" pitchFamily="34" charset="0"/>
                    <a:cs typeface="Calibri" panose="020F0502020204030204" pitchFamily="34" charset="0"/>
                  </a:rPr>
                  <a:t>mAb</a:t>
                </a:r>
                <a:r>
                  <a:rPr kumimoji="1" lang="en-GB" sz="1400" b="1" dirty="0">
                    <a:solidFill>
                      <a:srgbClr val="000000"/>
                    </a:solidFill>
                    <a:latin typeface="Calibri" pitchFamily="34" charset="0"/>
                    <a:cs typeface="Calibri" panose="020F0502020204030204" pitchFamily="34" charset="0"/>
                  </a:rPr>
                  <a:t>:</a:t>
                </a:r>
              </a:p>
              <a:p>
                <a:pPr marL="285750" indent="-285750">
                  <a:buFontTx/>
                  <a:buChar char="-"/>
                </a:pPr>
                <a:r>
                  <a:rPr kumimoji="1" lang="en-GB" sz="1400" i="1" dirty="0">
                    <a:solidFill>
                      <a:srgbClr val="000000"/>
                    </a:solidFill>
                    <a:latin typeface="Calibri" pitchFamily="34" charset="0"/>
                  </a:rPr>
                  <a:t>Deposited </a:t>
                </a:r>
                <a:r>
                  <a:rPr kumimoji="1" lang="en-GB" sz="1400" i="1" dirty="0">
                    <a:solidFill>
                      <a:srgbClr val="000000"/>
                    </a:solidFill>
                    <a:latin typeface="Symbol" pitchFamily="18" charset="2"/>
                  </a:rPr>
                  <a:t>b</a:t>
                </a:r>
                <a:r>
                  <a:rPr kumimoji="1" lang="en-GB" sz="1400" i="1" dirty="0">
                    <a:solidFill>
                      <a:srgbClr val="000000"/>
                    </a:solidFill>
                    <a:latin typeface="Calibri" pitchFamily="34" charset="0"/>
                  </a:rPr>
                  <a:t>-amyloid</a:t>
                </a:r>
              </a:p>
              <a:p>
                <a:pPr marL="285750" indent="-285750">
                  <a:buFontTx/>
                  <a:buChar char="-"/>
                </a:pPr>
                <a:r>
                  <a:rPr kumimoji="1" lang="en-GB" sz="1400" i="1" dirty="0" err="1">
                    <a:solidFill>
                      <a:srgbClr val="000000"/>
                    </a:solidFill>
                    <a:latin typeface="Calibri" pitchFamily="34" charset="0"/>
                  </a:rPr>
                  <a:t>Aducanumab</a:t>
                </a:r>
                <a:r>
                  <a:rPr kumimoji="1" lang="en-GB" sz="1400" i="1" dirty="0">
                    <a:solidFill>
                      <a:srgbClr val="000000"/>
                    </a:solidFill>
                    <a:latin typeface="Calibri" pitchFamily="34" charset="0"/>
                  </a:rPr>
                  <a:t>, BAN0241, N3pG </a:t>
                </a:r>
                <a:r>
                  <a:rPr kumimoji="1" lang="en-GB" sz="1400" i="1" dirty="0" err="1">
                    <a:solidFill>
                      <a:srgbClr val="000000"/>
                    </a:solidFill>
                    <a:latin typeface="Calibri" pitchFamily="34" charset="0"/>
                  </a:rPr>
                  <a:t>mAb</a:t>
                </a:r>
                <a:r>
                  <a:rPr kumimoji="1" lang="en-GB" sz="1400" i="1" dirty="0">
                    <a:solidFill>
                      <a:srgbClr val="000000"/>
                    </a:solidFill>
                    <a:latin typeface="Calibri" pitchFamily="34" charset="0"/>
                  </a:rPr>
                  <a:t> (Lilly)</a:t>
                </a:r>
              </a:p>
            </p:txBody>
          </p:sp>
        </p:grpSp>
        <p:sp>
          <p:nvSpPr>
            <p:cNvPr id="78" name="TextBox 77"/>
            <p:cNvSpPr txBox="1"/>
            <p:nvPr/>
          </p:nvSpPr>
          <p:spPr>
            <a:xfrm>
              <a:off x="6656962" y="5413436"/>
              <a:ext cx="2674443" cy="646331"/>
            </a:xfrm>
            <a:prstGeom prst="rect">
              <a:avLst/>
            </a:prstGeom>
            <a:noFill/>
          </p:spPr>
          <p:txBody>
            <a:bodyPr wrap="square" rtlCol="0">
              <a:spAutoFit/>
            </a:bodyPr>
            <a:lstStyle/>
            <a:p>
              <a:r>
                <a:rPr lang="en-US" dirty="0">
                  <a:solidFill>
                    <a:srgbClr val="FF0000"/>
                  </a:solidFill>
                </a:rPr>
                <a:t>Promising early stage trial clinical outcomes in </a:t>
              </a:r>
              <a:r>
                <a:rPr lang="en-US" dirty="0" err="1">
                  <a:solidFill>
                    <a:srgbClr val="FF0000"/>
                  </a:solidFill>
                </a:rPr>
                <a:t>Alz</a:t>
              </a:r>
              <a:r>
                <a:rPr lang="en-US" dirty="0">
                  <a:solidFill>
                    <a:srgbClr val="FF0000"/>
                  </a:solidFill>
                </a:rPr>
                <a:t> Dis</a:t>
              </a:r>
            </a:p>
          </p:txBody>
        </p:sp>
      </p:grpSp>
      <p:sp>
        <p:nvSpPr>
          <p:cNvPr id="80" name="Footer Placeholder 3"/>
          <p:cNvSpPr txBox="1">
            <a:spLocks/>
          </p:cNvSpPr>
          <p:nvPr/>
        </p:nvSpPr>
        <p:spPr>
          <a:xfrm>
            <a:off x="4165600" y="6541368"/>
            <a:ext cx="3860800" cy="22524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68">
              <a:defRPr/>
            </a:pPr>
            <a:r>
              <a:rPr lang="en-GB" sz="800">
                <a:solidFill>
                  <a:srgbClr val="000000"/>
                </a:solidFill>
                <a:latin typeface="Arial"/>
              </a:rPr>
              <a:t>Copyright © 2018 Eli Lilly and Company</a:t>
            </a:r>
            <a:endParaRPr lang="en-US" sz="800" dirty="0">
              <a:solidFill>
                <a:srgbClr val="000000"/>
              </a:solidFill>
              <a:latin typeface="Arial"/>
            </a:endParaRPr>
          </a:p>
        </p:txBody>
      </p:sp>
      <p:sp>
        <p:nvSpPr>
          <p:cNvPr id="81" name="Slide Number Placeholder 4"/>
          <p:cNvSpPr txBox="1">
            <a:spLocks/>
          </p:cNvSpPr>
          <p:nvPr/>
        </p:nvSpPr>
        <p:spPr>
          <a:xfrm>
            <a:off x="7698513" y="6519786"/>
            <a:ext cx="2844800" cy="24682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68">
              <a:defRPr/>
            </a:pPr>
            <a:r>
              <a:rPr lang="en-US" sz="800" dirty="0">
                <a:solidFill>
                  <a:srgbClr val="000000"/>
                </a:solidFill>
                <a:latin typeface="Arial"/>
              </a:rPr>
              <a:t>8</a:t>
            </a:r>
          </a:p>
        </p:txBody>
      </p:sp>
    </p:spTree>
    <p:extLst>
      <p:ext uri="{BB962C8B-B14F-4D97-AF65-F5344CB8AC3E}">
        <p14:creationId xmlns:p14="http://schemas.microsoft.com/office/powerpoint/2010/main" val="187573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DB6238-2CD6-4293-AA36-313144F38FC3}"/>
              </a:ext>
            </a:extLst>
          </p:cNvPr>
          <p:cNvSpPr>
            <a:spLocks noGrp="1"/>
          </p:cNvSpPr>
          <p:nvPr>
            <p:ph type="body" sz="quarter" idx="14"/>
          </p:nvPr>
        </p:nvSpPr>
        <p:spPr>
          <a:xfrm>
            <a:off x="812800" y="1867583"/>
            <a:ext cx="10566400" cy="3733800"/>
          </a:xfrm>
        </p:spPr>
        <p:txBody>
          <a:bodyPr/>
          <a:lstStyle/>
          <a:p>
            <a:pPr marL="0" indent="0">
              <a:spcBef>
                <a:spcPts val="0"/>
              </a:spcBef>
              <a:buNone/>
            </a:pPr>
            <a:r>
              <a:rPr lang="en-GB" sz="1200" dirty="0" err="1"/>
              <a:t>Mavroeidi</a:t>
            </a:r>
            <a:r>
              <a:rPr lang="en-GB" sz="1200" dirty="0"/>
              <a:t>, P et al.,  </a:t>
            </a:r>
            <a:r>
              <a:rPr lang="en-GB" sz="1200" b="1" dirty="0"/>
              <a:t>Endogenous </a:t>
            </a:r>
            <a:r>
              <a:rPr lang="en-GB" sz="1200" b="1" dirty="0" err="1"/>
              <a:t>oligodendroglial</a:t>
            </a:r>
            <a:r>
              <a:rPr lang="en-GB" sz="1200" b="1" dirty="0"/>
              <a:t> alpha-synuclein and TPPP/p25</a:t>
            </a:r>
            <a:r>
              <a:rPr lang="el-GR" sz="1200" b="1" dirty="0"/>
              <a:t>α </a:t>
            </a:r>
            <a:r>
              <a:rPr lang="en-GB" sz="1200" b="1" dirty="0"/>
              <a:t>orchestrate alpha-synuclein pathology in experimental multiple system atrophy models</a:t>
            </a:r>
            <a:r>
              <a:rPr lang="en-GB" sz="1200" dirty="0"/>
              <a:t>. Acta </a:t>
            </a:r>
            <a:r>
              <a:rPr lang="en-GB" sz="1200" dirty="0" err="1"/>
              <a:t>Neuropathologica</a:t>
            </a:r>
            <a:r>
              <a:rPr lang="en-GB" sz="1200" dirty="0"/>
              <a:t> (2019). doi:10.1007/s00401-019-02014-y</a:t>
            </a:r>
          </a:p>
          <a:p>
            <a:pPr marL="0" indent="0">
              <a:spcBef>
                <a:spcPts val="0"/>
              </a:spcBef>
              <a:buNone/>
            </a:pPr>
            <a:r>
              <a:rPr lang="en-GB" sz="1200" dirty="0" err="1"/>
              <a:t>Bieri</a:t>
            </a:r>
            <a:r>
              <a:rPr lang="en-GB" sz="1200" dirty="0"/>
              <a:t>, G., et al. </a:t>
            </a:r>
            <a:r>
              <a:rPr lang="en-GB" sz="1200" b="1" dirty="0"/>
              <a:t>LRRK2 modifies </a:t>
            </a:r>
            <a:r>
              <a:rPr lang="el-GR" sz="1200" b="1" dirty="0"/>
              <a:t>α-</a:t>
            </a:r>
            <a:r>
              <a:rPr lang="en-GB" sz="1200" b="1" dirty="0" err="1"/>
              <a:t>syn</a:t>
            </a:r>
            <a:r>
              <a:rPr lang="en-GB" sz="1200" b="1" dirty="0"/>
              <a:t> pathology and spread in mouse models and human neurons.</a:t>
            </a:r>
            <a:r>
              <a:rPr lang="en-GB" sz="1200" dirty="0"/>
              <a:t> Acta </a:t>
            </a:r>
            <a:r>
              <a:rPr lang="en-GB" sz="1200" dirty="0" err="1"/>
              <a:t>Neuropathologica</a:t>
            </a:r>
            <a:r>
              <a:rPr lang="en-GB" sz="1200" dirty="0"/>
              <a:t> (2019). doi:10.1007/s00401-019-01995-0</a:t>
            </a:r>
          </a:p>
          <a:p>
            <a:pPr marL="0" indent="0">
              <a:spcBef>
                <a:spcPts val="0"/>
              </a:spcBef>
              <a:buNone/>
            </a:pPr>
            <a:r>
              <a:rPr lang="en-GB" sz="1200" dirty="0" err="1"/>
              <a:t>Gribaudo</a:t>
            </a:r>
            <a:r>
              <a:rPr lang="en-GB" sz="1200" dirty="0"/>
              <a:t>, S., et al. </a:t>
            </a:r>
            <a:r>
              <a:rPr lang="en-GB" sz="1200" b="1" dirty="0"/>
              <a:t>Propagation of </a:t>
            </a:r>
            <a:r>
              <a:rPr lang="el-GR" sz="1200" b="1" dirty="0"/>
              <a:t>α-</a:t>
            </a:r>
            <a:r>
              <a:rPr lang="en-GB" sz="1200" b="1" dirty="0"/>
              <a:t>Synuclein Strains within Human Reconstructed Neuronal Network. </a:t>
            </a:r>
            <a:r>
              <a:rPr lang="en-GB" sz="1200" dirty="0"/>
              <a:t>Stem Cell Reports (2019). doi:10.1016/j.stemcr.2018.12.007</a:t>
            </a:r>
          </a:p>
          <a:p>
            <a:pPr marL="0" indent="0">
              <a:spcBef>
                <a:spcPts val="0"/>
              </a:spcBef>
              <a:buNone/>
            </a:pPr>
            <a:r>
              <a:rPr lang="en-GB" sz="1200" dirty="0"/>
              <a:t>Shrivastava, A. N., et al. </a:t>
            </a:r>
            <a:r>
              <a:rPr lang="en-GB" sz="1200" b="1" dirty="0"/>
              <a:t>Clustering of Tau fibrils impairs the synaptic composition of </a:t>
            </a:r>
            <a:r>
              <a:rPr lang="el-GR" sz="1200" b="1" dirty="0"/>
              <a:t>α3‐</a:t>
            </a:r>
            <a:r>
              <a:rPr lang="en-GB" sz="1200" b="1" dirty="0"/>
              <a:t>Na+/K+‐ATPase and AMPA receptors. </a:t>
            </a:r>
            <a:r>
              <a:rPr lang="en-GB" sz="1200" dirty="0"/>
              <a:t>The EMBO Journal e99871 (2019). </a:t>
            </a:r>
          </a:p>
          <a:p>
            <a:pPr marL="0" indent="0">
              <a:spcBef>
                <a:spcPts val="0"/>
              </a:spcBef>
              <a:buNone/>
            </a:pPr>
            <a:r>
              <a:rPr lang="en-GB" sz="1200" dirty="0" err="1"/>
              <a:t>Chabrat</a:t>
            </a:r>
            <a:r>
              <a:rPr lang="en-GB" sz="1200" dirty="0"/>
              <a:t>, A., et al. </a:t>
            </a:r>
            <a:r>
              <a:rPr lang="en-GB" sz="1200" b="1" dirty="0"/>
              <a:t>Pharmacological </a:t>
            </a:r>
            <a:r>
              <a:rPr lang="en-GB" sz="1200" b="1" dirty="0" err="1"/>
              <a:t>Transdifferentiation</a:t>
            </a:r>
            <a:r>
              <a:rPr lang="en-GB" sz="1200" b="1" dirty="0"/>
              <a:t> of Human Nasal Olfactory Stem Cells into Dopaminergic Neurons. </a:t>
            </a:r>
            <a:r>
              <a:rPr lang="en-GB" sz="1200" dirty="0"/>
              <a:t>Stem Cells International (2019). https://www.hindawi.com/journals/sci/2019/2945435/.</a:t>
            </a:r>
          </a:p>
          <a:p>
            <a:pPr marL="0" indent="0">
              <a:spcBef>
                <a:spcPts val="0"/>
              </a:spcBef>
              <a:buNone/>
            </a:pPr>
            <a:r>
              <a:rPr lang="en-GB" sz="1200" dirty="0" err="1"/>
              <a:t>Katsinelos</a:t>
            </a:r>
            <a:r>
              <a:rPr lang="en-GB" sz="1200" dirty="0"/>
              <a:t>, T., et al. </a:t>
            </a:r>
            <a:r>
              <a:rPr lang="en-GB" sz="1200" b="1" dirty="0"/>
              <a:t>The Role of Antibodies and Their Receptors in Protection Against Ordered Protein Assembly in Neurodegeneration</a:t>
            </a:r>
            <a:r>
              <a:rPr lang="en-GB" sz="1200" dirty="0"/>
              <a:t>. Frontiers in Immunology 10, (2019). </a:t>
            </a:r>
          </a:p>
          <a:p>
            <a:pPr marL="0" indent="0">
              <a:spcBef>
                <a:spcPts val="0"/>
              </a:spcBef>
              <a:buNone/>
            </a:pPr>
            <a:r>
              <a:rPr lang="en-GB" sz="1200" dirty="0" err="1"/>
              <a:t>Vasili</a:t>
            </a:r>
            <a:r>
              <a:rPr lang="en-GB" sz="1200" dirty="0"/>
              <a:t>, E., et al</a:t>
            </a:r>
            <a:r>
              <a:rPr lang="en-GB" sz="1200" b="1" dirty="0"/>
              <a:t>. Spreading of </a:t>
            </a:r>
            <a:r>
              <a:rPr lang="el-GR" sz="1200" b="1" dirty="0"/>
              <a:t>α-</a:t>
            </a:r>
            <a:r>
              <a:rPr lang="en-GB" sz="1200" b="1" dirty="0"/>
              <a:t>Synuclein and Tau: A Systematic Comparison of the Mechanisms Involved. Frontiers in Molecular Neuroscience </a:t>
            </a:r>
            <a:r>
              <a:rPr lang="en-GB" sz="1200" dirty="0"/>
              <a:t>12, (2019). Zhang, W et al. </a:t>
            </a:r>
            <a:r>
              <a:rPr lang="en-GB" sz="1200" b="1" dirty="0"/>
              <a:t>Heparin-induced tau filaments are polymorphic and differ from those in Alzheimer’s and Pick’s disease. </a:t>
            </a:r>
            <a:r>
              <a:rPr lang="en-GB" sz="1200" dirty="0" err="1"/>
              <a:t>bioRxiv</a:t>
            </a:r>
            <a:r>
              <a:rPr lang="en-GB" sz="1200" dirty="0"/>
              <a:t> 468892 (2018). doi:10.1101/468892</a:t>
            </a:r>
          </a:p>
          <a:p>
            <a:pPr marL="0" indent="0">
              <a:spcBef>
                <a:spcPts val="0"/>
              </a:spcBef>
              <a:buNone/>
            </a:pPr>
            <a:r>
              <a:rPr lang="en-GB" sz="1200" dirty="0" err="1"/>
              <a:t>Fenyi</a:t>
            </a:r>
            <a:r>
              <a:rPr lang="en-GB" sz="1200" dirty="0"/>
              <a:t>, A et al. </a:t>
            </a:r>
            <a:r>
              <a:rPr lang="en-GB" sz="1200" b="1" dirty="0"/>
              <a:t>Assessment of the efficacy of different procedures that remove and disassemble alpha-synuclein, tau and A-beta fibrils from laboratory material and surfaces. </a:t>
            </a:r>
            <a:r>
              <a:rPr lang="en-GB" sz="1200" dirty="0"/>
              <a:t>Scientific Reports 8, 10788 (2018). doi:10.1038/s41598-018-28856-2</a:t>
            </a:r>
          </a:p>
          <a:p>
            <a:pPr marL="0" indent="0">
              <a:spcBef>
                <a:spcPts val="0"/>
              </a:spcBef>
              <a:buNone/>
            </a:pPr>
            <a:r>
              <a:rPr lang="en-GB" sz="1200" dirty="0" err="1"/>
              <a:t>Kundel</a:t>
            </a:r>
            <a:r>
              <a:rPr lang="en-GB" sz="1200" dirty="0"/>
              <a:t>, F., et al. </a:t>
            </a:r>
            <a:r>
              <a:rPr lang="en-GB" sz="1200" b="1" dirty="0"/>
              <a:t>Measurement of Tau Filament Fragmentation Provides Insights into Prion-like Spreading. ACS </a:t>
            </a:r>
            <a:r>
              <a:rPr lang="en-GB" sz="1200" dirty="0"/>
              <a:t>Chemical Neuroscience 9, 1276-1282 (2018). </a:t>
            </a:r>
          </a:p>
          <a:p>
            <a:pPr marL="0" indent="0">
              <a:spcBef>
                <a:spcPts val="0"/>
              </a:spcBef>
              <a:buNone/>
            </a:pPr>
            <a:r>
              <a:rPr lang="en-GB" sz="1200" dirty="0"/>
              <a:t>Goedert, M., et al</a:t>
            </a:r>
            <a:r>
              <a:rPr lang="en-GB" sz="1200" b="1" dirty="0"/>
              <a:t>. Tau Filaments and the Development of Positron Emission Tomography Tracers.</a:t>
            </a:r>
            <a:r>
              <a:rPr lang="en-GB" sz="1200" dirty="0"/>
              <a:t> Frontiers in Neurology 9, (2018). doi:10.3389/fneur.2018.00070</a:t>
            </a:r>
          </a:p>
          <a:p>
            <a:pPr marL="0" indent="0">
              <a:spcBef>
                <a:spcPts val="0"/>
              </a:spcBef>
              <a:buNone/>
            </a:pPr>
            <a:r>
              <a:rPr lang="en-GB" sz="1200" dirty="0"/>
              <a:t>Falcon, B, et al. </a:t>
            </a:r>
            <a:r>
              <a:rPr lang="en-GB" sz="1200" b="1" dirty="0"/>
              <a:t>Structures of filaments from Pick’s disease reveal a novel tau protein fold. </a:t>
            </a:r>
            <a:r>
              <a:rPr lang="en-GB" sz="1200" dirty="0"/>
              <a:t>Nature 561, 137-140 (2018). doi:10.1038/s41586-018-0454-y</a:t>
            </a:r>
          </a:p>
          <a:p>
            <a:pPr marL="0" indent="0">
              <a:spcBef>
                <a:spcPts val="0"/>
              </a:spcBef>
              <a:buNone/>
            </a:pPr>
            <a:r>
              <a:rPr lang="en-GB" sz="1200" dirty="0"/>
              <a:t>Falcon, B., et al. </a:t>
            </a:r>
            <a:r>
              <a:rPr lang="en-GB" sz="1200" b="1" dirty="0"/>
              <a:t>Tau filaments from multiple cases of sporadic and inherited Alzheimer’s disease adopt a common fold. Acta </a:t>
            </a:r>
            <a:r>
              <a:rPr lang="en-GB" sz="1200" b="1" dirty="0" err="1"/>
              <a:t>Neuropathologica</a:t>
            </a:r>
            <a:r>
              <a:rPr lang="en-GB" sz="1200" b="1" dirty="0"/>
              <a:t> </a:t>
            </a:r>
            <a:r>
              <a:rPr lang="en-GB" sz="1200" dirty="0"/>
              <a:t>136, 699-708 (2018). </a:t>
            </a:r>
          </a:p>
          <a:p>
            <a:pPr marL="0" indent="0">
              <a:spcBef>
                <a:spcPts val="0"/>
              </a:spcBef>
              <a:buNone/>
            </a:pPr>
            <a:r>
              <a:rPr lang="en-GB" sz="1200" dirty="0" err="1"/>
              <a:t>Koros</a:t>
            </a:r>
            <a:r>
              <a:rPr lang="en-GB" sz="1200" dirty="0"/>
              <a:t>, C., et al. </a:t>
            </a:r>
            <a:r>
              <a:rPr lang="en-GB" sz="1200" b="1" dirty="0"/>
              <a:t>123I-FP-CIT SPECT [(123) I-2</a:t>
            </a:r>
            <a:r>
              <a:rPr lang="el-GR" sz="1200" b="1" dirty="0"/>
              <a:t>β-</a:t>
            </a:r>
            <a:r>
              <a:rPr lang="en-GB" sz="1200" b="1" dirty="0"/>
              <a:t>carbomethoxy-3</a:t>
            </a:r>
            <a:r>
              <a:rPr lang="el-GR" sz="1200" b="1" dirty="0"/>
              <a:t>β-(4-</a:t>
            </a:r>
            <a:r>
              <a:rPr lang="en-GB" sz="1200" b="1" dirty="0"/>
              <a:t>iodophenyl)-N-(3-fluoropropyl) </a:t>
            </a:r>
            <a:r>
              <a:rPr lang="en-GB" sz="1200" b="1" dirty="0" err="1"/>
              <a:t>nortropane</a:t>
            </a:r>
            <a:r>
              <a:rPr lang="en-GB" sz="1200" b="1" dirty="0"/>
              <a:t> single photon emission computed tomography] Imaging in a p.A53T </a:t>
            </a:r>
            <a:r>
              <a:rPr lang="el-GR" sz="1200" b="1" dirty="0"/>
              <a:t>α-</a:t>
            </a:r>
            <a:r>
              <a:rPr lang="en-GB" sz="1200" b="1" dirty="0"/>
              <a:t>synuclein Parkinson’s disease cohort versus Parkinson’s disease</a:t>
            </a:r>
            <a:r>
              <a:rPr lang="en-GB" sz="1200" b="1"/>
              <a:t>: </a:t>
            </a:r>
            <a:r>
              <a:rPr lang="en-GB" sz="1200"/>
              <a:t>Movement </a:t>
            </a:r>
            <a:r>
              <a:rPr lang="en-GB" sz="1200" dirty="0"/>
              <a:t>Disorders 33, 1734-1739 (2018). </a:t>
            </a:r>
          </a:p>
          <a:p>
            <a:pPr marL="0" indent="0">
              <a:spcBef>
                <a:spcPts val="0"/>
              </a:spcBef>
              <a:buNone/>
            </a:pPr>
            <a:r>
              <a:rPr lang="en-GB" sz="1200" dirty="0"/>
              <a:t>Spillantini, M. G. &amp; Goedert, M. </a:t>
            </a:r>
            <a:r>
              <a:rPr lang="en-GB" sz="1200" b="1" dirty="0"/>
              <a:t>Neurodegeneration and the ordered assembly of </a:t>
            </a:r>
            <a:r>
              <a:rPr lang="el-GR" sz="1200" b="1" dirty="0"/>
              <a:t>α-</a:t>
            </a:r>
            <a:r>
              <a:rPr lang="en-GB" sz="1200" b="1" dirty="0"/>
              <a:t>synuclein. </a:t>
            </a:r>
            <a:r>
              <a:rPr lang="en-GB" sz="1200" dirty="0"/>
              <a:t>Cell and Tissue Research 373, 137-148 (2018). </a:t>
            </a:r>
          </a:p>
          <a:p>
            <a:pPr marL="0" indent="0">
              <a:spcBef>
                <a:spcPts val="0"/>
              </a:spcBef>
              <a:buNone/>
            </a:pPr>
            <a:r>
              <a:rPr lang="en-GB" sz="1200" dirty="0"/>
              <a:t>Tofaris, G. K. A </a:t>
            </a:r>
            <a:r>
              <a:rPr lang="en-GB" sz="1200" b="1" dirty="0"/>
              <a:t>Critical Assessment of Exosomes in the Pathogenesis and Stratification of Parkinson’s Disease. Journal of Parkinson’s Disease </a:t>
            </a:r>
            <a:r>
              <a:rPr lang="en-GB" sz="1200" dirty="0"/>
              <a:t>7, 569-576 (2017). </a:t>
            </a:r>
          </a:p>
          <a:p>
            <a:pPr marL="0" indent="0">
              <a:spcBef>
                <a:spcPts val="0"/>
              </a:spcBef>
              <a:buNone/>
            </a:pPr>
            <a:r>
              <a:rPr lang="en-GB" sz="1200" dirty="0"/>
              <a:t>Fitzpatrick, A. W. P., et al. </a:t>
            </a:r>
            <a:r>
              <a:rPr lang="en-GB" sz="1200" b="1" dirty="0"/>
              <a:t>. Cryo-EM structures of tau filaments from Alzheimer’s disease. </a:t>
            </a:r>
            <a:r>
              <a:rPr lang="en-GB" sz="1200" dirty="0"/>
              <a:t>Nature 547, 185-190 (2017). doi:10.1038/nature23002</a:t>
            </a:r>
          </a:p>
          <a:p>
            <a:pPr marL="0" indent="0">
              <a:spcBef>
                <a:spcPts val="0"/>
              </a:spcBef>
              <a:buNone/>
            </a:pPr>
            <a:r>
              <a:rPr lang="en-GB" sz="1200" dirty="0" err="1"/>
              <a:t>Stefanis</a:t>
            </a:r>
            <a:r>
              <a:rPr lang="en-GB" sz="1200" dirty="0"/>
              <a:t>, L., et al. </a:t>
            </a:r>
            <a:r>
              <a:rPr lang="en-GB" sz="1200" b="1" dirty="0"/>
              <a:t>How is alpha-synuclein cleared from the cel</a:t>
            </a:r>
            <a:r>
              <a:rPr lang="en-GB" sz="1200" dirty="0"/>
              <a:t>l?  Journal of Neurochemistry doi:10.1111/jnc.14704</a:t>
            </a:r>
            <a:endParaRPr lang="en-GB" sz="1100" dirty="0"/>
          </a:p>
        </p:txBody>
      </p:sp>
      <p:sp>
        <p:nvSpPr>
          <p:cNvPr id="3" name="Text Placeholder 2">
            <a:extLst>
              <a:ext uri="{FF2B5EF4-FFF2-40B4-BE49-F238E27FC236}">
                <a16:creationId xmlns:a16="http://schemas.microsoft.com/office/drawing/2014/main" id="{78525F3C-4186-4680-8D0E-C894EC7B2A0C}"/>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r>
              <a:rPr lang="en-US" dirty="0">
                <a:solidFill>
                  <a:schemeClr val="tx1">
                    <a:lumMod val="65000"/>
                    <a:lumOff val="35000"/>
                  </a:schemeClr>
                </a:solidFill>
              </a:rPr>
              <a:t>Publications</a:t>
            </a:r>
          </a:p>
        </p:txBody>
      </p:sp>
      <p:pic>
        <p:nvPicPr>
          <p:cNvPr id="5" name="Picture 4">
            <a:extLst>
              <a:ext uri="{FF2B5EF4-FFF2-40B4-BE49-F238E27FC236}">
                <a16:creationId xmlns:a16="http://schemas.microsoft.com/office/drawing/2014/main" id="{4C58439E-77E3-4870-8AA0-B1BE5AD58403}"/>
              </a:ext>
            </a:extLst>
          </p:cNvPr>
          <p:cNvPicPr>
            <a:picLocks noChangeAspect="1"/>
          </p:cNvPicPr>
          <p:nvPr/>
        </p:nvPicPr>
        <p:blipFill>
          <a:blip r:embed="rId2"/>
          <a:stretch>
            <a:fillRect/>
          </a:stretch>
        </p:blipFill>
        <p:spPr>
          <a:xfrm>
            <a:off x="9453796" y="0"/>
            <a:ext cx="2738204" cy="1762125"/>
          </a:xfrm>
          <a:prstGeom prst="rect">
            <a:avLst/>
          </a:prstGeom>
        </p:spPr>
      </p:pic>
    </p:spTree>
    <p:extLst>
      <p:ext uri="{BB962C8B-B14F-4D97-AF65-F5344CB8AC3E}">
        <p14:creationId xmlns:p14="http://schemas.microsoft.com/office/powerpoint/2010/main" val="35719908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41231-4CA3-4816-BDC8-C2E589639341}"/>
              </a:ext>
            </a:extLst>
          </p:cNvPr>
          <p:cNvPicPr>
            <a:picLocks noChangeAspect="1"/>
          </p:cNvPicPr>
          <p:nvPr/>
        </p:nvPicPr>
        <p:blipFill>
          <a:blip r:embed="rId2"/>
          <a:stretch>
            <a:fillRect/>
          </a:stretch>
        </p:blipFill>
        <p:spPr>
          <a:xfrm>
            <a:off x="1933339" y="0"/>
            <a:ext cx="8325321" cy="6187548"/>
          </a:xfrm>
          <a:prstGeom prst="rect">
            <a:avLst/>
          </a:prstGeom>
        </p:spPr>
      </p:pic>
    </p:spTree>
    <p:extLst>
      <p:ext uri="{BB962C8B-B14F-4D97-AF65-F5344CB8AC3E}">
        <p14:creationId xmlns:p14="http://schemas.microsoft.com/office/powerpoint/2010/main" val="1018973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1932040"/>
            <a:ext cx="11975690" cy="114142"/>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GB"/>
          </a:p>
        </p:txBody>
      </p:sp>
      <p:sp>
        <p:nvSpPr>
          <p:cNvPr id="5" name="TextBox 4"/>
          <p:cNvSpPr txBox="1"/>
          <p:nvPr/>
        </p:nvSpPr>
        <p:spPr>
          <a:xfrm rot="16200000">
            <a:off x="1696066" y="1441206"/>
            <a:ext cx="84830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dirty="0"/>
              <a:t>TREM2</a:t>
            </a:r>
          </a:p>
        </p:txBody>
      </p:sp>
      <p:sp>
        <p:nvSpPr>
          <p:cNvPr id="6" name="TextBox 5"/>
          <p:cNvSpPr txBox="1"/>
          <p:nvPr/>
        </p:nvSpPr>
        <p:spPr>
          <a:xfrm rot="16200000">
            <a:off x="2507227" y="2211281"/>
            <a:ext cx="92781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GB" dirty="0"/>
              <a:t>TYROBP</a:t>
            </a:r>
          </a:p>
        </p:txBody>
      </p:sp>
      <p:sp>
        <p:nvSpPr>
          <p:cNvPr id="7" name="TextBox 6"/>
          <p:cNvSpPr txBox="1"/>
          <p:nvPr/>
        </p:nvSpPr>
        <p:spPr>
          <a:xfrm rot="16200000">
            <a:off x="2025644" y="2211283"/>
            <a:ext cx="92781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r>
              <a:rPr lang="en-GB" dirty="0"/>
              <a:t>TYROBP</a:t>
            </a:r>
          </a:p>
        </p:txBody>
      </p:sp>
      <p:sp>
        <p:nvSpPr>
          <p:cNvPr id="8" name="TextBox 7"/>
          <p:cNvSpPr txBox="1"/>
          <p:nvPr/>
        </p:nvSpPr>
        <p:spPr>
          <a:xfrm rot="17426862">
            <a:off x="1573606" y="2924797"/>
            <a:ext cx="888385"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GB" dirty="0"/>
              <a:t>INPP5D</a:t>
            </a:r>
          </a:p>
        </p:txBody>
      </p:sp>
      <p:sp>
        <p:nvSpPr>
          <p:cNvPr id="9" name="TextBox 8"/>
          <p:cNvSpPr txBox="1"/>
          <p:nvPr/>
        </p:nvSpPr>
        <p:spPr>
          <a:xfrm rot="2921082">
            <a:off x="3227591" y="2782604"/>
            <a:ext cx="520655" cy="36933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n-GB" dirty="0"/>
              <a:t>SYK</a:t>
            </a:r>
          </a:p>
        </p:txBody>
      </p:sp>
      <p:sp>
        <p:nvSpPr>
          <p:cNvPr id="10" name="TextBox 9"/>
          <p:cNvSpPr txBox="1"/>
          <p:nvPr/>
        </p:nvSpPr>
        <p:spPr>
          <a:xfrm>
            <a:off x="951650" y="3405516"/>
            <a:ext cx="819455"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CD2AP</a:t>
            </a:r>
          </a:p>
        </p:txBody>
      </p:sp>
      <p:sp>
        <p:nvSpPr>
          <p:cNvPr id="11" name="TextBox 10"/>
          <p:cNvSpPr txBox="1"/>
          <p:nvPr/>
        </p:nvSpPr>
        <p:spPr>
          <a:xfrm>
            <a:off x="1237313" y="3774848"/>
            <a:ext cx="63350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RIN3</a:t>
            </a:r>
          </a:p>
        </p:txBody>
      </p:sp>
      <p:sp>
        <p:nvSpPr>
          <p:cNvPr id="12" name="TextBox 11"/>
          <p:cNvSpPr txBox="1"/>
          <p:nvPr/>
        </p:nvSpPr>
        <p:spPr>
          <a:xfrm>
            <a:off x="1528083" y="4144180"/>
            <a:ext cx="633507" cy="369332"/>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BIN1</a:t>
            </a:r>
          </a:p>
        </p:txBody>
      </p:sp>
      <p:sp>
        <p:nvSpPr>
          <p:cNvPr id="13" name="TextBox 12"/>
          <p:cNvSpPr txBox="1"/>
          <p:nvPr/>
        </p:nvSpPr>
        <p:spPr>
          <a:xfrm rot="16200000">
            <a:off x="22486" y="1484153"/>
            <a:ext cx="782587" cy="369332"/>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r>
              <a:rPr lang="en-GB" dirty="0"/>
              <a:t>SORL1</a:t>
            </a:r>
          </a:p>
        </p:txBody>
      </p:sp>
      <p:sp>
        <p:nvSpPr>
          <p:cNvPr id="14" name="TextBox 13"/>
          <p:cNvSpPr txBox="1"/>
          <p:nvPr/>
        </p:nvSpPr>
        <p:spPr>
          <a:xfrm>
            <a:off x="627712" y="2103400"/>
            <a:ext cx="912429" cy="369332"/>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GB" dirty="0"/>
              <a:t>PICALM</a:t>
            </a:r>
          </a:p>
        </p:txBody>
      </p:sp>
      <p:sp>
        <p:nvSpPr>
          <p:cNvPr id="15" name="TextBox 14"/>
          <p:cNvSpPr txBox="1"/>
          <p:nvPr/>
        </p:nvSpPr>
        <p:spPr>
          <a:xfrm>
            <a:off x="1" y="5130337"/>
            <a:ext cx="1422569" cy="400110"/>
          </a:xfrm>
          <a:prstGeom prst="rect">
            <a:avLst/>
          </a:prstGeom>
          <a:noFill/>
        </p:spPr>
        <p:txBody>
          <a:bodyPr wrap="none" rtlCol="0">
            <a:spAutoFit/>
          </a:bodyPr>
          <a:lstStyle/>
          <a:p>
            <a:r>
              <a:rPr lang="en-GB" sz="2000" dirty="0"/>
              <a:t>endocytosis</a:t>
            </a:r>
          </a:p>
        </p:txBody>
      </p:sp>
      <p:cxnSp>
        <p:nvCxnSpPr>
          <p:cNvPr id="17" name="Straight Arrow Connector 16"/>
          <p:cNvCxnSpPr/>
          <p:nvPr/>
        </p:nvCxnSpPr>
        <p:spPr>
          <a:xfrm>
            <a:off x="413779" y="2244779"/>
            <a:ext cx="0" cy="28227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829522" y="4144180"/>
            <a:ext cx="401218" cy="9722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16200000">
            <a:off x="3971063" y="1409940"/>
            <a:ext cx="684803"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GB" dirty="0"/>
              <a:t>CD33</a:t>
            </a:r>
          </a:p>
        </p:txBody>
      </p:sp>
      <p:sp>
        <p:nvSpPr>
          <p:cNvPr id="21" name="TextBox 20"/>
          <p:cNvSpPr txBox="1"/>
          <p:nvPr/>
        </p:nvSpPr>
        <p:spPr>
          <a:xfrm>
            <a:off x="3713697" y="2022512"/>
            <a:ext cx="799193" cy="369332"/>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GB" dirty="0"/>
              <a:t>PTPN6</a:t>
            </a:r>
          </a:p>
        </p:txBody>
      </p:sp>
      <p:sp>
        <p:nvSpPr>
          <p:cNvPr id="22" name="TextBox 21"/>
          <p:cNvSpPr txBox="1"/>
          <p:nvPr/>
        </p:nvSpPr>
        <p:spPr>
          <a:xfrm>
            <a:off x="6171605" y="2050027"/>
            <a:ext cx="2338215" cy="369332"/>
          </a:xfrm>
          <a:prstGeom prst="rect">
            <a:avLst/>
          </a:prstGeom>
          <a:solidFill>
            <a:srgbClr val="7030A0">
              <a:alpha val="50000"/>
            </a:srgb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dirty="0"/>
              <a:t>   LAT2    </a:t>
            </a:r>
          </a:p>
        </p:txBody>
      </p:sp>
      <p:sp>
        <p:nvSpPr>
          <p:cNvPr id="23" name="TextBox 22"/>
          <p:cNvSpPr txBox="1"/>
          <p:nvPr/>
        </p:nvSpPr>
        <p:spPr>
          <a:xfrm>
            <a:off x="5553488" y="2419359"/>
            <a:ext cx="1236236"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SOS1/SOS2</a:t>
            </a:r>
          </a:p>
        </p:txBody>
      </p:sp>
      <p:sp>
        <p:nvSpPr>
          <p:cNvPr id="25" name="TextBox 24"/>
          <p:cNvSpPr txBox="1"/>
          <p:nvPr/>
        </p:nvSpPr>
        <p:spPr>
          <a:xfrm>
            <a:off x="5888594" y="2780350"/>
            <a:ext cx="697627" cy="369332"/>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GRB2</a:t>
            </a:r>
          </a:p>
        </p:txBody>
      </p:sp>
      <p:cxnSp>
        <p:nvCxnSpPr>
          <p:cNvPr id="26" name="Straight Arrow Connector 25"/>
          <p:cNvCxnSpPr>
            <a:endCxn id="35" idx="0"/>
          </p:cNvCxnSpPr>
          <p:nvPr/>
        </p:nvCxnSpPr>
        <p:spPr>
          <a:xfrm flipH="1">
            <a:off x="3492016" y="3158023"/>
            <a:ext cx="2396578" cy="15902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Elbow Connector 28"/>
          <p:cNvCxnSpPr>
            <a:endCxn id="22" idx="1"/>
          </p:cNvCxnSpPr>
          <p:nvPr/>
        </p:nvCxnSpPr>
        <p:spPr>
          <a:xfrm flipV="1">
            <a:off x="3776941" y="2234693"/>
            <a:ext cx="2394664" cy="730324"/>
          </a:xfrm>
          <a:prstGeom prst="bent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1" idx="2"/>
          </p:cNvCxnSpPr>
          <p:nvPr/>
        </p:nvCxnSpPr>
        <p:spPr>
          <a:xfrm flipH="1">
            <a:off x="4113293" y="2391844"/>
            <a:ext cx="1" cy="5175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921324" y="2909439"/>
            <a:ext cx="38369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2913972" y="4748312"/>
            <a:ext cx="1156087" cy="707886"/>
          </a:xfrm>
          <a:prstGeom prst="rect">
            <a:avLst/>
          </a:prstGeom>
          <a:noFill/>
        </p:spPr>
        <p:txBody>
          <a:bodyPr wrap="none" rtlCol="0">
            <a:spAutoFit/>
          </a:bodyPr>
          <a:lstStyle/>
          <a:p>
            <a:pPr algn="ctr"/>
            <a:r>
              <a:rPr lang="en-GB" sz="2000" dirty="0"/>
              <a:t>MAPK</a:t>
            </a:r>
          </a:p>
          <a:p>
            <a:pPr algn="ctr"/>
            <a:r>
              <a:rPr lang="en-GB" sz="2000" dirty="0"/>
              <a:t>signalling</a:t>
            </a:r>
          </a:p>
        </p:txBody>
      </p:sp>
      <p:sp>
        <p:nvSpPr>
          <p:cNvPr id="38" name="TextBox 37"/>
          <p:cNvSpPr txBox="1"/>
          <p:nvPr/>
        </p:nvSpPr>
        <p:spPr>
          <a:xfrm>
            <a:off x="6869672" y="2419359"/>
            <a:ext cx="676788"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VAV1</a:t>
            </a:r>
          </a:p>
        </p:txBody>
      </p:sp>
      <p:cxnSp>
        <p:nvCxnSpPr>
          <p:cNvPr id="39" name="Straight Arrow Connector 38"/>
          <p:cNvCxnSpPr>
            <a:stCxn id="38" idx="2"/>
            <a:endCxn id="40" idx="0"/>
          </p:cNvCxnSpPr>
          <p:nvPr/>
        </p:nvCxnSpPr>
        <p:spPr>
          <a:xfrm flipH="1">
            <a:off x="5123681" y="2788691"/>
            <a:ext cx="2084385" cy="18416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406273" y="4630293"/>
            <a:ext cx="1434816" cy="707886"/>
          </a:xfrm>
          <a:prstGeom prst="rect">
            <a:avLst/>
          </a:prstGeom>
          <a:noFill/>
        </p:spPr>
        <p:txBody>
          <a:bodyPr wrap="none" rtlCol="0">
            <a:spAutoFit/>
          </a:bodyPr>
          <a:lstStyle/>
          <a:p>
            <a:pPr algn="ctr"/>
            <a:r>
              <a:rPr lang="en-GB" sz="2000" dirty="0"/>
              <a:t>Actin</a:t>
            </a:r>
          </a:p>
          <a:p>
            <a:pPr algn="ctr"/>
            <a:r>
              <a:rPr lang="en-GB" sz="2000" dirty="0"/>
              <a:t>remodelling</a:t>
            </a:r>
          </a:p>
        </p:txBody>
      </p:sp>
      <p:sp>
        <p:nvSpPr>
          <p:cNvPr id="41" name="TextBox 40"/>
          <p:cNvSpPr txBox="1"/>
          <p:nvPr/>
        </p:nvSpPr>
        <p:spPr>
          <a:xfrm rot="16200000">
            <a:off x="7445107" y="2636681"/>
            <a:ext cx="782843"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PLCG2</a:t>
            </a:r>
          </a:p>
        </p:txBody>
      </p:sp>
      <p:cxnSp>
        <p:nvCxnSpPr>
          <p:cNvPr id="43" name="Straight Arrow Connector 42"/>
          <p:cNvCxnSpPr>
            <a:endCxn id="46" idx="0"/>
          </p:cNvCxnSpPr>
          <p:nvPr/>
        </p:nvCxnSpPr>
        <p:spPr>
          <a:xfrm flipH="1">
            <a:off x="7174840" y="3231964"/>
            <a:ext cx="477022" cy="7934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596797" y="4025374"/>
            <a:ext cx="1156086" cy="707886"/>
          </a:xfrm>
          <a:prstGeom prst="rect">
            <a:avLst/>
          </a:prstGeom>
          <a:noFill/>
        </p:spPr>
        <p:txBody>
          <a:bodyPr wrap="none" rtlCol="0">
            <a:spAutoFit/>
          </a:bodyPr>
          <a:lstStyle/>
          <a:p>
            <a:pPr algn="ctr"/>
            <a:r>
              <a:rPr lang="en-GB" sz="2000" dirty="0"/>
              <a:t>Calcium</a:t>
            </a:r>
          </a:p>
          <a:p>
            <a:pPr algn="ctr"/>
            <a:r>
              <a:rPr lang="en-GB" sz="2000" dirty="0"/>
              <a:t>signalling</a:t>
            </a:r>
          </a:p>
        </p:txBody>
      </p:sp>
      <p:sp>
        <p:nvSpPr>
          <p:cNvPr id="47" name="TextBox 46"/>
          <p:cNvSpPr txBox="1"/>
          <p:nvPr/>
        </p:nvSpPr>
        <p:spPr>
          <a:xfrm>
            <a:off x="6546610" y="5071829"/>
            <a:ext cx="863813" cy="369332"/>
          </a:xfrm>
          <a:prstGeom prst="rect">
            <a:avLst/>
          </a:prstGeom>
          <a:solidFill>
            <a:srgbClr val="FF0000"/>
          </a:solidFill>
          <a:ln>
            <a:solidFill>
              <a:schemeClr val="bg1"/>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GB" dirty="0"/>
              <a:t>CASS4</a:t>
            </a:r>
          </a:p>
        </p:txBody>
      </p:sp>
      <p:sp>
        <p:nvSpPr>
          <p:cNvPr id="48" name="TextBox 47"/>
          <p:cNvSpPr txBox="1"/>
          <p:nvPr/>
        </p:nvSpPr>
        <p:spPr>
          <a:xfrm>
            <a:off x="6547528" y="5445006"/>
            <a:ext cx="862895" cy="369332"/>
          </a:xfrm>
          <a:prstGeom prst="rect">
            <a:avLst/>
          </a:prstGeom>
          <a:solidFill>
            <a:srgbClr val="FF0000"/>
          </a:solidFill>
          <a:ln>
            <a:solidFill>
              <a:schemeClr val="bg1"/>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GB" dirty="0"/>
              <a:t>PTK2B</a:t>
            </a:r>
          </a:p>
        </p:txBody>
      </p:sp>
      <p:cxnSp>
        <p:nvCxnSpPr>
          <p:cNvPr id="49" name="Straight Arrow Connector 48"/>
          <p:cNvCxnSpPr>
            <a:stCxn id="46" idx="2"/>
          </p:cNvCxnSpPr>
          <p:nvPr/>
        </p:nvCxnSpPr>
        <p:spPr>
          <a:xfrm flipH="1">
            <a:off x="6986862" y="4733260"/>
            <a:ext cx="187978" cy="27490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178608" y="5920229"/>
            <a:ext cx="1536254" cy="707886"/>
          </a:xfrm>
          <a:prstGeom prst="rect">
            <a:avLst/>
          </a:prstGeom>
          <a:noFill/>
        </p:spPr>
        <p:txBody>
          <a:bodyPr wrap="none" rtlCol="0">
            <a:spAutoFit/>
          </a:bodyPr>
          <a:lstStyle/>
          <a:p>
            <a:pPr algn="ctr"/>
            <a:r>
              <a:rPr lang="en-GB" sz="2000" dirty="0"/>
              <a:t>motility</a:t>
            </a:r>
          </a:p>
          <a:p>
            <a:pPr algn="ctr"/>
            <a:r>
              <a:rPr lang="en-GB" sz="2000" dirty="0"/>
              <a:t>phagocytosis</a:t>
            </a:r>
          </a:p>
        </p:txBody>
      </p:sp>
      <p:cxnSp>
        <p:nvCxnSpPr>
          <p:cNvPr id="58" name="Straight Arrow Connector 57"/>
          <p:cNvCxnSpPr>
            <a:stCxn id="69" idx="0"/>
            <a:endCxn id="70" idx="2"/>
          </p:cNvCxnSpPr>
          <p:nvPr/>
        </p:nvCxnSpPr>
        <p:spPr>
          <a:xfrm>
            <a:off x="9910074" y="2628745"/>
            <a:ext cx="55318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48" idx="1"/>
          </p:cNvCxnSpPr>
          <p:nvPr/>
        </p:nvCxnSpPr>
        <p:spPr>
          <a:xfrm flipH="1">
            <a:off x="6058950" y="5629672"/>
            <a:ext cx="488578" cy="3119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169620" y="2402360"/>
            <a:ext cx="840295" cy="369332"/>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dirty="0"/>
              <a:t>PIK3R1</a:t>
            </a:r>
          </a:p>
        </p:txBody>
      </p:sp>
      <p:sp>
        <p:nvSpPr>
          <p:cNvPr id="65" name="TextBox 64"/>
          <p:cNvSpPr txBox="1"/>
          <p:nvPr/>
        </p:nvSpPr>
        <p:spPr>
          <a:xfrm>
            <a:off x="8348254" y="2792697"/>
            <a:ext cx="854721" cy="369332"/>
          </a:xfrm>
          <a:prstGeom prst="rect">
            <a:avLst/>
          </a:prstGeom>
          <a:solidFill>
            <a:srgbClr val="FFC000"/>
          </a:solidFill>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GB" dirty="0"/>
              <a:t>PIK3CA</a:t>
            </a:r>
          </a:p>
        </p:txBody>
      </p:sp>
      <p:sp>
        <p:nvSpPr>
          <p:cNvPr id="69" name="TextBox 68"/>
          <p:cNvSpPr txBox="1"/>
          <p:nvPr/>
        </p:nvSpPr>
        <p:spPr>
          <a:xfrm rot="5400000">
            <a:off x="9396311" y="2490245"/>
            <a:ext cx="750526" cy="276999"/>
          </a:xfrm>
          <a:prstGeom prst="rect">
            <a:avLst/>
          </a:prstGeom>
          <a:noFill/>
          <a:ln>
            <a:solidFill>
              <a:srgbClr val="002060"/>
            </a:solidFill>
          </a:ln>
        </p:spPr>
        <p:txBody>
          <a:bodyPr wrap="none" rtlCol="0">
            <a:spAutoFit/>
          </a:bodyPr>
          <a:lstStyle/>
          <a:p>
            <a:r>
              <a:rPr lang="en-GB" sz="1200" dirty="0"/>
              <a:t>PI(4,5)P2</a:t>
            </a:r>
          </a:p>
        </p:txBody>
      </p:sp>
      <p:sp>
        <p:nvSpPr>
          <p:cNvPr id="70" name="TextBox 69"/>
          <p:cNvSpPr txBox="1"/>
          <p:nvPr/>
        </p:nvSpPr>
        <p:spPr>
          <a:xfrm rot="5400000">
            <a:off x="10370764" y="2490245"/>
            <a:ext cx="461986" cy="276999"/>
          </a:xfrm>
          <a:prstGeom prst="rect">
            <a:avLst/>
          </a:prstGeom>
          <a:noFill/>
          <a:ln>
            <a:solidFill>
              <a:schemeClr val="tx1"/>
            </a:solidFill>
          </a:ln>
        </p:spPr>
        <p:txBody>
          <a:bodyPr wrap="none" rtlCol="0">
            <a:spAutoFit/>
          </a:bodyPr>
          <a:lstStyle/>
          <a:p>
            <a:r>
              <a:rPr lang="en-GB" sz="1200" dirty="0"/>
              <a:t>PIP3</a:t>
            </a:r>
          </a:p>
        </p:txBody>
      </p:sp>
      <p:sp>
        <p:nvSpPr>
          <p:cNvPr id="71" name="TextBox 70"/>
          <p:cNvSpPr txBox="1"/>
          <p:nvPr/>
        </p:nvSpPr>
        <p:spPr>
          <a:xfrm rot="5400000">
            <a:off x="10967414" y="2490246"/>
            <a:ext cx="750526" cy="276999"/>
          </a:xfrm>
          <a:prstGeom prst="rect">
            <a:avLst/>
          </a:prstGeom>
          <a:noFill/>
          <a:ln>
            <a:solidFill>
              <a:schemeClr val="tx1"/>
            </a:solidFill>
          </a:ln>
        </p:spPr>
        <p:txBody>
          <a:bodyPr wrap="none" rtlCol="0">
            <a:spAutoFit/>
          </a:bodyPr>
          <a:lstStyle/>
          <a:p>
            <a:r>
              <a:rPr lang="en-GB" sz="1200" dirty="0"/>
              <a:t>PI(3,4)P2</a:t>
            </a:r>
          </a:p>
        </p:txBody>
      </p:sp>
      <p:sp>
        <p:nvSpPr>
          <p:cNvPr id="72" name="TextBox 71"/>
          <p:cNvSpPr txBox="1"/>
          <p:nvPr/>
        </p:nvSpPr>
        <p:spPr>
          <a:xfrm>
            <a:off x="10508812" y="3594032"/>
            <a:ext cx="847295" cy="369332"/>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wrap="square" rtlCol="0">
            <a:spAutoFit/>
          </a:bodyPr>
          <a:lstStyle/>
          <a:p>
            <a:r>
              <a:rPr lang="en-GB" dirty="0"/>
              <a:t>AKT1</a:t>
            </a:r>
          </a:p>
        </p:txBody>
      </p:sp>
      <p:sp>
        <p:nvSpPr>
          <p:cNvPr id="73" name="Arc 72"/>
          <p:cNvSpPr/>
          <p:nvPr/>
        </p:nvSpPr>
        <p:spPr>
          <a:xfrm rot="19324131">
            <a:off x="8639485" y="4582471"/>
            <a:ext cx="4003980" cy="1797863"/>
          </a:xfrm>
          <a:prstGeom prst="arc">
            <a:avLst>
              <a:gd name="adj1" fmla="val 9877902"/>
              <a:gd name="adj2" fmla="val 10243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80" name="Straight Arrow Connector 79"/>
          <p:cNvCxnSpPr>
            <a:endCxn id="57" idx="0"/>
          </p:cNvCxnSpPr>
          <p:nvPr/>
        </p:nvCxnSpPr>
        <p:spPr>
          <a:xfrm>
            <a:off x="5241044" y="5383985"/>
            <a:ext cx="705691" cy="5362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0" idx="0"/>
            <a:endCxn id="71" idx="2"/>
          </p:cNvCxnSpPr>
          <p:nvPr/>
        </p:nvCxnSpPr>
        <p:spPr>
          <a:xfrm>
            <a:off x="10740257" y="2628745"/>
            <a:ext cx="46392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11413297" y="3181350"/>
            <a:ext cx="854142" cy="584775"/>
          </a:xfrm>
          <a:prstGeom prst="rect">
            <a:avLst/>
          </a:prstGeom>
          <a:noFill/>
        </p:spPr>
        <p:txBody>
          <a:bodyPr wrap="square" rtlCol="0">
            <a:spAutoFit/>
          </a:bodyPr>
          <a:lstStyle/>
          <a:p>
            <a:pPr algn="ctr"/>
            <a:r>
              <a:rPr lang="en-GB" sz="1600" dirty="0"/>
              <a:t>survival</a:t>
            </a:r>
          </a:p>
          <a:p>
            <a:pPr algn="ctr"/>
            <a:r>
              <a:rPr lang="en-GB" sz="1600" dirty="0" err="1"/>
              <a:t>mTor</a:t>
            </a:r>
            <a:endParaRPr lang="en-GB" sz="1600" dirty="0"/>
          </a:p>
        </p:txBody>
      </p:sp>
      <p:cxnSp>
        <p:nvCxnSpPr>
          <p:cNvPr id="90" name="Straight Arrow Connector 89"/>
          <p:cNvCxnSpPr>
            <a:cxnSpLocks/>
            <a:stCxn id="72" idx="3"/>
          </p:cNvCxnSpPr>
          <p:nvPr/>
        </p:nvCxnSpPr>
        <p:spPr>
          <a:xfrm flipV="1">
            <a:off x="11356107" y="3486032"/>
            <a:ext cx="277000" cy="2926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cxnSpLocks/>
            <a:stCxn id="70" idx="3"/>
            <a:endCxn id="72" idx="0"/>
          </p:cNvCxnSpPr>
          <p:nvPr/>
        </p:nvCxnSpPr>
        <p:spPr>
          <a:xfrm>
            <a:off x="10601757" y="2859738"/>
            <a:ext cx="330703" cy="7342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8325005" y="4144180"/>
            <a:ext cx="1723549" cy="369332"/>
          </a:xfrm>
          <a:prstGeom prst="rect">
            <a:avLst/>
          </a:prstGeom>
          <a:solidFill>
            <a:schemeClr val="accent6">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GB" dirty="0"/>
              <a:t>PPP3CC/PPP3CA</a:t>
            </a:r>
          </a:p>
        </p:txBody>
      </p:sp>
      <p:cxnSp>
        <p:nvCxnSpPr>
          <p:cNvPr id="109" name="Straight Arrow Connector 108"/>
          <p:cNvCxnSpPr>
            <a:stCxn id="46" idx="3"/>
            <a:endCxn id="103" idx="1"/>
          </p:cNvCxnSpPr>
          <p:nvPr/>
        </p:nvCxnSpPr>
        <p:spPr>
          <a:xfrm flipV="1">
            <a:off x="7752883" y="4328846"/>
            <a:ext cx="572122" cy="504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8017733" y="5417012"/>
            <a:ext cx="840295" cy="369332"/>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MEF2C</a:t>
            </a:r>
          </a:p>
        </p:txBody>
      </p:sp>
      <p:sp>
        <p:nvSpPr>
          <p:cNvPr id="126" name="TextBox 125"/>
          <p:cNvSpPr txBox="1"/>
          <p:nvPr/>
        </p:nvSpPr>
        <p:spPr>
          <a:xfrm>
            <a:off x="8191937" y="4931308"/>
            <a:ext cx="653833" cy="369332"/>
          </a:xfrm>
          <a:prstGeom prst="rect">
            <a:avLst/>
          </a:prstGeom>
          <a:solidFill>
            <a:srgbClr val="00B0F0"/>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NFAT</a:t>
            </a:r>
          </a:p>
        </p:txBody>
      </p:sp>
      <p:cxnSp>
        <p:nvCxnSpPr>
          <p:cNvPr id="128" name="Straight Arrow Connector 127"/>
          <p:cNvCxnSpPr>
            <a:stCxn id="126" idx="3"/>
          </p:cNvCxnSpPr>
          <p:nvPr/>
        </p:nvCxnSpPr>
        <p:spPr>
          <a:xfrm>
            <a:off x="8845770" y="5115974"/>
            <a:ext cx="133497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125" idx="3"/>
          </p:cNvCxnSpPr>
          <p:nvPr/>
        </p:nvCxnSpPr>
        <p:spPr>
          <a:xfrm>
            <a:off x="8858028" y="5601678"/>
            <a:ext cx="13227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03" idx="2"/>
            <a:endCxn id="126" idx="0"/>
          </p:cNvCxnSpPr>
          <p:nvPr/>
        </p:nvCxnSpPr>
        <p:spPr>
          <a:xfrm flipH="1">
            <a:off x="8518854" y="4513512"/>
            <a:ext cx="667926" cy="41779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10333830" y="5954722"/>
            <a:ext cx="583814" cy="369332"/>
          </a:xfrm>
          <a:prstGeom prst="rect">
            <a:avLst/>
          </a:prstGeom>
          <a:solidFill>
            <a:srgbClr val="00B0F0"/>
          </a:solidFill>
          <a:ln>
            <a:solidFill>
              <a:srgbClr val="FFFF00"/>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SPI1</a:t>
            </a:r>
          </a:p>
        </p:txBody>
      </p:sp>
      <p:sp>
        <p:nvSpPr>
          <p:cNvPr id="137" name="TextBox 136"/>
          <p:cNvSpPr txBox="1"/>
          <p:nvPr/>
        </p:nvSpPr>
        <p:spPr>
          <a:xfrm>
            <a:off x="10306940" y="5417012"/>
            <a:ext cx="840295" cy="369332"/>
          </a:xfrm>
          <a:prstGeom prst="rect">
            <a:avLst/>
          </a:prstGeom>
          <a:solidFill>
            <a:srgbClr val="00B0F0"/>
          </a:solidFill>
          <a:ln>
            <a:solidFill>
              <a:srgbClr val="FFFF00"/>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MEF2C</a:t>
            </a:r>
          </a:p>
        </p:txBody>
      </p:sp>
      <p:sp>
        <p:nvSpPr>
          <p:cNvPr id="138" name="TextBox 137"/>
          <p:cNvSpPr txBox="1"/>
          <p:nvPr/>
        </p:nvSpPr>
        <p:spPr>
          <a:xfrm>
            <a:off x="10322800" y="4917589"/>
            <a:ext cx="653833" cy="369332"/>
          </a:xfrm>
          <a:prstGeom prst="rect">
            <a:avLst/>
          </a:prstGeom>
          <a:solidFill>
            <a:srgbClr val="00B0F0"/>
          </a:solidFill>
          <a:ln>
            <a:solidFill>
              <a:srgbClr val="FFFF00"/>
            </a:solidFill>
          </a:ln>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GB" dirty="0"/>
              <a:t>NFAT</a:t>
            </a:r>
          </a:p>
        </p:txBody>
      </p:sp>
      <p:pic>
        <p:nvPicPr>
          <p:cNvPr id="139" name="Picture 138"/>
          <p:cNvPicPr>
            <a:picLocks noChangeAspect="1"/>
          </p:cNvPicPr>
          <p:nvPr/>
        </p:nvPicPr>
        <p:blipFill>
          <a:blip r:embed="rId2"/>
          <a:stretch>
            <a:fillRect/>
          </a:stretch>
        </p:blipFill>
        <p:spPr>
          <a:xfrm>
            <a:off x="9493367" y="6387721"/>
            <a:ext cx="2698633" cy="362662"/>
          </a:xfrm>
          <a:prstGeom prst="rect">
            <a:avLst/>
          </a:prstGeom>
        </p:spPr>
      </p:pic>
      <p:sp>
        <p:nvSpPr>
          <p:cNvPr id="141" name="TextBox 140"/>
          <p:cNvSpPr txBox="1"/>
          <p:nvPr/>
        </p:nvSpPr>
        <p:spPr>
          <a:xfrm>
            <a:off x="10463257" y="4508627"/>
            <a:ext cx="1521570" cy="400110"/>
          </a:xfrm>
          <a:prstGeom prst="rect">
            <a:avLst/>
          </a:prstGeom>
          <a:noFill/>
        </p:spPr>
        <p:txBody>
          <a:bodyPr wrap="none" rtlCol="0">
            <a:spAutoFit/>
          </a:bodyPr>
          <a:lstStyle/>
          <a:p>
            <a:pPr algn="ctr"/>
            <a:r>
              <a:rPr lang="en-GB" sz="2000" dirty="0"/>
              <a:t>transcription</a:t>
            </a:r>
          </a:p>
        </p:txBody>
      </p:sp>
      <p:sp>
        <p:nvSpPr>
          <p:cNvPr id="144" name="Rectangle 143"/>
          <p:cNvSpPr/>
          <p:nvPr/>
        </p:nvSpPr>
        <p:spPr>
          <a:xfrm>
            <a:off x="10165589" y="2474087"/>
            <a:ext cx="180652" cy="33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Elbow Connector 145"/>
          <p:cNvCxnSpPr>
            <a:stCxn id="65" idx="2"/>
            <a:endCxn id="144" idx="2"/>
          </p:cNvCxnSpPr>
          <p:nvPr/>
        </p:nvCxnSpPr>
        <p:spPr>
          <a:xfrm rot="5400000" flipH="1" flipV="1">
            <a:off x="9338669" y="2244783"/>
            <a:ext cx="354192" cy="1480300"/>
          </a:xfrm>
          <a:prstGeom prst="bentConnector3">
            <a:avLst>
              <a:gd name="adj1" fmla="val -4978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0886823" y="2451924"/>
            <a:ext cx="175840" cy="3337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Elbow Connector 153"/>
          <p:cNvCxnSpPr>
            <a:cxnSpLocks/>
            <a:endCxn id="152" idx="2"/>
          </p:cNvCxnSpPr>
          <p:nvPr/>
        </p:nvCxnSpPr>
        <p:spPr>
          <a:xfrm flipV="1">
            <a:off x="2178077" y="2785674"/>
            <a:ext cx="8796666" cy="614840"/>
          </a:xfrm>
          <a:prstGeom prst="bentConnector2">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59" name="Elbow Connector 158"/>
          <p:cNvCxnSpPr>
            <a:stCxn id="138" idx="3"/>
          </p:cNvCxnSpPr>
          <p:nvPr/>
        </p:nvCxnSpPr>
        <p:spPr>
          <a:xfrm>
            <a:off x="10976633" y="5102255"/>
            <a:ext cx="588350" cy="135046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Elbow Connector 160"/>
          <p:cNvCxnSpPr>
            <a:stCxn id="137" idx="3"/>
          </p:cNvCxnSpPr>
          <p:nvPr/>
        </p:nvCxnSpPr>
        <p:spPr>
          <a:xfrm>
            <a:off x="11147235" y="5601678"/>
            <a:ext cx="221022" cy="85104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Elbow Connector 162"/>
          <p:cNvCxnSpPr>
            <a:stCxn id="136" idx="3"/>
          </p:cNvCxnSpPr>
          <p:nvPr/>
        </p:nvCxnSpPr>
        <p:spPr>
          <a:xfrm>
            <a:off x="10917644" y="6139388"/>
            <a:ext cx="286533" cy="313334"/>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7377745" y="238658"/>
            <a:ext cx="3826432" cy="923330"/>
          </a:xfrm>
          <a:prstGeom prst="rect">
            <a:avLst/>
          </a:prstGeom>
          <a:noFill/>
        </p:spPr>
        <p:txBody>
          <a:bodyPr wrap="none" rtlCol="0">
            <a:spAutoFit/>
          </a:bodyPr>
          <a:lstStyle/>
          <a:p>
            <a:r>
              <a:rPr lang="en-GB" dirty="0"/>
              <a:t>TREM2-CD33 signalling pathway</a:t>
            </a:r>
          </a:p>
          <a:p>
            <a:r>
              <a:rPr lang="en-GB" dirty="0"/>
              <a:t>Genetic association         Network node</a:t>
            </a:r>
          </a:p>
          <a:p>
            <a:endParaRPr lang="en-GB" dirty="0"/>
          </a:p>
        </p:txBody>
      </p:sp>
      <p:sp>
        <p:nvSpPr>
          <p:cNvPr id="167" name="5-Point Star 166"/>
          <p:cNvSpPr/>
          <p:nvPr/>
        </p:nvSpPr>
        <p:spPr>
          <a:xfrm>
            <a:off x="7060631" y="502881"/>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8" name="5-Point Star 167"/>
          <p:cNvSpPr/>
          <p:nvPr/>
        </p:nvSpPr>
        <p:spPr>
          <a:xfrm>
            <a:off x="9325737" y="528491"/>
            <a:ext cx="346437" cy="346715"/>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5-Point Star 168"/>
          <p:cNvSpPr/>
          <p:nvPr/>
        </p:nvSpPr>
        <p:spPr>
          <a:xfrm>
            <a:off x="2208118" y="938437"/>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TextBox 169"/>
          <p:cNvSpPr txBox="1"/>
          <p:nvPr/>
        </p:nvSpPr>
        <p:spPr>
          <a:xfrm>
            <a:off x="840190" y="378579"/>
            <a:ext cx="700833" cy="369332"/>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APOE</a:t>
            </a:r>
          </a:p>
        </p:txBody>
      </p:sp>
      <p:sp>
        <p:nvSpPr>
          <p:cNvPr id="171" name="TextBox 170"/>
          <p:cNvSpPr txBox="1"/>
          <p:nvPr/>
        </p:nvSpPr>
        <p:spPr>
          <a:xfrm>
            <a:off x="918054" y="744986"/>
            <a:ext cx="548420" cy="369332"/>
          </a:xfrm>
          <a:prstGeom prst="rect">
            <a:avLst/>
          </a:prstGeom>
          <a:solidFill>
            <a:schemeClr val="accent4">
              <a:lumMod val="60000"/>
              <a:lumOff val="40000"/>
            </a:schemeClr>
          </a:solidFill>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GB" dirty="0"/>
              <a:t>CLU</a:t>
            </a:r>
          </a:p>
        </p:txBody>
      </p:sp>
      <p:cxnSp>
        <p:nvCxnSpPr>
          <p:cNvPr id="174" name="Straight Arrow Connector 173"/>
          <p:cNvCxnSpPr>
            <a:endCxn id="13" idx="3"/>
          </p:cNvCxnSpPr>
          <p:nvPr/>
        </p:nvCxnSpPr>
        <p:spPr>
          <a:xfrm flipH="1">
            <a:off x="413779" y="747911"/>
            <a:ext cx="426411" cy="52961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a:off x="1541023" y="722886"/>
            <a:ext cx="394531" cy="4745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5-Point Star 180"/>
          <p:cNvSpPr/>
          <p:nvPr/>
        </p:nvSpPr>
        <p:spPr>
          <a:xfrm>
            <a:off x="1419861" y="11814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2" name="5-Point Star 181"/>
          <p:cNvSpPr/>
          <p:nvPr/>
        </p:nvSpPr>
        <p:spPr>
          <a:xfrm>
            <a:off x="1419861" y="567044"/>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3" name="5-Point Star 182"/>
          <p:cNvSpPr/>
          <p:nvPr/>
        </p:nvSpPr>
        <p:spPr>
          <a:xfrm>
            <a:off x="1455688" y="1841725"/>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4" name="5-Point Star 183"/>
          <p:cNvSpPr/>
          <p:nvPr/>
        </p:nvSpPr>
        <p:spPr>
          <a:xfrm>
            <a:off x="464630" y="1033704"/>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5" name="5-Point Star 184"/>
          <p:cNvSpPr/>
          <p:nvPr/>
        </p:nvSpPr>
        <p:spPr>
          <a:xfrm>
            <a:off x="1760430" y="354171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6" name="5-Point Star 185"/>
          <p:cNvSpPr/>
          <p:nvPr/>
        </p:nvSpPr>
        <p:spPr>
          <a:xfrm>
            <a:off x="703535" y="3202946"/>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7" name="5-Point Star 186"/>
          <p:cNvSpPr/>
          <p:nvPr/>
        </p:nvSpPr>
        <p:spPr>
          <a:xfrm>
            <a:off x="1780147" y="237854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8" name="5-Point Star 187"/>
          <p:cNvSpPr/>
          <p:nvPr/>
        </p:nvSpPr>
        <p:spPr>
          <a:xfrm>
            <a:off x="2066381" y="3885381"/>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9" name="5-Point Star 188"/>
          <p:cNvSpPr/>
          <p:nvPr/>
        </p:nvSpPr>
        <p:spPr>
          <a:xfrm>
            <a:off x="7248364" y="4896570"/>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5-Point Star 189"/>
          <p:cNvSpPr/>
          <p:nvPr/>
        </p:nvSpPr>
        <p:spPr>
          <a:xfrm>
            <a:off x="7271440" y="5265461"/>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1" name="5-Point Star 190"/>
          <p:cNvSpPr/>
          <p:nvPr/>
        </p:nvSpPr>
        <p:spPr>
          <a:xfrm>
            <a:off x="11050157" y="5190576"/>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2" name="5-Point Star 191"/>
          <p:cNvSpPr/>
          <p:nvPr/>
        </p:nvSpPr>
        <p:spPr>
          <a:xfrm>
            <a:off x="10809016" y="5706412"/>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3" name="5-Point Star 192"/>
          <p:cNvSpPr/>
          <p:nvPr/>
        </p:nvSpPr>
        <p:spPr>
          <a:xfrm>
            <a:off x="4412026" y="986602"/>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4" name="5-Point Star 193"/>
          <p:cNvSpPr/>
          <p:nvPr/>
        </p:nvSpPr>
        <p:spPr>
          <a:xfrm>
            <a:off x="7903480" y="2190361"/>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5" name="5-Point Star 194"/>
          <p:cNvSpPr/>
          <p:nvPr/>
        </p:nvSpPr>
        <p:spPr>
          <a:xfrm>
            <a:off x="8741815" y="5239008"/>
            <a:ext cx="305951" cy="303102"/>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6" name="5-Point Star 195"/>
          <p:cNvSpPr/>
          <p:nvPr/>
        </p:nvSpPr>
        <p:spPr>
          <a:xfrm>
            <a:off x="3345079" y="2346103"/>
            <a:ext cx="346437" cy="346715"/>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7" name="5-Point Star 196"/>
          <p:cNvSpPr/>
          <p:nvPr/>
        </p:nvSpPr>
        <p:spPr>
          <a:xfrm>
            <a:off x="2566573" y="1631645"/>
            <a:ext cx="346437" cy="346715"/>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8" name="5-Point Star 197"/>
          <p:cNvSpPr/>
          <p:nvPr/>
        </p:nvSpPr>
        <p:spPr>
          <a:xfrm>
            <a:off x="7905720" y="2522718"/>
            <a:ext cx="308268" cy="295133"/>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9" name="5-Point Star 198"/>
          <p:cNvSpPr/>
          <p:nvPr/>
        </p:nvSpPr>
        <p:spPr>
          <a:xfrm>
            <a:off x="2208118" y="1217908"/>
            <a:ext cx="308268" cy="295133"/>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0" name="5-Point Star 199"/>
          <p:cNvSpPr/>
          <p:nvPr/>
        </p:nvSpPr>
        <p:spPr>
          <a:xfrm>
            <a:off x="4422200" y="1772301"/>
            <a:ext cx="308268" cy="295133"/>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1" name="5-Point Star 200"/>
          <p:cNvSpPr/>
          <p:nvPr/>
        </p:nvSpPr>
        <p:spPr>
          <a:xfrm>
            <a:off x="1780135" y="2670285"/>
            <a:ext cx="308268" cy="295133"/>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2" name="5-Point Star 201"/>
          <p:cNvSpPr/>
          <p:nvPr/>
        </p:nvSpPr>
        <p:spPr>
          <a:xfrm>
            <a:off x="10823815" y="5991821"/>
            <a:ext cx="308268" cy="295133"/>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3" name="5-Point Star 202"/>
          <p:cNvSpPr/>
          <p:nvPr/>
        </p:nvSpPr>
        <p:spPr>
          <a:xfrm>
            <a:off x="11060587" y="5484856"/>
            <a:ext cx="308268" cy="295133"/>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6" name="Arc 205"/>
          <p:cNvSpPr/>
          <p:nvPr/>
        </p:nvSpPr>
        <p:spPr>
          <a:xfrm rot="19324131">
            <a:off x="8672710" y="4649150"/>
            <a:ext cx="4003980" cy="1797863"/>
          </a:xfrm>
          <a:prstGeom prst="arc">
            <a:avLst>
              <a:gd name="adj1" fmla="val 9877902"/>
              <a:gd name="adj2" fmla="val 1024396"/>
            </a:avLst>
          </a:pr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7" name="TextBox 206"/>
          <p:cNvSpPr txBox="1"/>
          <p:nvPr/>
        </p:nvSpPr>
        <p:spPr>
          <a:xfrm>
            <a:off x="414296" y="5910827"/>
            <a:ext cx="4503818" cy="600164"/>
          </a:xfrm>
          <a:prstGeom prst="rect">
            <a:avLst/>
          </a:prstGeom>
          <a:noFill/>
        </p:spPr>
        <p:txBody>
          <a:bodyPr wrap="square" rtlCol="0">
            <a:spAutoFit/>
          </a:bodyPr>
          <a:lstStyle/>
          <a:p>
            <a:r>
              <a:rPr lang="en-GB" sz="1100" dirty="0"/>
              <a:t>Figure adapted from Microglia in Alzheimer's disease. Hansen DV, Hanson JE, Sheng M. J Cell Biol. 2018 Feb 5;217(2):459-472. </a:t>
            </a:r>
            <a:r>
              <a:rPr lang="en-GB" sz="1100" dirty="0" err="1"/>
              <a:t>doi</a:t>
            </a:r>
            <a:r>
              <a:rPr lang="en-GB" sz="1100" dirty="0"/>
              <a:t>: 10.1083/jcb.201709069. </a:t>
            </a:r>
            <a:r>
              <a:rPr lang="en-GB" sz="1100" dirty="0" err="1"/>
              <a:t>Epub</a:t>
            </a:r>
            <a:r>
              <a:rPr lang="en-GB" sz="1100" dirty="0"/>
              <a:t> 2017 Dec 1. </a:t>
            </a:r>
            <a:r>
              <a:rPr lang="en-GB" sz="1100" dirty="0" err="1"/>
              <a:t>Review.PMID</a:t>
            </a:r>
            <a:r>
              <a:rPr lang="en-GB" sz="1100" dirty="0"/>
              <a:t>: 29196460 </a:t>
            </a:r>
          </a:p>
        </p:txBody>
      </p:sp>
      <p:sp>
        <p:nvSpPr>
          <p:cNvPr id="209" name="Snip Diagonal Corner Rectangle 208"/>
          <p:cNvSpPr/>
          <p:nvPr/>
        </p:nvSpPr>
        <p:spPr>
          <a:xfrm>
            <a:off x="720934" y="1971469"/>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0" name="Snip Diagonal Corner Rectangle 209"/>
          <p:cNvSpPr/>
          <p:nvPr/>
        </p:nvSpPr>
        <p:spPr>
          <a:xfrm>
            <a:off x="10486381" y="2010926"/>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1" name="Snip Diagonal Corner Rectangle 210"/>
          <p:cNvSpPr/>
          <p:nvPr/>
        </p:nvSpPr>
        <p:spPr>
          <a:xfrm>
            <a:off x="11178980" y="2010087"/>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2" name="Oval 211"/>
          <p:cNvSpPr/>
          <p:nvPr/>
        </p:nvSpPr>
        <p:spPr>
          <a:xfrm>
            <a:off x="740020" y="2070965"/>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3" name="Oval 212"/>
          <p:cNvSpPr/>
          <p:nvPr/>
        </p:nvSpPr>
        <p:spPr>
          <a:xfrm>
            <a:off x="834824" y="2068693"/>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4" name="Oval 213"/>
          <p:cNvSpPr/>
          <p:nvPr/>
        </p:nvSpPr>
        <p:spPr>
          <a:xfrm>
            <a:off x="11294210" y="2107311"/>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5" name="Oval 214"/>
          <p:cNvSpPr/>
          <p:nvPr/>
        </p:nvSpPr>
        <p:spPr>
          <a:xfrm>
            <a:off x="10639382" y="2155679"/>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6" name="Oval 215"/>
          <p:cNvSpPr/>
          <p:nvPr/>
        </p:nvSpPr>
        <p:spPr>
          <a:xfrm>
            <a:off x="10550482" y="2155679"/>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7" name="Oval 216"/>
          <p:cNvSpPr/>
          <p:nvPr/>
        </p:nvSpPr>
        <p:spPr>
          <a:xfrm>
            <a:off x="10455678" y="2155679"/>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8" name="Oval 217"/>
          <p:cNvSpPr/>
          <p:nvPr/>
        </p:nvSpPr>
        <p:spPr>
          <a:xfrm>
            <a:off x="11336400" y="2020436"/>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0" name="Snip Diagonal Corner Rectangle 219"/>
          <p:cNvSpPr/>
          <p:nvPr/>
        </p:nvSpPr>
        <p:spPr>
          <a:xfrm>
            <a:off x="9645289" y="2018171"/>
            <a:ext cx="189277" cy="173358"/>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1" name="Oval 220"/>
          <p:cNvSpPr/>
          <p:nvPr/>
        </p:nvSpPr>
        <p:spPr>
          <a:xfrm>
            <a:off x="9664375" y="2117667"/>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2" name="Oval 221"/>
          <p:cNvSpPr/>
          <p:nvPr/>
        </p:nvSpPr>
        <p:spPr>
          <a:xfrm>
            <a:off x="9759179" y="2115395"/>
            <a:ext cx="84380" cy="10888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5" name="TextBox 114"/>
          <p:cNvSpPr txBox="1"/>
          <p:nvPr/>
        </p:nvSpPr>
        <p:spPr>
          <a:xfrm rot="16200000">
            <a:off x="2933981" y="1451447"/>
            <a:ext cx="820138"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GB" dirty="0"/>
              <a:t>PILRB</a:t>
            </a:r>
          </a:p>
        </p:txBody>
      </p:sp>
      <p:sp>
        <p:nvSpPr>
          <p:cNvPr id="116" name="TextBox 115"/>
          <p:cNvSpPr txBox="1"/>
          <p:nvPr/>
        </p:nvSpPr>
        <p:spPr>
          <a:xfrm rot="16200000">
            <a:off x="3398884" y="1391017"/>
            <a:ext cx="716863" cy="369332"/>
          </a:xfrm>
          <a:prstGeom prst="rect">
            <a:avLst/>
          </a:prstGeom>
          <a:solidFill>
            <a:srgbClr val="0070C0"/>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dirty="0">
                <a:solidFill>
                  <a:schemeClr val="bg1"/>
                </a:solidFill>
              </a:rPr>
              <a:t>PILRA</a:t>
            </a:r>
          </a:p>
        </p:txBody>
      </p:sp>
      <p:sp>
        <p:nvSpPr>
          <p:cNvPr id="117" name="5-Point Star 116"/>
          <p:cNvSpPr/>
          <p:nvPr/>
        </p:nvSpPr>
        <p:spPr>
          <a:xfrm>
            <a:off x="1545184" y="1174139"/>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8" name="5-Point Star 117"/>
          <p:cNvSpPr/>
          <p:nvPr/>
        </p:nvSpPr>
        <p:spPr>
          <a:xfrm>
            <a:off x="3779805" y="964795"/>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8" name="Straight Connector 27">
            <a:extLst>
              <a:ext uri="{FF2B5EF4-FFF2-40B4-BE49-F238E27FC236}">
                <a16:creationId xmlns:a16="http://schemas.microsoft.com/office/drawing/2014/main" id="{CFDA0867-9DA2-4E7A-82FC-40DD2AE16BDF}"/>
              </a:ext>
            </a:extLst>
          </p:cNvPr>
          <p:cNvCxnSpPr/>
          <p:nvPr/>
        </p:nvCxnSpPr>
        <p:spPr>
          <a:xfrm>
            <a:off x="2304887" y="3041557"/>
            <a:ext cx="850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14B311-DCDA-44E0-87E4-45857F43A763}"/>
              </a:ext>
            </a:extLst>
          </p:cNvPr>
          <p:cNvCxnSpPr/>
          <p:nvPr/>
        </p:nvCxnSpPr>
        <p:spPr>
          <a:xfrm>
            <a:off x="3155802" y="2909439"/>
            <a:ext cx="0" cy="293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5-Point Star 196">
            <a:extLst>
              <a:ext uri="{FF2B5EF4-FFF2-40B4-BE49-F238E27FC236}">
                <a16:creationId xmlns:a16="http://schemas.microsoft.com/office/drawing/2014/main" id="{F75FA546-4FBB-4FC1-A109-DFDCE291C076}"/>
              </a:ext>
            </a:extLst>
          </p:cNvPr>
          <p:cNvSpPr/>
          <p:nvPr/>
        </p:nvSpPr>
        <p:spPr>
          <a:xfrm>
            <a:off x="3006366" y="1012718"/>
            <a:ext cx="346437" cy="346715"/>
          </a:xfrm>
          <a:prstGeom prst="star5">
            <a:avLst/>
          </a:prstGeom>
          <a:solidFill>
            <a:srgbClr val="FF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2" name="TextBox 121">
            <a:extLst>
              <a:ext uri="{FF2B5EF4-FFF2-40B4-BE49-F238E27FC236}">
                <a16:creationId xmlns:a16="http://schemas.microsoft.com/office/drawing/2014/main" id="{055821F0-83C0-4AB3-80AC-8D7AD194FDE4}"/>
              </a:ext>
            </a:extLst>
          </p:cNvPr>
          <p:cNvSpPr txBox="1"/>
          <p:nvPr/>
        </p:nvSpPr>
        <p:spPr>
          <a:xfrm>
            <a:off x="978191" y="1426743"/>
            <a:ext cx="1021242"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ADAM10</a:t>
            </a:r>
          </a:p>
        </p:txBody>
      </p:sp>
      <p:cxnSp>
        <p:nvCxnSpPr>
          <p:cNvPr id="3" name="Straight Arrow Connector 2">
            <a:extLst>
              <a:ext uri="{FF2B5EF4-FFF2-40B4-BE49-F238E27FC236}">
                <a16:creationId xmlns:a16="http://schemas.microsoft.com/office/drawing/2014/main" id="{018DF7E8-18CE-47BF-8B9F-A4FCD153DEAE}"/>
              </a:ext>
            </a:extLst>
          </p:cNvPr>
          <p:cNvCxnSpPr/>
          <p:nvPr/>
        </p:nvCxnSpPr>
        <p:spPr>
          <a:xfrm flipH="1">
            <a:off x="2566573" y="502881"/>
            <a:ext cx="610776" cy="671258"/>
          </a:xfrm>
          <a:prstGeom prst="straightConnector1">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57935209-8A70-4A01-87DC-264D7EF728AC}"/>
              </a:ext>
            </a:extLst>
          </p:cNvPr>
          <p:cNvSpPr txBox="1"/>
          <p:nvPr/>
        </p:nvSpPr>
        <p:spPr>
          <a:xfrm>
            <a:off x="3121501" y="197712"/>
            <a:ext cx="737702" cy="369332"/>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GB" dirty="0"/>
              <a:t>MS4A</a:t>
            </a:r>
          </a:p>
        </p:txBody>
      </p:sp>
      <p:sp>
        <p:nvSpPr>
          <p:cNvPr id="129" name="TextBox 128">
            <a:extLst>
              <a:ext uri="{FF2B5EF4-FFF2-40B4-BE49-F238E27FC236}">
                <a16:creationId xmlns:a16="http://schemas.microsoft.com/office/drawing/2014/main" id="{0E8BD976-654D-4C13-B9E0-AC416582B18D}"/>
              </a:ext>
            </a:extLst>
          </p:cNvPr>
          <p:cNvSpPr txBox="1"/>
          <p:nvPr/>
        </p:nvSpPr>
        <p:spPr>
          <a:xfrm>
            <a:off x="1893629" y="133970"/>
            <a:ext cx="938077"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GB" dirty="0"/>
              <a:t>sTREM2</a:t>
            </a:r>
          </a:p>
        </p:txBody>
      </p:sp>
      <p:cxnSp>
        <p:nvCxnSpPr>
          <p:cNvPr id="130" name="Straight Arrow Connector 129">
            <a:extLst>
              <a:ext uri="{FF2B5EF4-FFF2-40B4-BE49-F238E27FC236}">
                <a16:creationId xmlns:a16="http://schemas.microsoft.com/office/drawing/2014/main" id="{E32800C0-3C56-440A-8D2A-E9E9FEA1F747}"/>
              </a:ext>
            </a:extLst>
          </p:cNvPr>
          <p:cNvCxnSpPr>
            <a:cxnSpLocks/>
          </p:cNvCxnSpPr>
          <p:nvPr/>
        </p:nvCxnSpPr>
        <p:spPr>
          <a:xfrm flipV="1">
            <a:off x="2031375" y="554072"/>
            <a:ext cx="242877" cy="636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2" name="5-Point Star 166">
            <a:extLst>
              <a:ext uri="{FF2B5EF4-FFF2-40B4-BE49-F238E27FC236}">
                <a16:creationId xmlns:a16="http://schemas.microsoft.com/office/drawing/2014/main" id="{38EC8DC6-06F4-46B0-9D6A-4922C0C5FE6A}"/>
              </a:ext>
            </a:extLst>
          </p:cNvPr>
          <p:cNvSpPr/>
          <p:nvPr/>
        </p:nvSpPr>
        <p:spPr>
          <a:xfrm>
            <a:off x="3723622" y="62977"/>
            <a:ext cx="346437" cy="34671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2719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6A0379-5F5F-4D44-953C-4B1B9CB88374}"/>
              </a:ext>
            </a:extLst>
          </p:cNvPr>
          <p:cNvSpPr>
            <a:spLocks noGrp="1"/>
          </p:cNvSpPr>
          <p:nvPr>
            <p:ph type="body" sz="quarter" idx="14"/>
          </p:nvPr>
        </p:nvSpPr>
        <p:spPr>
          <a:xfrm>
            <a:off x="812800" y="1885950"/>
            <a:ext cx="10566400" cy="3733800"/>
          </a:xfrm>
        </p:spPr>
        <p:txBody>
          <a:bodyPr/>
          <a:lstStyle/>
          <a:p>
            <a:pPr marL="0" indent="0">
              <a:buNone/>
            </a:pPr>
            <a:r>
              <a:rPr lang="en-US" sz="1800" b="1" dirty="0">
                <a:solidFill>
                  <a:srgbClr val="D02673"/>
                </a:solidFill>
              </a:rPr>
              <a:t>Seeds</a:t>
            </a:r>
            <a:r>
              <a:rPr lang="en-US" sz="1600" b="1" dirty="0">
                <a:solidFill>
                  <a:srgbClr val="D02673"/>
                </a:solidFill>
              </a:rPr>
              <a:t>: </a:t>
            </a:r>
            <a:r>
              <a:rPr lang="en-GB" sz="1600" dirty="0">
                <a:solidFill>
                  <a:schemeClr val="tx1">
                    <a:lumMod val="65000"/>
                    <a:lumOff val="35000"/>
                  </a:schemeClr>
                </a:solidFill>
              </a:rPr>
              <a:t>Identify disease-relevant misfolded assemblies, imprint their biological properties in vitro and/or in </a:t>
            </a:r>
            <a:r>
              <a:rPr lang="en-GB" sz="1600" dirty="0" err="1">
                <a:solidFill>
                  <a:schemeClr val="tx1">
                    <a:lumMod val="65000"/>
                    <a:lumOff val="35000"/>
                  </a:schemeClr>
                </a:solidFill>
              </a:rPr>
              <a:t>cellulo</a:t>
            </a:r>
            <a:r>
              <a:rPr lang="en-GB" sz="1600" dirty="0">
                <a:solidFill>
                  <a:schemeClr val="tx1">
                    <a:lumMod val="65000"/>
                    <a:lumOff val="35000"/>
                  </a:schemeClr>
                </a:solidFill>
              </a:rPr>
              <a:t> and generate homogeneous populations in order to assay and interfere with their pathogenic effects.</a:t>
            </a:r>
          </a:p>
          <a:p>
            <a:pPr marL="0" indent="0">
              <a:buNone/>
            </a:pPr>
            <a:r>
              <a:rPr lang="en-GB" sz="1800" b="1" dirty="0">
                <a:solidFill>
                  <a:srgbClr val="D02673"/>
                </a:solidFill>
                <a:latin typeface="Calibri" panose="020F0502020204030204" pitchFamily="34" charset="0"/>
                <a:cs typeface="Calibri" panose="020F0502020204030204" pitchFamily="34" charset="0"/>
              </a:rPr>
              <a:t>Assays</a:t>
            </a:r>
            <a:r>
              <a:rPr lang="en-GB" sz="1600" b="1" dirty="0">
                <a:solidFill>
                  <a:srgbClr val="D02673"/>
                </a:solidFill>
                <a:latin typeface="Calibri" panose="020F0502020204030204" pitchFamily="34" charset="0"/>
                <a:cs typeface="Calibri" panose="020F0502020204030204" pitchFamily="34" charset="0"/>
              </a:rPr>
              <a:t>: </a:t>
            </a:r>
            <a:r>
              <a:rPr lang="en-GB" sz="1600" dirty="0">
                <a:solidFill>
                  <a:schemeClr val="tx1">
                    <a:lumMod val="65000"/>
                    <a:lumOff val="35000"/>
                  </a:schemeClr>
                </a:solidFill>
              </a:rPr>
              <a:t>Develop and miniaturise assays to monitor up-take, secretion, clearance and oligomerisation using bimolecular fluorescence complementation of oligomeric species or transfer of untagged assemblies to fluorescently labelled </a:t>
            </a:r>
            <a:r>
              <a:rPr lang="en-GB" sz="1600" dirty="0" err="1">
                <a:solidFill>
                  <a:schemeClr val="tx1">
                    <a:lumMod val="65000"/>
                    <a:lumOff val="35000"/>
                  </a:schemeClr>
                </a:solidFill>
              </a:rPr>
              <a:t>fibril-naïve</a:t>
            </a:r>
            <a:r>
              <a:rPr lang="en-GB" sz="1600" dirty="0">
                <a:solidFill>
                  <a:schemeClr val="tx1">
                    <a:lumMod val="65000"/>
                    <a:lumOff val="35000"/>
                  </a:schemeClr>
                </a:solidFill>
              </a:rPr>
              <a:t> cells and measure markers of early proteotoxicity that are suitable for high throughput or high content screens</a:t>
            </a:r>
          </a:p>
          <a:p>
            <a:pPr marL="0" indent="0">
              <a:buNone/>
            </a:pPr>
            <a:r>
              <a:rPr lang="en-GB" sz="1800" b="1" dirty="0">
                <a:solidFill>
                  <a:srgbClr val="D02673"/>
                </a:solidFill>
              </a:rPr>
              <a:t>Screens</a:t>
            </a:r>
            <a:r>
              <a:rPr lang="en-GB" sz="1600" b="1" dirty="0">
                <a:solidFill>
                  <a:srgbClr val="D02673"/>
                </a:solidFill>
              </a:rPr>
              <a:t>: </a:t>
            </a:r>
            <a:r>
              <a:rPr lang="en-GB" sz="1600" dirty="0">
                <a:solidFill>
                  <a:schemeClr val="tx1">
                    <a:lumMod val="65000"/>
                    <a:lumOff val="35000"/>
                  </a:schemeClr>
                </a:solidFill>
              </a:rPr>
              <a:t>Perform genetic screens based on disease-relevant gene/protein networks and assess </a:t>
            </a:r>
            <a:r>
              <a:rPr lang="en-GB" sz="1600" dirty="0" err="1">
                <a:solidFill>
                  <a:schemeClr val="tx1">
                    <a:lumMod val="65000"/>
                    <a:lumOff val="35000"/>
                  </a:schemeClr>
                </a:solidFill>
              </a:rPr>
              <a:t>druggability</a:t>
            </a:r>
            <a:r>
              <a:rPr lang="en-GB" sz="1600" dirty="0">
                <a:solidFill>
                  <a:schemeClr val="tx1">
                    <a:lumMod val="65000"/>
                    <a:lumOff val="35000"/>
                  </a:schemeClr>
                </a:solidFill>
              </a:rPr>
              <a:t> of identified targets.</a:t>
            </a:r>
          </a:p>
          <a:p>
            <a:pPr marL="0" indent="0">
              <a:buNone/>
            </a:pPr>
            <a:r>
              <a:rPr lang="en-GB" sz="1800" b="1" dirty="0">
                <a:solidFill>
                  <a:srgbClr val="D02673"/>
                </a:solidFill>
              </a:rPr>
              <a:t>Validation</a:t>
            </a:r>
            <a:r>
              <a:rPr lang="en-GB" sz="1600" dirty="0">
                <a:solidFill>
                  <a:srgbClr val="D02673"/>
                </a:solidFill>
              </a:rPr>
              <a:t>: </a:t>
            </a:r>
            <a:r>
              <a:rPr lang="en-GB" sz="1600" dirty="0">
                <a:solidFill>
                  <a:schemeClr val="tx1">
                    <a:lumMod val="65000"/>
                    <a:lumOff val="35000"/>
                  </a:schemeClr>
                </a:solidFill>
              </a:rPr>
              <a:t>Deliver robust validation assays for these molecular events in complex cellular systems with greater functional resemblance to the native milieu of the brain such as iPSC-based models and organotypic cultures or simple model organisms such as Drosophila or zebrafish.</a:t>
            </a:r>
          </a:p>
          <a:p>
            <a:pPr marL="0" indent="0">
              <a:buNone/>
            </a:pPr>
            <a:r>
              <a:rPr lang="en-GB" sz="1800" b="1" dirty="0">
                <a:solidFill>
                  <a:srgbClr val="D02673"/>
                </a:solidFill>
              </a:rPr>
              <a:t>Translational models</a:t>
            </a:r>
            <a:r>
              <a:rPr lang="en-GB" sz="1600" dirty="0">
                <a:solidFill>
                  <a:srgbClr val="D02673"/>
                </a:solidFill>
              </a:rPr>
              <a:t>: </a:t>
            </a:r>
            <a:r>
              <a:rPr lang="en-GB" sz="1600" dirty="0">
                <a:solidFill>
                  <a:schemeClr val="tx1">
                    <a:lumMod val="65000"/>
                    <a:lumOff val="35000"/>
                  </a:schemeClr>
                </a:solidFill>
              </a:rPr>
              <a:t>Improve existing animal models in order to standardise pathological readouts for in vivo validation of modifiers, correlate them with novel peripheral or in situ markers using </a:t>
            </a:r>
            <a:r>
              <a:rPr lang="en-GB" sz="1600" dirty="0" err="1">
                <a:solidFill>
                  <a:schemeClr val="tx1">
                    <a:lumMod val="65000"/>
                    <a:lumOff val="35000"/>
                  </a:schemeClr>
                </a:solidFill>
              </a:rPr>
              <a:t>microdialysis</a:t>
            </a:r>
            <a:r>
              <a:rPr lang="en-GB" sz="1600" dirty="0">
                <a:solidFill>
                  <a:schemeClr val="tx1">
                    <a:lumMod val="65000"/>
                    <a:lumOff val="35000"/>
                  </a:schemeClr>
                </a:solidFill>
              </a:rPr>
              <a:t> to accelerate the assessment of therapeutic interventions and relevance to humans, e.g. by transplantation of human iPSC neurons in animals.</a:t>
            </a:r>
            <a:endParaRPr lang="en-GB" sz="1600" dirty="0">
              <a:solidFill>
                <a:srgbClr val="D02673"/>
              </a:solidFill>
            </a:endParaRPr>
          </a:p>
          <a:p>
            <a:pPr marL="0" indent="0">
              <a:buNone/>
            </a:pPr>
            <a:endParaRPr lang="da-DK" dirty="0">
              <a:solidFill>
                <a:srgbClr val="D02673"/>
              </a:solidFill>
            </a:endParaRPr>
          </a:p>
          <a:p>
            <a:endParaRPr lang="en-GB" dirty="0"/>
          </a:p>
        </p:txBody>
      </p:sp>
      <p:sp>
        <p:nvSpPr>
          <p:cNvPr id="3" name="Text Placeholder 2">
            <a:extLst>
              <a:ext uri="{FF2B5EF4-FFF2-40B4-BE49-F238E27FC236}">
                <a16:creationId xmlns:a16="http://schemas.microsoft.com/office/drawing/2014/main" id="{84D40A9F-111E-409F-BD85-AF6DB63FDB65}"/>
              </a:ext>
            </a:extLst>
          </p:cNvPr>
          <p:cNvSpPr>
            <a:spLocks noGrp="1"/>
          </p:cNvSpPr>
          <p:nvPr>
            <p:ph type="body" sz="quarter" idx="15"/>
          </p:nvPr>
        </p:nvSpPr>
        <p:spPr/>
        <p:txBody>
          <a:bodyPr/>
          <a:lstStyle/>
          <a:p>
            <a:r>
              <a:rPr lang="en-GB" dirty="0" err="1">
                <a:solidFill>
                  <a:srgbClr val="00B0F0"/>
                </a:solidFill>
              </a:rPr>
              <a:t>IMPRiND</a:t>
            </a:r>
            <a:r>
              <a:rPr lang="en-GB" dirty="0"/>
              <a:t>: </a:t>
            </a:r>
            <a:r>
              <a:rPr lang="en-US" dirty="0">
                <a:solidFill>
                  <a:srgbClr val="D02673"/>
                </a:solidFill>
              </a:rPr>
              <a:t>Inhibiting Misfolded Protein Propagation in Neurodegenerative Diseases</a:t>
            </a:r>
          </a:p>
          <a:p>
            <a:endParaRPr lang="en-GB" dirty="0"/>
          </a:p>
        </p:txBody>
      </p:sp>
      <p:pic>
        <p:nvPicPr>
          <p:cNvPr id="4" name="Picture 3">
            <a:extLst>
              <a:ext uri="{FF2B5EF4-FFF2-40B4-BE49-F238E27FC236}">
                <a16:creationId xmlns:a16="http://schemas.microsoft.com/office/drawing/2014/main" id="{DEF6230B-6ACC-4FB9-BE26-29441A59543E}"/>
              </a:ext>
            </a:extLst>
          </p:cNvPr>
          <p:cNvPicPr>
            <a:picLocks noChangeAspect="1"/>
          </p:cNvPicPr>
          <p:nvPr/>
        </p:nvPicPr>
        <p:blipFill>
          <a:blip r:embed="rId2"/>
          <a:stretch>
            <a:fillRect/>
          </a:stretch>
        </p:blipFill>
        <p:spPr>
          <a:xfrm>
            <a:off x="9453796" y="0"/>
            <a:ext cx="2738204" cy="1762125"/>
          </a:xfrm>
          <a:prstGeom prst="rect">
            <a:avLst/>
          </a:prstGeom>
        </p:spPr>
      </p:pic>
    </p:spTree>
    <p:extLst>
      <p:ext uri="{BB962C8B-B14F-4D97-AF65-F5344CB8AC3E}">
        <p14:creationId xmlns:p14="http://schemas.microsoft.com/office/powerpoint/2010/main" val="38746149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D3F982-0E88-400B-A9B8-FA50AE409D37}"/>
              </a:ext>
            </a:extLst>
          </p:cNvPr>
          <p:cNvSpPr>
            <a:spLocks noGrp="1"/>
          </p:cNvSpPr>
          <p:nvPr>
            <p:ph type="body" sz="quarter" idx="14"/>
          </p:nvPr>
        </p:nvSpPr>
        <p:spPr/>
        <p:txBody>
          <a:bodyPr/>
          <a:lstStyle/>
          <a:p>
            <a:endParaRPr lang="en-GB" dirty="0"/>
          </a:p>
        </p:txBody>
      </p:sp>
      <p:sp>
        <p:nvSpPr>
          <p:cNvPr id="3" name="Text Placeholder 2">
            <a:extLst>
              <a:ext uri="{FF2B5EF4-FFF2-40B4-BE49-F238E27FC236}">
                <a16:creationId xmlns:a16="http://schemas.microsoft.com/office/drawing/2014/main" id="{9E149E84-705B-4E93-9805-5A5753D9ED28}"/>
              </a:ext>
            </a:extLst>
          </p:cNvPr>
          <p:cNvSpPr>
            <a:spLocks noGrp="1"/>
          </p:cNvSpPr>
          <p:nvPr>
            <p:ph type="body" sz="quarter" idx="15"/>
          </p:nvPr>
        </p:nvSpPr>
        <p:spPr/>
        <p:txBody>
          <a:bodyPr/>
          <a:lstStyle/>
          <a:p>
            <a:endParaRPr lang="en-GB"/>
          </a:p>
        </p:txBody>
      </p:sp>
      <p:pic>
        <p:nvPicPr>
          <p:cNvPr id="4" name="Picture 3">
            <a:extLst>
              <a:ext uri="{FF2B5EF4-FFF2-40B4-BE49-F238E27FC236}">
                <a16:creationId xmlns:a16="http://schemas.microsoft.com/office/drawing/2014/main" id="{58B72B64-EB6A-4C50-B461-733E8A29759D}"/>
              </a:ext>
            </a:extLst>
          </p:cNvPr>
          <p:cNvPicPr>
            <a:picLocks noChangeAspect="1"/>
          </p:cNvPicPr>
          <p:nvPr/>
        </p:nvPicPr>
        <p:blipFill>
          <a:blip r:embed="rId2"/>
          <a:stretch>
            <a:fillRect/>
          </a:stretch>
        </p:blipFill>
        <p:spPr>
          <a:xfrm>
            <a:off x="1962611" y="0"/>
            <a:ext cx="8266777" cy="6179065"/>
          </a:xfrm>
          <a:prstGeom prst="rect">
            <a:avLst/>
          </a:prstGeom>
        </p:spPr>
      </p:pic>
    </p:spTree>
    <p:extLst>
      <p:ext uri="{BB962C8B-B14F-4D97-AF65-F5344CB8AC3E}">
        <p14:creationId xmlns:p14="http://schemas.microsoft.com/office/powerpoint/2010/main" val="2173840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B102A1B-6135-42FC-A924-FB23971B1CA8}"/>
              </a:ext>
            </a:extLst>
          </p:cNvPr>
          <p:cNvSpPr>
            <a:spLocks noGrp="1"/>
          </p:cNvSpPr>
          <p:nvPr>
            <p:ph type="body" sz="quarter" idx="13"/>
          </p:nvPr>
        </p:nvSpPr>
        <p:spPr/>
        <p:txBody>
          <a:bodyPr/>
          <a:lstStyle/>
          <a:p>
            <a:r>
              <a:rPr lang="en-US" dirty="0">
                <a:latin typeface="Calibri" panose="020F0502020204030204" pitchFamily="34" charset="0"/>
                <a:cs typeface="Calibri" panose="020F0502020204030204" pitchFamily="34" charset="0"/>
              </a:rPr>
              <a:t>Anti-N3pG A</a:t>
            </a:r>
            <a:r>
              <a:rPr lang="en-US" dirty="0">
                <a:latin typeface="Symbol" panose="05050102010706020507" pitchFamily="18" charset="2"/>
                <a:cs typeface="Calibri" panose="020F0502020204030204" pitchFamily="34" charset="0"/>
              </a:rPr>
              <a:t>b</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mAb</a:t>
            </a:r>
            <a:r>
              <a:rPr lang="en-US" dirty="0">
                <a:latin typeface="Calibri" panose="020F0502020204030204" pitchFamily="34" charset="0"/>
                <a:cs typeface="Calibri" panose="020F0502020204030204" pitchFamily="34" charset="0"/>
              </a:rPr>
              <a:t> drives </a:t>
            </a:r>
            <a:r>
              <a:rPr lang="en-US" i="1" u="sng" dirty="0">
                <a:latin typeface="Calibri" panose="020F0502020204030204" pitchFamily="34" charset="0"/>
                <a:cs typeface="Calibri" panose="020F0502020204030204" pitchFamily="34" charset="0"/>
              </a:rPr>
              <a:t>Amyloid Plaque </a:t>
            </a:r>
            <a:r>
              <a:rPr lang="en-US" dirty="0">
                <a:latin typeface="Calibri" panose="020F0502020204030204" pitchFamily="34" charset="0"/>
                <a:cs typeface="Calibri" panose="020F0502020204030204" pitchFamily="34" charset="0"/>
              </a:rPr>
              <a:t>Clearance (Phase 2)</a:t>
            </a:r>
            <a:br>
              <a:rPr lang="en-US"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Amyloid PET change by dose level in Phase 1b study (</a:t>
            </a:r>
            <a:r>
              <a:rPr lang="en-US" sz="2000" dirty="0" err="1">
                <a:latin typeface="Calibri" panose="020F0502020204030204" pitchFamily="34" charset="0"/>
                <a:cs typeface="Calibri" panose="020F0502020204030204" pitchFamily="34" charset="0"/>
              </a:rPr>
              <a:t>donanemab</a:t>
            </a:r>
            <a:r>
              <a:rPr lang="en-US" sz="2000" dirty="0">
                <a:latin typeface="Calibri" panose="020F0502020204030204" pitchFamily="34" charset="0"/>
                <a:cs typeface="Calibri" panose="020F0502020204030204" pitchFamily="34" charset="0"/>
              </a:rPr>
              <a:t>)</a:t>
            </a:r>
            <a:endParaRPr lang="en-GB" dirty="0"/>
          </a:p>
        </p:txBody>
      </p:sp>
      <p:sp>
        <p:nvSpPr>
          <p:cNvPr id="3" name="Text Placeholder 2">
            <a:extLst>
              <a:ext uri="{FF2B5EF4-FFF2-40B4-BE49-F238E27FC236}">
                <a16:creationId xmlns:a16="http://schemas.microsoft.com/office/drawing/2014/main" id="{EDC18C75-D8B9-4DD6-B098-96597231AEF4}"/>
              </a:ext>
            </a:extLst>
          </p:cNvPr>
          <p:cNvSpPr>
            <a:spLocks noGrp="1"/>
          </p:cNvSpPr>
          <p:nvPr>
            <p:ph type="body" sz="quarter" idx="14"/>
          </p:nvPr>
        </p:nvSpPr>
        <p:spPr/>
        <p:txBody>
          <a:bodyPr/>
          <a:lstStyle/>
          <a:p>
            <a:endParaRPr lang="en-GB"/>
          </a:p>
        </p:txBody>
      </p:sp>
      <p:sp>
        <p:nvSpPr>
          <p:cNvPr id="4" name="TextBox 3">
            <a:extLst>
              <a:ext uri="{FF2B5EF4-FFF2-40B4-BE49-F238E27FC236}">
                <a16:creationId xmlns:a16="http://schemas.microsoft.com/office/drawing/2014/main" id="{440F7375-BF28-4A68-B95F-ED0F2EFC95DA}"/>
              </a:ext>
            </a:extLst>
          </p:cNvPr>
          <p:cNvSpPr txBox="1"/>
          <p:nvPr/>
        </p:nvSpPr>
        <p:spPr>
          <a:xfrm>
            <a:off x="415629" y="1460897"/>
            <a:ext cx="3696983" cy="369332"/>
          </a:xfrm>
          <a:prstGeom prst="rect">
            <a:avLst/>
          </a:prstGeom>
          <a:noFill/>
        </p:spPr>
        <p:txBody>
          <a:bodyPr wrap="square" rtlCol="0">
            <a:spAutoFit/>
          </a:bodyPr>
          <a:lstStyle/>
          <a:p>
            <a:pPr algn="ctr"/>
            <a:r>
              <a:rPr lang="en-US" b="1" dirty="0">
                <a:latin typeface="Calibri" panose="020F0502020204030204" pitchFamily="34" charset="0"/>
              </a:rPr>
              <a:t>N3pG </a:t>
            </a:r>
            <a:r>
              <a:rPr lang="en-US" b="1" dirty="0" err="1">
                <a:latin typeface="Calibri" panose="020F0502020204030204" pitchFamily="34" charset="0"/>
              </a:rPr>
              <a:t>mAb</a:t>
            </a:r>
            <a:r>
              <a:rPr lang="en-US" b="1" dirty="0">
                <a:latin typeface="Calibri" panose="020F0502020204030204" pitchFamily="34" charset="0"/>
              </a:rPr>
              <a:t> mechanism of action</a:t>
            </a:r>
          </a:p>
        </p:txBody>
      </p:sp>
      <p:pic>
        <p:nvPicPr>
          <p:cNvPr id="5" name="Picture 4">
            <a:extLst>
              <a:ext uri="{FF2B5EF4-FFF2-40B4-BE49-F238E27FC236}">
                <a16:creationId xmlns:a16="http://schemas.microsoft.com/office/drawing/2014/main" id="{2E2DB746-C5A9-4B46-BD5E-8BB1D854FEA5}"/>
              </a:ext>
            </a:extLst>
          </p:cNvPr>
          <p:cNvPicPr>
            <a:picLocks noChangeAspect="1"/>
          </p:cNvPicPr>
          <p:nvPr/>
        </p:nvPicPr>
        <p:blipFill rotWithShape="1">
          <a:blip r:embed="rId2"/>
          <a:srcRect l="66488" t="6858" b="26276"/>
          <a:stretch/>
        </p:blipFill>
        <p:spPr>
          <a:xfrm>
            <a:off x="595888" y="1871791"/>
            <a:ext cx="3575768" cy="4302051"/>
          </a:xfrm>
          <a:prstGeom prst="rect">
            <a:avLst/>
          </a:prstGeom>
        </p:spPr>
      </p:pic>
      <p:pic>
        <p:nvPicPr>
          <p:cNvPr id="6" name="Picture 5">
            <a:extLst>
              <a:ext uri="{FF2B5EF4-FFF2-40B4-BE49-F238E27FC236}">
                <a16:creationId xmlns:a16="http://schemas.microsoft.com/office/drawing/2014/main" id="{49BF42D5-61D7-420E-ADF1-E71FA6CF9A56}"/>
              </a:ext>
            </a:extLst>
          </p:cNvPr>
          <p:cNvPicPr>
            <a:picLocks noChangeAspect="1"/>
          </p:cNvPicPr>
          <p:nvPr/>
        </p:nvPicPr>
        <p:blipFill rotWithShape="1">
          <a:blip r:embed="rId3"/>
          <a:srcRect t="22979"/>
          <a:stretch/>
        </p:blipFill>
        <p:spPr>
          <a:xfrm>
            <a:off x="4592635" y="1907867"/>
            <a:ext cx="7116080" cy="4499089"/>
          </a:xfrm>
          <a:prstGeom prst="rect">
            <a:avLst/>
          </a:prstGeom>
        </p:spPr>
      </p:pic>
      <p:pic>
        <p:nvPicPr>
          <p:cNvPr id="7" name="Picture 6">
            <a:extLst>
              <a:ext uri="{FF2B5EF4-FFF2-40B4-BE49-F238E27FC236}">
                <a16:creationId xmlns:a16="http://schemas.microsoft.com/office/drawing/2014/main" id="{3F3CAD50-09FF-4679-BC5F-FF8EAB6623DB}"/>
              </a:ext>
            </a:extLst>
          </p:cNvPr>
          <p:cNvPicPr>
            <a:picLocks noChangeAspect="1"/>
          </p:cNvPicPr>
          <p:nvPr/>
        </p:nvPicPr>
        <p:blipFill rotWithShape="1">
          <a:blip r:embed="rId4"/>
          <a:srcRect t="21650"/>
          <a:stretch/>
        </p:blipFill>
        <p:spPr>
          <a:xfrm>
            <a:off x="4664030" y="1830229"/>
            <a:ext cx="7036059" cy="4576727"/>
          </a:xfrm>
          <a:prstGeom prst="rect">
            <a:avLst/>
          </a:prstGeom>
        </p:spPr>
      </p:pic>
      <p:sp>
        <p:nvSpPr>
          <p:cNvPr id="8" name="TextBox 7">
            <a:extLst>
              <a:ext uri="{FF2B5EF4-FFF2-40B4-BE49-F238E27FC236}">
                <a16:creationId xmlns:a16="http://schemas.microsoft.com/office/drawing/2014/main" id="{9FAFAE95-AD90-40A0-897E-19A9417133B7}"/>
              </a:ext>
            </a:extLst>
          </p:cNvPr>
          <p:cNvSpPr txBox="1"/>
          <p:nvPr/>
        </p:nvSpPr>
        <p:spPr>
          <a:xfrm>
            <a:off x="9339884" y="2933392"/>
            <a:ext cx="1717137" cy="307777"/>
          </a:xfrm>
          <a:prstGeom prst="rect">
            <a:avLst/>
          </a:prstGeom>
          <a:noFill/>
        </p:spPr>
        <p:txBody>
          <a:bodyPr wrap="none" rtlCol="0">
            <a:spAutoFit/>
          </a:bodyPr>
          <a:lstStyle/>
          <a:p>
            <a:pPr algn="ctr"/>
            <a:r>
              <a:rPr lang="en-US" sz="1400" dirty="0">
                <a:solidFill>
                  <a:srgbClr val="0070C0"/>
                </a:solidFill>
                <a:latin typeface="Calibri" panose="020F0502020204030204" pitchFamily="34" charset="0"/>
              </a:rPr>
              <a:t>10mg/kg Single Dose</a:t>
            </a:r>
          </a:p>
        </p:txBody>
      </p:sp>
      <p:sp>
        <p:nvSpPr>
          <p:cNvPr id="9" name="TextBox 8">
            <a:extLst>
              <a:ext uri="{FF2B5EF4-FFF2-40B4-BE49-F238E27FC236}">
                <a16:creationId xmlns:a16="http://schemas.microsoft.com/office/drawing/2014/main" id="{8334A7A3-A7F5-4CA1-8F9B-5EEC6F3BAB4F}"/>
              </a:ext>
            </a:extLst>
          </p:cNvPr>
          <p:cNvSpPr txBox="1"/>
          <p:nvPr/>
        </p:nvSpPr>
        <p:spPr>
          <a:xfrm>
            <a:off x="9339884" y="3677605"/>
            <a:ext cx="1717137" cy="307777"/>
          </a:xfrm>
          <a:prstGeom prst="rect">
            <a:avLst/>
          </a:prstGeom>
          <a:noFill/>
        </p:spPr>
        <p:txBody>
          <a:bodyPr wrap="none" rtlCol="0">
            <a:spAutoFit/>
          </a:bodyPr>
          <a:lstStyle/>
          <a:p>
            <a:pPr algn="ctr"/>
            <a:r>
              <a:rPr lang="en-US" sz="1400" dirty="0">
                <a:latin typeface="Calibri" panose="020F0502020204030204" pitchFamily="34" charset="0"/>
              </a:rPr>
              <a:t>20mg/kg Single Dose</a:t>
            </a:r>
          </a:p>
        </p:txBody>
      </p:sp>
      <p:sp>
        <p:nvSpPr>
          <p:cNvPr id="10" name="TextBox 9">
            <a:extLst>
              <a:ext uri="{FF2B5EF4-FFF2-40B4-BE49-F238E27FC236}">
                <a16:creationId xmlns:a16="http://schemas.microsoft.com/office/drawing/2014/main" id="{71383B44-3F4D-4266-9B66-6341D49CC34F}"/>
              </a:ext>
            </a:extLst>
          </p:cNvPr>
          <p:cNvSpPr txBox="1"/>
          <p:nvPr/>
        </p:nvSpPr>
        <p:spPr>
          <a:xfrm>
            <a:off x="9771894" y="4257937"/>
            <a:ext cx="1310423" cy="307777"/>
          </a:xfrm>
          <a:prstGeom prst="rect">
            <a:avLst/>
          </a:prstGeom>
          <a:noFill/>
        </p:spPr>
        <p:txBody>
          <a:bodyPr wrap="none" rtlCol="0">
            <a:spAutoFit/>
          </a:bodyPr>
          <a:lstStyle/>
          <a:p>
            <a:r>
              <a:rPr lang="en-US" sz="1400" b="1" dirty="0">
                <a:solidFill>
                  <a:srgbClr val="CC00CC"/>
                </a:solidFill>
                <a:latin typeface="Calibri" panose="020F0502020204030204" pitchFamily="34" charset="0"/>
              </a:rPr>
              <a:t>10mg/kg Q4W </a:t>
            </a:r>
          </a:p>
        </p:txBody>
      </p:sp>
      <p:sp>
        <p:nvSpPr>
          <p:cNvPr id="11" name="TextBox 10">
            <a:extLst>
              <a:ext uri="{FF2B5EF4-FFF2-40B4-BE49-F238E27FC236}">
                <a16:creationId xmlns:a16="http://schemas.microsoft.com/office/drawing/2014/main" id="{BF881E6F-AC17-4718-8BF1-A6AE31A19199}"/>
              </a:ext>
            </a:extLst>
          </p:cNvPr>
          <p:cNvSpPr txBox="1"/>
          <p:nvPr/>
        </p:nvSpPr>
        <p:spPr>
          <a:xfrm>
            <a:off x="9771894" y="4987486"/>
            <a:ext cx="1310423" cy="307777"/>
          </a:xfrm>
          <a:prstGeom prst="rect">
            <a:avLst/>
          </a:prstGeom>
          <a:noFill/>
        </p:spPr>
        <p:txBody>
          <a:bodyPr wrap="none" rtlCol="0">
            <a:spAutoFit/>
          </a:bodyPr>
          <a:lstStyle/>
          <a:p>
            <a:r>
              <a:rPr lang="en-US" sz="1400" b="1" dirty="0">
                <a:solidFill>
                  <a:srgbClr val="FF0000"/>
                </a:solidFill>
                <a:latin typeface="Calibri" panose="020F0502020204030204" pitchFamily="34" charset="0"/>
              </a:rPr>
              <a:t>20mg/kg Q4W </a:t>
            </a:r>
          </a:p>
        </p:txBody>
      </p:sp>
      <p:sp>
        <p:nvSpPr>
          <p:cNvPr id="12" name="TextBox 11">
            <a:extLst>
              <a:ext uri="{FF2B5EF4-FFF2-40B4-BE49-F238E27FC236}">
                <a16:creationId xmlns:a16="http://schemas.microsoft.com/office/drawing/2014/main" id="{615F224F-36D4-4AF0-8A44-C97D0A5A2652}"/>
              </a:ext>
            </a:extLst>
          </p:cNvPr>
          <p:cNvSpPr txBox="1"/>
          <p:nvPr/>
        </p:nvSpPr>
        <p:spPr>
          <a:xfrm>
            <a:off x="10375425" y="2444959"/>
            <a:ext cx="760143" cy="307777"/>
          </a:xfrm>
          <a:prstGeom prst="rect">
            <a:avLst/>
          </a:prstGeom>
          <a:noFill/>
        </p:spPr>
        <p:txBody>
          <a:bodyPr wrap="none" rtlCol="0">
            <a:spAutoFit/>
          </a:bodyPr>
          <a:lstStyle/>
          <a:p>
            <a:pPr algn="ctr"/>
            <a:r>
              <a:rPr lang="en-US" sz="1400" dirty="0">
                <a:solidFill>
                  <a:schemeClr val="bg1">
                    <a:lumMod val="50000"/>
                  </a:schemeClr>
                </a:solidFill>
                <a:latin typeface="Calibri" panose="020F0502020204030204" pitchFamily="34" charset="0"/>
              </a:rPr>
              <a:t>Placebo</a:t>
            </a:r>
          </a:p>
        </p:txBody>
      </p:sp>
      <p:sp>
        <p:nvSpPr>
          <p:cNvPr id="13" name="TextBox 12">
            <a:extLst>
              <a:ext uri="{FF2B5EF4-FFF2-40B4-BE49-F238E27FC236}">
                <a16:creationId xmlns:a16="http://schemas.microsoft.com/office/drawing/2014/main" id="{BC3B2E3E-52B5-4B7F-9B84-5591B0773EE4}"/>
              </a:ext>
            </a:extLst>
          </p:cNvPr>
          <p:cNvSpPr txBox="1"/>
          <p:nvPr/>
        </p:nvSpPr>
        <p:spPr>
          <a:xfrm>
            <a:off x="5434085" y="1460897"/>
            <a:ext cx="5892575" cy="369332"/>
          </a:xfrm>
          <a:prstGeom prst="rect">
            <a:avLst/>
          </a:prstGeom>
          <a:noFill/>
        </p:spPr>
        <p:txBody>
          <a:bodyPr wrap="none" rtlCol="0">
            <a:spAutoFit/>
          </a:bodyPr>
          <a:lstStyle/>
          <a:p>
            <a:r>
              <a:rPr lang="en-US" b="1" dirty="0">
                <a:latin typeface="Calibri" panose="020F0502020204030204" pitchFamily="34" charset="0"/>
              </a:rPr>
              <a:t>Rapid Clearance of Amyloid after N3pG Antibody Treatment</a:t>
            </a:r>
          </a:p>
        </p:txBody>
      </p:sp>
    </p:spTree>
    <p:extLst>
      <p:ext uri="{BB962C8B-B14F-4D97-AF65-F5344CB8AC3E}">
        <p14:creationId xmlns:p14="http://schemas.microsoft.com/office/powerpoint/2010/main" val="1845625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7D010-0FC3-46C0-A408-60E40B1B7C1D}"/>
              </a:ext>
            </a:extLst>
          </p:cNvPr>
          <p:cNvSpPr>
            <a:spLocks noGrp="1"/>
          </p:cNvSpPr>
          <p:nvPr>
            <p:ph type="body" sz="quarter" idx="13"/>
          </p:nvPr>
        </p:nvSpPr>
        <p:spPr>
          <a:xfrm>
            <a:off x="812800" y="0"/>
            <a:ext cx="10566400" cy="609600"/>
          </a:xfrm>
        </p:spPr>
        <p:txBody>
          <a:bodyPr/>
          <a:lstStyle/>
          <a:p>
            <a:r>
              <a:rPr lang="en-GB" sz="3200" dirty="0"/>
              <a:t>Neurodegeneration</a:t>
            </a:r>
            <a:r>
              <a:rPr lang="en-GB" dirty="0"/>
              <a:t>: </a:t>
            </a:r>
            <a:r>
              <a:rPr lang="en-GB" sz="2400" dirty="0"/>
              <a:t>Focus is on disease modification (AD, PD and related conditions linked to protein misfolding)</a:t>
            </a:r>
          </a:p>
          <a:p>
            <a:endParaRPr lang="en-GB" dirty="0"/>
          </a:p>
        </p:txBody>
      </p:sp>
      <p:cxnSp>
        <p:nvCxnSpPr>
          <p:cNvPr id="4" name="Straight Connector 3">
            <a:extLst>
              <a:ext uri="{FF2B5EF4-FFF2-40B4-BE49-F238E27FC236}">
                <a16:creationId xmlns:a16="http://schemas.microsoft.com/office/drawing/2014/main" id="{0CC875F1-A4A0-4CDC-A7DB-5A9FF9EAEA2C}"/>
              </a:ext>
            </a:extLst>
          </p:cNvPr>
          <p:cNvCxnSpPr/>
          <p:nvPr/>
        </p:nvCxnSpPr>
        <p:spPr>
          <a:xfrm flipH="1">
            <a:off x="1524000" y="1608101"/>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ounded Rectangle 20">
            <a:extLst>
              <a:ext uri="{FF2B5EF4-FFF2-40B4-BE49-F238E27FC236}">
                <a16:creationId xmlns:a16="http://schemas.microsoft.com/office/drawing/2014/main" id="{AE48E035-4F89-48F6-8825-B1CB441E6B4D}"/>
              </a:ext>
            </a:extLst>
          </p:cNvPr>
          <p:cNvSpPr/>
          <p:nvPr/>
        </p:nvSpPr>
        <p:spPr>
          <a:xfrm>
            <a:off x="1713472" y="1677238"/>
            <a:ext cx="5762132" cy="3429782"/>
          </a:xfrm>
          <a:prstGeom prst="roundRect">
            <a:avLst/>
          </a:prstGeom>
          <a:solidFill>
            <a:srgbClr val="BBE0E3"/>
          </a:solidFill>
          <a:ln w="19050" cap="flat" cmpd="sng" algn="ctr">
            <a:solidFill>
              <a:srgbClr val="00B0F0"/>
            </a:solidFill>
            <a:prstDash val="solid"/>
          </a:ln>
          <a:effectLst/>
        </p:spPr>
        <p:txBody>
          <a:bodyPr lIns="108760" tIns="54381" rIns="108760" bIns="54381" rtlCol="0" anchor="ctr"/>
          <a:lstStyle/>
          <a:p>
            <a:pPr algn="ctr" defTabSz="913235">
              <a:buClr>
                <a:srgbClr val="C00000"/>
              </a:buClr>
              <a:defRPr/>
            </a:pPr>
            <a:endParaRPr lang="en-US" sz="1400" b="1" kern="0" dirty="0">
              <a:solidFill>
                <a:srgbClr val="C00000"/>
              </a:solidFill>
              <a:latin typeface="Calibri" panose="020F0502020204030204" pitchFamily="34" charset="0"/>
              <a:cs typeface="Calibri" pitchFamily="34" charset="0"/>
            </a:endParaRPr>
          </a:p>
          <a:p>
            <a:pPr algn="ctr" defTabSz="913235">
              <a:buClr>
                <a:srgbClr val="C00000"/>
              </a:buClr>
              <a:defRPr/>
            </a:pPr>
            <a:endParaRPr lang="en-US" sz="1400" b="1" kern="0" dirty="0">
              <a:solidFill>
                <a:srgbClr val="C00000"/>
              </a:solidFill>
              <a:latin typeface="Calibri" panose="020F0502020204030204" pitchFamily="34" charset="0"/>
              <a:cs typeface="Calibri" pitchFamily="34" charset="0"/>
            </a:endParaRPr>
          </a:p>
          <a:p>
            <a:pPr algn="ctr" defTabSz="913235">
              <a:buClr>
                <a:srgbClr val="C00000"/>
              </a:buClr>
              <a:defRPr/>
            </a:pPr>
            <a:endParaRPr lang="en-US" sz="1500" b="1" kern="0" dirty="0">
              <a:solidFill>
                <a:srgbClr val="C00000"/>
              </a:solidFill>
              <a:latin typeface="Calibri" panose="020F0502020204030204" pitchFamily="34" charset="0"/>
              <a:cs typeface="Calibri" pitchFamily="34" charset="0"/>
            </a:endParaRPr>
          </a:p>
          <a:p>
            <a:pPr algn="ctr" defTabSz="913235">
              <a:buClr>
                <a:srgbClr val="C00000"/>
              </a:buClr>
              <a:defRPr/>
            </a:pPr>
            <a:r>
              <a:rPr lang="en-US" b="1" kern="0" dirty="0">
                <a:solidFill>
                  <a:srgbClr val="C00000"/>
                </a:solidFill>
                <a:latin typeface="Calibri" panose="020F0502020204030204" pitchFamily="34" charset="0"/>
                <a:cs typeface="Calibri" pitchFamily="34" charset="0"/>
              </a:rPr>
              <a:t>Misfolded proteins</a:t>
            </a:r>
            <a:endParaRPr lang="en-US" sz="1600" b="1" kern="0" dirty="0">
              <a:solidFill>
                <a:srgbClr val="C00000"/>
              </a:solidFill>
              <a:latin typeface="Calibri" panose="020F0502020204030204" pitchFamily="34" charset="0"/>
              <a:cs typeface="Calibri" pitchFamily="34" charset="0"/>
            </a:endParaRPr>
          </a:p>
          <a:p>
            <a:pPr algn="ctr" defTabSz="913235">
              <a:buClr>
                <a:srgbClr val="C00000"/>
              </a:buClr>
              <a:defRPr/>
            </a:pPr>
            <a:r>
              <a:rPr lang="en-US" sz="1600" kern="0" dirty="0">
                <a:solidFill>
                  <a:srgbClr val="000000">
                    <a:lumMod val="65000"/>
                    <a:lumOff val="35000"/>
                  </a:srgbClr>
                </a:solidFill>
                <a:latin typeface="Symbol" panose="05050102010706020507" pitchFamily="18" charset="2"/>
                <a:cs typeface="Calibri" pitchFamily="34" charset="0"/>
              </a:rPr>
              <a:t>b</a:t>
            </a:r>
            <a:r>
              <a:rPr lang="en-US" sz="1600" kern="0" dirty="0">
                <a:solidFill>
                  <a:srgbClr val="000000">
                    <a:lumMod val="65000"/>
                    <a:lumOff val="35000"/>
                  </a:srgbClr>
                </a:solidFill>
                <a:latin typeface="Calibri" panose="020F0502020204030204" pitchFamily="34" charset="0"/>
                <a:cs typeface="Calibri" pitchFamily="34" charset="0"/>
              </a:rPr>
              <a:t>-amyloid, tau, </a:t>
            </a:r>
            <a:r>
              <a:rPr lang="en-US" sz="1600" kern="0" dirty="0" err="1">
                <a:solidFill>
                  <a:srgbClr val="000000">
                    <a:lumMod val="65000"/>
                    <a:lumOff val="35000"/>
                  </a:srgbClr>
                </a:solidFill>
                <a:latin typeface="Calibri" panose="020F0502020204030204" pitchFamily="34" charset="0"/>
                <a:cs typeface="Calibri" pitchFamily="34" charset="0"/>
              </a:rPr>
              <a:t>synuclein</a:t>
            </a:r>
            <a:r>
              <a:rPr lang="en-US" sz="1600" kern="0" dirty="0">
                <a:solidFill>
                  <a:srgbClr val="000000">
                    <a:lumMod val="65000"/>
                    <a:lumOff val="35000"/>
                  </a:srgbClr>
                </a:solidFill>
                <a:latin typeface="Calibri" panose="020F0502020204030204" pitchFamily="34" charset="0"/>
                <a:cs typeface="Calibri" pitchFamily="34" charset="0"/>
              </a:rPr>
              <a:t>, TDP-43</a:t>
            </a:r>
          </a:p>
          <a:p>
            <a:pPr algn="ctr" defTabSz="913235">
              <a:buClr>
                <a:srgbClr val="C00000"/>
              </a:buClr>
              <a:defRPr/>
            </a:pPr>
            <a:endParaRPr lang="en-US" sz="1200" kern="0" dirty="0">
              <a:solidFill>
                <a:srgbClr val="000000">
                  <a:lumMod val="65000"/>
                  <a:lumOff val="35000"/>
                </a:srgbClr>
              </a:solidFill>
              <a:latin typeface="Calibri" panose="020F0502020204030204" pitchFamily="34" charset="0"/>
            </a:endParaRPr>
          </a:p>
          <a:p>
            <a:pPr defTabSz="913235">
              <a:buClr>
                <a:srgbClr val="C00000"/>
              </a:buClr>
              <a:defRPr/>
            </a:pPr>
            <a:r>
              <a:rPr lang="en-US" sz="1600" b="1" kern="0" dirty="0">
                <a:solidFill>
                  <a:srgbClr val="C00000"/>
                </a:solidFill>
                <a:latin typeface="Calibri" panose="020F0502020204030204" pitchFamily="34" charset="0"/>
              </a:rPr>
              <a:t>1. Aggregation and Spreading</a:t>
            </a:r>
            <a:r>
              <a:rPr lang="en-US" sz="1400" b="1" kern="0" dirty="0">
                <a:solidFill>
                  <a:srgbClr val="FF0000"/>
                </a:solidFill>
                <a:latin typeface="Calibri" panose="020F0502020204030204" pitchFamily="34" charset="0"/>
              </a:rPr>
              <a:t>	</a:t>
            </a:r>
            <a:r>
              <a:rPr lang="en-US" sz="1400" kern="0" dirty="0">
                <a:solidFill>
                  <a:srgbClr val="000000">
                    <a:lumMod val="65000"/>
                    <a:lumOff val="35000"/>
                  </a:srgbClr>
                </a:solidFill>
                <a:latin typeface="Calibri" panose="020F0502020204030204" pitchFamily="34" charset="0"/>
              </a:rPr>
              <a:t>	</a:t>
            </a:r>
            <a:r>
              <a:rPr lang="en-US" sz="1600" b="1" kern="0" dirty="0">
                <a:solidFill>
                  <a:srgbClr val="C00000"/>
                </a:solidFill>
                <a:latin typeface="Calibri" panose="020F0502020204030204" pitchFamily="34" charset="0"/>
              </a:rPr>
              <a:t>2. </a:t>
            </a:r>
            <a:r>
              <a:rPr lang="en-US" sz="1600" b="1" kern="0" dirty="0" err="1">
                <a:solidFill>
                  <a:srgbClr val="C00000"/>
                </a:solidFill>
                <a:latin typeface="Calibri" panose="020F0502020204030204" pitchFamily="34" charset="0"/>
              </a:rPr>
              <a:t>Proteostasis</a:t>
            </a:r>
            <a:endParaRPr lang="en-US" sz="1500" b="1" kern="0" dirty="0">
              <a:solidFill>
                <a:srgbClr val="C00000"/>
              </a:solidFill>
              <a:latin typeface="Calibri" panose="020F0502020204030204" pitchFamily="34" charset="0"/>
            </a:endParaRPr>
          </a:p>
        </p:txBody>
      </p:sp>
      <p:sp>
        <p:nvSpPr>
          <p:cNvPr id="6" name="Rounded Rectangle 23">
            <a:extLst>
              <a:ext uri="{FF2B5EF4-FFF2-40B4-BE49-F238E27FC236}">
                <a16:creationId xmlns:a16="http://schemas.microsoft.com/office/drawing/2014/main" id="{D2757ECA-2607-4CB2-853A-589FEB4A6445}"/>
              </a:ext>
            </a:extLst>
          </p:cNvPr>
          <p:cNvSpPr/>
          <p:nvPr/>
        </p:nvSpPr>
        <p:spPr>
          <a:xfrm>
            <a:off x="7576482" y="1677244"/>
            <a:ext cx="2888483" cy="3429777"/>
          </a:xfrm>
          <a:prstGeom prst="roundRect">
            <a:avLst/>
          </a:prstGeom>
          <a:solidFill>
            <a:schemeClr val="bg1">
              <a:lumMod val="95000"/>
            </a:schemeClr>
          </a:solidFill>
          <a:ln w="19050" cap="flat" cmpd="sng" algn="ctr">
            <a:solidFill>
              <a:srgbClr val="C00000"/>
            </a:solidFill>
            <a:prstDash val="solid"/>
          </a:ln>
          <a:effectLst/>
        </p:spPr>
        <p:txBody>
          <a:bodyPr lIns="108760" tIns="54381" rIns="108760" bIns="54381" rtlCol="0" anchor="ctr"/>
          <a:lstStyle/>
          <a:p>
            <a:pPr algn="ctr" defTabSz="913235">
              <a:defRPr/>
            </a:pPr>
            <a:endParaRPr lang="en-US" sz="1400" b="1" kern="0" dirty="0">
              <a:solidFill>
                <a:srgbClr val="000000"/>
              </a:solidFill>
              <a:latin typeface="Calibri" panose="020F0502020204030204" pitchFamily="34" charset="0"/>
              <a:cs typeface="Calibri" pitchFamily="34" charset="0"/>
            </a:endParaRPr>
          </a:p>
          <a:p>
            <a:pPr algn="ctr" defTabSz="913235">
              <a:defRPr/>
            </a:pPr>
            <a:endParaRPr lang="en-US" sz="1400" b="1" kern="0" dirty="0">
              <a:solidFill>
                <a:srgbClr val="000000"/>
              </a:solidFill>
              <a:latin typeface="Calibri" panose="020F0502020204030204" pitchFamily="34" charset="0"/>
              <a:cs typeface="Calibri" pitchFamily="34" charset="0"/>
            </a:endParaRPr>
          </a:p>
          <a:p>
            <a:pPr algn="ctr" defTabSz="913235">
              <a:defRPr/>
            </a:pPr>
            <a:endParaRPr lang="en-US" sz="1400" b="1" kern="0" dirty="0">
              <a:solidFill>
                <a:srgbClr val="C00000"/>
              </a:solidFill>
              <a:latin typeface="Calibri" panose="020F0502020204030204" pitchFamily="34" charset="0"/>
              <a:cs typeface="Calibri" pitchFamily="34" charset="0"/>
            </a:endParaRPr>
          </a:p>
          <a:p>
            <a:pPr algn="ctr" defTabSz="913235">
              <a:defRPr/>
            </a:pPr>
            <a:endParaRPr lang="en-US" sz="1200" b="1" kern="0" dirty="0">
              <a:solidFill>
                <a:srgbClr val="C00000"/>
              </a:solidFill>
              <a:latin typeface="Calibri" panose="020F0502020204030204" pitchFamily="34" charset="0"/>
              <a:cs typeface="Calibri" pitchFamily="34" charset="0"/>
            </a:endParaRPr>
          </a:p>
          <a:p>
            <a:pPr algn="ctr" defTabSz="913235">
              <a:defRPr/>
            </a:pPr>
            <a:endParaRPr lang="en-US" sz="1200" b="1" kern="0" dirty="0">
              <a:solidFill>
                <a:srgbClr val="C00000"/>
              </a:solidFill>
              <a:latin typeface="Calibri" panose="020F0502020204030204" pitchFamily="34" charset="0"/>
              <a:cs typeface="Calibri" pitchFamily="34" charset="0"/>
            </a:endParaRPr>
          </a:p>
          <a:p>
            <a:pPr algn="ctr" defTabSz="913235">
              <a:defRPr/>
            </a:pPr>
            <a:endParaRPr lang="en-US" sz="1200" b="1" kern="0" dirty="0">
              <a:solidFill>
                <a:srgbClr val="C00000"/>
              </a:solidFill>
              <a:latin typeface="Calibri" panose="020F0502020204030204" pitchFamily="34" charset="0"/>
              <a:cs typeface="Calibri" pitchFamily="34" charset="0"/>
            </a:endParaRPr>
          </a:p>
          <a:p>
            <a:pPr algn="ctr" defTabSz="913235">
              <a:defRPr/>
            </a:pPr>
            <a:endParaRPr lang="en-US" sz="1500" b="1" kern="0" dirty="0">
              <a:solidFill>
                <a:srgbClr val="C00000"/>
              </a:solidFill>
              <a:latin typeface="Calibri" panose="020F0502020204030204" pitchFamily="34" charset="0"/>
              <a:cs typeface="Calibri" pitchFamily="34" charset="0"/>
            </a:endParaRPr>
          </a:p>
          <a:p>
            <a:pPr algn="ctr" defTabSz="913235">
              <a:defRPr/>
            </a:pPr>
            <a:r>
              <a:rPr lang="en-US" sz="1600" b="1" kern="0" dirty="0">
                <a:solidFill>
                  <a:srgbClr val="C00000"/>
                </a:solidFill>
                <a:latin typeface="Calibri" panose="020F0502020204030204" pitchFamily="34" charset="0"/>
                <a:cs typeface="Calibri" pitchFamily="34" charset="0"/>
              </a:rPr>
              <a:t>3. </a:t>
            </a:r>
            <a:r>
              <a:rPr lang="en-US" sz="1600" b="1" kern="0" dirty="0" err="1">
                <a:solidFill>
                  <a:srgbClr val="C00000"/>
                </a:solidFill>
                <a:latin typeface="Calibri" panose="020F0502020204030204" pitchFamily="34" charset="0"/>
                <a:cs typeface="Calibri" pitchFamily="34" charset="0"/>
              </a:rPr>
              <a:t>Neuroinflammation</a:t>
            </a:r>
            <a:r>
              <a:rPr lang="en-US" sz="1600" b="1" kern="0" dirty="0">
                <a:solidFill>
                  <a:srgbClr val="C00000"/>
                </a:solidFill>
                <a:latin typeface="Calibri" panose="020F0502020204030204" pitchFamily="34" charset="0"/>
                <a:cs typeface="Calibri" pitchFamily="34" charset="0"/>
              </a:rPr>
              <a:t> </a:t>
            </a:r>
          </a:p>
          <a:p>
            <a:pPr algn="ctr" defTabSz="913235">
              <a:defRPr/>
            </a:pPr>
            <a:endParaRPr lang="en-GB" sz="1400" kern="0" dirty="0">
              <a:solidFill>
                <a:srgbClr val="FFFFFF"/>
              </a:solidFill>
              <a:latin typeface="Calibri" panose="020F0502020204030204" pitchFamily="34" charset="0"/>
            </a:endParaRPr>
          </a:p>
        </p:txBody>
      </p:sp>
      <p:pic>
        <p:nvPicPr>
          <p:cNvPr id="7" name="Picture 6" descr="Figure 14">
            <a:extLst>
              <a:ext uri="{FF2B5EF4-FFF2-40B4-BE49-F238E27FC236}">
                <a16:creationId xmlns:a16="http://schemas.microsoft.com/office/drawing/2014/main" id="{6DAB7D50-1EFE-40A4-B334-E0C63EF15538}"/>
              </a:ext>
            </a:extLst>
          </p:cNvPr>
          <p:cNvPicPr>
            <a:picLocks noChangeAspect="1" noChangeArrowheads="1"/>
          </p:cNvPicPr>
          <p:nvPr/>
        </p:nvPicPr>
        <p:blipFill rotWithShape="1">
          <a:blip r:embed="rId2" cstate="print">
            <a:lum bright="-12000" contrast="12000"/>
          </a:blip>
          <a:srcRect l="50630" t="52114"/>
          <a:stretch/>
        </p:blipFill>
        <p:spPr bwMode="auto">
          <a:xfrm>
            <a:off x="2407002" y="1817322"/>
            <a:ext cx="1811074" cy="1296210"/>
          </a:xfrm>
          <a:prstGeom prst="rect">
            <a:avLst/>
          </a:prstGeom>
          <a:noFill/>
          <a:ln w="9525">
            <a:noFill/>
            <a:miter lim="800000"/>
            <a:headEnd/>
            <a:tailEnd/>
          </a:ln>
        </p:spPr>
      </p:pic>
      <p:sp>
        <p:nvSpPr>
          <p:cNvPr id="8" name="TextBox 7">
            <a:extLst>
              <a:ext uri="{FF2B5EF4-FFF2-40B4-BE49-F238E27FC236}">
                <a16:creationId xmlns:a16="http://schemas.microsoft.com/office/drawing/2014/main" id="{F58E5423-C867-402C-A80F-D8D9CF622C2E}"/>
              </a:ext>
            </a:extLst>
          </p:cNvPr>
          <p:cNvSpPr txBox="1"/>
          <p:nvPr/>
        </p:nvSpPr>
        <p:spPr>
          <a:xfrm>
            <a:off x="1713472" y="4387683"/>
            <a:ext cx="5572663" cy="540711"/>
          </a:xfrm>
          <a:prstGeom prst="rect">
            <a:avLst/>
          </a:prstGeom>
          <a:noFill/>
        </p:spPr>
        <p:txBody>
          <a:bodyPr wrap="square" lIns="108760" tIns="54381" rIns="108760" bIns="54381" rtlCol="0">
            <a:spAutoFit/>
          </a:bodyPr>
          <a:lstStyle/>
          <a:p>
            <a:pPr algn="ctr" defTabSz="913235"/>
            <a:r>
              <a:rPr lang="en-GB" sz="1400" i="1" dirty="0">
                <a:solidFill>
                  <a:srgbClr val="000000"/>
                </a:solidFill>
                <a:latin typeface="Calibri" panose="020F0502020204030204" pitchFamily="34" charset="0"/>
              </a:rPr>
              <a:t>Inhibit the accumulation of misfolded, aggregated protein species in Alzheimer’s, Parkinson’s and related disorders</a:t>
            </a:r>
          </a:p>
        </p:txBody>
      </p:sp>
      <p:sp>
        <p:nvSpPr>
          <p:cNvPr id="9" name="TextBox 8">
            <a:extLst>
              <a:ext uri="{FF2B5EF4-FFF2-40B4-BE49-F238E27FC236}">
                <a16:creationId xmlns:a16="http://schemas.microsoft.com/office/drawing/2014/main" id="{BC225E46-1A01-4C0D-A080-3A607824D293}"/>
              </a:ext>
            </a:extLst>
          </p:cNvPr>
          <p:cNvSpPr txBox="1"/>
          <p:nvPr/>
        </p:nvSpPr>
        <p:spPr>
          <a:xfrm>
            <a:off x="7590045" y="4147376"/>
            <a:ext cx="2888483" cy="971599"/>
          </a:xfrm>
          <a:prstGeom prst="rect">
            <a:avLst/>
          </a:prstGeom>
          <a:noFill/>
        </p:spPr>
        <p:txBody>
          <a:bodyPr wrap="square" lIns="108760" tIns="54381" rIns="108760" bIns="54381" rtlCol="0">
            <a:spAutoFit/>
          </a:bodyPr>
          <a:lstStyle/>
          <a:p>
            <a:pPr algn="ctr" defTabSz="913235"/>
            <a:r>
              <a:rPr lang="en-GB" sz="1400" i="1" kern="0" dirty="0">
                <a:solidFill>
                  <a:srgbClr val="000000"/>
                </a:solidFill>
                <a:latin typeface="Calibri" panose="020F0502020204030204" pitchFamily="34" charset="0"/>
              </a:rPr>
              <a:t>Modify microglia and astrocyte activation to enhance neuroprotection and reduce chronic inflammation</a:t>
            </a:r>
          </a:p>
        </p:txBody>
      </p:sp>
      <p:pic>
        <p:nvPicPr>
          <p:cNvPr id="10" name="Picture 9">
            <a:extLst>
              <a:ext uri="{FF2B5EF4-FFF2-40B4-BE49-F238E27FC236}">
                <a16:creationId xmlns:a16="http://schemas.microsoft.com/office/drawing/2014/main" id="{AC3B9243-24D0-48DB-8FB5-E3AD1BD0F8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3733" y="1817324"/>
            <a:ext cx="1531586" cy="1597535"/>
          </a:xfrm>
          <a:prstGeom prst="rect">
            <a:avLst/>
          </a:prstGeom>
        </p:spPr>
      </p:pic>
      <p:pic>
        <p:nvPicPr>
          <p:cNvPr id="11" name="Picture 10">
            <a:extLst>
              <a:ext uri="{FF2B5EF4-FFF2-40B4-BE49-F238E27FC236}">
                <a16:creationId xmlns:a16="http://schemas.microsoft.com/office/drawing/2014/main" id="{3DB98319-A4B9-4989-B4B7-2033F862E5D3}"/>
              </a:ext>
            </a:extLst>
          </p:cNvPr>
          <p:cNvPicPr>
            <a:picLocks noChangeAspect="1"/>
          </p:cNvPicPr>
          <p:nvPr/>
        </p:nvPicPr>
        <p:blipFill rotWithShape="1">
          <a:blip r:embed="rId4"/>
          <a:srcRect r="43266"/>
          <a:stretch/>
        </p:blipFill>
        <p:spPr>
          <a:xfrm>
            <a:off x="4538171" y="1817322"/>
            <a:ext cx="2316687" cy="1296210"/>
          </a:xfrm>
          <a:prstGeom prst="rect">
            <a:avLst/>
          </a:prstGeom>
        </p:spPr>
      </p:pic>
      <p:sp>
        <p:nvSpPr>
          <p:cNvPr id="12" name="Rectangle 11">
            <a:extLst>
              <a:ext uri="{FF2B5EF4-FFF2-40B4-BE49-F238E27FC236}">
                <a16:creationId xmlns:a16="http://schemas.microsoft.com/office/drawing/2014/main" id="{8E917027-8C74-4C75-9934-7A42129E0C73}"/>
              </a:ext>
            </a:extLst>
          </p:cNvPr>
          <p:cNvSpPr/>
          <p:nvPr/>
        </p:nvSpPr>
        <p:spPr>
          <a:xfrm>
            <a:off x="1713470" y="5191224"/>
            <a:ext cx="8751494" cy="417136"/>
          </a:xfrm>
          <a:prstGeom prst="rect">
            <a:avLst/>
          </a:prstGeom>
          <a:solidFill>
            <a:schemeClr val="bg1">
              <a:lumMod val="65000"/>
            </a:schemeClr>
          </a:solidFill>
          <a:ln>
            <a:solidFill>
              <a:schemeClr val="bg1">
                <a:lumMod val="75000"/>
              </a:schemeClr>
            </a:solid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en-US" b="1" dirty="0" err="1">
                <a:solidFill>
                  <a:schemeClr val="tx2">
                    <a:lumMod val="75000"/>
                  </a:schemeClr>
                </a:solidFill>
              </a:rPr>
              <a:t>Symptomatics</a:t>
            </a:r>
            <a:r>
              <a:rPr lang="en-US" b="1" dirty="0">
                <a:solidFill>
                  <a:schemeClr val="tx2">
                    <a:lumMod val="75000"/>
                  </a:schemeClr>
                </a:solidFill>
              </a:rPr>
              <a:t>/plasticity: </a:t>
            </a:r>
            <a:r>
              <a:rPr lang="en-US" dirty="0">
                <a:solidFill>
                  <a:schemeClr val="tx2">
                    <a:lumMod val="75000"/>
                  </a:schemeClr>
                </a:solidFill>
              </a:rPr>
              <a:t>limited to D1 PAM development</a:t>
            </a:r>
          </a:p>
        </p:txBody>
      </p:sp>
    </p:spTree>
    <p:extLst>
      <p:ext uri="{BB962C8B-B14F-4D97-AF65-F5344CB8AC3E}">
        <p14:creationId xmlns:p14="http://schemas.microsoft.com/office/powerpoint/2010/main" val="476657002"/>
      </p:ext>
    </p:extLst>
  </p:cSld>
  <p:clrMapOvr>
    <a:masterClrMapping/>
  </p:clrMapOvr>
</p:sld>
</file>

<file path=ppt/theme/theme1.xml><?xml version="1.0" encoding="utf-8"?>
<a:theme xmlns:a="http://schemas.openxmlformats.org/drawingml/2006/main" name="NS SAB proposed templand and outline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Laing_Systems_modelling_NMT</Template>
  <TotalTime>10235</TotalTime>
  <Words>5683</Words>
  <Application>Microsoft Office PowerPoint</Application>
  <PresentationFormat>Widescreen</PresentationFormat>
  <Paragraphs>889</Paragraphs>
  <Slides>74</Slides>
  <Notes>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74</vt:i4>
      </vt:variant>
    </vt:vector>
  </HeadingPairs>
  <TitlesOfParts>
    <vt:vector size="90" baseType="lpstr">
      <vt:lpstr>Arial</vt:lpstr>
      <vt:lpstr>Calibri</vt:lpstr>
      <vt:lpstr>Calibri Light</vt:lpstr>
      <vt:lpstr>Comic Sans MS</vt:lpstr>
      <vt:lpstr>DIN-Bold</vt:lpstr>
      <vt:lpstr>DIN-Medium</vt:lpstr>
      <vt:lpstr>DIN-Regular</vt:lpstr>
      <vt:lpstr>Helvetica</vt:lpstr>
      <vt:lpstr>Lato</vt:lpstr>
      <vt:lpstr>Monotype Sorts</vt:lpstr>
      <vt:lpstr>Montserrat</vt:lpstr>
      <vt:lpstr>Symbol</vt:lpstr>
      <vt:lpstr>Wingdings</vt:lpstr>
      <vt:lpstr>ヒラギノ角ゴ Pro W3</vt:lpstr>
      <vt:lpstr>NS SAB proposed templand and outlined</vt:lpstr>
      <vt:lpstr>Office Theme</vt:lpstr>
      <vt:lpstr>How can we best use Alzheimer’s Disease genetics in drug discovery?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Microglia: TREM2-CD33 signalling pathway knowledge</vt:lpstr>
      <vt:lpstr>Molecular interaction network / pathway models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Agora: Nominated Targets </vt:lpstr>
      <vt:lpstr>Agora Targets- Druggability Rankings </vt:lpstr>
      <vt:lpstr>PowerPoint Presentation</vt:lpstr>
      <vt:lpstr>PowerPoint Presentation</vt:lpstr>
      <vt:lpstr> AMP-AD 2.0 Precision Medicine Approach to Target and Biomarker Discovery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TREM2 ligands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Laing</dc:creator>
  <cp:lastModifiedBy>Cantwell, Laura</cp:lastModifiedBy>
  <cp:revision>186</cp:revision>
  <dcterms:created xsi:type="dcterms:W3CDTF">2019-07-23T14:35:15Z</dcterms:created>
  <dcterms:modified xsi:type="dcterms:W3CDTF">2019-11-12T19:10:53Z</dcterms:modified>
</cp:coreProperties>
</file>