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709" r:id="rId2"/>
    <p:sldMasterId id="2147483721" r:id="rId3"/>
    <p:sldMasterId id="2147483784" r:id="rId4"/>
  </p:sldMasterIdLst>
  <p:notesMasterIdLst>
    <p:notesMasterId r:id="rId36"/>
  </p:notesMasterIdLst>
  <p:handoutMasterIdLst>
    <p:handoutMasterId r:id="rId37"/>
  </p:handoutMasterIdLst>
  <p:sldIdLst>
    <p:sldId id="256" r:id="rId5"/>
    <p:sldId id="757" r:id="rId6"/>
    <p:sldId id="711" r:id="rId7"/>
    <p:sldId id="758" r:id="rId8"/>
    <p:sldId id="328" r:id="rId9"/>
    <p:sldId id="1036" r:id="rId10"/>
    <p:sldId id="960" r:id="rId11"/>
    <p:sldId id="701" r:id="rId12"/>
    <p:sldId id="839" r:id="rId13"/>
    <p:sldId id="705" r:id="rId14"/>
    <p:sldId id="681" r:id="rId15"/>
    <p:sldId id="761" r:id="rId16"/>
    <p:sldId id="2139" r:id="rId17"/>
    <p:sldId id="771" r:id="rId18"/>
    <p:sldId id="827" r:id="rId19"/>
    <p:sldId id="3211" r:id="rId20"/>
    <p:sldId id="272" r:id="rId21"/>
    <p:sldId id="374" r:id="rId22"/>
    <p:sldId id="6655" r:id="rId23"/>
    <p:sldId id="2132" r:id="rId24"/>
    <p:sldId id="6654" r:id="rId25"/>
    <p:sldId id="3209" r:id="rId26"/>
    <p:sldId id="3210" r:id="rId27"/>
    <p:sldId id="282" r:id="rId28"/>
    <p:sldId id="735" r:id="rId29"/>
    <p:sldId id="1613" r:id="rId30"/>
    <p:sldId id="2137" r:id="rId31"/>
    <p:sldId id="821" r:id="rId32"/>
    <p:sldId id="844" r:id="rId33"/>
    <p:sldId id="273" r:id="rId34"/>
    <p:sldId id="662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00FF"/>
    <a:srgbClr val="33339A"/>
    <a:srgbClr val="001E55"/>
    <a:srgbClr val="E48A4B"/>
    <a:srgbClr val="333399"/>
    <a:srgbClr val="002060"/>
    <a:srgbClr val="3D55A5"/>
    <a:srgbClr val="4252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 autoAdjust="0"/>
    <p:restoredTop sz="93127" autoAdjust="0"/>
  </p:normalViewPr>
  <p:slideViewPr>
    <p:cSldViewPr>
      <p:cViewPr varScale="1">
        <p:scale>
          <a:sx n="106" d="100"/>
          <a:sy n="106" d="100"/>
        </p:scale>
        <p:origin x="236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34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5A8-3744-8CBC-1079B2C0E5E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5A8-3744-8CBC-1079B2C0E5EC}"/>
              </c:ext>
            </c:extLst>
          </c:dPt>
          <c:dPt>
            <c:idx val="2"/>
            <c:bubble3D val="0"/>
            <c:spPr>
              <a:solidFill>
                <a:srgbClr val="FF0000">
                  <a:alpha val="57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965-224B-916D-C00C0A76E3C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5A8-3744-8CBC-1079B2C0E5E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5A8-3744-8CBC-1079B2C0E5E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5A8-3744-8CBC-1079B2C0E5EC}"/>
              </c:ext>
            </c:extLst>
          </c:dPt>
          <c:cat>
            <c:strRef>
              <c:f>Sheet1!$A$2:$A$7</c:f>
              <c:strCache>
                <c:ptCount val="6"/>
                <c:pt idx="0">
                  <c:v>Early stage</c:v>
                </c:pt>
                <c:pt idx="1">
                  <c:v>Late stage</c:v>
                </c:pt>
                <c:pt idx="2">
                  <c:v>Non-Pharm</c:v>
                </c:pt>
                <c:pt idx="3">
                  <c:v>NPS</c:v>
                </c:pt>
                <c:pt idx="4">
                  <c:v>Care</c:v>
                </c:pt>
                <c:pt idx="5">
                  <c:v>Delirium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35</c:v>
                </c:pt>
                <c:pt idx="1">
                  <c:v>8</c:v>
                </c:pt>
                <c:pt idx="2">
                  <c:v>86</c:v>
                </c:pt>
                <c:pt idx="3">
                  <c:v>8</c:v>
                </c:pt>
                <c:pt idx="4">
                  <c:v>61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65-224B-916D-C00C0A76E3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8BBE43-5CC6-4345-AF3B-AE2607BB2DD7}" type="doc">
      <dgm:prSet loTypeId="urn:microsoft.com/office/officeart/2005/8/layout/cycle2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D17B6381-66B6-4AE7-9DD9-2833C95ABFE6}">
      <dgm:prSet phldrT="[Text]" custT="1"/>
      <dgm:spPr>
        <a:noFill/>
      </dgm:spPr>
      <dgm:t>
        <a:bodyPr/>
        <a:lstStyle/>
        <a:p>
          <a:r>
            <a:rPr lang="en-US" sz="1600" dirty="0">
              <a:solidFill>
                <a:schemeClr val="bg1"/>
              </a:solidFill>
            </a:rPr>
            <a:t>NACC</a:t>
          </a:r>
        </a:p>
      </dgm:t>
    </dgm:pt>
    <dgm:pt modelId="{6831B114-B787-436E-979B-83EC83B16F5E}" type="parTrans" cxnId="{D8E0A502-CECF-4C9B-9044-069698A77CE8}">
      <dgm:prSet/>
      <dgm:spPr/>
      <dgm:t>
        <a:bodyPr/>
        <a:lstStyle/>
        <a:p>
          <a:endParaRPr lang="en-US" sz="1200"/>
        </a:p>
      </dgm:t>
    </dgm:pt>
    <dgm:pt modelId="{67961E10-1E9F-4546-B156-9397505809DB}" type="sibTrans" cxnId="{D8E0A502-CECF-4C9B-9044-069698A77CE8}">
      <dgm:prSet custT="1"/>
      <dgm:spPr>
        <a:noFill/>
      </dgm:spPr>
      <dgm:t>
        <a:bodyPr/>
        <a:lstStyle/>
        <a:p>
          <a:endParaRPr lang="en-US" sz="1200"/>
        </a:p>
      </dgm:t>
    </dgm:pt>
    <dgm:pt modelId="{87CF9ADD-725E-4048-8BE3-E08FB6AC0BEA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200" dirty="0">
              <a:solidFill>
                <a:schemeClr val="bg1"/>
              </a:solidFill>
            </a:rPr>
            <a:t>NIAGADS</a:t>
          </a:r>
        </a:p>
        <a:p>
          <a:r>
            <a:rPr lang="en-US" sz="1200" dirty="0">
              <a:solidFill>
                <a:schemeClr val="bg1"/>
              </a:solidFill>
            </a:rPr>
            <a:t>ADGC</a:t>
          </a:r>
        </a:p>
      </dgm:t>
    </dgm:pt>
    <dgm:pt modelId="{7E949890-01DB-4797-AA94-EA38B026AECB}" type="parTrans" cxnId="{3FAEA84C-CB47-4E86-ACD6-9A453F61E271}">
      <dgm:prSet/>
      <dgm:spPr/>
      <dgm:t>
        <a:bodyPr/>
        <a:lstStyle/>
        <a:p>
          <a:endParaRPr lang="en-US" sz="1200"/>
        </a:p>
      </dgm:t>
    </dgm:pt>
    <dgm:pt modelId="{049C345B-FA37-40C9-B6D5-2CE5033F66D7}" type="sibTrans" cxnId="{3FAEA84C-CB47-4E86-ACD6-9A453F61E271}">
      <dgm:prSet custT="1"/>
      <dgm:spPr>
        <a:noFill/>
      </dgm:spPr>
      <dgm:t>
        <a:bodyPr/>
        <a:lstStyle/>
        <a:p>
          <a:endParaRPr lang="en-US" sz="1200"/>
        </a:p>
      </dgm:t>
    </dgm:pt>
    <dgm:pt modelId="{363FF146-EB19-40A6-9EB6-054F2801143B}">
      <dgm:prSet phldrT="[Text]" custT="1"/>
      <dgm:spPr>
        <a:solidFill>
          <a:schemeClr val="accent2">
            <a:lumMod val="75000"/>
            <a:alpha val="45000"/>
          </a:schemeClr>
        </a:solidFill>
      </dgm:spPr>
      <dgm:t>
        <a:bodyPr/>
        <a:lstStyle/>
        <a:p>
          <a:endParaRPr lang="en-US" sz="1600" dirty="0">
            <a:solidFill>
              <a:schemeClr val="bg1"/>
            </a:solidFill>
          </a:endParaRPr>
        </a:p>
      </dgm:t>
    </dgm:pt>
    <dgm:pt modelId="{DDCADA76-8F59-4774-BA7B-45C427AD5BA9}" type="parTrans" cxnId="{08945E55-F44C-4E66-B797-D3ED24D70257}">
      <dgm:prSet/>
      <dgm:spPr/>
      <dgm:t>
        <a:bodyPr/>
        <a:lstStyle/>
        <a:p>
          <a:endParaRPr lang="en-US" sz="1200"/>
        </a:p>
      </dgm:t>
    </dgm:pt>
    <dgm:pt modelId="{95C91CFF-E43E-414D-817B-A481786044B7}" type="sibTrans" cxnId="{08945E55-F44C-4E66-B797-D3ED24D70257}">
      <dgm:prSet custT="1"/>
      <dgm:spPr>
        <a:noFill/>
        <a:ln>
          <a:noFill/>
        </a:ln>
      </dgm:spPr>
      <dgm:t>
        <a:bodyPr/>
        <a:lstStyle/>
        <a:p>
          <a:endParaRPr lang="en-US" sz="1200"/>
        </a:p>
      </dgm:t>
    </dgm:pt>
    <dgm:pt modelId="{A90CD0A7-E935-406C-88DD-6EA8D2AB08FA}" type="pres">
      <dgm:prSet presAssocID="{5E8BBE43-5CC6-4345-AF3B-AE2607BB2DD7}" presName="cycle" presStyleCnt="0">
        <dgm:presLayoutVars>
          <dgm:dir/>
          <dgm:resizeHandles val="exact"/>
        </dgm:presLayoutVars>
      </dgm:prSet>
      <dgm:spPr/>
    </dgm:pt>
    <dgm:pt modelId="{4A22CC28-C643-4EB5-AB20-8D53D10A814D}" type="pres">
      <dgm:prSet presAssocID="{D17B6381-66B6-4AE7-9DD9-2833C95ABFE6}" presName="node" presStyleLbl="node1" presStyleIdx="0" presStyleCnt="3">
        <dgm:presLayoutVars>
          <dgm:bulletEnabled val="1"/>
        </dgm:presLayoutVars>
      </dgm:prSet>
      <dgm:spPr/>
    </dgm:pt>
    <dgm:pt modelId="{8EABFF91-3103-4B81-BD3E-9F2F3FB80B66}" type="pres">
      <dgm:prSet presAssocID="{67961E10-1E9F-4546-B156-9397505809DB}" presName="sibTrans" presStyleLbl="sibTrans2D1" presStyleIdx="0" presStyleCnt="3"/>
      <dgm:spPr/>
    </dgm:pt>
    <dgm:pt modelId="{E0B6AFFC-3015-4D0D-AE6E-E5F75A3939F5}" type="pres">
      <dgm:prSet presAssocID="{67961E10-1E9F-4546-B156-9397505809DB}" presName="connectorText" presStyleLbl="sibTrans2D1" presStyleIdx="0" presStyleCnt="3"/>
      <dgm:spPr/>
    </dgm:pt>
    <dgm:pt modelId="{C94F8EE4-A2DF-43B8-A92E-D7A3A4F53B0A}" type="pres">
      <dgm:prSet presAssocID="{87CF9ADD-725E-4048-8BE3-E08FB6AC0BEA}" presName="node" presStyleLbl="node1" presStyleIdx="1" presStyleCnt="3">
        <dgm:presLayoutVars>
          <dgm:bulletEnabled val="1"/>
        </dgm:presLayoutVars>
      </dgm:prSet>
      <dgm:spPr/>
    </dgm:pt>
    <dgm:pt modelId="{9DF38BAD-0388-48A4-8F48-CCB426CD99AB}" type="pres">
      <dgm:prSet presAssocID="{049C345B-FA37-40C9-B6D5-2CE5033F66D7}" presName="sibTrans" presStyleLbl="sibTrans2D1" presStyleIdx="1" presStyleCnt="3"/>
      <dgm:spPr/>
    </dgm:pt>
    <dgm:pt modelId="{7D422733-CB92-46C8-B277-613199779FED}" type="pres">
      <dgm:prSet presAssocID="{049C345B-FA37-40C9-B6D5-2CE5033F66D7}" presName="connectorText" presStyleLbl="sibTrans2D1" presStyleIdx="1" presStyleCnt="3"/>
      <dgm:spPr/>
    </dgm:pt>
    <dgm:pt modelId="{4F3B5F63-EECE-4AAA-8B8B-A428BD0F9B59}" type="pres">
      <dgm:prSet presAssocID="{363FF146-EB19-40A6-9EB6-054F2801143B}" presName="node" presStyleLbl="node1" presStyleIdx="2" presStyleCnt="3">
        <dgm:presLayoutVars>
          <dgm:bulletEnabled val="1"/>
        </dgm:presLayoutVars>
      </dgm:prSet>
      <dgm:spPr/>
    </dgm:pt>
    <dgm:pt modelId="{115E617C-F2EA-4874-B627-5A1647B581B4}" type="pres">
      <dgm:prSet presAssocID="{95C91CFF-E43E-414D-817B-A481786044B7}" presName="sibTrans" presStyleLbl="sibTrans2D1" presStyleIdx="2" presStyleCnt="3"/>
      <dgm:spPr/>
    </dgm:pt>
    <dgm:pt modelId="{1204CE29-9420-4008-B0F9-B856E24BF580}" type="pres">
      <dgm:prSet presAssocID="{95C91CFF-E43E-414D-817B-A481786044B7}" presName="connectorText" presStyleLbl="sibTrans2D1" presStyleIdx="2" presStyleCnt="3"/>
      <dgm:spPr/>
    </dgm:pt>
  </dgm:ptLst>
  <dgm:cxnLst>
    <dgm:cxn modelId="{D8E0A502-CECF-4C9B-9044-069698A77CE8}" srcId="{5E8BBE43-5CC6-4345-AF3B-AE2607BB2DD7}" destId="{D17B6381-66B6-4AE7-9DD9-2833C95ABFE6}" srcOrd="0" destOrd="0" parTransId="{6831B114-B787-436E-979B-83EC83B16F5E}" sibTransId="{67961E10-1E9F-4546-B156-9397505809DB}"/>
    <dgm:cxn modelId="{66B1F221-CBDF-4536-A21A-018B16238FD1}" type="presOf" srcId="{5E8BBE43-5CC6-4345-AF3B-AE2607BB2DD7}" destId="{A90CD0A7-E935-406C-88DD-6EA8D2AB08FA}" srcOrd="0" destOrd="0" presId="urn:microsoft.com/office/officeart/2005/8/layout/cycle2"/>
    <dgm:cxn modelId="{01E6DC29-8F2B-456A-A7AE-7B3F641C36ED}" type="presOf" srcId="{049C345B-FA37-40C9-B6D5-2CE5033F66D7}" destId="{9DF38BAD-0388-48A4-8F48-CCB426CD99AB}" srcOrd="0" destOrd="0" presId="urn:microsoft.com/office/officeart/2005/8/layout/cycle2"/>
    <dgm:cxn modelId="{3FAEA84C-CB47-4E86-ACD6-9A453F61E271}" srcId="{5E8BBE43-5CC6-4345-AF3B-AE2607BB2DD7}" destId="{87CF9ADD-725E-4048-8BE3-E08FB6AC0BEA}" srcOrd="1" destOrd="0" parTransId="{7E949890-01DB-4797-AA94-EA38B026AECB}" sibTransId="{049C345B-FA37-40C9-B6D5-2CE5033F66D7}"/>
    <dgm:cxn modelId="{08945E55-F44C-4E66-B797-D3ED24D70257}" srcId="{5E8BBE43-5CC6-4345-AF3B-AE2607BB2DD7}" destId="{363FF146-EB19-40A6-9EB6-054F2801143B}" srcOrd="2" destOrd="0" parTransId="{DDCADA76-8F59-4774-BA7B-45C427AD5BA9}" sibTransId="{95C91CFF-E43E-414D-817B-A481786044B7}"/>
    <dgm:cxn modelId="{7A0FCA68-7E76-4E2D-87BA-11B40B36ED7B}" type="presOf" srcId="{049C345B-FA37-40C9-B6D5-2CE5033F66D7}" destId="{7D422733-CB92-46C8-B277-613199779FED}" srcOrd="1" destOrd="0" presId="urn:microsoft.com/office/officeart/2005/8/layout/cycle2"/>
    <dgm:cxn modelId="{2118A28B-7C29-43C3-9EB9-9AAB231F3114}" type="presOf" srcId="{95C91CFF-E43E-414D-817B-A481786044B7}" destId="{115E617C-F2EA-4874-B627-5A1647B581B4}" srcOrd="0" destOrd="0" presId="urn:microsoft.com/office/officeart/2005/8/layout/cycle2"/>
    <dgm:cxn modelId="{7D06899B-B37F-4BC2-A419-7CAF86CD4E4D}" type="presOf" srcId="{67961E10-1E9F-4546-B156-9397505809DB}" destId="{8EABFF91-3103-4B81-BD3E-9F2F3FB80B66}" srcOrd="0" destOrd="0" presId="urn:microsoft.com/office/officeart/2005/8/layout/cycle2"/>
    <dgm:cxn modelId="{594625A1-7C13-4937-B227-B0847A0A059B}" type="presOf" srcId="{95C91CFF-E43E-414D-817B-A481786044B7}" destId="{1204CE29-9420-4008-B0F9-B856E24BF580}" srcOrd="1" destOrd="0" presId="urn:microsoft.com/office/officeart/2005/8/layout/cycle2"/>
    <dgm:cxn modelId="{E0FD72A1-AE7A-46F5-9D67-A43F66F7FC25}" type="presOf" srcId="{87CF9ADD-725E-4048-8BE3-E08FB6AC0BEA}" destId="{C94F8EE4-A2DF-43B8-A92E-D7A3A4F53B0A}" srcOrd="0" destOrd="0" presId="urn:microsoft.com/office/officeart/2005/8/layout/cycle2"/>
    <dgm:cxn modelId="{483216AE-C085-4807-AFF8-27DE0E6D12E7}" type="presOf" srcId="{363FF146-EB19-40A6-9EB6-054F2801143B}" destId="{4F3B5F63-EECE-4AAA-8B8B-A428BD0F9B59}" srcOrd="0" destOrd="0" presId="urn:microsoft.com/office/officeart/2005/8/layout/cycle2"/>
    <dgm:cxn modelId="{651B6FBB-1967-4C48-97CD-919B08D5AD68}" type="presOf" srcId="{67961E10-1E9F-4546-B156-9397505809DB}" destId="{E0B6AFFC-3015-4D0D-AE6E-E5F75A3939F5}" srcOrd="1" destOrd="0" presId="urn:microsoft.com/office/officeart/2005/8/layout/cycle2"/>
    <dgm:cxn modelId="{5474C7D2-D038-4520-BD62-67DC79327D39}" type="presOf" srcId="{D17B6381-66B6-4AE7-9DD9-2833C95ABFE6}" destId="{4A22CC28-C643-4EB5-AB20-8D53D10A814D}" srcOrd="0" destOrd="0" presId="urn:microsoft.com/office/officeart/2005/8/layout/cycle2"/>
    <dgm:cxn modelId="{551B4FEF-335E-44DE-9678-2AD3FF512D1D}" type="presParOf" srcId="{A90CD0A7-E935-406C-88DD-6EA8D2AB08FA}" destId="{4A22CC28-C643-4EB5-AB20-8D53D10A814D}" srcOrd="0" destOrd="0" presId="urn:microsoft.com/office/officeart/2005/8/layout/cycle2"/>
    <dgm:cxn modelId="{8EE924FC-8AF5-4A67-A1B0-1DB40461B4CB}" type="presParOf" srcId="{A90CD0A7-E935-406C-88DD-6EA8D2AB08FA}" destId="{8EABFF91-3103-4B81-BD3E-9F2F3FB80B66}" srcOrd="1" destOrd="0" presId="urn:microsoft.com/office/officeart/2005/8/layout/cycle2"/>
    <dgm:cxn modelId="{66E4881F-9FDF-4F0F-A8B7-796C8EE7E074}" type="presParOf" srcId="{8EABFF91-3103-4B81-BD3E-9F2F3FB80B66}" destId="{E0B6AFFC-3015-4D0D-AE6E-E5F75A3939F5}" srcOrd="0" destOrd="0" presId="urn:microsoft.com/office/officeart/2005/8/layout/cycle2"/>
    <dgm:cxn modelId="{7ABC5C41-A959-49C8-83E1-AB18A5F854B6}" type="presParOf" srcId="{A90CD0A7-E935-406C-88DD-6EA8D2AB08FA}" destId="{C94F8EE4-A2DF-43B8-A92E-D7A3A4F53B0A}" srcOrd="2" destOrd="0" presId="urn:microsoft.com/office/officeart/2005/8/layout/cycle2"/>
    <dgm:cxn modelId="{5A7DAE57-2D3E-4D27-BC08-0F921CCCB5E1}" type="presParOf" srcId="{A90CD0A7-E935-406C-88DD-6EA8D2AB08FA}" destId="{9DF38BAD-0388-48A4-8F48-CCB426CD99AB}" srcOrd="3" destOrd="0" presId="urn:microsoft.com/office/officeart/2005/8/layout/cycle2"/>
    <dgm:cxn modelId="{1DBE6EBE-CC6C-467C-81AB-42177E7E67A9}" type="presParOf" srcId="{9DF38BAD-0388-48A4-8F48-CCB426CD99AB}" destId="{7D422733-CB92-46C8-B277-613199779FED}" srcOrd="0" destOrd="0" presId="urn:microsoft.com/office/officeart/2005/8/layout/cycle2"/>
    <dgm:cxn modelId="{8572AD0E-F4CB-4BDD-9C97-D519FDFBACDB}" type="presParOf" srcId="{A90CD0A7-E935-406C-88DD-6EA8D2AB08FA}" destId="{4F3B5F63-EECE-4AAA-8B8B-A428BD0F9B59}" srcOrd="4" destOrd="0" presId="urn:microsoft.com/office/officeart/2005/8/layout/cycle2"/>
    <dgm:cxn modelId="{897790A7-80EF-4EAF-BF88-13460F271081}" type="presParOf" srcId="{A90CD0A7-E935-406C-88DD-6EA8D2AB08FA}" destId="{115E617C-F2EA-4874-B627-5A1647B581B4}" srcOrd="5" destOrd="0" presId="urn:microsoft.com/office/officeart/2005/8/layout/cycle2"/>
    <dgm:cxn modelId="{44A43A3D-8A4F-4E6C-B7F2-A5769C9400A0}" type="presParOf" srcId="{115E617C-F2EA-4874-B627-5A1647B581B4}" destId="{1204CE29-9420-4008-B0F9-B856E24BF58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0B5A47-5756-490E-A5A3-31FEF5CF912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5293DDCF-1AAB-4FA3-90CC-E116C03F5C27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600" b="1" dirty="0"/>
            <a:t>AMP-AD and Affiliated Consortia</a:t>
          </a:r>
        </a:p>
      </dgm:t>
    </dgm:pt>
    <dgm:pt modelId="{21C52E0D-3F42-4948-9880-002DAC9E9A36}" type="parTrans" cxnId="{14719823-C99F-48E8-8B5E-3A149E594B21}">
      <dgm:prSet/>
      <dgm:spPr/>
      <dgm:t>
        <a:bodyPr/>
        <a:lstStyle/>
        <a:p>
          <a:endParaRPr lang="en-US"/>
        </a:p>
      </dgm:t>
    </dgm:pt>
    <dgm:pt modelId="{5BCD198D-4638-444A-B094-4EF9FA3AA1B3}" type="sibTrans" cxnId="{14719823-C99F-48E8-8B5E-3A149E594B21}">
      <dgm:prSet/>
      <dgm:spPr/>
      <dgm:t>
        <a:bodyPr/>
        <a:lstStyle/>
        <a:p>
          <a:endParaRPr lang="en-US"/>
        </a:p>
      </dgm:t>
    </dgm:pt>
    <dgm:pt modelId="{302C6105-C3E0-4F86-9581-28FDDCBF6801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600" b="1" dirty="0"/>
            <a:t>MODEL-AD</a:t>
          </a:r>
        </a:p>
        <a:p>
          <a:r>
            <a:rPr lang="en-US" sz="1600" b="1" dirty="0" err="1"/>
            <a:t>AlzPED</a:t>
          </a:r>
          <a:endParaRPr lang="en-US" sz="1600" b="1" dirty="0"/>
        </a:p>
      </dgm:t>
    </dgm:pt>
    <dgm:pt modelId="{E778B2C0-3260-401F-9B06-C1BFF98346F0}" type="parTrans" cxnId="{F176C2C6-72AD-41B4-945E-EB33054547CB}">
      <dgm:prSet/>
      <dgm:spPr/>
      <dgm:t>
        <a:bodyPr/>
        <a:lstStyle/>
        <a:p>
          <a:endParaRPr lang="en-US"/>
        </a:p>
      </dgm:t>
    </dgm:pt>
    <dgm:pt modelId="{64021263-0C33-4719-B950-53CEC8E02A42}" type="sibTrans" cxnId="{F176C2C6-72AD-41B4-945E-EB33054547CB}">
      <dgm:prSet/>
      <dgm:spPr/>
      <dgm:t>
        <a:bodyPr/>
        <a:lstStyle/>
        <a:p>
          <a:endParaRPr lang="en-US"/>
        </a:p>
      </dgm:t>
    </dgm:pt>
    <dgm:pt modelId="{9F7C5DAE-86A3-4033-A7F5-FDDA265BDA05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1400" b="1" dirty="0">
              <a:solidFill>
                <a:schemeClr val="tx1"/>
              </a:solidFill>
            </a:rPr>
            <a:t>ACTC</a:t>
          </a:r>
        </a:p>
        <a:p>
          <a:r>
            <a:rPr lang="en-US" sz="1400" b="1" dirty="0">
              <a:solidFill>
                <a:schemeClr val="tx1"/>
              </a:solidFill>
            </a:rPr>
            <a:t>ADNI</a:t>
          </a:r>
        </a:p>
        <a:p>
          <a:r>
            <a:rPr lang="en-US" sz="1400" b="1" dirty="0">
              <a:solidFill>
                <a:schemeClr val="tx1"/>
              </a:solidFill>
            </a:rPr>
            <a:t>AMP-AD Biomarkers</a:t>
          </a:r>
        </a:p>
        <a:p>
          <a:r>
            <a:rPr lang="en-US" sz="1400" b="1" dirty="0">
              <a:solidFill>
                <a:schemeClr val="tx1"/>
              </a:solidFill>
            </a:rPr>
            <a:t>ABC-DS</a:t>
          </a:r>
        </a:p>
      </dgm:t>
    </dgm:pt>
    <dgm:pt modelId="{AC888CCB-2C23-423C-8B64-74D1F3435B71}" type="parTrans" cxnId="{30FBCA25-8EB5-4D6A-BAE4-242A51A16FE3}">
      <dgm:prSet/>
      <dgm:spPr/>
      <dgm:t>
        <a:bodyPr/>
        <a:lstStyle/>
        <a:p>
          <a:endParaRPr lang="en-US"/>
        </a:p>
      </dgm:t>
    </dgm:pt>
    <dgm:pt modelId="{948D79D5-938E-4232-8C7A-6338F44A07AF}" type="sibTrans" cxnId="{30FBCA25-8EB5-4D6A-BAE4-242A51A16FE3}">
      <dgm:prSet/>
      <dgm:spPr/>
      <dgm:t>
        <a:bodyPr/>
        <a:lstStyle/>
        <a:p>
          <a:endParaRPr lang="en-US"/>
        </a:p>
      </dgm:t>
    </dgm:pt>
    <dgm:pt modelId="{EE56439C-5215-45E8-B4ED-7F9C4235FA90}" type="pres">
      <dgm:prSet presAssocID="{400B5A47-5756-490E-A5A3-31FEF5CF9124}" presName="CompostProcess" presStyleCnt="0">
        <dgm:presLayoutVars>
          <dgm:dir/>
          <dgm:resizeHandles val="exact"/>
        </dgm:presLayoutVars>
      </dgm:prSet>
      <dgm:spPr/>
    </dgm:pt>
    <dgm:pt modelId="{05A7F412-39D2-48E3-AB16-BFF6B0BDF437}" type="pres">
      <dgm:prSet presAssocID="{400B5A47-5756-490E-A5A3-31FEF5CF9124}" presName="arrow" presStyleLbl="bgShp" presStyleIdx="0" presStyleCnt="1"/>
      <dgm:spPr/>
    </dgm:pt>
    <dgm:pt modelId="{937E99A9-D7B8-4A7B-BF34-87ACDE7FC4CC}" type="pres">
      <dgm:prSet presAssocID="{400B5A47-5756-490E-A5A3-31FEF5CF9124}" presName="linearProcess" presStyleCnt="0"/>
      <dgm:spPr/>
    </dgm:pt>
    <dgm:pt modelId="{BFC15DA8-D568-463D-AECE-692C7DB2E2F5}" type="pres">
      <dgm:prSet presAssocID="{5293DDCF-1AAB-4FA3-90CC-E116C03F5C27}" presName="textNode" presStyleLbl="node1" presStyleIdx="0" presStyleCnt="3" custScaleX="74768" custLinFactX="-15225" custLinFactNeighborX="-100000" custLinFactNeighborY="-2170">
        <dgm:presLayoutVars>
          <dgm:bulletEnabled val="1"/>
        </dgm:presLayoutVars>
      </dgm:prSet>
      <dgm:spPr/>
    </dgm:pt>
    <dgm:pt modelId="{C53163E8-19CC-4A37-9BDD-806458E84EA3}" type="pres">
      <dgm:prSet presAssocID="{5BCD198D-4638-444A-B094-4EF9FA3AA1B3}" presName="sibTrans" presStyleCnt="0"/>
      <dgm:spPr/>
    </dgm:pt>
    <dgm:pt modelId="{DE8D96A3-3683-49AC-AD95-A340D82DB1E5}" type="pres">
      <dgm:prSet presAssocID="{302C6105-C3E0-4F86-9581-28FDDCBF6801}" presName="textNode" presStyleLbl="node1" presStyleIdx="1" presStyleCnt="3" custScaleX="76250" custScaleY="103119" custLinFactX="4960" custLinFactNeighborX="100000" custLinFactNeighborY="-1037">
        <dgm:presLayoutVars>
          <dgm:bulletEnabled val="1"/>
        </dgm:presLayoutVars>
      </dgm:prSet>
      <dgm:spPr/>
    </dgm:pt>
    <dgm:pt modelId="{1E036A9C-3F43-4935-A915-0A12FD01FC0E}" type="pres">
      <dgm:prSet presAssocID="{64021263-0C33-4719-B950-53CEC8E02A42}" presName="sibTrans" presStyleCnt="0"/>
      <dgm:spPr/>
    </dgm:pt>
    <dgm:pt modelId="{E56E56D3-1CB8-43AD-8786-3FA3B1E21A3F}" type="pres">
      <dgm:prSet presAssocID="{9F7C5DAE-86A3-4033-A7F5-FDDA265BDA05}" presName="textNode" presStyleLbl="node1" presStyleIdx="2" presStyleCnt="3" custScaleX="83032" custLinFactX="3115" custLinFactNeighborX="100000" custLinFactNeighborY="-3543">
        <dgm:presLayoutVars>
          <dgm:bulletEnabled val="1"/>
        </dgm:presLayoutVars>
      </dgm:prSet>
      <dgm:spPr/>
    </dgm:pt>
  </dgm:ptLst>
  <dgm:cxnLst>
    <dgm:cxn modelId="{D1507309-447A-4027-8D31-039165BD6601}" type="presOf" srcId="{9F7C5DAE-86A3-4033-A7F5-FDDA265BDA05}" destId="{E56E56D3-1CB8-43AD-8786-3FA3B1E21A3F}" srcOrd="0" destOrd="0" presId="urn:microsoft.com/office/officeart/2005/8/layout/hProcess9"/>
    <dgm:cxn modelId="{1215200B-3047-4A83-A829-6A7D0D36FB95}" type="presOf" srcId="{5293DDCF-1AAB-4FA3-90CC-E116C03F5C27}" destId="{BFC15DA8-D568-463D-AECE-692C7DB2E2F5}" srcOrd="0" destOrd="0" presId="urn:microsoft.com/office/officeart/2005/8/layout/hProcess9"/>
    <dgm:cxn modelId="{14719823-C99F-48E8-8B5E-3A149E594B21}" srcId="{400B5A47-5756-490E-A5A3-31FEF5CF9124}" destId="{5293DDCF-1AAB-4FA3-90CC-E116C03F5C27}" srcOrd="0" destOrd="0" parTransId="{21C52E0D-3F42-4948-9880-002DAC9E9A36}" sibTransId="{5BCD198D-4638-444A-B094-4EF9FA3AA1B3}"/>
    <dgm:cxn modelId="{30FBCA25-8EB5-4D6A-BAE4-242A51A16FE3}" srcId="{400B5A47-5756-490E-A5A3-31FEF5CF9124}" destId="{9F7C5DAE-86A3-4033-A7F5-FDDA265BDA05}" srcOrd="2" destOrd="0" parTransId="{AC888CCB-2C23-423C-8B64-74D1F3435B71}" sibTransId="{948D79D5-938E-4232-8C7A-6338F44A07AF}"/>
    <dgm:cxn modelId="{066BAF3C-5DF0-426D-BECA-9D3A5FB00CCB}" type="presOf" srcId="{302C6105-C3E0-4F86-9581-28FDDCBF6801}" destId="{DE8D96A3-3683-49AC-AD95-A340D82DB1E5}" srcOrd="0" destOrd="0" presId="urn:microsoft.com/office/officeart/2005/8/layout/hProcess9"/>
    <dgm:cxn modelId="{3E4E00B2-2337-4411-BDA3-3C55873B38BA}" type="presOf" srcId="{400B5A47-5756-490E-A5A3-31FEF5CF9124}" destId="{EE56439C-5215-45E8-B4ED-7F9C4235FA90}" srcOrd="0" destOrd="0" presId="urn:microsoft.com/office/officeart/2005/8/layout/hProcess9"/>
    <dgm:cxn modelId="{F176C2C6-72AD-41B4-945E-EB33054547CB}" srcId="{400B5A47-5756-490E-A5A3-31FEF5CF9124}" destId="{302C6105-C3E0-4F86-9581-28FDDCBF6801}" srcOrd="1" destOrd="0" parTransId="{E778B2C0-3260-401F-9B06-C1BFF98346F0}" sibTransId="{64021263-0C33-4719-B950-53CEC8E02A42}"/>
    <dgm:cxn modelId="{72D059E0-87CA-43DA-A311-A9E3B98E2099}" type="presParOf" srcId="{EE56439C-5215-45E8-B4ED-7F9C4235FA90}" destId="{05A7F412-39D2-48E3-AB16-BFF6B0BDF437}" srcOrd="0" destOrd="0" presId="urn:microsoft.com/office/officeart/2005/8/layout/hProcess9"/>
    <dgm:cxn modelId="{03324479-15D3-42F1-A963-DA635A034FAE}" type="presParOf" srcId="{EE56439C-5215-45E8-B4ED-7F9C4235FA90}" destId="{937E99A9-D7B8-4A7B-BF34-87ACDE7FC4CC}" srcOrd="1" destOrd="0" presId="urn:microsoft.com/office/officeart/2005/8/layout/hProcess9"/>
    <dgm:cxn modelId="{22BBE261-72BB-4082-8347-76CECF72EAEC}" type="presParOf" srcId="{937E99A9-D7B8-4A7B-BF34-87ACDE7FC4CC}" destId="{BFC15DA8-D568-463D-AECE-692C7DB2E2F5}" srcOrd="0" destOrd="0" presId="urn:microsoft.com/office/officeart/2005/8/layout/hProcess9"/>
    <dgm:cxn modelId="{C51EA4AB-2429-45E6-B406-1CBAFD5A6204}" type="presParOf" srcId="{937E99A9-D7B8-4A7B-BF34-87ACDE7FC4CC}" destId="{C53163E8-19CC-4A37-9BDD-806458E84EA3}" srcOrd="1" destOrd="0" presId="urn:microsoft.com/office/officeart/2005/8/layout/hProcess9"/>
    <dgm:cxn modelId="{6B55D071-F873-4973-96BB-DCFCB2897966}" type="presParOf" srcId="{937E99A9-D7B8-4A7B-BF34-87ACDE7FC4CC}" destId="{DE8D96A3-3683-49AC-AD95-A340D82DB1E5}" srcOrd="2" destOrd="0" presId="urn:microsoft.com/office/officeart/2005/8/layout/hProcess9"/>
    <dgm:cxn modelId="{BAB94029-7E91-4737-A521-2DCAAE702DE5}" type="presParOf" srcId="{937E99A9-D7B8-4A7B-BF34-87ACDE7FC4CC}" destId="{1E036A9C-3F43-4935-A915-0A12FD01FC0E}" srcOrd="3" destOrd="0" presId="urn:microsoft.com/office/officeart/2005/8/layout/hProcess9"/>
    <dgm:cxn modelId="{025F083E-15E0-4DDF-A6F1-86E0DDD5E9C6}" type="presParOf" srcId="{937E99A9-D7B8-4A7B-BF34-87ACDE7FC4CC}" destId="{E56E56D3-1CB8-43AD-8786-3FA3B1E21A3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22CC28-C643-4EB5-AB20-8D53D10A814D}">
      <dsp:nvSpPr>
        <dsp:cNvPr id="0" name=""/>
        <dsp:cNvSpPr/>
      </dsp:nvSpPr>
      <dsp:spPr>
        <a:xfrm>
          <a:off x="1299297" y="469"/>
          <a:ext cx="1162481" cy="1162481"/>
        </a:xfrm>
        <a:prstGeom prst="ellipse">
          <a:avLst/>
        </a:prstGeom>
        <a:noFill/>
        <a:ln w="264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NACC</a:t>
          </a:r>
        </a:p>
      </dsp:txBody>
      <dsp:txXfrm>
        <a:off x="1469538" y="170710"/>
        <a:ext cx="821999" cy="821999"/>
      </dsp:txXfrm>
    </dsp:sp>
    <dsp:sp modelId="{8EABFF91-3103-4B81-BD3E-9F2F3FB80B66}">
      <dsp:nvSpPr>
        <dsp:cNvPr id="0" name=""/>
        <dsp:cNvSpPr/>
      </dsp:nvSpPr>
      <dsp:spPr>
        <a:xfrm rot="3600000">
          <a:off x="2158030" y="1133980"/>
          <a:ext cx="309239" cy="392337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181223" y="1172276"/>
        <a:ext cx="216467" cy="235403"/>
      </dsp:txXfrm>
    </dsp:sp>
    <dsp:sp modelId="{C94F8EE4-A2DF-43B8-A92E-D7A3A4F53B0A}">
      <dsp:nvSpPr>
        <dsp:cNvPr id="0" name=""/>
        <dsp:cNvSpPr/>
      </dsp:nvSpPr>
      <dsp:spPr>
        <a:xfrm>
          <a:off x="2172273" y="1512507"/>
          <a:ext cx="1162481" cy="1162481"/>
        </a:xfrm>
        <a:prstGeom prst="ellipse">
          <a:avLst/>
        </a:prstGeom>
        <a:solidFill>
          <a:schemeClr val="accent2">
            <a:lumMod val="75000"/>
          </a:schemeClr>
        </a:solidFill>
        <a:ln w="264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NIAGADS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ADGC</a:t>
          </a:r>
        </a:p>
      </dsp:txBody>
      <dsp:txXfrm>
        <a:off x="2342514" y="1682748"/>
        <a:ext cx="821999" cy="821999"/>
      </dsp:txXfrm>
    </dsp:sp>
    <dsp:sp modelId="{9DF38BAD-0388-48A4-8F48-CCB426CD99AB}">
      <dsp:nvSpPr>
        <dsp:cNvPr id="0" name=""/>
        <dsp:cNvSpPr/>
      </dsp:nvSpPr>
      <dsp:spPr>
        <a:xfrm rot="10800000">
          <a:off x="1734670" y="1897579"/>
          <a:ext cx="309239" cy="392337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1827442" y="1976046"/>
        <a:ext cx="216467" cy="235403"/>
      </dsp:txXfrm>
    </dsp:sp>
    <dsp:sp modelId="{4F3B5F63-EECE-4AAA-8B8B-A428BD0F9B59}">
      <dsp:nvSpPr>
        <dsp:cNvPr id="0" name=""/>
        <dsp:cNvSpPr/>
      </dsp:nvSpPr>
      <dsp:spPr>
        <a:xfrm>
          <a:off x="426321" y="1512507"/>
          <a:ext cx="1162481" cy="1162481"/>
        </a:xfrm>
        <a:prstGeom prst="ellipse">
          <a:avLst/>
        </a:prstGeom>
        <a:solidFill>
          <a:schemeClr val="accent2">
            <a:lumMod val="75000"/>
            <a:alpha val="45000"/>
          </a:schemeClr>
        </a:solidFill>
        <a:ln w="264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bg1"/>
            </a:solidFill>
          </a:endParaRPr>
        </a:p>
      </dsp:txBody>
      <dsp:txXfrm>
        <a:off x="596562" y="1682748"/>
        <a:ext cx="821999" cy="821999"/>
      </dsp:txXfrm>
    </dsp:sp>
    <dsp:sp modelId="{115E617C-F2EA-4874-B627-5A1647B581B4}">
      <dsp:nvSpPr>
        <dsp:cNvPr id="0" name=""/>
        <dsp:cNvSpPr/>
      </dsp:nvSpPr>
      <dsp:spPr>
        <a:xfrm rot="18000000">
          <a:off x="1285054" y="1149139"/>
          <a:ext cx="309239" cy="392337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308247" y="1267777"/>
        <a:ext cx="216467" cy="2354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A7F412-39D2-48E3-AB16-BFF6B0BDF437}">
      <dsp:nvSpPr>
        <dsp:cNvPr id="0" name=""/>
        <dsp:cNvSpPr/>
      </dsp:nvSpPr>
      <dsp:spPr>
        <a:xfrm>
          <a:off x="570887" y="0"/>
          <a:ext cx="6470063" cy="305794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C15DA8-D568-463D-AECE-692C7DB2E2F5}">
      <dsp:nvSpPr>
        <dsp:cNvPr id="0" name=""/>
        <dsp:cNvSpPr/>
      </dsp:nvSpPr>
      <dsp:spPr>
        <a:xfrm>
          <a:off x="0" y="890839"/>
          <a:ext cx="1831861" cy="1223176"/>
        </a:xfrm>
        <a:prstGeom prst="roundRect">
          <a:avLst/>
        </a:prstGeom>
        <a:solidFill>
          <a:srgbClr val="FF000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AMP-AD and Affiliated Consortia</a:t>
          </a:r>
        </a:p>
      </dsp:txBody>
      <dsp:txXfrm>
        <a:off x="59711" y="950550"/>
        <a:ext cx="1712439" cy="1103754"/>
      </dsp:txXfrm>
    </dsp:sp>
    <dsp:sp modelId="{DE8D96A3-3683-49AC-AD95-A340D82DB1E5}">
      <dsp:nvSpPr>
        <dsp:cNvPr id="0" name=""/>
        <dsp:cNvSpPr/>
      </dsp:nvSpPr>
      <dsp:spPr>
        <a:xfrm>
          <a:off x="3272712" y="885622"/>
          <a:ext cx="1868171" cy="1261326"/>
        </a:xfrm>
        <a:prstGeom prst="roundRect">
          <a:avLst/>
        </a:prstGeom>
        <a:solidFill>
          <a:schemeClr val="accent1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MODEL-AD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/>
            <a:t>AlzPED</a:t>
          </a:r>
          <a:endParaRPr lang="en-US" sz="1600" b="1" kern="1200" dirty="0"/>
        </a:p>
      </dsp:txBody>
      <dsp:txXfrm>
        <a:off x="3334285" y="947195"/>
        <a:ext cx="1745025" cy="1138180"/>
      </dsp:txXfrm>
    </dsp:sp>
    <dsp:sp modelId="{E56E56D3-1CB8-43AD-8786-3FA3B1E21A3F}">
      <dsp:nvSpPr>
        <dsp:cNvPr id="0" name=""/>
        <dsp:cNvSpPr/>
      </dsp:nvSpPr>
      <dsp:spPr>
        <a:xfrm>
          <a:off x="5476271" y="874044"/>
          <a:ext cx="2034334" cy="1223176"/>
        </a:xfrm>
        <a:prstGeom prst="roundRect">
          <a:avLst/>
        </a:prstGeom>
        <a:solidFill>
          <a:srgbClr val="92D05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ACTC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ADNI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AMP-AD Biomarkers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ABC-DS</a:t>
          </a:r>
        </a:p>
      </dsp:txBody>
      <dsp:txXfrm>
        <a:off x="5535982" y="933755"/>
        <a:ext cx="1914912" cy="11037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</cdr:x>
      <cdr:y>0.50632</cdr:y>
    </cdr:from>
    <cdr:to>
      <cdr:x>0.71404</cdr:x>
      <cdr:y>0.78842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FE28953-8E87-894F-9E57-D6FEF7A0667A}"/>
            </a:ext>
          </a:extLst>
        </cdr:cNvPr>
        <cdr:cNvSpPr txBox="1"/>
      </cdr:nvSpPr>
      <cdr:spPr>
        <a:xfrm xmlns:a="http://schemas.openxmlformats.org/drawingml/2006/main">
          <a:off x="2136062" y="164115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0.25295</cdr:x>
      <cdr:y>0.2829</cdr:y>
    </cdr:from>
    <cdr:to>
      <cdr:x>0.46699</cdr:x>
      <cdr:y>0.565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B414E9FB-659C-154B-961E-210156072674}"/>
            </a:ext>
          </a:extLst>
        </cdr:cNvPr>
        <cdr:cNvSpPr txBox="1"/>
      </cdr:nvSpPr>
      <cdr:spPr>
        <a:xfrm xmlns:a="http://schemas.openxmlformats.org/drawingml/2006/main">
          <a:off x="1080655" y="91697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dirty="0"/>
            <a:t>Care</a:t>
          </a:r>
        </a:p>
        <a:p xmlns:a="http://schemas.openxmlformats.org/drawingml/2006/main">
          <a:r>
            <a:rPr lang="en-US" sz="2000" dirty="0"/>
            <a:t>30%</a:t>
          </a:r>
        </a:p>
      </cdr:txBody>
    </cdr:sp>
  </cdr:relSizeAnchor>
  <cdr:relSizeAnchor xmlns:cdr="http://schemas.openxmlformats.org/drawingml/2006/chartDrawing">
    <cdr:from>
      <cdr:x>0.42152</cdr:x>
      <cdr:y>0.62386</cdr:y>
    </cdr:from>
    <cdr:to>
      <cdr:x>0.63556</cdr:x>
      <cdr:y>0.90597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CD8550D4-E80D-2D4B-B94A-D6662CE87233}"/>
            </a:ext>
          </a:extLst>
        </cdr:cNvPr>
        <cdr:cNvSpPr txBox="1"/>
      </cdr:nvSpPr>
      <cdr:spPr>
        <a:xfrm xmlns:a="http://schemas.openxmlformats.org/drawingml/2006/main">
          <a:off x="1800784" y="202215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dirty="0"/>
            <a:t>Non-Parma</a:t>
          </a:r>
        </a:p>
        <a:p xmlns:a="http://schemas.openxmlformats.org/drawingml/2006/main">
          <a:r>
            <a:rPr lang="en-US" sz="2000" dirty="0"/>
            <a:t>42%</a:t>
          </a:r>
        </a:p>
      </cdr:txBody>
    </cdr:sp>
  </cdr:relSizeAnchor>
  <cdr:relSizeAnchor xmlns:cdr="http://schemas.openxmlformats.org/drawingml/2006/chartDrawing">
    <cdr:from>
      <cdr:x>0</cdr:x>
      <cdr:y>0.7179</cdr:y>
    </cdr:from>
    <cdr:to>
      <cdr:x>0.21404</cdr:x>
      <cdr:y>1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99C4E8F1-719D-9441-A6B0-C3BF66008FFD}"/>
            </a:ext>
          </a:extLst>
        </cdr:cNvPr>
        <cdr:cNvSpPr txBox="1"/>
      </cdr:nvSpPr>
      <cdr:spPr>
        <a:xfrm xmlns:a="http://schemas.openxmlformats.org/drawingml/2006/main">
          <a:off x="-4719474" y="232695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dirty="0"/>
            <a:t>Delirium</a:t>
          </a:r>
        </a:p>
        <a:p xmlns:a="http://schemas.openxmlformats.org/drawingml/2006/main">
          <a:r>
            <a:rPr lang="en-US" sz="2000" dirty="0"/>
            <a:t>2.5%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E959512-2C9A-8142-80A3-ADA489C1D4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B3AA52-888F-AE4A-92A0-DD2C832D35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C2EB7-6DED-A844-B133-6302F266384E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D83AE2-58A5-2048-9291-BE22BF5EA0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C1B192-7BB4-3146-8993-BBAF54A7068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18BB5-33F8-6C44-88B3-FD644C7CC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453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12141-0D4C-4654-B38A-A8F1A6AB45A1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3B725-86F1-4486-ADF9-CEF28F7B2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1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230"/>
            <a:fld id="{B9DC6E2D-0D8E-462A-89A8-C5A920B3C372}" type="slidenum">
              <a:rPr lang="en-US" smtClean="0">
                <a:solidFill>
                  <a:srgbClr val="000000"/>
                </a:solidFill>
                <a:latin typeface="Tahoma" pitchFamily="34" charset="0"/>
              </a:rPr>
              <a:pPr defTabSz="914230"/>
              <a:t>1</a:t>
            </a:fld>
            <a:endParaRPr lang="en-US" dirty="0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094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462AB4-6DEF-4D87-A713-75D4B014E2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294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RH to present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E222C-103A-4B96-809E-1F19B5DF09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953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64a5c9e309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g64a5c9e309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1401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RH to 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6D05E-85FF-4FFD-A7D2-90534E83CB0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98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725-86F1-4486-ADF9-CEF28F7B24A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18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13EE9B5-4B92-C244-9956-560B59CDAA27}" type="slidenum">
              <a:rPr lang="en-US" altLang="en-US" sz="1200"/>
              <a:pPr eaLnBrk="1" hangingPunct="1"/>
              <a:t>2</a:t>
            </a:fld>
            <a:endParaRPr lang="en-US" alt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9074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725-86F1-4486-ADF9-CEF28F7B24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63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725-86F1-4486-ADF9-CEF28F7B24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3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B725-86F1-4486-ADF9-CEF28F7B24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354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725-86F1-4486-ADF9-CEF28F7B24A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835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3B725-86F1-4486-ADF9-CEF28F7B24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E1DB7-2ACF-4BD9-860B-3F10679F71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009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725-86F1-4486-ADF9-CEF28F7B24A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32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764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99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019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166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77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810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2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582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22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299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328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951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987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04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286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4784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8945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2321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3669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031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9688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942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1180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87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4405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6139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269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7761-B980-493C-8D6C-D88059F308D9}" type="datetimeFigureOut">
              <a:rPr lang="en-US" smtClean="0"/>
              <a:pPr/>
              <a:t>11/11/19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58C2-1D8E-499E-81E2-610F2CD6300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0638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7761-B980-493C-8D6C-D88059F308D9}" type="datetimeFigureOut">
              <a:rPr lang="en-US" smtClean="0"/>
              <a:pPr/>
              <a:t>11/11/19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58C2-1D8E-499E-81E2-610F2CD630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6326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7761-B980-493C-8D6C-D88059F308D9}" type="datetimeFigureOut">
              <a:rPr lang="en-US" smtClean="0"/>
              <a:pPr/>
              <a:t>11/11/19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58C2-1D8E-499E-81E2-610F2CD6300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51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7761-B980-493C-8D6C-D88059F308D9}" type="datetimeFigureOut">
              <a:rPr lang="en-US" smtClean="0"/>
              <a:pPr/>
              <a:t>11/11/19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58C2-1D8E-499E-81E2-610F2CD630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4854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7761-B980-493C-8D6C-D88059F308D9}" type="datetimeFigureOut">
              <a:rPr lang="en-US" smtClean="0"/>
              <a:pPr/>
              <a:t>11/11/19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58C2-1D8E-499E-81E2-610F2CD6300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7859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7761-B980-493C-8D6C-D88059F308D9}" type="datetimeFigureOut">
              <a:rPr lang="en-US" smtClean="0"/>
              <a:pPr/>
              <a:t>11/11/19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58C2-1D8E-499E-81E2-610F2CD630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188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1057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7761-B980-493C-8D6C-D88059F308D9}" type="datetimeFigureOut">
              <a:rPr lang="en-US" smtClean="0"/>
              <a:pPr/>
              <a:t>11/11/19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58C2-1D8E-499E-81E2-610F2CD630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4439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7761-B980-493C-8D6C-D88059F308D9}" type="datetimeFigureOut">
              <a:rPr lang="en-US" smtClean="0"/>
              <a:pPr/>
              <a:t>11/11/19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58C2-1D8E-499E-81E2-610F2CD6300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9910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7761-B980-493C-8D6C-D88059F308D9}" type="datetimeFigureOut">
              <a:rPr lang="en-US" smtClean="0"/>
              <a:pPr/>
              <a:t>11/11/19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58C2-1D8E-499E-81E2-610F2CD630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3381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7761-B980-493C-8D6C-D88059F308D9}" type="datetimeFigureOut">
              <a:rPr lang="en-US" smtClean="0"/>
              <a:pPr/>
              <a:t>11/11/19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58C2-1D8E-499E-81E2-610F2CD630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037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7761-B980-493C-8D6C-D88059F308D9}" type="datetimeFigureOut">
              <a:rPr lang="en-US" smtClean="0"/>
              <a:pPr/>
              <a:t>11/11/19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58C2-1D8E-499E-81E2-610F2CD630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568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w/o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672CBA-1F15-4F34-9466-2A2663F0CC3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64286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4963A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57200" y="976313"/>
            <a:ext cx="8305800" cy="5029200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defRPr sz="2400">
                <a:latin typeface="Arial" pitchFamily="34" charset="0"/>
                <a:cs typeface="Arial" pitchFamily="34" charset="0"/>
              </a:defRPr>
            </a:lvl1pPr>
            <a:lvl2pPr marL="742950" indent="-28575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buFont typeface="Courier New" pitchFamily="49" charset="0"/>
              <a:buChar char="o"/>
              <a:defRPr sz="1600">
                <a:latin typeface="Arial" pitchFamily="34" charset="0"/>
                <a:cs typeface="Arial" pitchFamily="34" charset="0"/>
              </a:defRPr>
            </a:lvl2pPr>
            <a:lvl3pPr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defRPr sz="1600">
                <a:latin typeface="Arial" pitchFamily="34" charset="0"/>
                <a:cs typeface="Arial" pitchFamily="34" charset="0"/>
              </a:defRPr>
            </a:lvl3pPr>
            <a:lvl4pPr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defRPr sz="1600">
                <a:latin typeface="Arial" pitchFamily="34" charset="0"/>
                <a:cs typeface="Arial" pitchFamily="34" charset="0"/>
              </a:defRPr>
            </a:lvl4pPr>
            <a:lvl5pPr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50790" y="6356350"/>
            <a:ext cx="5169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021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ernal w/o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672CBA-1F15-4F34-9466-2A2663F0CC3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64286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4963A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57200" y="976313"/>
            <a:ext cx="8305800" cy="5029200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defRPr sz="2400">
                <a:latin typeface="Arial" pitchFamily="34" charset="0"/>
                <a:cs typeface="Arial" pitchFamily="34" charset="0"/>
              </a:defRPr>
            </a:lvl1pPr>
            <a:lvl2pPr marL="742950" indent="-28575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buFont typeface="Courier New" pitchFamily="49" charset="0"/>
              <a:buChar char="o"/>
              <a:defRPr sz="1600">
                <a:latin typeface="Arial" pitchFamily="34" charset="0"/>
                <a:cs typeface="Arial" pitchFamily="34" charset="0"/>
              </a:defRPr>
            </a:lvl2pPr>
            <a:lvl3pPr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defRPr sz="1600">
                <a:latin typeface="Arial" pitchFamily="34" charset="0"/>
                <a:cs typeface="Arial" pitchFamily="34" charset="0"/>
              </a:defRPr>
            </a:lvl3pPr>
            <a:lvl4pPr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defRPr sz="1600">
                <a:latin typeface="Arial" pitchFamily="34" charset="0"/>
                <a:cs typeface="Arial" pitchFamily="34" charset="0"/>
              </a:defRPr>
            </a:lvl4pPr>
            <a:lvl5pPr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50790" y="6356350"/>
            <a:ext cx="5169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935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5356" y="1508760"/>
            <a:ext cx="8271775" cy="4617720"/>
          </a:xfrm>
        </p:spPr>
        <p:txBody>
          <a:bodyPr/>
          <a:lstStyle>
            <a:lvl1pPr>
              <a:spcBef>
                <a:spcPts val="384"/>
              </a:spcBef>
              <a:defRPr/>
            </a:lvl1pPr>
            <a:lvl2pPr marL="457200" indent="-230400">
              <a:spcBef>
                <a:spcPts val="384"/>
              </a:spcBef>
              <a:defRPr/>
            </a:lvl2pPr>
            <a:lvl3pPr marL="914400" indent="-230400">
              <a:spcBef>
                <a:spcPts val="384"/>
              </a:spcBef>
              <a:defRPr/>
            </a:lvl3pPr>
            <a:lvl4pPr marL="1375200" indent="-234000">
              <a:spcBef>
                <a:spcPts val="384"/>
              </a:spcBef>
              <a:defRPr/>
            </a:lvl4pPr>
            <a:lvl5pPr marL="2059200" indent="-230400">
              <a:spcBef>
                <a:spcPts val="384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97572" y="78190"/>
            <a:ext cx="607441" cy="365125"/>
          </a:xfrm>
        </p:spPr>
        <p:txBody>
          <a:bodyPr/>
          <a:lstStyle/>
          <a:p>
            <a:fld id="{30144B6F-CB59-41B7-B1F2-6B80A8A422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1982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7200" y="6245225"/>
            <a:ext cx="8229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40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650" y="141288"/>
            <a:ext cx="7651750" cy="6524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36650" y="1398588"/>
            <a:ext cx="3800475" cy="521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525" y="1398588"/>
            <a:ext cx="3800475" cy="521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68579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28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32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882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17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C561E-505D-4FC2-A00F-39627519B37C}" type="datetimeFigureOut">
              <a:rPr lang="en-US" smtClean="0">
                <a:solidFill>
                  <a:prstClr val="black"/>
                </a:solidFill>
                <a:cs typeface="Arial" charset="0"/>
              </a:rPr>
              <a:pPr/>
              <a:t>11/11/19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8E197A-7EA5-47CB-BDDF-15FCDEF72897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08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319" y="274067"/>
            <a:ext cx="545854" cy="301373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6781800" y="184772"/>
            <a:ext cx="2209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1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Alzheimer’s Disease Education </a:t>
            </a:r>
          </a:p>
          <a:p>
            <a:r>
              <a:rPr lang="en-US" sz="121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and Referral (ADEAR) Center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3733800" y="20610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F81BD"/>
                </a:solidFill>
                <a:cs typeface="Arial" charset="0"/>
              </a:rPr>
              <a:t>www.nia.nih.gov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0" y="762000"/>
            <a:ext cx="9144000" cy="0"/>
          </a:xfrm>
          <a:prstGeom prst="line">
            <a:avLst/>
          </a:prstGeom>
          <a:ln w="38100"/>
          <a:effectLst>
            <a:glow rad="101600">
              <a:schemeClr val="accent6">
                <a:lumMod val="60000"/>
                <a:lumOff val="40000"/>
              </a:schemeClr>
            </a:glow>
            <a:reflection blurRad="6350" stA="52000" endA="300" endPos="3500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 userDrawn="1"/>
        </p:nvSpPr>
        <p:spPr>
          <a:xfrm>
            <a:off x="0" y="762000"/>
            <a:ext cx="9144000" cy="6096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" y="159370"/>
            <a:ext cx="3253105" cy="455961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80773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319" y="274067"/>
            <a:ext cx="545854" cy="301373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6781800" y="184772"/>
            <a:ext cx="2209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1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Alzheimer’s Disease Education </a:t>
            </a:r>
          </a:p>
          <a:p>
            <a:r>
              <a:rPr lang="en-US" sz="121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and Referral (ADEAR) Center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3733800" y="20610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F81BD"/>
                </a:solidFill>
                <a:cs typeface="Arial" charset="0"/>
              </a:rPr>
              <a:t>www.nia.nih.gov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0" y="762000"/>
            <a:ext cx="9144000" cy="0"/>
          </a:xfrm>
          <a:prstGeom prst="line">
            <a:avLst/>
          </a:prstGeom>
          <a:ln w="38100"/>
          <a:effectLst>
            <a:glow rad="101600">
              <a:schemeClr val="accent6">
                <a:lumMod val="60000"/>
                <a:lumOff val="40000"/>
              </a:schemeClr>
            </a:glow>
            <a:reflection blurRad="6350" stA="52000" endA="300" endPos="3500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 userDrawn="1"/>
        </p:nvSpPr>
        <p:spPr>
          <a:xfrm>
            <a:off x="0" y="762000"/>
            <a:ext cx="9144000" cy="6096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" y="159370"/>
            <a:ext cx="3253105" cy="455961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2886863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319" y="274067"/>
            <a:ext cx="545854" cy="301373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6781800" y="184772"/>
            <a:ext cx="2209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1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Alzheimer’s Disease Education </a:t>
            </a:r>
          </a:p>
          <a:p>
            <a:r>
              <a:rPr lang="en-US" sz="121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and Referral (ADEAR) Center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3733800" y="20610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F81BD"/>
                </a:solidFill>
                <a:cs typeface="Arial" charset="0"/>
              </a:rPr>
              <a:t>www.nia.nih.gov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0" y="762000"/>
            <a:ext cx="9144000" cy="0"/>
          </a:xfrm>
          <a:prstGeom prst="line">
            <a:avLst/>
          </a:prstGeom>
          <a:ln w="38100"/>
          <a:effectLst>
            <a:glow rad="101600">
              <a:schemeClr val="accent6">
                <a:lumMod val="60000"/>
                <a:lumOff val="40000"/>
              </a:schemeClr>
            </a:glow>
            <a:reflection blurRad="6350" stA="52000" endA="300" endPos="3500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 userDrawn="1"/>
        </p:nvSpPr>
        <p:spPr>
          <a:xfrm>
            <a:off x="0" y="762000"/>
            <a:ext cx="9144000" cy="6096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" y="159370"/>
            <a:ext cx="3253105" cy="455961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507397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3877761-B980-493C-8D6C-D88059F308D9}" type="datetimeFigureOut">
              <a:rPr lang="en-US" smtClean="0"/>
              <a:pPr/>
              <a:t>11/11/19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7E0558C2-1D8E-499E-81E2-610F2CD630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76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13" Type="http://schemas.openxmlformats.org/officeDocument/2006/relationships/image" Target="../media/image36.tiff"/><Relationship Id="rId3" Type="http://schemas.openxmlformats.org/officeDocument/2006/relationships/hyperlink" Target="http://www.nia.nih.gov/AD-FOAs" TargetMode="External"/><Relationship Id="rId7" Type="http://schemas.openxmlformats.org/officeDocument/2006/relationships/image" Target="../media/image30.tiff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9.tiff"/><Relationship Id="rId11" Type="http://schemas.openxmlformats.org/officeDocument/2006/relationships/image" Target="../media/image34.jp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tiff"/><Relationship Id="rId9" Type="http://schemas.openxmlformats.org/officeDocument/2006/relationships/image" Target="../media/image32.png"/><Relationship Id="rId1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1.xml"/><Relationship Id="rId11" Type="http://schemas.openxmlformats.org/officeDocument/2006/relationships/image" Target="../media/image49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4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grants.nih.gov/grants/guide/rfa-files/RFA-AG-18-014.html" TargetMode="External"/><Relationship Id="rId3" Type="http://schemas.openxmlformats.org/officeDocument/2006/relationships/image" Target="../media/image51.jpeg"/><Relationship Id="rId7" Type="http://schemas.openxmlformats.org/officeDocument/2006/relationships/hyperlink" Target="https://grants.nih.gov/grants/guide/rfa-files/RFA-AG-18-013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jpeg"/><Relationship Id="rId10" Type="http://schemas.openxmlformats.org/officeDocument/2006/relationships/image" Target="../media/image55.png"/><Relationship Id="rId4" Type="http://schemas.openxmlformats.org/officeDocument/2006/relationships/hyperlink" Target="http://www.synapse.org.ampad/" TargetMode="External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tif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7.emf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52.jpeg"/><Relationship Id="rId9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3.png"/><Relationship Id="rId11" Type="http://schemas.openxmlformats.org/officeDocument/2006/relationships/image" Target="../media/image58.png"/><Relationship Id="rId5" Type="http://schemas.openxmlformats.org/officeDocument/2006/relationships/image" Target="../media/image62.png"/><Relationship Id="rId10" Type="http://schemas.openxmlformats.org/officeDocument/2006/relationships/image" Target="../media/image66.tiff"/><Relationship Id="rId4" Type="http://schemas.openxmlformats.org/officeDocument/2006/relationships/image" Target="../media/image61.png"/><Relationship Id="rId9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8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69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hyperlink" Target="https://www.nia.nih.gov/news/nih-funded-translational-research-centers-speed-diversify-alzheimers-drug-discovery" TargetMode="External"/><Relationship Id="rId4" Type="http://schemas.openxmlformats.org/officeDocument/2006/relationships/image" Target="../media/image51.jpeg"/><Relationship Id="rId9" Type="http://schemas.microsoft.com/office/2007/relationships/diagramDrawing" Target="../diagrams/drawing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.png"/><Relationship Id="rId5" Type="http://schemas.openxmlformats.org/officeDocument/2006/relationships/image" Target="../media/image4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hyperlink" Target="https://www.nia.nih.gov/approved-concepts" TargetMode="External"/><Relationship Id="rId7" Type="http://schemas.openxmlformats.org/officeDocument/2006/relationships/image" Target="../media/image76.png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www.nia.nih.gov/research/blog" TargetMode="External"/><Relationship Id="rId5" Type="http://schemas.openxmlformats.org/officeDocument/2006/relationships/hyperlink" Target="http://www.nia.nih.gov/AD-FOAs" TargetMode="External"/><Relationship Id="rId4" Type="http://schemas.openxmlformats.org/officeDocument/2006/relationships/hyperlink" Target="https://www.nia.nih.gov/research/fundin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2.tiff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tiff"/><Relationship Id="rId5" Type="http://schemas.openxmlformats.org/officeDocument/2006/relationships/image" Target="../media/image4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76200" y="990600"/>
            <a:ext cx="9144000" cy="16002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Alzheimer’s Disease Genetics Consortium</a:t>
            </a:r>
          </a:p>
          <a:p>
            <a:pPr algn="ctr"/>
            <a:r>
              <a:rPr lang="en-US" sz="3200" b="1" dirty="0"/>
              <a:t> </a:t>
            </a:r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Year Anniversary Symposium</a:t>
            </a:r>
          </a:p>
          <a:p>
            <a:pPr algn="ctr"/>
            <a:r>
              <a:rPr lang="en-US" sz="2800" b="1" dirty="0">
                <a:solidFill>
                  <a:srgbClr val="00B0F0"/>
                </a:solidFill>
                <a:latin typeface="+mj-lt"/>
                <a:ea typeface="Tahoma" pitchFamily="34" charset="0"/>
                <a:cs typeface="Tahoma" pitchFamily="34" charset="0"/>
              </a:rPr>
              <a:t>Philadelphia, PA</a:t>
            </a:r>
          </a:p>
          <a:p>
            <a:pPr algn="ctr">
              <a:lnSpc>
                <a:spcPct val="80000"/>
              </a:lnSpc>
            </a:pPr>
            <a:r>
              <a:rPr lang="en-US" sz="2800" b="1" dirty="0">
                <a:solidFill>
                  <a:srgbClr val="00B0F0"/>
                </a:solidFill>
                <a:latin typeface="+mj-lt"/>
                <a:ea typeface="Tahoma" pitchFamily="34" charset="0"/>
                <a:cs typeface="Tahoma" pitchFamily="34" charset="0"/>
              </a:rPr>
              <a:t>November 12, 2019 </a:t>
            </a:r>
          </a:p>
          <a:p>
            <a:pPr algn="ctr">
              <a:lnSpc>
                <a:spcPct val="80000"/>
              </a:lnSpc>
            </a:pPr>
            <a:endParaRPr lang="en-US" b="1" dirty="0">
              <a:solidFill>
                <a:schemeClr val="tx1"/>
              </a:solidFill>
              <a:latin typeface="+mj-lt"/>
              <a:ea typeface="Tahoma" pitchFamily="34" charset="0"/>
              <a:cs typeface="Tahoma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”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</a:rPr>
              <a:t>Progress and Opportunities Towards Advancing the National Plan to Address Alzheimer’s Disease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"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+mj-lt"/>
              <a:ea typeface="Tahoma" pitchFamily="34" charset="0"/>
              <a:cs typeface="Tahoma" pitchFamily="34" charset="0"/>
            </a:endParaRPr>
          </a:p>
          <a:p>
            <a:pPr algn="ctr">
              <a:lnSpc>
                <a:spcPct val="80000"/>
              </a:lnSpc>
            </a:pPr>
            <a:endParaRPr lang="en-US" b="1" dirty="0">
              <a:solidFill>
                <a:schemeClr val="tx1"/>
              </a:solidFill>
              <a:latin typeface="+mj-lt"/>
              <a:ea typeface="Tahoma" pitchFamily="34" charset="0"/>
              <a:cs typeface="Tahoma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2600" b="1" dirty="0">
                <a:solidFill>
                  <a:schemeClr val="tx1"/>
                </a:solidFill>
                <a:latin typeface="+mj-lt"/>
                <a:ea typeface="Tahoma" pitchFamily="34" charset="0"/>
                <a:cs typeface="Tahoma" pitchFamily="34" charset="0"/>
              </a:rPr>
              <a:t>Eliezer </a:t>
            </a:r>
            <a:r>
              <a:rPr lang="en-US" sz="2600" b="1" dirty="0" err="1">
                <a:solidFill>
                  <a:schemeClr val="tx1"/>
                </a:solidFill>
                <a:latin typeface="+mj-lt"/>
                <a:ea typeface="Tahoma" pitchFamily="34" charset="0"/>
                <a:cs typeface="Tahoma" pitchFamily="34" charset="0"/>
              </a:rPr>
              <a:t>Masliah</a:t>
            </a:r>
            <a:endParaRPr lang="en-US" sz="2600" b="1" dirty="0">
              <a:solidFill>
                <a:schemeClr val="tx1"/>
              </a:solidFill>
              <a:latin typeface="+mj-lt"/>
              <a:ea typeface="Tahoma" pitchFamily="34" charset="0"/>
              <a:cs typeface="Tahoma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Division of Neuroscience, </a:t>
            </a:r>
          </a:p>
          <a:p>
            <a:pPr algn="ctr">
              <a:lnSpc>
                <a:spcPct val="80000"/>
              </a:lnSpc>
            </a:pP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National Institute on  Aging, NIH</a:t>
            </a:r>
            <a:endParaRPr lang="en-US" sz="26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algn="ctr" eaLnBrk="1" hangingPunct="1">
              <a:lnSpc>
                <a:spcPct val="80000"/>
              </a:lnSpc>
            </a:pPr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algn="ctr" eaLnBrk="1" hangingPunct="1">
              <a:lnSpc>
                <a:spcPct val="80000"/>
              </a:lnSpc>
            </a:pPr>
            <a:endParaRPr lang="en-US" dirty="0">
              <a:latin typeface="+mj-lt"/>
            </a:endParaRPr>
          </a:p>
        </p:txBody>
      </p:sp>
      <p:pic>
        <p:nvPicPr>
          <p:cNvPr id="7" name="Picture 2" descr="C:\Users\buckholn\AppData\Local\Microsoft\Windows\Temporary Internet Files\Content.Outlook\CXWU2QKK\NIH_NIA_Master_Logo_2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250" y="6553200"/>
            <a:ext cx="1152749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338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6083" y="298770"/>
            <a:ext cx="9143999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Arial"/>
              </a:rPr>
              <a:t>Interactions among NIA sponsored centers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buckholn\AppData\Local\Microsoft\Windows\Temporary Internet Files\Content.Outlook\CXWU2QKK\NIH_NIA_Master_Logo_2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458" y="6335909"/>
            <a:ext cx="1974542" cy="5220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6007" y="1118604"/>
            <a:ext cx="8062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NIA Program Directors: </a:t>
            </a:r>
            <a:r>
              <a:rPr lang="en-US" dirty="0"/>
              <a:t>Nina Silverberg, Laurie Ryan, </a:t>
            </a:r>
            <a:r>
              <a:rPr lang="en-US" dirty="0" err="1"/>
              <a:t>Suzana</a:t>
            </a:r>
            <a:r>
              <a:rPr lang="en-US" dirty="0"/>
              <a:t> </a:t>
            </a:r>
            <a:r>
              <a:rPr lang="en-US" dirty="0" err="1"/>
              <a:t>Petanceska</a:t>
            </a:r>
            <a:r>
              <a:rPr lang="en-US" dirty="0"/>
              <a:t>, </a:t>
            </a:r>
          </a:p>
          <a:p>
            <a:r>
              <a:rPr lang="en-US" dirty="0"/>
              <a:t>Larry </a:t>
            </a:r>
            <a:r>
              <a:rPr lang="en-US" dirty="0" err="1"/>
              <a:t>Refolo</a:t>
            </a:r>
            <a:r>
              <a:rPr lang="en-US" dirty="0"/>
              <a:t>, Marilyn Miller, Dallas Anderson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9800"/>
            <a:ext cx="6595253" cy="37038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43316" y="1636087"/>
            <a:ext cx="2514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b="1" i="1" dirty="0"/>
              <a:t>ADSP-</a:t>
            </a:r>
            <a:r>
              <a:rPr lang="en-US" sz="1600" dirty="0"/>
              <a:t> </a:t>
            </a:r>
            <a:r>
              <a:rPr lang="en-US" sz="1600" dirty="0" err="1"/>
              <a:t>Alz</a:t>
            </a:r>
            <a:r>
              <a:rPr lang="en-US" sz="1600" dirty="0"/>
              <a:t> Dis sequencing program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i="1" dirty="0"/>
              <a:t>AMP-AD</a:t>
            </a:r>
            <a:r>
              <a:rPr lang="en-US" sz="1600" dirty="0"/>
              <a:t>- Accelerating medicines partnership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i="1" dirty="0"/>
              <a:t>ACTC</a:t>
            </a:r>
            <a:r>
              <a:rPr lang="en-US" sz="1600" dirty="0"/>
              <a:t>- </a:t>
            </a:r>
            <a:r>
              <a:rPr lang="en-US" sz="1600" dirty="0" err="1"/>
              <a:t>Alz</a:t>
            </a:r>
            <a:r>
              <a:rPr lang="en-US" sz="1600" dirty="0"/>
              <a:t> Dis Clinical trials consortium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i="1" dirty="0"/>
              <a:t>ADNI</a:t>
            </a:r>
            <a:r>
              <a:rPr lang="en-US" sz="1600" i="1" dirty="0"/>
              <a:t>-</a:t>
            </a:r>
            <a:r>
              <a:rPr lang="en-US" sz="1600" dirty="0"/>
              <a:t> </a:t>
            </a:r>
            <a:r>
              <a:rPr lang="en-US" sz="1600" dirty="0" err="1"/>
              <a:t>Alz</a:t>
            </a:r>
            <a:r>
              <a:rPr lang="en-US" sz="1600" dirty="0"/>
              <a:t> Dis Neuroimaging </a:t>
            </a:r>
            <a:r>
              <a:rPr lang="en-US" sz="1600" dirty="0" err="1"/>
              <a:t>initiativ</a:t>
            </a:r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sz="1600" b="1" i="1" dirty="0"/>
              <a:t>ADC’s</a:t>
            </a:r>
            <a:r>
              <a:rPr lang="en-US" sz="1600" b="1" dirty="0"/>
              <a:t>-</a:t>
            </a:r>
            <a:r>
              <a:rPr lang="en-US" sz="1600" dirty="0"/>
              <a:t> </a:t>
            </a:r>
            <a:r>
              <a:rPr lang="en-US" sz="1600" dirty="0" err="1"/>
              <a:t>Alz</a:t>
            </a:r>
            <a:r>
              <a:rPr lang="en-US" sz="1600" dirty="0"/>
              <a:t> Dis Centers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i="1" dirty="0"/>
              <a:t>NACC</a:t>
            </a:r>
            <a:r>
              <a:rPr lang="en-US" sz="1600" dirty="0"/>
              <a:t>- National AD coordinating center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i="1" dirty="0"/>
              <a:t>MODEL-AD</a:t>
            </a:r>
            <a:r>
              <a:rPr lang="en-US" sz="1600" dirty="0"/>
              <a:t>- Model Organism Develop and Evaluation for Late-onset AD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i="1" dirty="0"/>
              <a:t>NCRAD</a:t>
            </a:r>
            <a:r>
              <a:rPr lang="en-US" sz="1600" dirty="0"/>
              <a:t>- Natl Centralized Repository AD 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B55312-2823-E149-A205-A721E7CE46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416" y="5660195"/>
            <a:ext cx="2514600" cy="5069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C938FF-4220-9742-90D6-F590BE4AA2F0}"/>
              </a:ext>
            </a:extLst>
          </p:cNvPr>
          <p:cNvSpPr txBox="1"/>
          <p:nvPr/>
        </p:nvSpPr>
        <p:spPr>
          <a:xfrm>
            <a:off x="223040" y="5796748"/>
            <a:ext cx="34763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P20- Exploratory grants ADRC’s</a:t>
            </a:r>
          </a:p>
          <a:p>
            <a:r>
              <a:rPr lang="en-US" dirty="0"/>
              <a:t>RFA-AG-20-023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262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7400"/>
            <a:ext cx="9144000" cy="74295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NIA-AD programs from “</a:t>
            </a:r>
            <a:r>
              <a:rPr lang="en-US" sz="3200" b="1" i="1" dirty="0"/>
              <a:t>bench to bedside”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5" y="1371599"/>
            <a:ext cx="6420015" cy="47834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57675" y="2947428"/>
            <a:ext cx="23056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1F497D"/>
                </a:solidFill>
              </a:rPr>
              <a:t>NIA Program Director: Laurie Ryan</a:t>
            </a:r>
          </a:p>
          <a:p>
            <a:pPr marL="128588" indent="-128588">
              <a:buFont typeface="Arial" charset="0"/>
              <a:buChar char="•"/>
            </a:pPr>
            <a:endParaRPr lang="en-US" sz="1200" dirty="0"/>
          </a:p>
          <a:p>
            <a:r>
              <a:rPr lang="en-US" sz="1200" dirty="0"/>
              <a:t>PI’s: 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200" dirty="0"/>
              <a:t>Paul </a:t>
            </a:r>
            <a:r>
              <a:rPr lang="en-US" sz="1200" dirty="0" err="1"/>
              <a:t>Aisen</a:t>
            </a:r>
            <a:endParaRPr lang="en-US" sz="1200" dirty="0"/>
          </a:p>
          <a:p>
            <a:pPr marL="214313" indent="-214313">
              <a:buFont typeface="Arial" charset="0"/>
              <a:buChar char="•"/>
            </a:pPr>
            <a:r>
              <a:rPr lang="en-US" sz="1200" dirty="0" err="1"/>
              <a:t>Reisa</a:t>
            </a:r>
            <a:r>
              <a:rPr lang="en-US" sz="1200" dirty="0"/>
              <a:t> Sperling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200" dirty="0"/>
              <a:t>Ron Peterson</a:t>
            </a:r>
          </a:p>
          <a:p>
            <a:endParaRPr lang="en-US" sz="1200" dirty="0"/>
          </a:p>
          <a:p>
            <a:r>
              <a:rPr lang="en-US" sz="1200" dirty="0"/>
              <a:t>Conduct clinical trials (Phase I to III) of promising pharmacological and non-pharmacological interventions for cognitive and neuropsychiatric symptoms. </a:t>
            </a:r>
          </a:p>
          <a:p>
            <a:pPr marL="214313" indent="-214313">
              <a:buFont typeface="Arial" charset="0"/>
              <a:buChar char="•"/>
            </a:pPr>
            <a:endParaRPr lang="en-US" sz="1200" dirty="0"/>
          </a:p>
          <a:p>
            <a:endParaRPr lang="en-US" sz="1200" dirty="0"/>
          </a:p>
          <a:p>
            <a:pPr marL="128588" indent="-128588">
              <a:buFont typeface="Arial" charset="0"/>
              <a:buChar char="•"/>
            </a:pPr>
            <a:endParaRPr lang="en-US" sz="1200" dirty="0"/>
          </a:p>
          <a:p>
            <a:pPr marL="128588" indent="-128588">
              <a:buFont typeface="Arial" charset="0"/>
              <a:buChar char="•"/>
            </a:pP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0C25C6-F226-1549-9908-1C18B9624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1533984"/>
            <a:ext cx="1752600" cy="1354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935A4E-0CD0-1140-8384-A379F9F1610B}"/>
              </a:ext>
            </a:extLst>
          </p:cNvPr>
          <p:cNvSpPr txBox="1"/>
          <p:nvPr/>
        </p:nvSpPr>
        <p:spPr>
          <a:xfrm>
            <a:off x="180675" y="6155001"/>
            <a:ext cx="6451318" cy="369332"/>
          </a:xfrm>
          <a:prstGeom prst="rect">
            <a:avLst/>
          </a:prstGeom>
          <a:noFill/>
          <a:ln>
            <a:solidFill>
              <a:schemeClr val="accent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b="1" dirty="0"/>
              <a:t>Core principles</a:t>
            </a:r>
            <a:r>
              <a:rPr lang="en-US" i="1" dirty="0">
                <a:solidFill>
                  <a:srgbClr val="9D00FF"/>
                </a:solidFill>
              </a:rPr>
              <a:t>: data sharing, transparency, rigor in science </a:t>
            </a:r>
          </a:p>
        </p:txBody>
      </p:sp>
      <p:pic>
        <p:nvPicPr>
          <p:cNvPr id="8" name="Picture 2" descr="C:\Users\buckholn\AppData\Local\Microsoft\Windows\Temporary Internet Files\Content.Outlook\CXWU2QKK\NIH_NIA_Master_Logo_2Color.jpg">
            <a:extLst>
              <a:ext uri="{FF2B5EF4-FFF2-40B4-BE49-F238E27FC236}">
                <a16:creationId xmlns:a16="http://schemas.microsoft.com/office/drawing/2014/main" id="{C8880043-247A-D945-B813-42EF84EFF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250" y="6553200"/>
            <a:ext cx="1152749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675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eft Arrow 107"/>
          <p:cNvSpPr/>
          <p:nvPr/>
        </p:nvSpPr>
        <p:spPr>
          <a:xfrm>
            <a:off x="5676977" y="4726568"/>
            <a:ext cx="822960" cy="411480"/>
          </a:xfrm>
          <a:prstGeom prst="leftArrow">
            <a:avLst>
              <a:gd name="adj1" fmla="val 60000"/>
              <a:gd name="adj2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Left Arrow 105"/>
          <p:cNvSpPr/>
          <p:nvPr/>
        </p:nvSpPr>
        <p:spPr>
          <a:xfrm rot="20893890">
            <a:off x="5714891" y="4000998"/>
            <a:ext cx="822960" cy="411480"/>
          </a:xfrm>
          <a:prstGeom prst="leftArrow">
            <a:avLst>
              <a:gd name="adj1" fmla="val 60000"/>
              <a:gd name="adj2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Left Arrow 103"/>
          <p:cNvSpPr/>
          <p:nvPr/>
        </p:nvSpPr>
        <p:spPr>
          <a:xfrm rot="19683132">
            <a:off x="5627299" y="3208228"/>
            <a:ext cx="822960" cy="411480"/>
          </a:xfrm>
          <a:prstGeom prst="leftArrow">
            <a:avLst>
              <a:gd name="adj1" fmla="val 60000"/>
              <a:gd name="adj2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Left Arrow 102"/>
          <p:cNvSpPr/>
          <p:nvPr/>
        </p:nvSpPr>
        <p:spPr>
          <a:xfrm rot="18182056">
            <a:off x="5078174" y="2743369"/>
            <a:ext cx="822960" cy="411480"/>
          </a:xfrm>
          <a:prstGeom prst="leftArrow">
            <a:avLst>
              <a:gd name="adj1" fmla="val 60000"/>
              <a:gd name="adj2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Left Arrow 101"/>
          <p:cNvSpPr/>
          <p:nvPr/>
        </p:nvSpPr>
        <p:spPr>
          <a:xfrm rot="13919610">
            <a:off x="3173540" y="2736995"/>
            <a:ext cx="822960" cy="411480"/>
          </a:xfrm>
          <a:prstGeom prst="leftArrow">
            <a:avLst>
              <a:gd name="adj1" fmla="val 60000"/>
              <a:gd name="adj2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Left Arrow 99"/>
          <p:cNvSpPr/>
          <p:nvPr/>
        </p:nvSpPr>
        <p:spPr>
          <a:xfrm rot="12753968">
            <a:off x="2673206" y="3205658"/>
            <a:ext cx="822960" cy="411480"/>
          </a:xfrm>
          <a:prstGeom prst="leftArrow">
            <a:avLst>
              <a:gd name="adj1" fmla="val 60000"/>
              <a:gd name="adj2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9" name="Group 28"/>
          <p:cNvGrpSpPr/>
          <p:nvPr/>
        </p:nvGrpSpPr>
        <p:grpSpPr>
          <a:xfrm>
            <a:off x="1147592" y="1392500"/>
            <a:ext cx="6848815" cy="4012724"/>
            <a:chOff x="50975" y="999146"/>
            <a:chExt cx="9131753" cy="5350298"/>
          </a:xfrm>
        </p:grpSpPr>
        <p:sp>
          <p:nvSpPr>
            <p:cNvPr id="30" name="Freeform 35"/>
            <p:cNvSpPr>
              <a:spLocks noChangeAspect="1"/>
            </p:cNvSpPr>
            <p:nvPr/>
          </p:nvSpPr>
          <p:spPr>
            <a:xfrm>
              <a:off x="50975" y="3788066"/>
              <a:ext cx="1740355" cy="1188720"/>
            </a:xfrm>
            <a:custGeom>
              <a:avLst/>
              <a:gdLst>
                <a:gd name="connsiteX0" fmla="*/ 0 w 1020924"/>
                <a:gd name="connsiteY0" fmla="*/ 81674 h 816739"/>
                <a:gd name="connsiteX1" fmla="*/ 81674 w 1020924"/>
                <a:gd name="connsiteY1" fmla="*/ 0 h 816739"/>
                <a:gd name="connsiteX2" fmla="*/ 939250 w 1020924"/>
                <a:gd name="connsiteY2" fmla="*/ 0 h 816739"/>
                <a:gd name="connsiteX3" fmla="*/ 1020924 w 1020924"/>
                <a:gd name="connsiteY3" fmla="*/ 81674 h 816739"/>
                <a:gd name="connsiteX4" fmla="*/ 1020924 w 1020924"/>
                <a:gd name="connsiteY4" fmla="*/ 735065 h 816739"/>
                <a:gd name="connsiteX5" fmla="*/ 939250 w 1020924"/>
                <a:gd name="connsiteY5" fmla="*/ 816739 h 816739"/>
                <a:gd name="connsiteX6" fmla="*/ 81674 w 1020924"/>
                <a:gd name="connsiteY6" fmla="*/ 816739 h 816739"/>
                <a:gd name="connsiteX7" fmla="*/ 0 w 1020924"/>
                <a:gd name="connsiteY7" fmla="*/ 735065 h 816739"/>
                <a:gd name="connsiteX8" fmla="*/ 0 w 1020924"/>
                <a:gd name="connsiteY8" fmla="*/ 81674 h 816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0924" h="816739">
                  <a:moveTo>
                    <a:pt x="0" y="81674"/>
                  </a:moveTo>
                  <a:cubicBezTo>
                    <a:pt x="0" y="36567"/>
                    <a:pt x="36567" y="0"/>
                    <a:pt x="81674" y="0"/>
                  </a:cubicBezTo>
                  <a:lnTo>
                    <a:pt x="939250" y="0"/>
                  </a:lnTo>
                  <a:cubicBezTo>
                    <a:pt x="984357" y="0"/>
                    <a:pt x="1020924" y="36567"/>
                    <a:pt x="1020924" y="81674"/>
                  </a:cubicBezTo>
                  <a:lnTo>
                    <a:pt x="1020924" y="735065"/>
                  </a:lnTo>
                  <a:cubicBezTo>
                    <a:pt x="1020924" y="780172"/>
                    <a:pt x="984357" y="816739"/>
                    <a:pt x="939250" y="816739"/>
                  </a:cubicBezTo>
                  <a:lnTo>
                    <a:pt x="81674" y="816739"/>
                  </a:lnTo>
                  <a:cubicBezTo>
                    <a:pt x="36567" y="816739"/>
                    <a:pt x="0" y="780172"/>
                    <a:pt x="0" y="735065"/>
                  </a:cubicBezTo>
                  <a:lnTo>
                    <a:pt x="0" y="8167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228" tIns="32228" rIns="32228" bIns="32228" numCol="1" spcCol="1270" anchor="ctr" anchorCtr="0">
              <a:noAutofit/>
            </a:bodyPr>
            <a:lstStyle/>
            <a:p>
              <a:pPr algn="ctr" defTabSz="3333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105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1" name="Freeform 31"/>
            <p:cNvSpPr>
              <a:spLocks noChangeAspect="1"/>
            </p:cNvSpPr>
            <p:nvPr/>
          </p:nvSpPr>
          <p:spPr>
            <a:xfrm>
              <a:off x="3208067" y="3601269"/>
              <a:ext cx="2634108" cy="2634108"/>
            </a:xfrm>
            <a:custGeom>
              <a:avLst/>
              <a:gdLst>
                <a:gd name="connsiteX0" fmla="*/ 0 w 1458463"/>
                <a:gd name="connsiteY0" fmla="*/ 729232 h 1458463"/>
                <a:gd name="connsiteX1" fmla="*/ 729232 w 1458463"/>
                <a:gd name="connsiteY1" fmla="*/ 0 h 1458463"/>
                <a:gd name="connsiteX2" fmla="*/ 1458464 w 1458463"/>
                <a:gd name="connsiteY2" fmla="*/ 729232 h 1458463"/>
                <a:gd name="connsiteX3" fmla="*/ 729232 w 1458463"/>
                <a:gd name="connsiteY3" fmla="*/ 1458464 h 1458463"/>
                <a:gd name="connsiteX4" fmla="*/ 0 w 1458463"/>
                <a:gd name="connsiteY4" fmla="*/ 729232 h 145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8463" h="1458463">
                  <a:moveTo>
                    <a:pt x="0" y="729232"/>
                  </a:moveTo>
                  <a:cubicBezTo>
                    <a:pt x="0" y="326488"/>
                    <a:pt x="326488" y="0"/>
                    <a:pt x="729232" y="0"/>
                  </a:cubicBezTo>
                  <a:cubicBezTo>
                    <a:pt x="1131976" y="0"/>
                    <a:pt x="1458464" y="326488"/>
                    <a:pt x="1458464" y="729232"/>
                  </a:cubicBezTo>
                  <a:cubicBezTo>
                    <a:pt x="1458464" y="1131976"/>
                    <a:pt x="1131976" y="1458464"/>
                    <a:pt x="729232" y="1458464"/>
                  </a:cubicBezTo>
                  <a:cubicBezTo>
                    <a:pt x="326488" y="1458464"/>
                    <a:pt x="0" y="1131976"/>
                    <a:pt x="0" y="729232"/>
                  </a:cubicBez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7810" tIns="167810" rIns="167810" bIns="16781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400" b="1">
                  <a:solidFill>
                    <a:prstClr val="white"/>
                  </a:solidFill>
                  <a:latin typeface="+mj-lt"/>
                </a:rPr>
                <a:t>UNDERSTANDING THE COMPLEX BIOLOGY OF AD/ADRD </a:t>
              </a:r>
            </a:p>
          </p:txBody>
        </p:sp>
        <p:sp>
          <p:nvSpPr>
            <p:cNvPr id="32" name="Freeform 33"/>
            <p:cNvSpPr>
              <a:spLocks noChangeAspect="1"/>
            </p:cNvSpPr>
            <p:nvPr/>
          </p:nvSpPr>
          <p:spPr>
            <a:xfrm>
              <a:off x="50975" y="5160723"/>
              <a:ext cx="1740355" cy="1188720"/>
            </a:xfrm>
            <a:custGeom>
              <a:avLst/>
              <a:gdLst>
                <a:gd name="connsiteX0" fmla="*/ 0 w 1020924"/>
                <a:gd name="connsiteY0" fmla="*/ 81674 h 816739"/>
                <a:gd name="connsiteX1" fmla="*/ 81674 w 1020924"/>
                <a:gd name="connsiteY1" fmla="*/ 0 h 816739"/>
                <a:gd name="connsiteX2" fmla="*/ 939250 w 1020924"/>
                <a:gd name="connsiteY2" fmla="*/ 0 h 816739"/>
                <a:gd name="connsiteX3" fmla="*/ 1020924 w 1020924"/>
                <a:gd name="connsiteY3" fmla="*/ 81674 h 816739"/>
                <a:gd name="connsiteX4" fmla="*/ 1020924 w 1020924"/>
                <a:gd name="connsiteY4" fmla="*/ 735065 h 816739"/>
                <a:gd name="connsiteX5" fmla="*/ 939250 w 1020924"/>
                <a:gd name="connsiteY5" fmla="*/ 816739 h 816739"/>
                <a:gd name="connsiteX6" fmla="*/ 81674 w 1020924"/>
                <a:gd name="connsiteY6" fmla="*/ 816739 h 816739"/>
                <a:gd name="connsiteX7" fmla="*/ 0 w 1020924"/>
                <a:gd name="connsiteY7" fmla="*/ 735065 h 816739"/>
                <a:gd name="connsiteX8" fmla="*/ 0 w 1020924"/>
                <a:gd name="connsiteY8" fmla="*/ 81674 h 816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0924" h="816739">
                  <a:moveTo>
                    <a:pt x="0" y="81674"/>
                  </a:moveTo>
                  <a:cubicBezTo>
                    <a:pt x="0" y="36567"/>
                    <a:pt x="36567" y="0"/>
                    <a:pt x="81674" y="0"/>
                  </a:cubicBezTo>
                  <a:lnTo>
                    <a:pt x="939250" y="0"/>
                  </a:lnTo>
                  <a:cubicBezTo>
                    <a:pt x="984357" y="0"/>
                    <a:pt x="1020924" y="36567"/>
                    <a:pt x="1020924" y="81674"/>
                  </a:cubicBezTo>
                  <a:lnTo>
                    <a:pt x="1020924" y="735065"/>
                  </a:lnTo>
                  <a:cubicBezTo>
                    <a:pt x="1020924" y="780172"/>
                    <a:pt x="984357" y="816739"/>
                    <a:pt x="939250" y="816739"/>
                  </a:cubicBezTo>
                  <a:lnTo>
                    <a:pt x="81674" y="816739"/>
                  </a:lnTo>
                  <a:cubicBezTo>
                    <a:pt x="36567" y="816739"/>
                    <a:pt x="0" y="780172"/>
                    <a:pt x="0" y="735065"/>
                  </a:cubicBezTo>
                  <a:lnTo>
                    <a:pt x="0" y="8167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228" tIns="32228" rIns="32228" bIns="32228" numCol="1" spcCol="1270" anchor="ctr" anchorCtr="0">
              <a:noAutofit/>
            </a:bodyPr>
            <a:lstStyle/>
            <a:p>
              <a:pPr algn="ctr" defTabSz="3333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050" b="1" dirty="0">
                  <a:solidFill>
                    <a:prstClr val="white"/>
                  </a:solidFill>
                  <a:latin typeface="+mj-lt"/>
                </a:rPr>
                <a:t>PROTEOME REGULATION</a:t>
              </a: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>
            <a:xfrm>
              <a:off x="53970" y="2425377"/>
              <a:ext cx="1737360" cy="1188720"/>
            </a:xfrm>
            <a:custGeom>
              <a:avLst/>
              <a:gdLst>
                <a:gd name="connsiteX0" fmla="*/ 0 w 1020924"/>
                <a:gd name="connsiteY0" fmla="*/ 81674 h 816739"/>
                <a:gd name="connsiteX1" fmla="*/ 81674 w 1020924"/>
                <a:gd name="connsiteY1" fmla="*/ 0 h 816739"/>
                <a:gd name="connsiteX2" fmla="*/ 939250 w 1020924"/>
                <a:gd name="connsiteY2" fmla="*/ 0 h 816739"/>
                <a:gd name="connsiteX3" fmla="*/ 1020924 w 1020924"/>
                <a:gd name="connsiteY3" fmla="*/ 81674 h 816739"/>
                <a:gd name="connsiteX4" fmla="*/ 1020924 w 1020924"/>
                <a:gd name="connsiteY4" fmla="*/ 735065 h 816739"/>
                <a:gd name="connsiteX5" fmla="*/ 939250 w 1020924"/>
                <a:gd name="connsiteY5" fmla="*/ 816739 h 816739"/>
                <a:gd name="connsiteX6" fmla="*/ 81674 w 1020924"/>
                <a:gd name="connsiteY6" fmla="*/ 816739 h 816739"/>
                <a:gd name="connsiteX7" fmla="*/ 0 w 1020924"/>
                <a:gd name="connsiteY7" fmla="*/ 735065 h 816739"/>
                <a:gd name="connsiteX8" fmla="*/ 0 w 1020924"/>
                <a:gd name="connsiteY8" fmla="*/ 81674 h 816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0924" h="816739">
                  <a:moveTo>
                    <a:pt x="0" y="81674"/>
                  </a:moveTo>
                  <a:cubicBezTo>
                    <a:pt x="0" y="36567"/>
                    <a:pt x="36567" y="0"/>
                    <a:pt x="81674" y="0"/>
                  </a:cubicBezTo>
                  <a:lnTo>
                    <a:pt x="939250" y="0"/>
                  </a:lnTo>
                  <a:cubicBezTo>
                    <a:pt x="984357" y="0"/>
                    <a:pt x="1020924" y="36567"/>
                    <a:pt x="1020924" y="81674"/>
                  </a:cubicBezTo>
                  <a:lnTo>
                    <a:pt x="1020924" y="735065"/>
                  </a:lnTo>
                  <a:cubicBezTo>
                    <a:pt x="1020924" y="780172"/>
                    <a:pt x="984357" y="816739"/>
                    <a:pt x="939250" y="816739"/>
                  </a:cubicBezTo>
                  <a:lnTo>
                    <a:pt x="81674" y="816739"/>
                  </a:lnTo>
                  <a:cubicBezTo>
                    <a:pt x="36567" y="816739"/>
                    <a:pt x="0" y="780172"/>
                    <a:pt x="0" y="735065"/>
                  </a:cubicBezTo>
                  <a:lnTo>
                    <a:pt x="0" y="8167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228" tIns="32228" rIns="32228" bIns="32228" numCol="1" spcCol="1270" anchor="ctr" anchorCtr="0">
              <a:noAutofit/>
            </a:bodyPr>
            <a:lstStyle/>
            <a:p>
              <a:pPr algn="ctr" defTabSz="3333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1050">
                <a:solidFill>
                  <a:prstClr val="white"/>
                </a:solidFill>
                <a:latin typeface="+mj-lt"/>
              </a:endParaRPr>
            </a:p>
            <a:p>
              <a:pPr algn="ctr" defTabSz="3333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050">
                  <a:solidFill>
                    <a:prstClr val="white"/>
                  </a:solidFill>
                  <a:latin typeface="+mj-lt"/>
                </a:rPr>
                <a:t> </a:t>
              </a:r>
            </a:p>
          </p:txBody>
        </p:sp>
        <p:sp>
          <p:nvSpPr>
            <p:cNvPr id="35" name="Freeform 43"/>
            <p:cNvSpPr>
              <a:spLocks/>
            </p:cNvSpPr>
            <p:nvPr/>
          </p:nvSpPr>
          <p:spPr>
            <a:xfrm>
              <a:off x="392156" y="1021232"/>
              <a:ext cx="1737360" cy="1188720"/>
            </a:xfrm>
            <a:custGeom>
              <a:avLst/>
              <a:gdLst>
                <a:gd name="connsiteX0" fmla="*/ 0 w 1020924"/>
                <a:gd name="connsiteY0" fmla="*/ 81674 h 816739"/>
                <a:gd name="connsiteX1" fmla="*/ 81674 w 1020924"/>
                <a:gd name="connsiteY1" fmla="*/ 0 h 816739"/>
                <a:gd name="connsiteX2" fmla="*/ 939250 w 1020924"/>
                <a:gd name="connsiteY2" fmla="*/ 0 h 816739"/>
                <a:gd name="connsiteX3" fmla="*/ 1020924 w 1020924"/>
                <a:gd name="connsiteY3" fmla="*/ 81674 h 816739"/>
                <a:gd name="connsiteX4" fmla="*/ 1020924 w 1020924"/>
                <a:gd name="connsiteY4" fmla="*/ 735065 h 816739"/>
                <a:gd name="connsiteX5" fmla="*/ 939250 w 1020924"/>
                <a:gd name="connsiteY5" fmla="*/ 816739 h 816739"/>
                <a:gd name="connsiteX6" fmla="*/ 81674 w 1020924"/>
                <a:gd name="connsiteY6" fmla="*/ 816739 h 816739"/>
                <a:gd name="connsiteX7" fmla="*/ 0 w 1020924"/>
                <a:gd name="connsiteY7" fmla="*/ 735065 h 816739"/>
                <a:gd name="connsiteX8" fmla="*/ 0 w 1020924"/>
                <a:gd name="connsiteY8" fmla="*/ 81674 h 816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0924" h="816739">
                  <a:moveTo>
                    <a:pt x="0" y="81674"/>
                  </a:moveTo>
                  <a:cubicBezTo>
                    <a:pt x="0" y="36567"/>
                    <a:pt x="36567" y="0"/>
                    <a:pt x="81674" y="0"/>
                  </a:cubicBezTo>
                  <a:lnTo>
                    <a:pt x="939250" y="0"/>
                  </a:lnTo>
                  <a:cubicBezTo>
                    <a:pt x="984357" y="0"/>
                    <a:pt x="1020924" y="36567"/>
                    <a:pt x="1020924" y="81674"/>
                  </a:cubicBezTo>
                  <a:lnTo>
                    <a:pt x="1020924" y="735065"/>
                  </a:lnTo>
                  <a:cubicBezTo>
                    <a:pt x="1020924" y="780172"/>
                    <a:pt x="984357" y="816739"/>
                    <a:pt x="939250" y="816739"/>
                  </a:cubicBezTo>
                  <a:lnTo>
                    <a:pt x="81674" y="816739"/>
                  </a:lnTo>
                  <a:cubicBezTo>
                    <a:pt x="36567" y="816739"/>
                    <a:pt x="0" y="780172"/>
                    <a:pt x="0" y="735065"/>
                  </a:cubicBezTo>
                  <a:lnTo>
                    <a:pt x="0" y="81674"/>
                  </a:lnTo>
                  <a:close/>
                </a:path>
              </a:pathLst>
            </a:custGeom>
            <a:solidFill>
              <a:srgbClr val="92D050">
                <a:alpha val="6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228" tIns="32228" rIns="32228" bIns="32228" numCol="1" spcCol="1270" anchor="ctr" anchorCtr="0">
              <a:noAutofit/>
            </a:bodyPr>
            <a:lstStyle/>
            <a:p>
              <a:pPr algn="ctr" defTabSz="3333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050" b="1" dirty="0">
                  <a:solidFill>
                    <a:schemeClr val="tx1"/>
                  </a:solidFill>
                  <a:latin typeface="+mj-lt"/>
                </a:rPr>
                <a:t>MOLECULAR BASIS FOR AD HETEROGENEITY</a:t>
              </a:r>
            </a:p>
            <a:p>
              <a:pPr algn="ctr" defTabSz="3333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050" b="1" dirty="0">
                  <a:solidFill>
                    <a:schemeClr val="tx1"/>
                  </a:solidFill>
                  <a:latin typeface="+mj-lt"/>
                </a:rPr>
                <a:t>and mixed pathology</a:t>
              </a:r>
            </a:p>
          </p:txBody>
        </p:sp>
        <p:sp>
          <p:nvSpPr>
            <p:cNvPr id="36" name="Freeform 45"/>
            <p:cNvSpPr>
              <a:spLocks/>
            </p:cNvSpPr>
            <p:nvPr/>
          </p:nvSpPr>
          <p:spPr>
            <a:xfrm>
              <a:off x="2426965" y="999146"/>
              <a:ext cx="1904999" cy="1188720"/>
            </a:xfrm>
            <a:custGeom>
              <a:avLst/>
              <a:gdLst>
                <a:gd name="connsiteX0" fmla="*/ 0 w 1020924"/>
                <a:gd name="connsiteY0" fmla="*/ 81674 h 816739"/>
                <a:gd name="connsiteX1" fmla="*/ 81674 w 1020924"/>
                <a:gd name="connsiteY1" fmla="*/ 0 h 816739"/>
                <a:gd name="connsiteX2" fmla="*/ 939250 w 1020924"/>
                <a:gd name="connsiteY2" fmla="*/ 0 h 816739"/>
                <a:gd name="connsiteX3" fmla="*/ 1020924 w 1020924"/>
                <a:gd name="connsiteY3" fmla="*/ 81674 h 816739"/>
                <a:gd name="connsiteX4" fmla="*/ 1020924 w 1020924"/>
                <a:gd name="connsiteY4" fmla="*/ 735065 h 816739"/>
                <a:gd name="connsiteX5" fmla="*/ 939250 w 1020924"/>
                <a:gd name="connsiteY5" fmla="*/ 816739 h 816739"/>
                <a:gd name="connsiteX6" fmla="*/ 81674 w 1020924"/>
                <a:gd name="connsiteY6" fmla="*/ 816739 h 816739"/>
                <a:gd name="connsiteX7" fmla="*/ 0 w 1020924"/>
                <a:gd name="connsiteY7" fmla="*/ 735065 h 816739"/>
                <a:gd name="connsiteX8" fmla="*/ 0 w 1020924"/>
                <a:gd name="connsiteY8" fmla="*/ 81674 h 816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0924" h="816739">
                  <a:moveTo>
                    <a:pt x="0" y="81674"/>
                  </a:moveTo>
                  <a:cubicBezTo>
                    <a:pt x="0" y="36567"/>
                    <a:pt x="36567" y="0"/>
                    <a:pt x="81674" y="0"/>
                  </a:cubicBezTo>
                  <a:lnTo>
                    <a:pt x="939250" y="0"/>
                  </a:lnTo>
                  <a:cubicBezTo>
                    <a:pt x="984357" y="0"/>
                    <a:pt x="1020924" y="36567"/>
                    <a:pt x="1020924" y="81674"/>
                  </a:cubicBezTo>
                  <a:lnTo>
                    <a:pt x="1020924" y="735065"/>
                  </a:lnTo>
                  <a:cubicBezTo>
                    <a:pt x="1020924" y="780172"/>
                    <a:pt x="984357" y="816739"/>
                    <a:pt x="939250" y="816739"/>
                  </a:cubicBezTo>
                  <a:lnTo>
                    <a:pt x="81674" y="816739"/>
                  </a:lnTo>
                  <a:cubicBezTo>
                    <a:pt x="36567" y="816739"/>
                    <a:pt x="0" y="780172"/>
                    <a:pt x="0" y="735065"/>
                  </a:cubicBezTo>
                  <a:lnTo>
                    <a:pt x="0" y="81674"/>
                  </a:lnTo>
                  <a:close/>
                </a:path>
              </a:pathLst>
            </a:custGeom>
            <a:solidFill>
              <a:srgbClr val="92D050">
                <a:alpha val="59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228" tIns="32228" rIns="32228" bIns="32228" numCol="1" spcCol="1270" anchor="ctr" anchorCtr="0">
              <a:noAutofit/>
            </a:bodyPr>
            <a:lstStyle/>
            <a:p>
              <a:pPr algn="ctr" defTabSz="333375">
                <a:lnSpc>
                  <a:spcPts val="1275"/>
                </a:lnSpc>
                <a:spcBef>
                  <a:spcPct val="0"/>
                </a:spcBef>
                <a:defRPr/>
              </a:pPr>
              <a:endParaRPr lang="en-US" sz="900" dirty="0">
                <a:solidFill>
                  <a:schemeClr val="tx1"/>
                </a:solidFill>
                <a:latin typeface="+mj-lt"/>
              </a:endParaRPr>
            </a:p>
            <a:p>
              <a:pPr algn="ctr" defTabSz="333375">
                <a:lnSpc>
                  <a:spcPts val="1275"/>
                </a:lnSpc>
                <a:spcBef>
                  <a:spcPct val="0"/>
                </a:spcBef>
                <a:defRPr/>
              </a:pPr>
              <a:r>
                <a:rPr lang="en-US" sz="900" b="1" dirty="0">
                  <a:solidFill>
                    <a:schemeClr val="tx1"/>
                  </a:solidFill>
                  <a:latin typeface="+mj-lt"/>
                </a:rPr>
                <a:t>DYNAMIC INTERACTION BETWEEN PERIPHERAL SYSTEMS AND BRAIN AGING/AD </a:t>
              </a:r>
            </a:p>
            <a:p>
              <a:pPr algn="ctr" defTabSz="333375">
                <a:lnSpc>
                  <a:spcPts val="1275"/>
                </a:lnSpc>
                <a:spcBef>
                  <a:spcPct val="0"/>
                </a:spcBef>
                <a:defRPr/>
              </a:pPr>
              <a:r>
                <a:rPr lang="en-US" sz="900" b="1" dirty="0">
                  <a:solidFill>
                    <a:schemeClr val="tx1"/>
                  </a:solidFill>
                  <a:latin typeface="+mj-lt"/>
                </a:rPr>
                <a:t> </a:t>
              </a:r>
            </a:p>
          </p:txBody>
        </p:sp>
        <p:sp>
          <p:nvSpPr>
            <p:cNvPr id="37" name="Freeform 47"/>
            <p:cNvSpPr>
              <a:spLocks/>
            </p:cNvSpPr>
            <p:nvPr/>
          </p:nvSpPr>
          <p:spPr>
            <a:xfrm>
              <a:off x="4755411" y="1018397"/>
              <a:ext cx="1904999" cy="1188720"/>
            </a:xfrm>
            <a:custGeom>
              <a:avLst/>
              <a:gdLst>
                <a:gd name="connsiteX0" fmla="*/ 0 w 1020924"/>
                <a:gd name="connsiteY0" fmla="*/ 81674 h 816739"/>
                <a:gd name="connsiteX1" fmla="*/ 81674 w 1020924"/>
                <a:gd name="connsiteY1" fmla="*/ 0 h 816739"/>
                <a:gd name="connsiteX2" fmla="*/ 939250 w 1020924"/>
                <a:gd name="connsiteY2" fmla="*/ 0 h 816739"/>
                <a:gd name="connsiteX3" fmla="*/ 1020924 w 1020924"/>
                <a:gd name="connsiteY3" fmla="*/ 81674 h 816739"/>
                <a:gd name="connsiteX4" fmla="*/ 1020924 w 1020924"/>
                <a:gd name="connsiteY4" fmla="*/ 735065 h 816739"/>
                <a:gd name="connsiteX5" fmla="*/ 939250 w 1020924"/>
                <a:gd name="connsiteY5" fmla="*/ 816739 h 816739"/>
                <a:gd name="connsiteX6" fmla="*/ 81674 w 1020924"/>
                <a:gd name="connsiteY6" fmla="*/ 816739 h 816739"/>
                <a:gd name="connsiteX7" fmla="*/ 0 w 1020924"/>
                <a:gd name="connsiteY7" fmla="*/ 735065 h 816739"/>
                <a:gd name="connsiteX8" fmla="*/ 0 w 1020924"/>
                <a:gd name="connsiteY8" fmla="*/ 81674 h 816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0924" h="816739">
                  <a:moveTo>
                    <a:pt x="0" y="81674"/>
                  </a:moveTo>
                  <a:cubicBezTo>
                    <a:pt x="0" y="36567"/>
                    <a:pt x="36567" y="0"/>
                    <a:pt x="81674" y="0"/>
                  </a:cubicBezTo>
                  <a:lnTo>
                    <a:pt x="939250" y="0"/>
                  </a:lnTo>
                  <a:cubicBezTo>
                    <a:pt x="984357" y="0"/>
                    <a:pt x="1020924" y="36567"/>
                    <a:pt x="1020924" y="81674"/>
                  </a:cubicBezTo>
                  <a:lnTo>
                    <a:pt x="1020924" y="735065"/>
                  </a:lnTo>
                  <a:cubicBezTo>
                    <a:pt x="1020924" y="780172"/>
                    <a:pt x="984357" y="816739"/>
                    <a:pt x="939250" y="816739"/>
                  </a:cubicBezTo>
                  <a:lnTo>
                    <a:pt x="81674" y="816739"/>
                  </a:lnTo>
                  <a:cubicBezTo>
                    <a:pt x="36567" y="816739"/>
                    <a:pt x="0" y="780172"/>
                    <a:pt x="0" y="735065"/>
                  </a:cubicBezTo>
                  <a:lnTo>
                    <a:pt x="0" y="81674"/>
                  </a:lnTo>
                  <a:close/>
                </a:path>
              </a:pathLst>
            </a:custGeom>
            <a:solidFill>
              <a:srgbClr val="92D050">
                <a:alpha val="6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228" tIns="32228" rIns="32228" bIns="32228" numCol="1" spcCol="1270" anchor="ctr" anchorCtr="0">
              <a:noAutofit/>
            </a:bodyPr>
            <a:lstStyle/>
            <a:p>
              <a:pPr algn="ctr" defTabSz="3333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050" b="1">
                  <a:solidFill>
                    <a:schemeClr val="tx1"/>
                  </a:solidFill>
                  <a:latin typeface="+mj-lt"/>
                </a:rPr>
                <a:t>UNDERSTANDING NEURODEGENERATION IN THE CONTEXT OF AGING </a:t>
              </a:r>
            </a:p>
          </p:txBody>
        </p:sp>
        <p:sp>
          <p:nvSpPr>
            <p:cNvPr id="38" name="Freeform 49"/>
            <p:cNvSpPr>
              <a:spLocks/>
            </p:cNvSpPr>
            <p:nvPr/>
          </p:nvSpPr>
          <p:spPr>
            <a:xfrm>
              <a:off x="7277730" y="2425378"/>
              <a:ext cx="1737360" cy="1188720"/>
            </a:xfrm>
            <a:custGeom>
              <a:avLst/>
              <a:gdLst>
                <a:gd name="connsiteX0" fmla="*/ 0 w 1020924"/>
                <a:gd name="connsiteY0" fmla="*/ 81674 h 816739"/>
                <a:gd name="connsiteX1" fmla="*/ 81674 w 1020924"/>
                <a:gd name="connsiteY1" fmla="*/ 0 h 816739"/>
                <a:gd name="connsiteX2" fmla="*/ 939250 w 1020924"/>
                <a:gd name="connsiteY2" fmla="*/ 0 h 816739"/>
                <a:gd name="connsiteX3" fmla="*/ 1020924 w 1020924"/>
                <a:gd name="connsiteY3" fmla="*/ 81674 h 816739"/>
                <a:gd name="connsiteX4" fmla="*/ 1020924 w 1020924"/>
                <a:gd name="connsiteY4" fmla="*/ 735065 h 816739"/>
                <a:gd name="connsiteX5" fmla="*/ 939250 w 1020924"/>
                <a:gd name="connsiteY5" fmla="*/ 816739 h 816739"/>
                <a:gd name="connsiteX6" fmla="*/ 81674 w 1020924"/>
                <a:gd name="connsiteY6" fmla="*/ 816739 h 816739"/>
                <a:gd name="connsiteX7" fmla="*/ 0 w 1020924"/>
                <a:gd name="connsiteY7" fmla="*/ 735065 h 816739"/>
                <a:gd name="connsiteX8" fmla="*/ 0 w 1020924"/>
                <a:gd name="connsiteY8" fmla="*/ 81674 h 816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0924" h="816739">
                  <a:moveTo>
                    <a:pt x="0" y="81674"/>
                  </a:moveTo>
                  <a:cubicBezTo>
                    <a:pt x="0" y="36567"/>
                    <a:pt x="36567" y="0"/>
                    <a:pt x="81674" y="0"/>
                  </a:cubicBezTo>
                  <a:lnTo>
                    <a:pt x="939250" y="0"/>
                  </a:lnTo>
                  <a:cubicBezTo>
                    <a:pt x="984357" y="0"/>
                    <a:pt x="1020924" y="36567"/>
                    <a:pt x="1020924" y="81674"/>
                  </a:cubicBezTo>
                  <a:lnTo>
                    <a:pt x="1020924" y="735065"/>
                  </a:lnTo>
                  <a:cubicBezTo>
                    <a:pt x="1020924" y="780172"/>
                    <a:pt x="984357" y="816739"/>
                    <a:pt x="939250" y="816739"/>
                  </a:cubicBezTo>
                  <a:lnTo>
                    <a:pt x="81674" y="816739"/>
                  </a:lnTo>
                  <a:cubicBezTo>
                    <a:pt x="36567" y="816739"/>
                    <a:pt x="0" y="780172"/>
                    <a:pt x="0" y="735065"/>
                  </a:cubicBezTo>
                  <a:lnTo>
                    <a:pt x="0" y="81674"/>
                  </a:lnTo>
                  <a:close/>
                </a:path>
              </a:pathLst>
            </a:custGeom>
            <a:solidFill>
              <a:srgbClr val="FFC000">
                <a:alpha val="6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228" tIns="32228" rIns="32228" bIns="32228" numCol="1" spcCol="1270" anchor="ctr" anchorCtr="0">
              <a:noAutofit/>
            </a:bodyPr>
            <a:lstStyle/>
            <a:p>
              <a:pPr algn="ctr" defTabSz="3333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050" b="1" dirty="0">
                  <a:solidFill>
                    <a:schemeClr val="tx1"/>
                  </a:solidFill>
                  <a:latin typeface="+mj-lt"/>
                </a:rPr>
                <a:t>SEX DIFFERENCES AND AD RISK</a:t>
              </a:r>
            </a:p>
          </p:txBody>
        </p:sp>
        <p:sp>
          <p:nvSpPr>
            <p:cNvPr id="39" name="Freeform 51"/>
            <p:cNvSpPr>
              <a:spLocks/>
            </p:cNvSpPr>
            <p:nvPr/>
          </p:nvSpPr>
          <p:spPr>
            <a:xfrm>
              <a:off x="7277729" y="3789124"/>
              <a:ext cx="1904997" cy="1188720"/>
            </a:xfrm>
            <a:custGeom>
              <a:avLst/>
              <a:gdLst>
                <a:gd name="connsiteX0" fmla="*/ 0 w 1020924"/>
                <a:gd name="connsiteY0" fmla="*/ 81674 h 816739"/>
                <a:gd name="connsiteX1" fmla="*/ 81674 w 1020924"/>
                <a:gd name="connsiteY1" fmla="*/ 0 h 816739"/>
                <a:gd name="connsiteX2" fmla="*/ 939250 w 1020924"/>
                <a:gd name="connsiteY2" fmla="*/ 0 h 816739"/>
                <a:gd name="connsiteX3" fmla="*/ 1020924 w 1020924"/>
                <a:gd name="connsiteY3" fmla="*/ 81674 h 816739"/>
                <a:gd name="connsiteX4" fmla="*/ 1020924 w 1020924"/>
                <a:gd name="connsiteY4" fmla="*/ 735065 h 816739"/>
                <a:gd name="connsiteX5" fmla="*/ 939250 w 1020924"/>
                <a:gd name="connsiteY5" fmla="*/ 816739 h 816739"/>
                <a:gd name="connsiteX6" fmla="*/ 81674 w 1020924"/>
                <a:gd name="connsiteY6" fmla="*/ 816739 h 816739"/>
                <a:gd name="connsiteX7" fmla="*/ 0 w 1020924"/>
                <a:gd name="connsiteY7" fmla="*/ 735065 h 816739"/>
                <a:gd name="connsiteX8" fmla="*/ 0 w 1020924"/>
                <a:gd name="connsiteY8" fmla="*/ 81674 h 816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0924" h="816739">
                  <a:moveTo>
                    <a:pt x="0" y="81674"/>
                  </a:moveTo>
                  <a:cubicBezTo>
                    <a:pt x="0" y="36567"/>
                    <a:pt x="36567" y="0"/>
                    <a:pt x="81674" y="0"/>
                  </a:cubicBezTo>
                  <a:lnTo>
                    <a:pt x="939250" y="0"/>
                  </a:lnTo>
                  <a:cubicBezTo>
                    <a:pt x="984357" y="0"/>
                    <a:pt x="1020924" y="36567"/>
                    <a:pt x="1020924" y="81674"/>
                  </a:cubicBezTo>
                  <a:lnTo>
                    <a:pt x="1020924" y="735065"/>
                  </a:lnTo>
                  <a:cubicBezTo>
                    <a:pt x="1020924" y="780172"/>
                    <a:pt x="984357" y="816739"/>
                    <a:pt x="939250" y="816739"/>
                  </a:cubicBezTo>
                  <a:lnTo>
                    <a:pt x="81674" y="816739"/>
                  </a:lnTo>
                  <a:cubicBezTo>
                    <a:pt x="36567" y="816739"/>
                    <a:pt x="0" y="780172"/>
                    <a:pt x="0" y="735065"/>
                  </a:cubicBezTo>
                  <a:lnTo>
                    <a:pt x="0" y="81674"/>
                  </a:lnTo>
                  <a:close/>
                </a:path>
              </a:pathLst>
            </a:custGeom>
            <a:solidFill>
              <a:srgbClr val="FFC000">
                <a:alpha val="51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228" tIns="32228" rIns="32228" bIns="32228" numCol="1" spcCol="1270" anchor="ctr" anchorCtr="0">
              <a:noAutofit/>
            </a:bodyPr>
            <a:lstStyle/>
            <a:p>
              <a:pPr algn="ctr" defTabSz="3333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000" b="1">
                  <a:solidFill>
                    <a:schemeClr val="tx1"/>
                  </a:solidFill>
                  <a:latin typeface="+mj-lt"/>
                </a:rPr>
                <a:t>COMMON MECHANISMS OF NEURODEGENERATION</a:t>
              </a:r>
            </a:p>
          </p:txBody>
        </p:sp>
        <p:sp>
          <p:nvSpPr>
            <p:cNvPr id="40" name="Freeform 53"/>
            <p:cNvSpPr>
              <a:spLocks/>
            </p:cNvSpPr>
            <p:nvPr/>
          </p:nvSpPr>
          <p:spPr>
            <a:xfrm>
              <a:off x="7277730" y="5160724"/>
              <a:ext cx="1904998" cy="1188720"/>
            </a:xfrm>
            <a:custGeom>
              <a:avLst/>
              <a:gdLst>
                <a:gd name="connsiteX0" fmla="*/ 0 w 1020924"/>
                <a:gd name="connsiteY0" fmla="*/ 81674 h 816739"/>
                <a:gd name="connsiteX1" fmla="*/ 81674 w 1020924"/>
                <a:gd name="connsiteY1" fmla="*/ 0 h 816739"/>
                <a:gd name="connsiteX2" fmla="*/ 939250 w 1020924"/>
                <a:gd name="connsiteY2" fmla="*/ 0 h 816739"/>
                <a:gd name="connsiteX3" fmla="*/ 1020924 w 1020924"/>
                <a:gd name="connsiteY3" fmla="*/ 81674 h 816739"/>
                <a:gd name="connsiteX4" fmla="*/ 1020924 w 1020924"/>
                <a:gd name="connsiteY4" fmla="*/ 735065 h 816739"/>
                <a:gd name="connsiteX5" fmla="*/ 939250 w 1020924"/>
                <a:gd name="connsiteY5" fmla="*/ 816739 h 816739"/>
                <a:gd name="connsiteX6" fmla="*/ 81674 w 1020924"/>
                <a:gd name="connsiteY6" fmla="*/ 816739 h 816739"/>
                <a:gd name="connsiteX7" fmla="*/ 0 w 1020924"/>
                <a:gd name="connsiteY7" fmla="*/ 735065 h 816739"/>
                <a:gd name="connsiteX8" fmla="*/ 0 w 1020924"/>
                <a:gd name="connsiteY8" fmla="*/ 81674 h 816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0924" h="816739">
                  <a:moveTo>
                    <a:pt x="0" y="81674"/>
                  </a:moveTo>
                  <a:cubicBezTo>
                    <a:pt x="0" y="36567"/>
                    <a:pt x="36567" y="0"/>
                    <a:pt x="81674" y="0"/>
                  </a:cubicBezTo>
                  <a:lnTo>
                    <a:pt x="939250" y="0"/>
                  </a:lnTo>
                  <a:cubicBezTo>
                    <a:pt x="984357" y="0"/>
                    <a:pt x="1020924" y="36567"/>
                    <a:pt x="1020924" y="81674"/>
                  </a:cubicBezTo>
                  <a:lnTo>
                    <a:pt x="1020924" y="735065"/>
                  </a:lnTo>
                  <a:cubicBezTo>
                    <a:pt x="1020924" y="780172"/>
                    <a:pt x="984357" y="816739"/>
                    <a:pt x="939250" y="816739"/>
                  </a:cubicBezTo>
                  <a:lnTo>
                    <a:pt x="81674" y="816739"/>
                  </a:lnTo>
                  <a:cubicBezTo>
                    <a:pt x="36567" y="816739"/>
                    <a:pt x="0" y="780172"/>
                    <a:pt x="0" y="735065"/>
                  </a:cubicBezTo>
                  <a:lnTo>
                    <a:pt x="0" y="81674"/>
                  </a:lnTo>
                  <a:close/>
                </a:path>
              </a:pathLst>
            </a:custGeom>
            <a:solidFill>
              <a:srgbClr val="FFC000">
                <a:alpha val="55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228" tIns="32228" rIns="32228" bIns="32228" numCol="1" spcCol="1270" anchor="ctr" anchorCtr="0">
              <a:noAutofit/>
            </a:bodyPr>
            <a:lstStyle/>
            <a:p>
              <a:pPr algn="ctr" defTabSz="3333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050" b="1" dirty="0">
                  <a:solidFill>
                    <a:schemeClr val="tx1"/>
                  </a:solidFill>
                  <a:latin typeface="+mj-lt"/>
                </a:rPr>
                <a:t>MECHANISMS OF NPS IN AD </a:t>
              </a:r>
            </a:p>
          </p:txBody>
        </p:sp>
        <p:sp>
          <p:nvSpPr>
            <p:cNvPr id="43" name="Freeform 47">
              <a:extLst>
                <a:ext uri="{FF2B5EF4-FFF2-40B4-BE49-F238E27FC236}">
                  <a16:creationId xmlns:a16="http://schemas.microsoft.com/office/drawing/2014/main" id="{1595C2B1-1B15-416D-BCE3-E0C6AA7A78C6}"/>
                </a:ext>
              </a:extLst>
            </p:cNvPr>
            <p:cNvSpPr>
              <a:spLocks/>
            </p:cNvSpPr>
            <p:nvPr/>
          </p:nvSpPr>
          <p:spPr>
            <a:xfrm>
              <a:off x="6796393" y="1018397"/>
              <a:ext cx="1904999" cy="1188720"/>
            </a:xfrm>
            <a:custGeom>
              <a:avLst/>
              <a:gdLst>
                <a:gd name="connsiteX0" fmla="*/ 0 w 1020924"/>
                <a:gd name="connsiteY0" fmla="*/ 81674 h 816739"/>
                <a:gd name="connsiteX1" fmla="*/ 81674 w 1020924"/>
                <a:gd name="connsiteY1" fmla="*/ 0 h 816739"/>
                <a:gd name="connsiteX2" fmla="*/ 939250 w 1020924"/>
                <a:gd name="connsiteY2" fmla="*/ 0 h 816739"/>
                <a:gd name="connsiteX3" fmla="*/ 1020924 w 1020924"/>
                <a:gd name="connsiteY3" fmla="*/ 81674 h 816739"/>
                <a:gd name="connsiteX4" fmla="*/ 1020924 w 1020924"/>
                <a:gd name="connsiteY4" fmla="*/ 735065 h 816739"/>
                <a:gd name="connsiteX5" fmla="*/ 939250 w 1020924"/>
                <a:gd name="connsiteY5" fmla="*/ 816739 h 816739"/>
                <a:gd name="connsiteX6" fmla="*/ 81674 w 1020924"/>
                <a:gd name="connsiteY6" fmla="*/ 816739 h 816739"/>
                <a:gd name="connsiteX7" fmla="*/ 0 w 1020924"/>
                <a:gd name="connsiteY7" fmla="*/ 735065 h 816739"/>
                <a:gd name="connsiteX8" fmla="*/ 0 w 1020924"/>
                <a:gd name="connsiteY8" fmla="*/ 81674 h 816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0924" h="816739">
                  <a:moveTo>
                    <a:pt x="0" y="81674"/>
                  </a:moveTo>
                  <a:cubicBezTo>
                    <a:pt x="0" y="36567"/>
                    <a:pt x="36567" y="0"/>
                    <a:pt x="81674" y="0"/>
                  </a:cubicBezTo>
                  <a:lnTo>
                    <a:pt x="939250" y="0"/>
                  </a:lnTo>
                  <a:cubicBezTo>
                    <a:pt x="984357" y="0"/>
                    <a:pt x="1020924" y="36567"/>
                    <a:pt x="1020924" y="81674"/>
                  </a:cubicBezTo>
                  <a:lnTo>
                    <a:pt x="1020924" y="735065"/>
                  </a:lnTo>
                  <a:cubicBezTo>
                    <a:pt x="1020924" y="780172"/>
                    <a:pt x="984357" y="816739"/>
                    <a:pt x="939250" y="816739"/>
                  </a:cubicBezTo>
                  <a:lnTo>
                    <a:pt x="81674" y="816739"/>
                  </a:lnTo>
                  <a:cubicBezTo>
                    <a:pt x="36567" y="816739"/>
                    <a:pt x="0" y="780172"/>
                    <a:pt x="0" y="735065"/>
                  </a:cubicBezTo>
                  <a:lnTo>
                    <a:pt x="0" y="81674"/>
                  </a:lnTo>
                  <a:close/>
                </a:path>
              </a:pathLst>
            </a:custGeom>
            <a:solidFill>
              <a:srgbClr val="92D050">
                <a:alpha val="61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228" tIns="32228" rIns="32228" bIns="32228" numCol="1" spcCol="1270" anchor="ctr" anchorCtr="0">
              <a:noAutofit/>
            </a:bodyPr>
            <a:lstStyle/>
            <a:p>
              <a:pPr algn="ctr" defTabSz="3333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050" b="1">
                  <a:solidFill>
                    <a:schemeClr val="tx1"/>
                  </a:solidFill>
                  <a:latin typeface="+mj-lt"/>
                </a:rPr>
                <a:t>COMLEX BIOLOGY OF RESILIENCE</a:t>
              </a:r>
            </a:p>
          </p:txBody>
        </p:sp>
      </p:grpSp>
      <p:sp>
        <p:nvSpPr>
          <p:cNvPr id="41" name="Left Arrow 32"/>
          <p:cNvSpPr/>
          <p:nvPr/>
        </p:nvSpPr>
        <p:spPr>
          <a:xfrm rot="10800000">
            <a:off x="2570664" y="4777828"/>
            <a:ext cx="822960" cy="411480"/>
          </a:xfrm>
          <a:prstGeom prst="leftArrow">
            <a:avLst>
              <a:gd name="adj1" fmla="val 60000"/>
              <a:gd name="adj2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vert" anchor="ctr" anchorCtr="0"/>
          <a:lstStyle/>
          <a:p>
            <a:pPr>
              <a:defRPr/>
            </a:pPr>
            <a:endParaRPr lang="en-US" sz="135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2" name="Left Arrow 34"/>
          <p:cNvSpPr/>
          <p:nvPr/>
        </p:nvSpPr>
        <p:spPr>
          <a:xfrm rot="11627873">
            <a:off x="2570663" y="3931248"/>
            <a:ext cx="822960" cy="411480"/>
          </a:xfrm>
          <a:prstGeom prst="leftArrow">
            <a:avLst>
              <a:gd name="adj1" fmla="val 60000"/>
              <a:gd name="adj2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4" name="Left Arrow 102"/>
          <p:cNvSpPr/>
          <p:nvPr/>
        </p:nvSpPr>
        <p:spPr>
          <a:xfrm rot="16200000">
            <a:off x="4154805" y="2611843"/>
            <a:ext cx="765810" cy="411480"/>
          </a:xfrm>
          <a:prstGeom prst="leftArrow">
            <a:avLst>
              <a:gd name="adj1" fmla="val 60000"/>
              <a:gd name="adj2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EB65B2-43F7-4D5D-A92C-B5D9E71ADFBA}"/>
              </a:ext>
            </a:extLst>
          </p:cNvPr>
          <p:cNvSpPr txBox="1"/>
          <p:nvPr/>
        </p:nvSpPr>
        <p:spPr>
          <a:xfrm>
            <a:off x="1229386" y="2676773"/>
            <a:ext cx="11143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+mj-lt"/>
              </a:rPr>
              <a:t>CELL SENESCENCE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48E4BE-4F35-4F60-9108-C5629E1AE961}"/>
              </a:ext>
            </a:extLst>
          </p:cNvPr>
          <p:cNvSpPr txBox="1"/>
          <p:nvPr/>
        </p:nvSpPr>
        <p:spPr>
          <a:xfrm>
            <a:off x="1247368" y="3730209"/>
            <a:ext cx="11358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+mj-lt"/>
              </a:rPr>
              <a:t>MICROBIAL PATHOGENS</a:t>
            </a:r>
          </a:p>
        </p:txBody>
      </p: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103920" y="327737"/>
            <a:ext cx="9143999" cy="1143000"/>
          </a:xfrm>
        </p:spPr>
        <p:txBody>
          <a:bodyPr>
            <a:noAutofit/>
          </a:bodyPr>
          <a:lstStyle/>
          <a:p>
            <a:pPr lvl="0" algn="ctr" defTabSz="457200">
              <a:spcBef>
                <a:spcPts val="0"/>
              </a:spcBef>
              <a:defRPr/>
            </a:pPr>
            <a:r>
              <a:rPr lang="en-US" sz="2400" b="1" spc="0" dirty="0"/>
              <a:t>Alzheimer’s Disease and Related Dementias FOAs</a:t>
            </a:r>
            <a:br>
              <a:rPr lang="en-US" sz="2400" b="1" spc="0" dirty="0">
                <a:solidFill>
                  <a:prstClr val="black"/>
                </a:solidFill>
              </a:rPr>
            </a:br>
            <a:r>
              <a:rPr lang="en-US" sz="2400" spc="0" dirty="0">
                <a:solidFill>
                  <a:prstClr val="black"/>
                </a:solidFill>
                <a:hlinkClick r:id="rId3"/>
              </a:rPr>
              <a:t>http://www.nia.nih.gov/AD-FOAs</a:t>
            </a:r>
            <a:r>
              <a:rPr lang="en-US" sz="2400" spc="0" dirty="0">
                <a:solidFill>
                  <a:prstClr val="black"/>
                </a:solidFill>
              </a:rPr>
              <a:t> </a:t>
            </a:r>
            <a:br>
              <a:rPr lang="en-US" sz="2400" spc="0" dirty="0">
                <a:solidFill>
                  <a:prstClr val="black"/>
                </a:solidFill>
              </a:rPr>
            </a:b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352" y="2487307"/>
            <a:ext cx="1174090" cy="7855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492" y="4676411"/>
            <a:ext cx="972636" cy="5120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6407" y="3549233"/>
            <a:ext cx="1048840" cy="6828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291" y="1506267"/>
            <a:ext cx="1092200" cy="641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6200" y="1371600"/>
            <a:ext cx="1321267" cy="802853"/>
          </a:xfrm>
          <a:prstGeom prst="rect">
            <a:avLst/>
          </a:prstGeom>
        </p:spPr>
      </p:pic>
      <p:sp>
        <p:nvSpPr>
          <p:cNvPr id="45" name="Freeform 33">
            <a:extLst>
              <a:ext uri="{FF2B5EF4-FFF2-40B4-BE49-F238E27FC236}">
                <a16:creationId xmlns:a16="http://schemas.microsoft.com/office/drawing/2014/main" id="{ECB5F378-53E8-DE45-9570-6267D6062972}"/>
              </a:ext>
            </a:extLst>
          </p:cNvPr>
          <p:cNvSpPr>
            <a:spLocks noChangeAspect="1"/>
          </p:cNvSpPr>
          <p:nvPr/>
        </p:nvSpPr>
        <p:spPr>
          <a:xfrm>
            <a:off x="1162654" y="5454155"/>
            <a:ext cx="1305266" cy="891540"/>
          </a:xfrm>
          <a:custGeom>
            <a:avLst/>
            <a:gdLst>
              <a:gd name="connsiteX0" fmla="*/ 0 w 1020924"/>
              <a:gd name="connsiteY0" fmla="*/ 81674 h 816739"/>
              <a:gd name="connsiteX1" fmla="*/ 81674 w 1020924"/>
              <a:gd name="connsiteY1" fmla="*/ 0 h 816739"/>
              <a:gd name="connsiteX2" fmla="*/ 939250 w 1020924"/>
              <a:gd name="connsiteY2" fmla="*/ 0 h 816739"/>
              <a:gd name="connsiteX3" fmla="*/ 1020924 w 1020924"/>
              <a:gd name="connsiteY3" fmla="*/ 81674 h 816739"/>
              <a:gd name="connsiteX4" fmla="*/ 1020924 w 1020924"/>
              <a:gd name="connsiteY4" fmla="*/ 735065 h 816739"/>
              <a:gd name="connsiteX5" fmla="*/ 939250 w 1020924"/>
              <a:gd name="connsiteY5" fmla="*/ 816739 h 816739"/>
              <a:gd name="connsiteX6" fmla="*/ 81674 w 1020924"/>
              <a:gd name="connsiteY6" fmla="*/ 816739 h 816739"/>
              <a:gd name="connsiteX7" fmla="*/ 0 w 1020924"/>
              <a:gd name="connsiteY7" fmla="*/ 735065 h 816739"/>
              <a:gd name="connsiteX8" fmla="*/ 0 w 1020924"/>
              <a:gd name="connsiteY8" fmla="*/ 81674 h 816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0924" h="816739">
                <a:moveTo>
                  <a:pt x="0" y="81674"/>
                </a:moveTo>
                <a:cubicBezTo>
                  <a:pt x="0" y="36567"/>
                  <a:pt x="36567" y="0"/>
                  <a:pt x="81674" y="0"/>
                </a:cubicBezTo>
                <a:lnTo>
                  <a:pt x="939250" y="0"/>
                </a:lnTo>
                <a:cubicBezTo>
                  <a:pt x="984357" y="0"/>
                  <a:pt x="1020924" y="36567"/>
                  <a:pt x="1020924" y="81674"/>
                </a:cubicBezTo>
                <a:lnTo>
                  <a:pt x="1020924" y="735065"/>
                </a:lnTo>
                <a:cubicBezTo>
                  <a:pt x="1020924" y="780172"/>
                  <a:pt x="984357" y="816739"/>
                  <a:pt x="939250" y="816739"/>
                </a:cubicBezTo>
                <a:lnTo>
                  <a:pt x="81674" y="816739"/>
                </a:lnTo>
                <a:cubicBezTo>
                  <a:pt x="36567" y="816739"/>
                  <a:pt x="0" y="780172"/>
                  <a:pt x="0" y="735065"/>
                </a:cubicBezTo>
                <a:lnTo>
                  <a:pt x="0" y="8167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228" tIns="32228" rIns="32228" bIns="32228" numCol="1" spcCol="1270" anchor="ctr" anchorCtr="0">
            <a:noAutofit/>
          </a:bodyPr>
          <a:lstStyle/>
          <a:p>
            <a:pPr algn="ctr" defTabSz="3333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050" b="1" dirty="0">
                <a:solidFill>
                  <a:prstClr val="white"/>
                </a:solidFill>
                <a:latin typeface="+mj-lt"/>
              </a:rPr>
              <a:t>OSCILLATORY</a:t>
            </a:r>
          </a:p>
          <a:p>
            <a:pPr algn="ctr" defTabSz="3333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050" b="1" dirty="0">
                <a:solidFill>
                  <a:prstClr val="white"/>
                </a:solidFill>
                <a:latin typeface="+mj-lt"/>
              </a:rPr>
              <a:t>GENE EXPRESSION</a:t>
            </a:r>
          </a:p>
        </p:txBody>
      </p:sp>
      <p:sp>
        <p:nvSpPr>
          <p:cNvPr id="48" name="Left Arrow 32">
            <a:extLst>
              <a:ext uri="{FF2B5EF4-FFF2-40B4-BE49-F238E27FC236}">
                <a16:creationId xmlns:a16="http://schemas.microsoft.com/office/drawing/2014/main" id="{A192E6E0-8253-574B-9C0E-4A4793FDE505}"/>
              </a:ext>
            </a:extLst>
          </p:cNvPr>
          <p:cNvSpPr/>
          <p:nvPr/>
        </p:nvSpPr>
        <p:spPr>
          <a:xfrm rot="9166366">
            <a:off x="2658026" y="5515275"/>
            <a:ext cx="822960" cy="411480"/>
          </a:xfrm>
          <a:prstGeom prst="leftArrow">
            <a:avLst>
              <a:gd name="adj1" fmla="val 60000"/>
              <a:gd name="adj2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vert" anchor="ctr" anchorCtr="0"/>
          <a:lstStyle/>
          <a:p>
            <a:pPr>
              <a:defRPr/>
            </a:pPr>
            <a:endParaRPr lang="en-US" sz="135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9" name="Freeform 53">
            <a:extLst>
              <a:ext uri="{FF2B5EF4-FFF2-40B4-BE49-F238E27FC236}">
                <a16:creationId xmlns:a16="http://schemas.microsoft.com/office/drawing/2014/main" id="{73EEA1C1-41EE-244E-A832-B4522F28CD85}"/>
              </a:ext>
            </a:extLst>
          </p:cNvPr>
          <p:cNvSpPr>
            <a:spLocks/>
          </p:cNvSpPr>
          <p:nvPr/>
        </p:nvSpPr>
        <p:spPr>
          <a:xfrm>
            <a:off x="6589429" y="5509467"/>
            <a:ext cx="1428749" cy="891540"/>
          </a:xfrm>
          <a:custGeom>
            <a:avLst/>
            <a:gdLst>
              <a:gd name="connsiteX0" fmla="*/ 0 w 1020924"/>
              <a:gd name="connsiteY0" fmla="*/ 81674 h 816739"/>
              <a:gd name="connsiteX1" fmla="*/ 81674 w 1020924"/>
              <a:gd name="connsiteY1" fmla="*/ 0 h 816739"/>
              <a:gd name="connsiteX2" fmla="*/ 939250 w 1020924"/>
              <a:gd name="connsiteY2" fmla="*/ 0 h 816739"/>
              <a:gd name="connsiteX3" fmla="*/ 1020924 w 1020924"/>
              <a:gd name="connsiteY3" fmla="*/ 81674 h 816739"/>
              <a:gd name="connsiteX4" fmla="*/ 1020924 w 1020924"/>
              <a:gd name="connsiteY4" fmla="*/ 735065 h 816739"/>
              <a:gd name="connsiteX5" fmla="*/ 939250 w 1020924"/>
              <a:gd name="connsiteY5" fmla="*/ 816739 h 816739"/>
              <a:gd name="connsiteX6" fmla="*/ 81674 w 1020924"/>
              <a:gd name="connsiteY6" fmla="*/ 816739 h 816739"/>
              <a:gd name="connsiteX7" fmla="*/ 0 w 1020924"/>
              <a:gd name="connsiteY7" fmla="*/ 735065 h 816739"/>
              <a:gd name="connsiteX8" fmla="*/ 0 w 1020924"/>
              <a:gd name="connsiteY8" fmla="*/ 81674 h 816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0924" h="816739">
                <a:moveTo>
                  <a:pt x="0" y="81674"/>
                </a:moveTo>
                <a:cubicBezTo>
                  <a:pt x="0" y="36567"/>
                  <a:pt x="36567" y="0"/>
                  <a:pt x="81674" y="0"/>
                </a:cubicBezTo>
                <a:lnTo>
                  <a:pt x="939250" y="0"/>
                </a:lnTo>
                <a:cubicBezTo>
                  <a:pt x="984357" y="0"/>
                  <a:pt x="1020924" y="36567"/>
                  <a:pt x="1020924" y="81674"/>
                </a:cubicBezTo>
                <a:lnTo>
                  <a:pt x="1020924" y="735065"/>
                </a:lnTo>
                <a:cubicBezTo>
                  <a:pt x="1020924" y="780172"/>
                  <a:pt x="984357" y="816739"/>
                  <a:pt x="939250" y="816739"/>
                </a:cubicBezTo>
                <a:lnTo>
                  <a:pt x="81674" y="816739"/>
                </a:lnTo>
                <a:cubicBezTo>
                  <a:pt x="36567" y="816739"/>
                  <a:pt x="0" y="780172"/>
                  <a:pt x="0" y="735065"/>
                </a:cubicBezTo>
                <a:lnTo>
                  <a:pt x="0" y="81674"/>
                </a:lnTo>
                <a:close/>
              </a:path>
            </a:pathLst>
          </a:custGeom>
          <a:solidFill>
            <a:srgbClr val="FFC000">
              <a:alpha val="5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228" tIns="32228" rIns="32228" bIns="32228" numCol="1" spcCol="1270" anchor="ctr" anchorCtr="0">
            <a:noAutofit/>
          </a:bodyPr>
          <a:lstStyle/>
          <a:p>
            <a:pPr algn="ctr" defTabSz="3333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050" b="1" dirty="0">
                <a:solidFill>
                  <a:schemeClr val="tx1"/>
                </a:solidFill>
                <a:latin typeface="+mj-lt"/>
              </a:rPr>
              <a:t>OLIGOMER/PFF SEED BANK</a:t>
            </a:r>
          </a:p>
        </p:txBody>
      </p:sp>
      <p:sp>
        <p:nvSpPr>
          <p:cNvPr id="50" name="Left Arrow 107">
            <a:extLst>
              <a:ext uri="{FF2B5EF4-FFF2-40B4-BE49-F238E27FC236}">
                <a16:creationId xmlns:a16="http://schemas.microsoft.com/office/drawing/2014/main" id="{48560E86-0B33-7F4B-ADCB-FE673B2EBF20}"/>
              </a:ext>
            </a:extLst>
          </p:cNvPr>
          <p:cNvSpPr/>
          <p:nvPr/>
        </p:nvSpPr>
        <p:spPr>
          <a:xfrm rot="1339056">
            <a:off x="5676977" y="5563709"/>
            <a:ext cx="822960" cy="411480"/>
          </a:xfrm>
          <a:prstGeom prst="leftArrow">
            <a:avLst>
              <a:gd name="adj1" fmla="val 60000"/>
              <a:gd name="adj2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F99C26-8D70-594D-87BF-2999EB74B8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7" y="2377529"/>
            <a:ext cx="1028700" cy="1028700"/>
          </a:xfrm>
          <a:prstGeom prst="rect">
            <a:avLst/>
          </a:prstGeom>
        </p:spPr>
      </p:pic>
      <p:pic>
        <p:nvPicPr>
          <p:cNvPr id="52" name="Picture 51" descr="A picture containing furniture, rug, teddy&#10;&#10;Description automatically generated">
            <a:extLst>
              <a:ext uri="{FF2B5EF4-FFF2-40B4-BE49-F238E27FC236}">
                <a16:creationId xmlns:a16="http://schemas.microsoft.com/office/drawing/2014/main" id="{901EC30F-2591-B544-8911-D43B628E18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37" y="3619042"/>
            <a:ext cx="986899" cy="6130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A4C708-BFF7-F44E-8B71-9610FBE375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6" y="4568956"/>
            <a:ext cx="1028700" cy="7554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AD638B-970B-C54D-A63D-A5F687C978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2" y="5470780"/>
            <a:ext cx="1011250" cy="9357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852F55-C7F3-5642-AE53-D8C27904C5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27028" y="5594781"/>
            <a:ext cx="793593" cy="687781"/>
          </a:xfrm>
          <a:prstGeom prst="rect">
            <a:avLst/>
          </a:prstGeom>
        </p:spPr>
      </p:pic>
      <p:pic>
        <p:nvPicPr>
          <p:cNvPr id="51" name="Picture 2" descr="C:\Users\buckholn\AppData\Local\Microsoft\Windows\Temporary Internet Files\Content.Outlook\CXWU2QKK\NIH_NIA_Master_Logo_2Color.jpg">
            <a:extLst>
              <a:ext uri="{FF2B5EF4-FFF2-40B4-BE49-F238E27FC236}">
                <a16:creationId xmlns:a16="http://schemas.microsoft.com/office/drawing/2014/main" id="{290A0228-FCD4-DC47-B39D-542C69E2D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250" y="6553200"/>
            <a:ext cx="1152749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439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29814" y="2236743"/>
            <a:ext cx="1770786" cy="36933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Proteinopathy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111272" y="5160180"/>
            <a:ext cx="1980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Synapse damage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37355" y="5958553"/>
            <a:ext cx="2159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Neurodegeneration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06473" y="2820755"/>
            <a:ext cx="121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Abeta</a:t>
            </a:r>
          </a:p>
          <a:p>
            <a:r>
              <a:rPr lang="en-US" dirty="0"/>
              <a:t>Tau</a:t>
            </a:r>
          </a:p>
          <a:p>
            <a:r>
              <a:rPr lang="en-US" dirty="0"/>
              <a:t>Synuclein</a:t>
            </a:r>
          </a:p>
          <a:p>
            <a:r>
              <a:rPr lang="en-US" dirty="0"/>
              <a:t>TDP43</a:t>
            </a:r>
          </a:p>
          <a:p>
            <a:r>
              <a:rPr lang="en-US" dirty="0"/>
              <a:t>Others</a:t>
            </a:r>
          </a:p>
        </p:txBody>
      </p:sp>
      <p:sp>
        <p:nvSpPr>
          <p:cNvPr id="14" name="Down Arrow 13"/>
          <p:cNvSpPr/>
          <p:nvPr/>
        </p:nvSpPr>
        <p:spPr>
          <a:xfrm>
            <a:off x="2074138" y="2642620"/>
            <a:ext cx="1143000" cy="2362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Left-Right Arrow 14"/>
          <p:cNvSpPr/>
          <p:nvPr/>
        </p:nvSpPr>
        <p:spPr>
          <a:xfrm>
            <a:off x="2645638" y="3559419"/>
            <a:ext cx="768350" cy="454801"/>
          </a:xfrm>
          <a:prstGeom prst="leftRightArrow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2842488" y="2638266"/>
            <a:ext cx="1143000" cy="2362200"/>
          </a:xfrm>
          <a:prstGeom prst="downArrow">
            <a:avLst/>
          </a:prstGeom>
          <a:solidFill>
            <a:schemeClr val="bg2">
              <a:alpha val="58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Arrow Connector 19"/>
          <p:cNvCxnSpPr>
            <a:cxnSpLocks/>
            <a:stCxn id="9" idx="2"/>
          </p:cNvCxnSpPr>
          <p:nvPr/>
        </p:nvCxnSpPr>
        <p:spPr>
          <a:xfrm>
            <a:off x="3101287" y="5529512"/>
            <a:ext cx="0" cy="484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Left Brace 4"/>
          <p:cNvSpPr/>
          <p:nvPr/>
        </p:nvSpPr>
        <p:spPr>
          <a:xfrm>
            <a:off x="-43148" y="2331876"/>
            <a:ext cx="409896" cy="273617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Left-Right Arrow 35"/>
          <p:cNvSpPr/>
          <p:nvPr/>
        </p:nvSpPr>
        <p:spPr>
          <a:xfrm>
            <a:off x="2657123" y="2896955"/>
            <a:ext cx="768350" cy="454801"/>
          </a:xfrm>
          <a:prstGeom prst="leftRightArrow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0" y="354683"/>
            <a:ext cx="9143999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rgbClr val="002060"/>
                </a:solidFill>
                <a:cs typeface="Arial"/>
              </a:rPr>
              <a:t>Understanding AD in the context of Aging</a:t>
            </a:r>
            <a:endParaRPr lang="en-US" sz="3000" b="1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4F1BFB-A8C2-244C-A6DF-CBAAC2A00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416" y="2053643"/>
            <a:ext cx="2331819" cy="9012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22CE492-ABC3-4647-8A88-AB5ECFD0BC43}"/>
              </a:ext>
            </a:extLst>
          </p:cNvPr>
          <p:cNvSpPr/>
          <p:nvPr/>
        </p:nvSpPr>
        <p:spPr>
          <a:xfrm>
            <a:off x="5954489" y="1592325"/>
            <a:ext cx="2514600" cy="369332"/>
          </a:xfrm>
          <a:prstGeom prst="roundRect">
            <a:avLst/>
          </a:prstGeom>
          <a:solidFill>
            <a:schemeClr val="tx2">
              <a:lumMod val="60000"/>
              <a:lumOff val="40000"/>
              <a:alpha val="71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DNA damage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5A665F-1C66-8644-BDED-8AA16F5CEEAE}"/>
              </a:ext>
            </a:extLst>
          </p:cNvPr>
          <p:cNvSpPr txBox="1"/>
          <p:nvPr/>
        </p:nvSpPr>
        <p:spPr>
          <a:xfrm>
            <a:off x="160213" y="2180760"/>
            <a:ext cx="24673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 err="1"/>
              <a:t>Proteostasis</a:t>
            </a:r>
            <a:endParaRPr lang="en-US" dirty="0"/>
          </a:p>
          <a:p>
            <a:r>
              <a:rPr lang="en-US" dirty="0"/>
              <a:t>Mitochondria</a:t>
            </a:r>
          </a:p>
          <a:p>
            <a:r>
              <a:rPr lang="en-US" dirty="0"/>
              <a:t>Inflammation</a:t>
            </a:r>
          </a:p>
          <a:p>
            <a:r>
              <a:rPr lang="en-US" dirty="0"/>
              <a:t>Endosomes</a:t>
            </a:r>
          </a:p>
          <a:p>
            <a:r>
              <a:rPr lang="en-US" dirty="0"/>
              <a:t>Growth Factors</a:t>
            </a:r>
          </a:p>
          <a:p>
            <a:r>
              <a:rPr lang="en-US" dirty="0"/>
              <a:t>Epigenetics</a:t>
            </a:r>
          </a:p>
          <a:p>
            <a:r>
              <a:rPr lang="en-US" b="1" i="1" dirty="0"/>
              <a:t>DNA damage</a:t>
            </a:r>
          </a:p>
          <a:p>
            <a:r>
              <a:rPr lang="en-US" b="1" i="1" dirty="0"/>
              <a:t>Senescent cells</a:t>
            </a:r>
          </a:p>
          <a:p>
            <a:r>
              <a:rPr lang="en-US" b="1" i="1" dirty="0"/>
              <a:t>Immune surveillance</a:t>
            </a:r>
          </a:p>
          <a:p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60C3E2F-CBDE-8B41-8E88-FF6811377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25" y="3581970"/>
            <a:ext cx="2743200" cy="647876"/>
          </a:xfrm>
          <a:prstGeom prst="rect">
            <a:avLst/>
          </a:prstGeom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CDBD705-12E9-2C49-A09D-15C048CBB167}"/>
              </a:ext>
            </a:extLst>
          </p:cNvPr>
          <p:cNvSpPr/>
          <p:nvPr/>
        </p:nvSpPr>
        <p:spPr>
          <a:xfrm>
            <a:off x="5954489" y="3133194"/>
            <a:ext cx="2514600" cy="369332"/>
          </a:xfrm>
          <a:prstGeom prst="roundRect">
            <a:avLst/>
          </a:prstGeom>
          <a:solidFill>
            <a:schemeClr val="accent1">
              <a:alpha val="79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Transposable elements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02B08A0-EEBA-E049-811F-0E433FBDCC3D}"/>
              </a:ext>
            </a:extLst>
          </p:cNvPr>
          <p:cNvSpPr/>
          <p:nvPr/>
        </p:nvSpPr>
        <p:spPr>
          <a:xfrm>
            <a:off x="5480766" y="4330112"/>
            <a:ext cx="3383117" cy="369332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senescence/immune surveillance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91B6717-B899-E548-9740-6AE548B10229}"/>
              </a:ext>
            </a:extLst>
          </p:cNvPr>
          <p:cNvSpPr/>
          <p:nvPr/>
        </p:nvSpPr>
        <p:spPr>
          <a:xfrm>
            <a:off x="5573489" y="1011122"/>
            <a:ext cx="3276600" cy="445532"/>
          </a:xfrm>
          <a:prstGeom prst="roundRect">
            <a:avLst/>
          </a:prstGeom>
          <a:noFill/>
          <a:ln w="1587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7030A0"/>
                </a:solidFill>
              </a:rPr>
              <a:t>Trauma, chemicals radiation, radicals, stress, metabolic, </a:t>
            </a:r>
            <a:r>
              <a:rPr lang="en-US" sz="1400" b="1" dirty="0">
                <a:solidFill>
                  <a:srgbClr val="7030A0"/>
                </a:solidFill>
              </a:rPr>
              <a:t>viruses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23C9D6D-5191-2B46-BAC1-3871A5BE4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923" y="4792428"/>
            <a:ext cx="2777507" cy="16740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3E16D94-2B0A-F34A-B5C2-77A85514AB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378" y="5105400"/>
            <a:ext cx="456316" cy="40640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E15BB96-95AD-AE4C-A95E-131A6496F5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6883">
            <a:off x="8318761" y="5562402"/>
            <a:ext cx="813149" cy="63985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021F7DF-4157-9141-9EA7-F54B42EE64B0}"/>
              </a:ext>
            </a:extLst>
          </p:cNvPr>
          <p:cNvSpPr txBox="1"/>
          <p:nvPr/>
        </p:nvSpPr>
        <p:spPr>
          <a:xfrm>
            <a:off x="8098051" y="4899531"/>
            <a:ext cx="1270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 cells</a:t>
            </a:r>
          </a:p>
          <a:p>
            <a:r>
              <a:rPr lang="en-US" sz="1000" dirty="0"/>
              <a:t>Mac’s</a:t>
            </a:r>
          </a:p>
          <a:p>
            <a:r>
              <a:rPr lang="en-US" sz="1000" dirty="0"/>
              <a:t>NK’s</a:t>
            </a: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A9F69CA9-6669-1E4B-B01A-21DD06351204}"/>
              </a:ext>
            </a:extLst>
          </p:cNvPr>
          <p:cNvSpPr/>
          <p:nvPr/>
        </p:nvSpPr>
        <p:spPr>
          <a:xfrm>
            <a:off x="8098051" y="5453529"/>
            <a:ext cx="199966" cy="77554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9C84BFF-D725-204B-9ED8-2BBBF352780A}"/>
              </a:ext>
            </a:extLst>
          </p:cNvPr>
          <p:cNvCxnSpPr>
            <a:cxnSpLocks/>
          </p:cNvCxnSpPr>
          <p:nvPr/>
        </p:nvCxnSpPr>
        <p:spPr>
          <a:xfrm flipH="1">
            <a:off x="2416339" y="1536511"/>
            <a:ext cx="624959" cy="630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E9C879B-97D0-954C-A422-4F164318EE54}"/>
              </a:ext>
            </a:extLst>
          </p:cNvPr>
          <p:cNvCxnSpPr>
            <a:cxnSpLocks/>
          </p:cNvCxnSpPr>
          <p:nvPr/>
        </p:nvCxnSpPr>
        <p:spPr>
          <a:xfrm>
            <a:off x="3287399" y="1536796"/>
            <a:ext cx="598801" cy="643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A0626EA-6678-E741-AF6E-C5BA3094DAB9}"/>
              </a:ext>
            </a:extLst>
          </p:cNvPr>
          <p:cNvSpPr/>
          <p:nvPr/>
        </p:nvSpPr>
        <p:spPr>
          <a:xfrm>
            <a:off x="1524000" y="1057277"/>
            <a:ext cx="2977857" cy="445532"/>
          </a:xfrm>
          <a:prstGeom prst="roundRect">
            <a:avLst/>
          </a:prstGeom>
          <a:noFill/>
          <a:ln w="1587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HIV-1</a:t>
            </a:r>
            <a:r>
              <a:rPr lang="en-US" sz="1600" dirty="0">
                <a:solidFill>
                  <a:srgbClr val="7030A0"/>
                </a:solidFill>
              </a:rPr>
              <a:t>, HHV, other pathogens</a:t>
            </a:r>
            <a:endParaRPr lang="en-US" sz="1600" b="1" dirty="0">
              <a:solidFill>
                <a:srgbClr val="7030A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3AC4B97-E661-CE45-BFEF-32CB49952F24}"/>
              </a:ext>
            </a:extLst>
          </p:cNvPr>
          <p:cNvSpPr txBox="1"/>
          <p:nvPr/>
        </p:nvSpPr>
        <p:spPr>
          <a:xfrm>
            <a:off x="2090398" y="2226783"/>
            <a:ext cx="846020" cy="36933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Aging</a:t>
            </a:r>
          </a:p>
        </p:txBody>
      </p:sp>
      <p:pic>
        <p:nvPicPr>
          <p:cNvPr id="39" name="Picture 2" descr="C:\Users\buckholn\AppData\Local\Microsoft\Windows\Temporary Internet Files\Content.Outlook\CXWU2QKK\NIH_NIA_Master_Logo_2Color.jpg">
            <a:extLst>
              <a:ext uri="{FF2B5EF4-FFF2-40B4-BE49-F238E27FC236}">
                <a16:creationId xmlns:a16="http://schemas.microsoft.com/office/drawing/2014/main" id="{7C2C489C-7C4E-AC47-ACEB-82183203D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250" y="6553200"/>
            <a:ext cx="1152749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545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8" y="285750"/>
            <a:ext cx="9143999" cy="85725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Arial"/>
              </a:rPr>
              <a:t>Some NIA-AD Research Priorities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42625" y="1143000"/>
            <a:ext cx="3124200" cy="2209800"/>
          </a:xfrm>
          <a:prstGeom prst="roundRect">
            <a:avLst/>
          </a:prstGeom>
          <a:solidFill>
            <a:srgbClr val="FFC000">
              <a:alpha val="11000"/>
            </a:srgbClr>
          </a:solidFill>
          <a:ln w="26424"/>
          <a:effectLst>
            <a:glow>
              <a:schemeClr val="accent1">
                <a:alpha val="67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4"/>
                </a:solidFill>
              </a:rPr>
              <a:t>Greater integration </a:t>
            </a:r>
            <a:r>
              <a:rPr lang="en-US" sz="2200" dirty="0">
                <a:solidFill>
                  <a:schemeClr val="accent4"/>
                </a:solidFill>
              </a:rPr>
              <a:t>among basic, preclinical and clinical AD programs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162225" y="1143000"/>
            <a:ext cx="3124200" cy="2209800"/>
          </a:xfrm>
          <a:prstGeom prst="roundRect">
            <a:avLst/>
          </a:prstGeom>
          <a:solidFill>
            <a:schemeClr val="bg2">
              <a:alpha val="16000"/>
            </a:schemeClr>
          </a:solidFill>
          <a:ln w="26424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4"/>
                </a:solidFill>
              </a:rPr>
              <a:t>2018 NIA-AA </a:t>
            </a:r>
            <a:r>
              <a:rPr lang="en-US" sz="2200" dirty="0">
                <a:solidFill>
                  <a:schemeClr val="accent4"/>
                </a:solidFill>
              </a:rPr>
              <a:t>Research Framework</a:t>
            </a:r>
          </a:p>
          <a:p>
            <a:pPr algn="ctr"/>
            <a:r>
              <a:rPr lang="en-US" sz="2200" dirty="0">
                <a:solidFill>
                  <a:schemeClr val="accent4"/>
                </a:solidFill>
              </a:rPr>
              <a:t>for Alzheimer Disease</a:t>
            </a:r>
          </a:p>
          <a:p>
            <a:pPr algn="ctr"/>
            <a:r>
              <a:rPr lang="en-US" sz="2200" i="1" dirty="0">
                <a:solidFill>
                  <a:schemeClr val="accent4"/>
                </a:solidFill>
              </a:rPr>
              <a:t>BIOMARKERS</a:t>
            </a:r>
          </a:p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42625" y="4191000"/>
            <a:ext cx="3124200" cy="2209800"/>
          </a:xfrm>
          <a:prstGeom prst="roundRect">
            <a:avLst/>
          </a:prstGeom>
          <a:solidFill>
            <a:srgbClr val="92D050">
              <a:alpha val="10000"/>
            </a:srgbClr>
          </a:solidFill>
          <a:ln w="26424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4"/>
                </a:solidFill>
              </a:rPr>
              <a:t>National Strategy to </a:t>
            </a:r>
            <a:r>
              <a:rPr lang="en-US" sz="2200" dirty="0">
                <a:solidFill>
                  <a:schemeClr val="accent4"/>
                </a:solidFill>
              </a:rPr>
              <a:t>enhance recruitment for AD clinical studies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162225" y="4191000"/>
            <a:ext cx="3124200" cy="2209800"/>
          </a:xfrm>
          <a:prstGeom prst="roundRect">
            <a:avLst/>
          </a:prstGeom>
          <a:solidFill>
            <a:srgbClr val="FF0000">
              <a:alpha val="9000"/>
            </a:srgbClr>
          </a:solidFill>
          <a:ln w="26424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Enhance</a:t>
            </a:r>
          </a:p>
          <a:p>
            <a:pPr algn="ctr"/>
            <a:r>
              <a:rPr lang="en-US" sz="2200" dirty="0">
                <a:solidFill>
                  <a:schemeClr val="tx1"/>
                </a:solidFill>
              </a:rPr>
              <a:t>clinical trials</a:t>
            </a:r>
          </a:p>
          <a:p>
            <a:pPr algn="ctr"/>
            <a:r>
              <a:rPr lang="en-US" sz="2200" dirty="0">
                <a:solidFill>
                  <a:schemeClr val="tx1"/>
                </a:solidFill>
              </a:rPr>
              <a:t>Pipeline</a:t>
            </a:r>
          </a:p>
          <a:p>
            <a:pPr algn="ctr"/>
            <a:r>
              <a:rPr lang="en-US" sz="2200" i="1" dirty="0">
                <a:solidFill>
                  <a:schemeClr val="tx1"/>
                </a:solidFill>
              </a:rPr>
              <a:t>“More shots on goal”</a:t>
            </a:r>
          </a:p>
        </p:txBody>
      </p:sp>
      <p:sp>
        <p:nvSpPr>
          <p:cNvPr id="16" name="Left-Right Arrow 15"/>
          <p:cNvSpPr/>
          <p:nvPr/>
        </p:nvSpPr>
        <p:spPr>
          <a:xfrm rot="16200000">
            <a:off x="1989301" y="3537438"/>
            <a:ext cx="630848" cy="457200"/>
          </a:xfrm>
          <a:prstGeom prst="leftRightArrow">
            <a:avLst/>
          </a:prstGeom>
          <a:ln w="9525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-Right Arrow 20"/>
          <p:cNvSpPr/>
          <p:nvPr/>
        </p:nvSpPr>
        <p:spPr>
          <a:xfrm>
            <a:off x="4057325" y="5067300"/>
            <a:ext cx="914400" cy="4572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-Right Arrow 21"/>
          <p:cNvSpPr/>
          <p:nvPr/>
        </p:nvSpPr>
        <p:spPr>
          <a:xfrm rot="16200000">
            <a:off x="6408901" y="3560152"/>
            <a:ext cx="630848" cy="4572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-Right Arrow 22"/>
          <p:cNvSpPr/>
          <p:nvPr/>
        </p:nvSpPr>
        <p:spPr>
          <a:xfrm>
            <a:off x="4051463" y="2019300"/>
            <a:ext cx="914400" cy="4572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866825" y="3225987"/>
            <a:ext cx="1312985" cy="1035041"/>
          </a:xfrm>
          <a:prstGeom prst="straightConnector1">
            <a:avLst/>
          </a:prstGeom>
          <a:ln w="984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3849240" y="3225987"/>
            <a:ext cx="1351085" cy="1035042"/>
          </a:xfrm>
          <a:prstGeom prst="straightConnector1">
            <a:avLst/>
          </a:prstGeom>
          <a:ln w="984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buckholn\AppData\Local\Microsoft\Windows\Temporary Internet Files\Content.Outlook\CXWU2QKK\NIH_NIA_Master_Logo_2Color.jpg">
            <a:extLst>
              <a:ext uri="{FF2B5EF4-FFF2-40B4-BE49-F238E27FC236}">
                <a16:creationId xmlns:a16="http://schemas.microsoft.com/office/drawing/2014/main" id="{83D623AD-EA47-2E4C-B9EF-3FD577910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250" y="6553200"/>
            <a:ext cx="1152749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818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61876" y="87332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PI: G. </a:t>
            </a:r>
            <a:r>
              <a:rPr lang="en-US" b="1" dirty="0" err="1"/>
              <a:t>Schellenberg</a:t>
            </a:r>
            <a:r>
              <a:rPr lang="en-US" b="1" dirty="0"/>
              <a:t>; L. San U Penn; NIA Program Director: Marilyn Miller</a:t>
            </a:r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80ED6F-AA8D-124C-95B1-44765844A58B}"/>
              </a:ext>
            </a:extLst>
          </p:cNvPr>
          <p:cNvGrpSpPr/>
          <p:nvPr/>
        </p:nvGrpSpPr>
        <p:grpSpPr>
          <a:xfrm>
            <a:off x="185626" y="1295400"/>
            <a:ext cx="8958374" cy="5538787"/>
            <a:chOff x="185626" y="1295400"/>
            <a:chExt cx="8958374" cy="553878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623BBF-56BC-C346-8976-C62C3C7D6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626" y="1593799"/>
              <a:ext cx="8712146" cy="5240388"/>
            </a:xfrm>
            <a:prstGeom prst="rect">
              <a:avLst/>
            </a:prstGeom>
          </p:spPr>
        </p:pic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FF116EB4-D041-FC44-BB4A-5B6501A62C3E}"/>
                </a:ext>
              </a:extLst>
            </p:cNvPr>
            <p:cNvSpPr/>
            <p:nvPr/>
          </p:nvSpPr>
          <p:spPr>
            <a:xfrm>
              <a:off x="302009" y="1564821"/>
              <a:ext cx="2610997" cy="2903622"/>
            </a:xfrm>
            <a:prstGeom prst="roundRect">
              <a:avLst/>
            </a:prstGeom>
            <a:noFill/>
            <a:ln w="26424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0F4274-8DF9-C241-A9C0-5486870AD6C6}"/>
                </a:ext>
              </a:extLst>
            </p:cNvPr>
            <p:cNvSpPr/>
            <p:nvPr/>
          </p:nvSpPr>
          <p:spPr>
            <a:xfrm>
              <a:off x="7119826" y="5910664"/>
              <a:ext cx="1600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76975EC-5D12-FD4D-AFFC-0E682B67443E}"/>
                </a:ext>
              </a:extLst>
            </p:cNvPr>
            <p:cNvSpPr/>
            <p:nvPr/>
          </p:nvSpPr>
          <p:spPr>
            <a:xfrm>
              <a:off x="3540105" y="1721292"/>
              <a:ext cx="2003187" cy="12786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E3A261A-5659-1347-B80E-4FF22C61256A}"/>
                </a:ext>
              </a:extLst>
            </p:cNvPr>
            <p:cNvSpPr/>
            <p:nvPr/>
          </p:nvSpPr>
          <p:spPr>
            <a:xfrm>
              <a:off x="8707003" y="1524000"/>
              <a:ext cx="354907" cy="15072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21D76D5-765F-D841-8259-F4BD94B0755C}"/>
                </a:ext>
              </a:extLst>
            </p:cNvPr>
            <p:cNvSpPr/>
            <p:nvPr/>
          </p:nvSpPr>
          <p:spPr>
            <a:xfrm>
              <a:off x="8873915" y="4580369"/>
              <a:ext cx="270085" cy="22538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C462AE-2128-5749-9415-301F5129AD63}"/>
                </a:ext>
              </a:extLst>
            </p:cNvPr>
            <p:cNvSpPr txBox="1"/>
            <p:nvPr/>
          </p:nvSpPr>
          <p:spPr>
            <a:xfrm>
              <a:off x="3236199" y="1295400"/>
              <a:ext cx="2307093" cy="13849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1E5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50" b="1" i="1" dirty="0">
                  <a:solidFill>
                    <a:srgbClr val="C00000"/>
                  </a:solidFill>
                </a:rPr>
                <a:t>Alzheimer’s Disease Genetics Consortium</a:t>
              </a:r>
            </a:p>
            <a:p>
              <a:pPr marL="429816" indent="-257175">
                <a:buFont typeface="Arial" panose="020B0604020202020204" pitchFamily="34" charset="0"/>
                <a:buChar char="•"/>
              </a:pPr>
              <a:r>
                <a:rPr lang="en-US" sz="1050" dirty="0"/>
                <a:t>Characterize and follow cohorts</a:t>
              </a:r>
            </a:p>
            <a:p>
              <a:pPr marL="429816" indent="-257175">
                <a:buFont typeface="Arial" panose="020B0604020202020204" pitchFamily="34" charset="0"/>
                <a:buChar char="•"/>
              </a:pPr>
              <a:r>
                <a:rPr lang="en-US" sz="1050" dirty="0"/>
                <a:t>Perform genetic studies using diverse approaches</a:t>
              </a:r>
            </a:p>
            <a:p>
              <a:pPr marL="429816" indent="-257175">
                <a:buFont typeface="Arial" panose="020B0604020202020204" pitchFamily="34" charset="0"/>
                <a:buChar char="•"/>
              </a:pPr>
              <a:r>
                <a:rPr lang="en-US" sz="1050" dirty="0"/>
                <a:t>Provide samples to the ADSP</a:t>
              </a:r>
              <a:endParaRPr lang="en-US" sz="105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22" name="Picture 2" descr="C:\Users\buckholn\AppData\Local\Microsoft\Windows\Temporary Internet Files\Content.Outlook\CXWU2QKK\NIH_NIA_Master_Logo_2Color.jpg">
            <a:extLst>
              <a:ext uri="{FF2B5EF4-FFF2-40B4-BE49-F238E27FC236}">
                <a16:creationId xmlns:a16="http://schemas.microsoft.com/office/drawing/2014/main" id="{5BBAAD25-94AB-8A4A-B277-FE41DEA60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251" y="6529386"/>
            <a:ext cx="1152749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3859CF-D46F-9B49-B2AB-FBF9C085A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361708"/>
            <a:ext cx="3124200" cy="552692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3AB3B97-1F33-1541-A32A-9CE5B3139737}"/>
              </a:ext>
            </a:extLst>
          </p:cNvPr>
          <p:cNvCxnSpPr>
            <a:endCxn id="20" idx="1"/>
          </p:cNvCxnSpPr>
          <p:nvPr/>
        </p:nvCxnSpPr>
        <p:spPr>
          <a:xfrm>
            <a:off x="2971800" y="1981200"/>
            <a:ext cx="264399" cy="66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609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7465F01-ED9C-3B4C-B815-29D5F5D68931}"/>
              </a:ext>
            </a:extLst>
          </p:cNvPr>
          <p:cNvSpPr txBox="1"/>
          <p:nvPr/>
        </p:nvSpPr>
        <p:spPr>
          <a:xfrm>
            <a:off x="1219200" y="1676400"/>
            <a:ext cx="3124200" cy="411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977C9B-D435-F541-95AB-31313250B4AA}"/>
              </a:ext>
            </a:extLst>
          </p:cNvPr>
          <p:cNvSpPr txBox="1"/>
          <p:nvPr/>
        </p:nvSpPr>
        <p:spPr>
          <a:xfrm>
            <a:off x="838200" y="1219200"/>
            <a:ext cx="3124200" cy="411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55C704-6B5A-FD49-8F77-9E306B513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534" y="5019170"/>
            <a:ext cx="2927796" cy="18538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908617-3078-2E43-A035-625F40D5A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98" y="4860091"/>
            <a:ext cx="3777804" cy="1942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252C85-D1FA-1348-AB58-688689DD7C73}"/>
              </a:ext>
            </a:extLst>
          </p:cNvPr>
          <p:cNvSpPr txBox="1"/>
          <p:nvPr/>
        </p:nvSpPr>
        <p:spPr>
          <a:xfrm>
            <a:off x="232859" y="1026454"/>
            <a:ext cx="4482070" cy="36933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-457200" algn="ctr"/>
            <a:r>
              <a:rPr lang="en-US" sz="1300" b="1" dirty="0"/>
              <a:t>ADGC</a:t>
            </a:r>
          </a:p>
          <a:p>
            <a:pPr marL="342900" indent="-342900">
              <a:buAutoNum type="arabicPeriod"/>
            </a:pPr>
            <a:r>
              <a:rPr lang="en-US" sz="1300" dirty="0"/>
              <a:t>Identification of </a:t>
            </a:r>
            <a:r>
              <a:rPr lang="en-US" sz="1300" u="sng" dirty="0"/>
              <a:t>numerous rare variants </a:t>
            </a:r>
            <a:r>
              <a:rPr lang="en-US" sz="1300" dirty="0"/>
              <a:t>- examples: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300" dirty="0"/>
              <a:t>Microglial associated genes/loci- TREM2, PLCG2, BI3.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300" dirty="0"/>
              <a:t>MAPT region signal in APOE-ε4 negative subjects.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300" dirty="0"/>
              <a:t>HLA risk haplotype.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300" dirty="0"/>
              <a:t>Loss of function (LOF) SORL1.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300" dirty="0"/>
              <a:t>African American LOF ABCA7 mutation.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300" dirty="0"/>
              <a:t>Caribbean Hispanic AKAP9 in LOAD families.</a:t>
            </a:r>
          </a:p>
          <a:p>
            <a:pPr marL="342900" indent="-342900">
              <a:buFontTx/>
              <a:buAutoNum type="arabicPeriod"/>
            </a:pPr>
            <a:r>
              <a:rPr lang="en-US" sz="1300" u="sng" dirty="0"/>
              <a:t>Robust expansion of ethic cohorts</a:t>
            </a:r>
            <a:r>
              <a:rPr lang="en-US" sz="1300" dirty="0"/>
              <a:t>: US - African American (AA), and Hispanic (HISP) cohorts; expansion of ethnic diversity extends into the global arena.</a:t>
            </a:r>
          </a:p>
          <a:p>
            <a:pPr marL="342900" indent="-342900">
              <a:buFontTx/>
              <a:buAutoNum type="arabicPeriod"/>
            </a:pPr>
            <a:r>
              <a:rPr lang="en-US" sz="1300" u="sng" dirty="0"/>
              <a:t>Methods development</a:t>
            </a:r>
            <a:r>
              <a:rPr lang="en-US" sz="1300" dirty="0"/>
              <a:t>: pipelines for identification of cis-acting regulatory elements.</a:t>
            </a:r>
          </a:p>
          <a:p>
            <a:pPr marL="342900" indent="-342900">
              <a:buAutoNum type="arabicPeriod"/>
            </a:pPr>
            <a:r>
              <a:rPr lang="en-US" sz="1300" u="sng" dirty="0"/>
              <a:t>Broad impact</a:t>
            </a:r>
            <a:r>
              <a:rPr lang="en-US" sz="1300" dirty="0"/>
              <a:t> on AD genetics: published 105 peer    reviewed manuscripts since 2008.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83F5FE-0189-1949-8AE2-B5075BBC1421}"/>
              </a:ext>
            </a:extLst>
          </p:cNvPr>
          <p:cNvSpPr txBox="1"/>
          <p:nvPr/>
        </p:nvSpPr>
        <p:spPr>
          <a:xfrm>
            <a:off x="4923130" y="1035448"/>
            <a:ext cx="3988011" cy="38933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/>
              <a:t>ADSP</a:t>
            </a:r>
          </a:p>
          <a:p>
            <a:pPr marL="342900" indent="-342900">
              <a:buAutoNum type="arabicPeriod"/>
            </a:pPr>
            <a:r>
              <a:rPr lang="en-US" sz="1300" dirty="0"/>
              <a:t>Development of a highly productive </a:t>
            </a:r>
            <a:r>
              <a:rPr lang="en-US" sz="1300" u="sng" dirty="0"/>
              <a:t>multi-ethnic large-scale sequencing stud</a:t>
            </a:r>
            <a:r>
              <a:rPr lang="en-US" sz="1300" dirty="0"/>
              <a:t>y that serves as a flagship research resource for NIA, ensuring broad data sharing with the community at large.</a:t>
            </a:r>
          </a:p>
          <a:p>
            <a:pPr marL="342900" indent="-342900">
              <a:buAutoNum type="arabicPeriod"/>
            </a:pPr>
            <a:endParaRPr lang="en-US" sz="1300" dirty="0"/>
          </a:p>
          <a:p>
            <a:pPr marL="342900" indent="-342900">
              <a:buAutoNum type="arabicPeriod"/>
            </a:pPr>
            <a:r>
              <a:rPr lang="en-US" sz="1300" dirty="0"/>
              <a:t>Whole exome case-control sequence study: identification of numerous </a:t>
            </a:r>
            <a:r>
              <a:rPr lang="en-US" sz="1300" u="sng" dirty="0"/>
              <a:t>genomic regions that overlap with GWAS signal</a:t>
            </a:r>
            <a:r>
              <a:rPr lang="en-US" sz="1300" dirty="0"/>
              <a:t>s, require further exploration, and provide promise for additional sequencing analysis.</a:t>
            </a:r>
          </a:p>
          <a:p>
            <a:pPr marL="342900" indent="-342900">
              <a:buAutoNum type="arabicPeriod"/>
            </a:pPr>
            <a:endParaRPr lang="en-US" sz="1300" dirty="0"/>
          </a:p>
          <a:p>
            <a:pPr marL="342900" indent="-342900">
              <a:buAutoNum type="arabicPeriod"/>
            </a:pPr>
            <a:r>
              <a:rPr lang="en-US" sz="1300" dirty="0"/>
              <a:t>Major implication for whole genome sequencing: most </a:t>
            </a:r>
            <a:r>
              <a:rPr lang="en-US" sz="1300" u="sng" dirty="0"/>
              <a:t>signals for AD are not in the coding region </a:t>
            </a:r>
            <a:r>
              <a:rPr lang="en-US" sz="1300" dirty="0"/>
              <a:t>of the gene.</a:t>
            </a:r>
          </a:p>
          <a:p>
            <a:pPr marL="342900" indent="-342900">
              <a:buAutoNum type="arabicPeriod"/>
            </a:pPr>
            <a:endParaRPr lang="en-US" sz="1300" dirty="0"/>
          </a:p>
          <a:p>
            <a:pPr marL="342900" indent="-342900">
              <a:buAutoNum type="arabicPeriod"/>
            </a:pPr>
            <a:r>
              <a:rPr lang="en-US" sz="1300" dirty="0"/>
              <a:t>Determination that there is </a:t>
            </a:r>
            <a:r>
              <a:rPr lang="en-US" sz="1300" u="sng" dirty="0"/>
              <a:t>no strong protective variant </a:t>
            </a:r>
            <a:r>
              <a:rPr lang="en-US" sz="1300" dirty="0"/>
              <a:t>signal in the Alzheimer’s genome. </a:t>
            </a:r>
          </a:p>
        </p:txBody>
      </p:sp>
      <p:pic>
        <p:nvPicPr>
          <p:cNvPr id="10" name="Picture 2" descr="C:\Users\buckholn\AppData\Local\Microsoft\Windows\Temporary Internet Files\Content.Outlook\CXWU2QKK\NIH_NIA_Master_Logo_2Color.jpg">
            <a:extLst>
              <a:ext uri="{FF2B5EF4-FFF2-40B4-BE49-F238E27FC236}">
                <a16:creationId xmlns:a16="http://schemas.microsoft.com/office/drawing/2014/main" id="{E80CD5C8-1F35-0847-9D1D-71128730A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250" y="6553200"/>
            <a:ext cx="1152749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94C0145-44C1-D54B-B56D-7B7799287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40" y="280682"/>
            <a:ext cx="9143999" cy="85725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Arial"/>
              </a:rPr>
              <a:t>ADGC and ADSP recent accomplishments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621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1146A41-A18A-416D-9CC8-304D284F0EAD}"/>
              </a:ext>
            </a:extLst>
          </p:cNvPr>
          <p:cNvCxnSpPr>
            <a:cxnSpLocks/>
          </p:cNvCxnSpPr>
          <p:nvPr/>
        </p:nvCxnSpPr>
        <p:spPr>
          <a:xfrm>
            <a:off x="4376651" y="3040605"/>
            <a:ext cx="0" cy="38839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5DF6F01-E081-4CF3-872B-ED623123D731}"/>
              </a:ext>
            </a:extLst>
          </p:cNvPr>
          <p:cNvSpPr txBox="1"/>
          <p:nvPr/>
        </p:nvSpPr>
        <p:spPr>
          <a:xfrm>
            <a:off x="3053703" y="4069577"/>
            <a:ext cx="2645893" cy="1323439"/>
          </a:xfrm>
          <a:prstGeom prst="rect">
            <a:avLst/>
          </a:prstGeom>
          <a:solidFill>
            <a:schemeClr val="bg1">
              <a:lumMod val="85000"/>
              <a:alpha val="29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Endophenotypes Endophenotypic measures</a:t>
            </a:r>
          </a:p>
          <a:p>
            <a:pPr algn="ctr"/>
            <a:r>
              <a:rPr lang="en-US" sz="2000" dirty="0"/>
              <a:t>Polygenic risk scores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17EB751-845F-47E5-88C3-E56179DDA79A}"/>
              </a:ext>
            </a:extLst>
          </p:cNvPr>
          <p:cNvCxnSpPr>
            <a:cxnSpLocks/>
          </p:cNvCxnSpPr>
          <p:nvPr/>
        </p:nvCxnSpPr>
        <p:spPr>
          <a:xfrm>
            <a:off x="4398882" y="5562600"/>
            <a:ext cx="0" cy="40496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90F3C96-340A-4B6C-8C08-68B0CE625DB1}"/>
              </a:ext>
            </a:extLst>
          </p:cNvPr>
          <p:cNvSpPr txBox="1"/>
          <p:nvPr/>
        </p:nvSpPr>
        <p:spPr>
          <a:xfrm>
            <a:off x="3429000" y="6012969"/>
            <a:ext cx="1975766" cy="707886"/>
          </a:xfrm>
          <a:prstGeom prst="rect">
            <a:avLst/>
          </a:prstGeom>
          <a:gradFill flip="none" rotWithShape="1">
            <a:gsLst>
              <a:gs pos="0">
                <a:srgbClr val="CFAFE7">
                  <a:tint val="66000"/>
                  <a:satMod val="160000"/>
                </a:srgbClr>
              </a:gs>
              <a:gs pos="50000">
                <a:srgbClr val="CFAFE7">
                  <a:tint val="44500"/>
                  <a:satMod val="160000"/>
                </a:srgbClr>
              </a:gs>
              <a:gs pos="100000">
                <a:srgbClr val="CFAFE7">
                  <a:tint val="23500"/>
                  <a:satMod val="160000"/>
                </a:srgb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Personalized Medicine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492217-9424-4D7D-918F-14069D984E51}"/>
              </a:ext>
            </a:extLst>
          </p:cNvPr>
          <p:cNvSpPr txBox="1"/>
          <p:nvPr/>
        </p:nvSpPr>
        <p:spPr>
          <a:xfrm>
            <a:off x="1043672" y="1900023"/>
            <a:ext cx="2015455" cy="707886"/>
          </a:xfrm>
          <a:prstGeom prst="rect">
            <a:avLst/>
          </a:prstGeom>
          <a:solidFill>
            <a:srgbClr val="92D050">
              <a:alpha val="33000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Genetic and Genomic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1E1D78-4AAE-402F-97A9-4AA902F2A30A}"/>
              </a:ext>
            </a:extLst>
          </p:cNvPr>
          <p:cNvSpPr txBox="1"/>
          <p:nvPr/>
        </p:nvSpPr>
        <p:spPr>
          <a:xfrm>
            <a:off x="5956197" y="1905239"/>
            <a:ext cx="2015455" cy="707886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Functional Genomics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79E112-02A7-48B2-A921-95C629E1C91E}"/>
              </a:ext>
            </a:extLst>
          </p:cNvPr>
          <p:cNvSpPr txBox="1"/>
          <p:nvPr/>
        </p:nvSpPr>
        <p:spPr>
          <a:xfrm>
            <a:off x="3496109" y="1905239"/>
            <a:ext cx="1732041" cy="707886"/>
          </a:xfrm>
          <a:prstGeom prst="rect">
            <a:avLst/>
          </a:prstGeom>
          <a:solidFill>
            <a:schemeClr val="accent2">
              <a:lumMod val="60000"/>
              <a:lumOff val="40000"/>
              <a:alpha val="2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Phenotypic Data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07CAFAF-86B7-434D-9D7C-0ECE64568C74}"/>
              </a:ext>
            </a:extLst>
          </p:cNvPr>
          <p:cNvCxnSpPr>
            <a:cxnSpLocks/>
          </p:cNvCxnSpPr>
          <p:nvPr/>
        </p:nvCxnSpPr>
        <p:spPr>
          <a:xfrm>
            <a:off x="2022285" y="2895600"/>
            <a:ext cx="494163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CD50B9B-2BA6-4954-927B-A16FF36CFBE8}"/>
              </a:ext>
            </a:extLst>
          </p:cNvPr>
          <p:cNvCxnSpPr>
            <a:cxnSpLocks/>
          </p:cNvCxnSpPr>
          <p:nvPr/>
        </p:nvCxnSpPr>
        <p:spPr>
          <a:xfrm flipV="1">
            <a:off x="4376651" y="2666998"/>
            <a:ext cx="0" cy="16047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1CD74C8-DBC9-E74C-8360-D97079E9FAC3}"/>
              </a:ext>
            </a:extLst>
          </p:cNvPr>
          <p:cNvSpPr txBox="1"/>
          <p:nvPr/>
        </p:nvSpPr>
        <p:spPr>
          <a:xfrm>
            <a:off x="2852954" y="3515554"/>
            <a:ext cx="3018349" cy="40011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Data Harmonization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8DB61B1-F3E8-7D45-B44C-838C90F305C7}"/>
              </a:ext>
            </a:extLst>
          </p:cNvPr>
          <p:cNvSpPr/>
          <p:nvPr/>
        </p:nvSpPr>
        <p:spPr>
          <a:xfrm>
            <a:off x="2722199" y="2972843"/>
            <a:ext cx="3353366" cy="3026545"/>
          </a:xfrm>
          <a:prstGeom prst="ellipse">
            <a:avLst/>
          </a:prstGeom>
          <a:solidFill>
            <a:schemeClr val="accent6">
              <a:lumMod val="20000"/>
              <a:lumOff val="80000"/>
              <a:alpha val="2000"/>
            </a:schemeClr>
          </a:solidFill>
          <a:ln w="26424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41B3752-0D09-E14A-B82B-2CAD4F777E6E}"/>
              </a:ext>
            </a:extLst>
          </p:cNvPr>
          <p:cNvSpPr txBox="1">
            <a:spLocks/>
          </p:cNvSpPr>
          <p:nvPr/>
        </p:nvSpPr>
        <p:spPr>
          <a:xfrm>
            <a:off x="12700" y="368580"/>
            <a:ext cx="9143999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rgbClr val="002060"/>
                </a:solidFill>
                <a:cs typeface="Arial"/>
              </a:rPr>
              <a:t>Next steps on the AD sequencing program</a:t>
            </a:r>
            <a:endParaRPr lang="en-US" sz="3000" b="1" dirty="0">
              <a:solidFill>
                <a:srgbClr val="002060"/>
              </a:solidFill>
            </a:endParaRPr>
          </a:p>
        </p:txBody>
      </p:sp>
      <p:pic>
        <p:nvPicPr>
          <p:cNvPr id="21" name="Picture 2" descr="C:\Users\buckholn\AppData\Local\Microsoft\Windows\Temporary Internet Files\Content.Outlook\CXWU2QKK\NIH_NIA_Master_Logo_2Color.jpg">
            <a:extLst>
              <a:ext uri="{FF2B5EF4-FFF2-40B4-BE49-F238E27FC236}">
                <a16:creationId xmlns:a16="http://schemas.microsoft.com/office/drawing/2014/main" id="{9F8EE419-2701-9845-AE25-12C49B455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250" y="6553200"/>
            <a:ext cx="1152749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eft Bracket 2">
            <a:extLst>
              <a:ext uri="{FF2B5EF4-FFF2-40B4-BE49-F238E27FC236}">
                <a16:creationId xmlns:a16="http://schemas.microsoft.com/office/drawing/2014/main" id="{B6F6D691-44A5-3E49-808D-DBDB0228727F}"/>
              </a:ext>
            </a:extLst>
          </p:cNvPr>
          <p:cNvSpPr/>
          <p:nvPr/>
        </p:nvSpPr>
        <p:spPr>
          <a:xfrm rot="5400000">
            <a:off x="4462534" y="-516380"/>
            <a:ext cx="129272" cy="4388872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CF99C1-5DBF-5648-8F72-366C00248B05}"/>
              </a:ext>
            </a:extLst>
          </p:cNvPr>
          <p:cNvSpPr txBox="1"/>
          <p:nvPr/>
        </p:nvSpPr>
        <p:spPr>
          <a:xfrm>
            <a:off x="1353622" y="1144924"/>
            <a:ext cx="6278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ADSP, ADGC, ADC’s, NACC, Epidemiology programs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86E4BD5-688B-A245-89A7-751AFDE0F950}"/>
              </a:ext>
            </a:extLst>
          </p:cNvPr>
          <p:cNvCxnSpPr>
            <a:cxnSpLocks/>
          </p:cNvCxnSpPr>
          <p:nvPr/>
        </p:nvCxnSpPr>
        <p:spPr>
          <a:xfrm flipV="1">
            <a:off x="6934200" y="2666999"/>
            <a:ext cx="0" cy="16047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BD6D569-5767-F441-9E87-EA34B7C4C8AA}"/>
              </a:ext>
            </a:extLst>
          </p:cNvPr>
          <p:cNvCxnSpPr>
            <a:cxnSpLocks/>
          </p:cNvCxnSpPr>
          <p:nvPr/>
        </p:nvCxnSpPr>
        <p:spPr>
          <a:xfrm flipV="1">
            <a:off x="2051399" y="2666998"/>
            <a:ext cx="0" cy="16047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7CC6926-FC10-474B-8768-99701B54C78E}"/>
              </a:ext>
            </a:extLst>
          </p:cNvPr>
          <p:cNvSpPr txBox="1"/>
          <p:nvPr/>
        </p:nvSpPr>
        <p:spPr>
          <a:xfrm>
            <a:off x="6245972" y="3618089"/>
            <a:ext cx="2802950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2060"/>
                </a:solidFill>
              </a:rPr>
              <a:t>Inter-operability with other NIA and NIH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2060"/>
                </a:solidFill>
              </a:rPr>
              <a:t>AI/ML approaches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2060"/>
                </a:solidFill>
              </a:rPr>
              <a:t>Increase sharing</a:t>
            </a:r>
          </a:p>
        </p:txBody>
      </p:sp>
    </p:spTree>
    <p:extLst>
      <p:ext uri="{BB962C8B-B14F-4D97-AF65-F5344CB8AC3E}">
        <p14:creationId xmlns:p14="http://schemas.microsoft.com/office/powerpoint/2010/main" val="2377933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E95DF-B376-4CFD-8C32-696A3584D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505" y="2700730"/>
            <a:ext cx="7994970" cy="2703517"/>
          </a:xfrm>
        </p:spPr>
        <p:txBody>
          <a:bodyPr>
            <a:normAutofit/>
          </a:bodyPr>
          <a:lstStyle/>
          <a:p>
            <a:pPr marL="342900" lvl="1" indent="0">
              <a:buNone/>
            </a:pPr>
            <a:r>
              <a:rPr lang="en-US" sz="21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lvl="1"/>
            <a:endParaRPr lang="en-US" dirty="0"/>
          </a:p>
          <a:p>
            <a:pPr lvl="2"/>
            <a:endParaRPr lang="en-US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CEA7A7-5AA2-4CDF-B8B1-41FC1FEF6492}"/>
              </a:ext>
            </a:extLst>
          </p:cNvPr>
          <p:cNvSpPr txBox="1"/>
          <p:nvPr/>
        </p:nvSpPr>
        <p:spPr>
          <a:xfrm>
            <a:off x="445141" y="1551777"/>
            <a:ext cx="83213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C0456"/>
                </a:solidFill>
              </a:rPr>
              <a:t>Initial efforts have been driven by the Alzheimer’s Disease epidemiologists, geneticists, clinicians, and epidemiologists; several individual efforts underway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14B2BA3-845D-4FA6-ADFE-819896E930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827378"/>
              </p:ext>
            </p:extLst>
          </p:nvPr>
        </p:nvGraphicFramePr>
        <p:xfrm>
          <a:off x="492853" y="2743200"/>
          <a:ext cx="7791537" cy="3329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082">
                  <a:extLst>
                    <a:ext uri="{9D8B030D-6E8A-4147-A177-3AD203B41FA5}">
                      <a16:colId xmlns:a16="http://schemas.microsoft.com/office/drawing/2014/main" val="591111052"/>
                    </a:ext>
                  </a:extLst>
                </a:gridCol>
                <a:gridCol w="1874939">
                  <a:extLst>
                    <a:ext uri="{9D8B030D-6E8A-4147-A177-3AD203B41FA5}">
                      <a16:colId xmlns:a16="http://schemas.microsoft.com/office/drawing/2014/main" val="1054811868"/>
                    </a:ext>
                  </a:extLst>
                </a:gridCol>
                <a:gridCol w="1635854">
                  <a:extLst>
                    <a:ext uri="{9D8B030D-6E8A-4147-A177-3AD203B41FA5}">
                      <a16:colId xmlns:a16="http://schemas.microsoft.com/office/drawing/2014/main" val="1031463723"/>
                    </a:ext>
                  </a:extLst>
                </a:gridCol>
                <a:gridCol w="3351662">
                  <a:extLst>
                    <a:ext uri="{9D8B030D-6E8A-4147-A177-3AD203B41FA5}">
                      <a16:colId xmlns:a16="http://schemas.microsoft.com/office/drawing/2014/main" val="3624739300"/>
                    </a:ext>
                  </a:extLst>
                </a:gridCol>
              </a:tblGrid>
              <a:tr h="639960">
                <a:tc>
                  <a:txBody>
                    <a:bodyPr/>
                    <a:lstStyle/>
                    <a:p>
                      <a:r>
                        <a:rPr lang="en-US" sz="1400" dirty="0"/>
                        <a:t>Database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Type of data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Level of data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Description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04201497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dirty="0"/>
                        <a:t>NACC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Uniform Data Set (UDS)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Individual (38,836)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Longitudinal clinical evaluation of ADC subjects; select those with genetic data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00070814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Minimum Data Set (MDS)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Individual (74,397)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Retrospective data from ADS subjects; select those with genetic data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71813299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Neuropathology + UDS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Individual (5,443)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Autopsy data for a subset of UDS; select those with genetic data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55020696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Neuropathology + MDS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Individual (11,128)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Autopsy data for a subset of MDS subjects; select those with genetic data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8578337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Imaging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Individual (5,058)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Research structural MRI data for a subset of UDS subjects; select those with genetic data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15402748"/>
                  </a:ext>
                </a:extLst>
              </a:tr>
            </a:tbl>
          </a:graphicData>
        </a:graphic>
      </p:graphicFrame>
      <p:pic>
        <p:nvPicPr>
          <p:cNvPr id="9" name="Picture 2" descr="C:\Users\buckholn\AppData\Local\Microsoft\Windows\Temporary Internet Files\Content.Outlook\CXWU2QKK\NIH_NIA_Master_Logo_2Color.jpg">
            <a:extLst>
              <a:ext uri="{FF2B5EF4-FFF2-40B4-BE49-F238E27FC236}">
                <a16:creationId xmlns:a16="http://schemas.microsoft.com/office/drawing/2014/main" id="{3DF78B72-88E4-8646-B474-6F9F1B277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250" y="6553200"/>
            <a:ext cx="1152749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23AFB30-DDF5-6347-81EE-F2A7CE79AE53}"/>
              </a:ext>
            </a:extLst>
          </p:cNvPr>
          <p:cNvSpPr/>
          <p:nvPr/>
        </p:nvSpPr>
        <p:spPr>
          <a:xfrm>
            <a:off x="-76200" y="495182"/>
            <a:ext cx="9220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National Alzheimer’s Coordinating Center (NACC)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Data Harmonization Efforts Underway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1598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4BA956-B7BD-4B42-936B-99CC997A40FE}"/>
              </a:ext>
            </a:extLst>
          </p:cNvPr>
          <p:cNvSpPr/>
          <p:nvPr/>
        </p:nvSpPr>
        <p:spPr>
          <a:xfrm>
            <a:off x="181557" y="1646584"/>
            <a:ext cx="8841260" cy="4373216"/>
          </a:xfrm>
          <a:prstGeom prst="rect">
            <a:avLst/>
          </a:prstGeom>
          <a:solidFill>
            <a:srgbClr val="FFFFFF">
              <a:alpha val="50196"/>
            </a:srgbClr>
          </a:solidFill>
          <a:ln w="38100">
            <a:solidFill>
              <a:srgbClr val="0052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AFF38A0-24E1-B040-A584-117B2EF96568}"/>
              </a:ext>
            </a:extLst>
          </p:cNvPr>
          <p:cNvSpPr txBox="1">
            <a:spLocks/>
          </p:cNvSpPr>
          <p:nvPr/>
        </p:nvSpPr>
        <p:spPr>
          <a:xfrm>
            <a:off x="368382" y="1854435"/>
            <a:ext cx="4950857" cy="3331883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NCRAD ADC Biospecimen Catalog</a:t>
            </a:r>
          </a:p>
          <a:p>
            <a:pPr marL="342900" lvl="1" indent="0">
              <a:buNone/>
            </a:pPr>
            <a:r>
              <a:rPr lang="en-US" sz="2000" dirty="0"/>
              <a:t>NACC shares limited clinical data with NCRAD for its online catalog</a:t>
            </a:r>
            <a:endParaRPr lang="en-US" sz="2000" dirty="0">
              <a:cs typeface="Calibri Light"/>
            </a:endParaRPr>
          </a:p>
          <a:p>
            <a:pPr marL="0" indent="0">
              <a:buNone/>
            </a:pPr>
            <a:r>
              <a:rPr lang="en-US" sz="2000" b="1" dirty="0"/>
              <a:t>Data available at NIAGADS</a:t>
            </a:r>
            <a:endParaRPr lang="en-US" sz="2000" b="1" dirty="0">
              <a:cs typeface="Calibri Light"/>
            </a:endParaRPr>
          </a:p>
          <a:p>
            <a:pPr marL="342900" lvl="1" indent="0">
              <a:buNone/>
            </a:pPr>
            <a:r>
              <a:rPr lang="en-US" sz="2000" dirty="0"/>
              <a:t>NACC receives inventory of genetic data available to share with investigators</a:t>
            </a:r>
            <a:endParaRPr lang="en-US" sz="2000" dirty="0">
              <a:cs typeface="Calibri Light"/>
            </a:endParaRPr>
          </a:p>
          <a:p>
            <a:pPr marL="0" indent="0">
              <a:buNone/>
            </a:pPr>
            <a:r>
              <a:rPr lang="en-US" sz="2000" b="1" dirty="0"/>
              <a:t>Data exchanged with ADGC</a:t>
            </a:r>
          </a:p>
          <a:p>
            <a:pPr marL="600075" lvl="1" indent="-257175"/>
            <a:r>
              <a:rPr lang="en-US" sz="2000" dirty="0"/>
              <a:t>NACC shares data file with ADGC to define cases and controls</a:t>
            </a:r>
            <a:endParaRPr lang="en-US" sz="2000" dirty="0">
              <a:cs typeface="Calibri Light"/>
            </a:endParaRPr>
          </a:p>
          <a:p>
            <a:pPr marL="600075" lvl="1" indent="-257175"/>
            <a:r>
              <a:rPr lang="en-US" sz="2000" dirty="0"/>
              <a:t>NACC receives genetic data that is made available to ADCs</a:t>
            </a:r>
            <a:endParaRPr lang="en-US" sz="2000" dirty="0">
              <a:cs typeface="Calibri Light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D00A069-6EFD-534D-80A7-D2F6A1D690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5714997"/>
              </p:ext>
            </p:extLst>
          </p:nvPr>
        </p:nvGraphicFramePr>
        <p:xfrm>
          <a:off x="5038446" y="2268916"/>
          <a:ext cx="3761077" cy="2675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1E581938-CEB9-AF47-B56A-5797D509DCEC}"/>
              </a:ext>
            </a:extLst>
          </p:cNvPr>
          <p:cNvGrpSpPr/>
          <p:nvPr/>
        </p:nvGrpSpPr>
        <p:grpSpPr>
          <a:xfrm>
            <a:off x="6312491" y="3346198"/>
            <a:ext cx="1212984" cy="1208718"/>
            <a:chOff x="3648722" y="3708522"/>
            <a:chExt cx="1857827" cy="1820340"/>
          </a:xfrm>
        </p:grpSpPr>
        <p:sp>
          <p:nvSpPr>
            <p:cNvPr id="8" name="Left-Right Arrow 7">
              <a:extLst>
                <a:ext uri="{FF2B5EF4-FFF2-40B4-BE49-F238E27FC236}">
                  <a16:creationId xmlns:a16="http://schemas.microsoft.com/office/drawing/2014/main" id="{79D65AD6-2142-0942-B81E-88BE5EA785B2}"/>
                </a:ext>
              </a:extLst>
            </p:cNvPr>
            <p:cNvSpPr/>
            <p:nvPr/>
          </p:nvSpPr>
          <p:spPr>
            <a:xfrm rot="18571116">
              <a:off x="3497802" y="3859566"/>
              <a:ext cx="825624" cy="523783"/>
            </a:xfrm>
            <a:prstGeom prst="left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Left-Right Arrow 8">
              <a:extLst>
                <a:ext uri="{FF2B5EF4-FFF2-40B4-BE49-F238E27FC236}">
                  <a16:creationId xmlns:a16="http://schemas.microsoft.com/office/drawing/2014/main" id="{18A875D9-A7D0-E44A-BF67-341D42BA248D}"/>
                </a:ext>
              </a:extLst>
            </p:cNvPr>
            <p:cNvSpPr/>
            <p:nvPr/>
          </p:nvSpPr>
          <p:spPr>
            <a:xfrm rot="13821937">
              <a:off x="4831846" y="3859442"/>
              <a:ext cx="825624" cy="523783"/>
            </a:xfrm>
            <a:prstGeom prst="left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Left-Right Arrow 9">
              <a:extLst>
                <a:ext uri="{FF2B5EF4-FFF2-40B4-BE49-F238E27FC236}">
                  <a16:creationId xmlns:a16="http://schemas.microsoft.com/office/drawing/2014/main" id="{9B4E66A4-49AE-6E42-8FCB-94547C622F6F}"/>
                </a:ext>
              </a:extLst>
            </p:cNvPr>
            <p:cNvSpPr/>
            <p:nvPr/>
          </p:nvSpPr>
          <p:spPr>
            <a:xfrm>
              <a:off x="4159188" y="5005079"/>
              <a:ext cx="825624" cy="523783"/>
            </a:xfrm>
            <a:prstGeom prst="left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b="1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9D909E6-CB18-7242-A4EC-9C341A048319}"/>
              </a:ext>
            </a:extLst>
          </p:cNvPr>
          <p:cNvSpPr txBox="1"/>
          <p:nvPr/>
        </p:nvSpPr>
        <p:spPr>
          <a:xfrm>
            <a:off x="190091" y="5719718"/>
            <a:ext cx="2366534" cy="30008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50">
                <a:solidFill>
                  <a:schemeClr val="accent5">
                    <a:lumMod val="60000"/>
                    <a:lumOff val="40000"/>
                  </a:schemeClr>
                </a:solidFill>
              </a:rPr>
              <a:t>NACC COLLABORATIONS</a:t>
            </a:r>
          </a:p>
        </p:txBody>
      </p:sp>
      <p:pic>
        <p:nvPicPr>
          <p:cNvPr id="12" name="Picture 2" descr="C:\Users\buckholn\AppData\Local\Microsoft\Windows\Temporary Internet Files\Content.Outlook\CXWU2QKK\NIH_NIA_Master_Logo_2Color.jpg">
            <a:extLst>
              <a:ext uri="{FF2B5EF4-FFF2-40B4-BE49-F238E27FC236}">
                <a16:creationId xmlns:a16="http://schemas.microsoft.com/office/drawing/2014/main" id="{1F2490FE-B18B-2848-97B0-CB973E0D4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250" y="6553200"/>
            <a:ext cx="1152749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91700D-4EB3-0E44-97BA-84E4E4606D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573610"/>
            <a:ext cx="1072320" cy="4170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91878E-7C3F-1741-9E43-209ADD1175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258" y="4250156"/>
            <a:ext cx="1370040" cy="2002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E08DF1-3C88-9A4B-9CBB-F45C3409EF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519" y="4130676"/>
            <a:ext cx="933449" cy="2061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73EC3D-CC39-AE45-B118-13D89792AF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963" y="4381017"/>
            <a:ext cx="821637" cy="29174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23A6B02-251B-D54D-B40A-D4BC78BD6C4B}"/>
              </a:ext>
            </a:extLst>
          </p:cNvPr>
          <p:cNvSpPr/>
          <p:nvPr/>
        </p:nvSpPr>
        <p:spPr>
          <a:xfrm>
            <a:off x="-76200" y="495182"/>
            <a:ext cx="9220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Enhancing inter-operability of ADC with NIAGADS and ADGC efforts via NACC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8FAEB1-65B5-BB47-861C-ECB74F6A42C1}"/>
              </a:ext>
            </a:extLst>
          </p:cNvPr>
          <p:cNvSpPr txBox="1"/>
          <p:nvPr/>
        </p:nvSpPr>
        <p:spPr>
          <a:xfrm>
            <a:off x="368382" y="6362818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GUID-</a:t>
            </a:r>
            <a:r>
              <a:rPr lang="en-US" dirty="0"/>
              <a:t> global unified ID</a:t>
            </a:r>
          </a:p>
        </p:txBody>
      </p:sp>
    </p:spTree>
    <p:extLst>
      <p:ext uri="{BB962C8B-B14F-4D97-AF65-F5344CB8AC3E}">
        <p14:creationId xmlns:p14="http://schemas.microsoft.com/office/powerpoint/2010/main" val="2001264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0" y="401637"/>
            <a:ext cx="914400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0" tIns="46035" rIns="92070" bIns="46035">
            <a:spAutoFit/>
          </a:bodyPr>
          <a:lstStyle>
            <a:lvl1pPr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500" b="1" dirty="0">
                <a:solidFill>
                  <a:srgbClr val="2D358D"/>
                </a:solidFill>
              </a:rPr>
              <a:t>Death rates due to Alzheimer’s disease, Parkinson’s disease and related disorders continue to go up</a:t>
            </a:r>
          </a:p>
        </p:txBody>
      </p:sp>
      <p:pic>
        <p:nvPicPr>
          <p:cNvPr id="19459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89" y="1297464"/>
            <a:ext cx="2582862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929063"/>
            <a:ext cx="2482850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7"/>
          <p:cNvGraphicFramePr>
            <a:graphicFrameLocks/>
          </p:cNvGraphicFramePr>
          <p:nvPr/>
        </p:nvGraphicFramePr>
        <p:xfrm>
          <a:off x="3124200" y="1435735"/>
          <a:ext cx="3330883" cy="3126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9" r:id="rId6" imgW="5279594" imgH="5035732" progId="Excel.Chart.8">
                  <p:embed/>
                </p:oleObj>
              </mc:Choice>
              <mc:Fallback>
                <p:oleObj r:id="rId6" imgW="5279594" imgH="5035732" progId="Excel.Chart.8">
                  <p:embed/>
                  <p:pic>
                    <p:nvPicPr>
                      <p:cNvPr id="8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435735"/>
                        <a:ext cx="3330883" cy="31267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27541" y="4592944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2017- 5.3 M with AD</a:t>
            </a:r>
          </a:p>
          <a:p>
            <a:r>
              <a:rPr lang="en-US" sz="2400" b="1" dirty="0"/>
              <a:t>2050- 14M with AD</a:t>
            </a:r>
          </a:p>
          <a:p>
            <a:endParaRPr lang="en-US" sz="2400" b="1" dirty="0"/>
          </a:p>
          <a:p>
            <a:r>
              <a:rPr lang="en-US" sz="2400" b="1" dirty="0"/>
              <a:t>$200 Billion a year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215937" y="2895600"/>
            <a:ext cx="0" cy="1033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638" y="1494749"/>
            <a:ext cx="2883362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911137" y="2713990"/>
            <a:ext cx="609600" cy="533400"/>
          </a:xfrm>
          <a:prstGeom prst="ellipse">
            <a:avLst/>
          </a:prstGeom>
          <a:noFill/>
          <a:ln w="26424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215937" y="4267200"/>
            <a:ext cx="0" cy="295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C:\Users\buckholn\AppData\Local\Microsoft\Windows\Temporary Internet Files\Content.Outlook\CXWU2QKK\NIH_NIA_Master_Logo_2Color.jpg">
            <a:extLst>
              <a:ext uri="{FF2B5EF4-FFF2-40B4-BE49-F238E27FC236}">
                <a16:creationId xmlns:a16="http://schemas.microsoft.com/office/drawing/2014/main" id="{B7483F34-75B4-0149-B8DD-20B8653D6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250" y="6553200"/>
            <a:ext cx="1152749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789277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574F2EF-6414-3843-861B-FF531F793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5065257"/>
          </a:xfrm>
          <a:prstGeom prst="rect">
            <a:avLst/>
          </a:prstGeom>
        </p:spPr>
      </p:pic>
      <p:pic>
        <p:nvPicPr>
          <p:cNvPr id="3" name="Picture 2" descr="C:\Users\buckholn\AppData\Local\Microsoft\Windows\Temporary Internet Files\Content.Outlook\CXWU2QKK\NIH_NIA_Master_Logo_2Color.jpg">
            <a:extLst>
              <a:ext uri="{FF2B5EF4-FFF2-40B4-BE49-F238E27FC236}">
                <a16:creationId xmlns:a16="http://schemas.microsoft.com/office/drawing/2014/main" id="{88281B2F-58F6-CC41-8EB1-32E95A800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250" y="6553200"/>
            <a:ext cx="1152749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EAA07A-3434-1243-9D82-21A32109C702}"/>
              </a:ext>
            </a:extLst>
          </p:cNvPr>
          <p:cNvSpPr txBox="1"/>
          <p:nvPr/>
        </p:nvSpPr>
        <p:spPr>
          <a:xfrm>
            <a:off x="304800" y="2057400"/>
            <a:ext cx="2578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(</a:t>
            </a:r>
            <a:r>
              <a:rPr lang="en-US" b="1" i="1" dirty="0" err="1"/>
              <a:t>eg</a:t>
            </a:r>
            <a:r>
              <a:rPr lang="en-US" b="1" i="1" dirty="0"/>
              <a:t>: TOP-MED NHLBI)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4E7683-12C0-5E4B-9984-EDBF42AB12BB}"/>
              </a:ext>
            </a:extLst>
          </p:cNvPr>
          <p:cNvSpPr/>
          <p:nvPr/>
        </p:nvSpPr>
        <p:spPr>
          <a:xfrm>
            <a:off x="-1" y="395666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Improving genomic data sharing across NIH programs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6997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D20A42-9C93-44BA-81B6-E93523E32D7D}"/>
              </a:ext>
            </a:extLst>
          </p:cNvPr>
          <p:cNvSpPr txBox="1"/>
          <p:nvPr/>
        </p:nvSpPr>
        <p:spPr>
          <a:xfrm>
            <a:off x="1143000" y="2128182"/>
            <a:ext cx="2015455" cy="507831"/>
          </a:xfrm>
          <a:prstGeom prst="rect">
            <a:avLst/>
          </a:prstGeom>
          <a:solidFill>
            <a:srgbClr val="92D050">
              <a:alpha val="25000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+mj-lt"/>
              </a:rPr>
              <a:t>Genetic and Genomic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417765-9CA9-4F68-93F8-923CF2B31AFD}"/>
              </a:ext>
            </a:extLst>
          </p:cNvPr>
          <p:cNvSpPr txBox="1"/>
          <p:nvPr/>
        </p:nvSpPr>
        <p:spPr>
          <a:xfrm>
            <a:off x="5985546" y="2114932"/>
            <a:ext cx="2015455" cy="30008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i="1" dirty="0">
                <a:latin typeface="+mj-lt"/>
              </a:rPr>
              <a:t>Functional Genomics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A65C99-496E-418C-B6C3-02E5C01FDF63}"/>
              </a:ext>
            </a:extLst>
          </p:cNvPr>
          <p:cNvSpPr txBox="1"/>
          <p:nvPr/>
        </p:nvSpPr>
        <p:spPr>
          <a:xfrm>
            <a:off x="3735198" y="2089791"/>
            <a:ext cx="1673603" cy="300082"/>
          </a:xfrm>
          <a:prstGeom prst="rect">
            <a:avLst/>
          </a:prstGeom>
          <a:solidFill>
            <a:schemeClr val="accent2">
              <a:lumMod val="60000"/>
              <a:lumOff val="40000"/>
              <a:alpha val="33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+mj-lt"/>
              </a:rPr>
              <a:t>Phenotypic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DC36F4-9244-4F96-BF2E-4C7410B865CE}"/>
              </a:ext>
            </a:extLst>
          </p:cNvPr>
          <p:cNvSpPr txBox="1"/>
          <p:nvPr/>
        </p:nvSpPr>
        <p:spPr>
          <a:xfrm>
            <a:off x="3359791" y="3340205"/>
            <a:ext cx="2478947" cy="300082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i="1" dirty="0">
                <a:latin typeface="+mj-lt"/>
              </a:rPr>
              <a:t>Data Harmonization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B7D014D-A174-43E5-9237-DE77B2242A7F}"/>
              </a:ext>
            </a:extLst>
          </p:cNvPr>
          <p:cNvCxnSpPr>
            <a:cxnSpLocks/>
          </p:cNvCxnSpPr>
          <p:nvPr/>
        </p:nvCxnSpPr>
        <p:spPr>
          <a:xfrm>
            <a:off x="4572000" y="2454091"/>
            <a:ext cx="0" cy="820523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D53D732-30CE-4945-887B-CC2DABE9730C}"/>
              </a:ext>
            </a:extLst>
          </p:cNvPr>
          <p:cNvSpPr txBox="1"/>
          <p:nvPr/>
        </p:nvSpPr>
        <p:spPr>
          <a:xfrm>
            <a:off x="7044800" y="2489210"/>
            <a:ext cx="1489035" cy="738664"/>
          </a:xfrm>
          <a:prstGeom prst="rect">
            <a:avLst/>
          </a:prstGeom>
          <a:solidFill>
            <a:schemeClr val="bg2">
              <a:alpha val="3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+mj-lt"/>
                <a:ea typeface="Arial" charset="0"/>
                <a:cs typeface="Arial" charset="0"/>
              </a:rPr>
              <a:t>RNA</a:t>
            </a:r>
          </a:p>
          <a:p>
            <a:pPr algn="ctr"/>
            <a:r>
              <a:rPr lang="en-US" sz="1050" dirty="0">
                <a:latin typeface="+mj-lt"/>
                <a:ea typeface="Arial" charset="0"/>
                <a:cs typeface="Arial" charset="0"/>
              </a:rPr>
              <a:t>Transcriptomics</a:t>
            </a:r>
          </a:p>
          <a:p>
            <a:pPr algn="ctr"/>
            <a:r>
              <a:rPr lang="en-US" sz="1050" dirty="0" err="1">
                <a:latin typeface="+mj-lt"/>
                <a:ea typeface="Arial" charset="0"/>
                <a:cs typeface="Arial" charset="0"/>
              </a:rPr>
              <a:t>RNAseq</a:t>
            </a:r>
            <a:endParaRPr lang="en-US" sz="1050" dirty="0">
              <a:latin typeface="+mj-lt"/>
              <a:ea typeface="Arial" charset="0"/>
              <a:cs typeface="Arial" charset="0"/>
            </a:endParaRPr>
          </a:p>
          <a:p>
            <a:pPr algn="ctr"/>
            <a:r>
              <a:rPr lang="en-US" sz="1050" dirty="0">
                <a:latin typeface="+mj-lt"/>
                <a:ea typeface="Arial" charset="0"/>
                <a:cs typeface="Arial" charset="0"/>
              </a:rPr>
              <a:t>Expression Profiles</a:t>
            </a:r>
            <a:endParaRPr lang="en-US" sz="1350" dirty="0"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DE2368-86D3-43EC-B67F-75F81A659EEB}"/>
              </a:ext>
            </a:extLst>
          </p:cNvPr>
          <p:cNvSpPr/>
          <p:nvPr/>
        </p:nvSpPr>
        <p:spPr>
          <a:xfrm>
            <a:off x="7035473" y="3586035"/>
            <a:ext cx="1512383" cy="738664"/>
          </a:xfrm>
          <a:prstGeom prst="rect">
            <a:avLst/>
          </a:prstGeom>
          <a:solidFill>
            <a:schemeClr val="bg2">
              <a:alpha val="36000"/>
            </a:schemeClr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atin typeface="+mj-lt"/>
                <a:ea typeface="Arial" charset="0"/>
                <a:cs typeface="Arial" charset="0"/>
              </a:rPr>
              <a:t>Protein</a:t>
            </a:r>
          </a:p>
          <a:p>
            <a:pPr algn="ctr"/>
            <a:r>
              <a:rPr lang="en-US" sz="1050" dirty="0">
                <a:latin typeface="+mj-lt"/>
                <a:ea typeface="Arial" charset="0"/>
                <a:cs typeface="Arial" charset="0"/>
              </a:rPr>
              <a:t>MS Proteomics</a:t>
            </a:r>
          </a:p>
          <a:p>
            <a:pPr algn="ctr"/>
            <a:r>
              <a:rPr lang="en-US" sz="1050" dirty="0">
                <a:latin typeface="+mj-lt"/>
                <a:ea typeface="Arial" charset="0"/>
                <a:cs typeface="Arial" charset="0"/>
              </a:rPr>
              <a:t>Protein-Protein</a:t>
            </a:r>
          </a:p>
          <a:p>
            <a:pPr algn="ctr"/>
            <a:r>
              <a:rPr lang="en-US" sz="1050" dirty="0">
                <a:latin typeface="+mj-lt"/>
                <a:ea typeface="Arial" charset="0"/>
                <a:cs typeface="Arial" charset="0"/>
              </a:rPr>
              <a:t>Interactions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32CB1D-5268-4BE5-BB31-A4A0D2A3948A}"/>
              </a:ext>
            </a:extLst>
          </p:cNvPr>
          <p:cNvSpPr txBox="1"/>
          <p:nvPr/>
        </p:nvSpPr>
        <p:spPr>
          <a:xfrm>
            <a:off x="7046055" y="3274614"/>
            <a:ext cx="1486526" cy="276999"/>
          </a:xfrm>
          <a:prstGeom prst="rect">
            <a:avLst/>
          </a:prstGeom>
          <a:solidFill>
            <a:schemeClr val="bg2">
              <a:alpha val="3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Epigenome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C2C436-0F87-43AE-BC14-1242C48A10E1}"/>
              </a:ext>
            </a:extLst>
          </p:cNvPr>
          <p:cNvSpPr txBox="1"/>
          <p:nvPr/>
        </p:nvSpPr>
        <p:spPr>
          <a:xfrm>
            <a:off x="7035473" y="4356815"/>
            <a:ext cx="1528872" cy="577081"/>
          </a:xfrm>
          <a:prstGeom prst="rect">
            <a:avLst/>
          </a:prstGeom>
          <a:solidFill>
            <a:schemeClr val="bg2">
              <a:alpha val="3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+mj-lt"/>
                <a:ea typeface="Arial" charset="0"/>
                <a:cs typeface="Arial" charset="0"/>
              </a:rPr>
              <a:t>Metabolites</a:t>
            </a:r>
          </a:p>
          <a:p>
            <a:pPr algn="ctr"/>
            <a:r>
              <a:rPr lang="en-US" sz="1050" dirty="0">
                <a:latin typeface="+mj-lt"/>
                <a:ea typeface="Arial" charset="0"/>
                <a:cs typeface="Arial" charset="0"/>
              </a:rPr>
              <a:t>MS Metabolomics</a:t>
            </a:r>
          </a:p>
          <a:p>
            <a:pPr algn="ctr"/>
            <a:r>
              <a:rPr lang="en-US" sz="1050" dirty="0">
                <a:latin typeface="+mj-lt"/>
                <a:ea typeface="Arial" charset="0"/>
                <a:cs typeface="Arial" charset="0"/>
              </a:rPr>
              <a:t>Metabolic pathways</a:t>
            </a:r>
            <a:endParaRPr lang="en-US" sz="105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428A11-FB53-40F6-8204-4063260A9436}"/>
              </a:ext>
            </a:extLst>
          </p:cNvPr>
          <p:cNvSpPr txBox="1"/>
          <p:nvPr/>
        </p:nvSpPr>
        <p:spPr>
          <a:xfrm>
            <a:off x="853217" y="2749408"/>
            <a:ext cx="1322320" cy="1061829"/>
          </a:xfrm>
          <a:prstGeom prst="rect">
            <a:avLst/>
          </a:prstGeom>
          <a:solidFill>
            <a:schemeClr val="bg2">
              <a:alpha val="57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+mj-lt"/>
              </a:rPr>
              <a:t>DNA</a:t>
            </a:r>
          </a:p>
          <a:p>
            <a:pPr algn="ctr"/>
            <a:r>
              <a:rPr lang="en-US" sz="1050" dirty="0">
                <a:latin typeface="+mj-lt"/>
              </a:rPr>
              <a:t>GWAS</a:t>
            </a:r>
          </a:p>
          <a:p>
            <a:pPr algn="ctr"/>
            <a:r>
              <a:rPr lang="en-US" sz="1050" dirty="0">
                <a:latin typeface="+mj-lt"/>
              </a:rPr>
              <a:t>Exome Chip</a:t>
            </a:r>
          </a:p>
          <a:p>
            <a:pPr algn="ctr"/>
            <a:r>
              <a:rPr lang="en-US" sz="1050" dirty="0">
                <a:latin typeface="+mj-lt"/>
              </a:rPr>
              <a:t>Whole Exome/Genome Sequence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ABB361-D64E-47C2-85F4-4A9C534947B5}"/>
              </a:ext>
            </a:extLst>
          </p:cNvPr>
          <p:cNvSpPr txBox="1"/>
          <p:nvPr/>
        </p:nvSpPr>
        <p:spPr>
          <a:xfrm>
            <a:off x="1514377" y="1611507"/>
            <a:ext cx="6141624" cy="36933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+mj-lt"/>
              </a:rPr>
              <a:t>       </a:t>
            </a:r>
            <a:r>
              <a:rPr lang="en-US" b="1" dirty="0">
                <a:solidFill>
                  <a:srgbClr val="002060"/>
                </a:solidFill>
                <a:latin typeface="+mj-lt"/>
              </a:rPr>
              <a:t>ADSP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7D337E-7C5D-409F-B1DA-2CD2019107EF}"/>
              </a:ext>
            </a:extLst>
          </p:cNvPr>
          <p:cNvSpPr txBox="1"/>
          <p:nvPr/>
        </p:nvSpPr>
        <p:spPr>
          <a:xfrm>
            <a:off x="2201518" y="4070057"/>
            <a:ext cx="4673714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+mj-lt"/>
              </a:rPr>
              <a:t>   </a:t>
            </a:r>
            <a:r>
              <a:rPr lang="en-US" b="1" dirty="0">
                <a:solidFill>
                  <a:srgbClr val="002060"/>
                </a:solidFill>
                <a:latin typeface="+mj-lt"/>
              </a:rPr>
              <a:t>AMP-AD</a:t>
            </a:r>
          </a:p>
        </p:txBody>
      </p:sp>
      <p:sp>
        <p:nvSpPr>
          <p:cNvPr id="17" name="Arrow: Curved Right 16">
            <a:extLst>
              <a:ext uri="{FF2B5EF4-FFF2-40B4-BE49-F238E27FC236}">
                <a16:creationId xmlns:a16="http://schemas.microsoft.com/office/drawing/2014/main" id="{4926D6F3-373F-4B06-96E6-111F6EE1549D}"/>
              </a:ext>
            </a:extLst>
          </p:cNvPr>
          <p:cNvSpPr/>
          <p:nvPr/>
        </p:nvSpPr>
        <p:spPr>
          <a:xfrm>
            <a:off x="196092" y="1709739"/>
            <a:ext cx="926837" cy="2884106"/>
          </a:xfrm>
          <a:prstGeom prst="curvedRightArrow">
            <a:avLst>
              <a:gd name="adj1" fmla="val 32561"/>
              <a:gd name="adj2" fmla="val 50000"/>
              <a:gd name="adj3" fmla="val 25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300B5C-9F19-47C3-BE6D-AD2AE7044B05}"/>
              </a:ext>
            </a:extLst>
          </p:cNvPr>
          <p:cNvSpPr txBox="1"/>
          <p:nvPr/>
        </p:nvSpPr>
        <p:spPr>
          <a:xfrm>
            <a:off x="245057" y="4669929"/>
            <a:ext cx="1528871" cy="126957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latin typeface="+mj-lt"/>
              </a:rPr>
              <a:t>Model AD</a:t>
            </a:r>
          </a:p>
          <a:p>
            <a:pPr algn="ctr"/>
            <a:r>
              <a:rPr lang="en-US" sz="1050" b="1" dirty="0">
                <a:latin typeface="+mj-lt"/>
              </a:rPr>
              <a:t>In vivo AD models: Ensure rapid availability of animal models, protocols and validation data</a:t>
            </a: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6557CD59-EC13-4784-A966-DBF8E8C2A313}"/>
              </a:ext>
            </a:extLst>
          </p:cNvPr>
          <p:cNvSpPr/>
          <p:nvPr/>
        </p:nvSpPr>
        <p:spPr>
          <a:xfrm>
            <a:off x="4417527" y="3681694"/>
            <a:ext cx="363474" cy="305549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DB8B13F-E408-4A82-841E-42C2A80E88E2}"/>
              </a:ext>
            </a:extLst>
          </p:cNvPr>
          <p:cNvSpPr txBox="1"/>
          <p:nvPr/>
        </p:nvSpPr>
        <p:spPr>
          <a:xfrm>
            <a:off x="2559726" y="4843031"/>
            <a:ext cx="4094883" cy="1061829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latin typeface="+mj-lt"/>
              </a:rPr>
              <a:t>Translational Centers </a:t>
            </a:r>
          </a:p>
          <a:p>
            <a:pPr algn="ctr"/>
            <a:r>
              <a:rPr lang="en-US" sz="1200" b="1" dirty="0">
                <a:latin typeface="+mj-lt"/>
              </a:rPr>
              <a:t>To speed, diversify Alzheimer's drug discovery. The Alzheimer Centers for the Discovery of New Medicines are designed to diversify and reinvigorate the Alzheimer's disease drug development pipeline</a:t>
            </a:r>
            <a:r>
              <a:rPr lang="en-US" sz="1350" dirty="0">
                <a:latin typeface="+mj-lt"/>
              </a:rPr>
              <a:t>.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55262D7-88D1-486B-B0BA-3A113BF16028}"/>
              </a:ext>
            </a:extLst>
          </p:cNvPr>
          <p:cNvCxnSpPr>
            <a:cxnSpLocks/>
          </p:cNvCxnSpPr>
          <p:nvPr/>
        </p:nvCxnSpPr>
        <p:spPr>
          <a:xfrm flipH="1">
            <a:off x="1980849" y="4597884"/>
            <a:ext cx="339755" cy="16286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53A7714-820B-4105-AD9C-3BD24D0E8F71}"/>
              </a:ext>
            </a:extLst>
          </p:cNvPr>
          <p:cNvCxnSpPr>
            <a:cxnSpLocks/>
          </p:cNvCxnSpPr>
          <p:nvPr/>
        </p:nvCxnSpPr>
        <p:spPr>
          <a:xfrm>
            <a:off x="4191000" y="655320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Arrow: Down 57">
            <a:extLst>
              <a:ext uri="{FF2B5EF4-FFF2-40B4-BE49-F238E27FC236}">
                <a16:creationId xmlns:a16="http://schemas.microsoft.com/office/drawing/2014/main" id="{FCCB1E64-08E6-49E7-9741-F5FA18337C33}"/>
              </a:ext>
            </a:extLst>
          </p:cNvPr>
          <p:cNvSpPr/>
          <p:nvPr/>
        </p:nvSpPr>
        <p:spPr>
          <a:xfrm>
            <a:off x="4417527" y="4593845"/>
            <a:ext cx="363474" cy="2283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72D2B5A-D7BA-499D-B726-2E0DDFC8BCB2}"/>
              </a:ext>
            </a:extLst>
          </p:cNvPr>
          <p:cNvCxnSpPr>
            <a:cxnSpLocks/>
          </p:cNvCxnSpPr>
          <p:nvPr/>
        </p:nvCxnSpPr>
        <p:spPr>
          <a:xfrm flipV="1">
            <a:off x="6704008" y="5317092"/>
            <a:ext cx="578530" cy="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C:\Users\buckholn\AppData\Local\Microsoft\Windows\Temporary Internet Files\Content.Outlook\CXWU2QKK\NIH_NIA_Master_Logo_2Color.jpg">
            <a:extLst>
              <a:ext uri="{FF2B5EF4-FFF2-40B4-BE49-F238E27FC236}">
                <a16:creationId xmlns:a16="http://schemas.microsoft.com/office/drawing/2014/main" id="{3C70A499-53F6-A24B-BD4B-E224C3C8E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250" y="6553200"/>
            <a:ext cx="1152749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E0697557-9031-7B4C-8172-6FB8A4F4F649}"/>
              </a:ext>
            </a:extLst>
          </p:cNvPr>
          <p:cNvSpPr txBox="1">
            <a:spLocks/>
          </p:cNvSpPr>
          <p:nvPr/>
        </p:nvSpPr>
        <p:spPr>
          <a:xfrm>
            <a:off x="1" y="421210"/>
            <a:ext cx="9143999" cy="8572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002060"/>
                </a:solidFill>
                <a:cs typeface="Arial"/>
              </a:rPr>
              <a:t>Enhancing inter-operability between ADSP and AMP-AD and translation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D7F9949-A254-2644-8FF1-489DAD1B237D}"/>
              </a:ext>
            </a:extLst>
          </p:cNvPr>
          <p:cNvCxnSpPr>
            <a:cxnSpLocks/>
          </p:cNvCxnSpPr>
          <p:nvPr/>
        </p:nvCxnSpPr>
        <p:spPr>
          <a:xfrm flipV="1">
            <a:off x="1898864" y="5373944"/>
            <a:ext cx="578530" cy="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9035040-24B8-3F4D-954A-3A965DE6F256}"/>
              </a:ext>
            </a:extLst>
          </p:cNvPr>
          <p:cNvSpPr txBox="1"/>
          <p:nvPr/>
        </p:nvSpPr>
        <p:spPr>
          <a:xfrm>
            <a:off x="7282538" y="5120028"/>
            <a:ext cx="1489035" cy="507831"/>
          </a:xfrm>
          <a:prstGeom prst="rect">
            <a:avLst/>
          </a:prstGeom>
          <a:gradFill flip="none" rotWithShape="1">
            <a:gsLst>
              <a:gs pos="0">
                <a:srgbClr val="CFAFE7">
                  <a:tint val="66000"/>
                  <a:satMod val="160000"/>
                </a:srgbClr>
              </a:gs>
              <a:gs pos="50000">
                <a:srgbClr val="CFAFE7">
                  <a:tint val="44500"/>
                  <a:satMod val="160000"/>
                </a:srgbClr>
              </a:gs>
              <a:gs pos="100000">
                <a:srgbClr val="CFAFE7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latin typeface="+mj-lt"/>
              </a:rPr>
              <a:t>AD Clinical Trials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4B477C3-8661-C348-89DA-C4D29573324D}"/>
              </a:ext>
            </a:extLst>
          </p:cNvPr>
          <p:cNvCxnSpPr>
            <a:cxnSpLocks/>
          </p:cNvCxnSpPr>
          <p:nvPr/>
        </p:nvCxnSpPr>
        <p:spPr>
          <a:xfrm>
            <a:off x="2477394" y="2787943"/>
            <a:ext cx="1789806" cy="439931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ECEA724-2F64-E546-A025-3D23548F3DB6}"/>
              </a:ext>
            </a:extLst>
          </p:cNvPr>
          <p:cNvCxnSpPr>
            <a:cxnSpLocks/>
          </p:cNvCxnSpPr>
          <p:nvPr/>
        </p:nvCxnSpPr>
        <p:spPr>
          <a:xfrm flipH="1">
            <a:off x="5181600" y="2489210"/>
            <a:ext cx="1522408" cy="78178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865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uckholn\AppData\Local\Microsoft\Windows\Temporary Internet Files\Content.Outlook\CXWU2QKK\NIH_NIA_Master_Logo_2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466921"/>
            <a:ext cx="1524000" cy="402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5657850" y="2193423"/>
            <a:ext cx="1529120" cy="2318088"/>
            <a:chOff x="3327752" y="2004919"/>
            <a:chExt cx="2724811" cy="3999462"/>
          </a:xfrm>
        </p:grpSpPr>
        <p:sp>
          <p:nvSpPr>
            <p:cNvPr id="32" name="Oval 31"/>
            <p:cNvSpPr/>
            <p:nvPr/>
          </p:nvSpPr>
          <p:spPr>
            <a:xfrm>
              <a:off x="3542396" y="2004919"/>
              <a:ext cx="2295522" cy="212158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327752" y="2443877"/>
              <a:ext cx="2724811" cy="1832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575" b="1" kern="0" dirty="0">
                  <a:solidFill>
                    <a:srgbClr val="FFFFFF"/>
                  </a:solidFill>
                  <a:latin typeface="+mj-lt"/>
                </a:rPr>
                <a:t>AMP-AD Knowledge Portal </a:t>
              </a: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575" b="1" kern="0" dirty="0">
                  <a:solidFill>
                    <a:srgbClr val="FFFFFF"/>
                  </a:solidFill>
                  <a:latin typeface="+mj-lt"/>
                </a:rPr>
                <a:t> 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377910" y="5626032"/>
              <a:ext cx="906074" cy="3783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25" b="1" kern="0" dirty="0">
                  <a:solidFill>
                    <a:srgbClr val="FFFFFF"/>
                  </a:solidFill>
                  <a:latin typeface="+mj-lt"/>
                </a:rPr>
                <a:t>UCLA 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738445" y="1804901"/>
            <a:ext cx="3338832" cy="1846659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50" b="1" u="sng" kern="0" dirty="0">
                <a:solidFill>
                  <a:srgbClr val="002060"/>
                </a:solidFill>
                <a:latin typeface="+mj-lt"/>
              </a:rPr>
              <a:t>Generate</a:t>
            </a:r>
            <a:endParaRPr lang="en-US" sz="1650" b="1" kern="0" dirty="0">
              <a:solidFill>
                <a:srgbClr val="002060"/>
              </a:solidFill>
              <a:latin typeface="+mj-lt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2060"/>
                </a:solidFill>
                <a:latin typeface="+mj-lt"/>
              </a:rPr>
              <a:t>High-dimensional multi-</a:t>
            </a:r>
            <a:r>
              <a:rPr lang="en-US" sz="1200" b="1" kern="0" dirty="0" err="1">
                <a:solidFill>
                  <a:srgbClr val="002060"/>
                </a:solidFill>
                <a:latin typeface="+mj-lt"/>
              </a:rPr>
              <a:t>omic</a:t>
            </a:r>
            <a:r>
              <a:rPr lang="en-US" sz="1200" b="1" kern="0" dirty="0">
                <a:solidFill>
                  <a:srgbClr val="002060"/>
                </a:solidFill>
                <a:latin typeface="+mj-lt"/>
              </a:rPr>
              <a:t> data: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2060"/>
                </a:solidFill>
                <a:latin typeface="+mj-lt"/>
              </a:rPr>
              <a:t>~2,500 human brains;~1000 blood samples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50" b="1" kern="0" dirty="0">
              <a:solidFill>
                <a:srgbClr val="002060"/>
              </a:solidFill>
              <a:highlight>
                <a:srgbClr val="FFFF00"/>
              </a:highlight>
              <a:latin typeface="+mj-lt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50" b="1" u="sng" kern="0" dirty="0">
                <a:solidFill>
                  <a:srgbClr val="002060"/>
                </a:solidFill>
                <a:latin typeface="+mj-lt"/>
              </a:rPr>
              <a:t>Integrate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50" b="1" kern="0" dirty="0">
                <a:solidFill>
                  <a:srgbClr val="002060"/>
                </a:solidFill>
                <a:latin typeface="+mj-lt"/>
              </a:rPr>
              <a:t>  </a:t>
            </a:r>
            <a:r>
              <a:rPr lang="en-US" sz="1200" b="1" kern="0" dirty="0">
                <a:solidFill>
                  <a:srgbClr val="002060"/>
                </a:solidFill>
                <a:latin typeface="+mj-lt"/>
              </a:rPr>
              <a:t>Molecular profiling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2060"/>
                </a:solidFill>
                <a:latin typeface="+mj-lt"/>
              </a:rPr>
              <a:t>   Predictive Modeling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2060"/>
                </a:solidFill>
                <a:latin typeface="+mj-lt"/>
              </a:rPr>
              <a:t>   Experimental validation</a:t>
            </a:r>
          </a:p>
        </p:txBody>
      </p:sp>
      <p:sp>
        <p:nvSpPr>
          <p:cNvPr id="37" name="Down Arrow 36"/>
          <p:cNvSpPr/>
          <p:nvPr/>
        </p:nvSpPr>
        <p:spPr>
          <a:xfrm rot="16200000">
            <a:off x="4746107" y="2275523"/>
            <a:ext cx="400050" cy="11253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82139" y="1993003"/>
            <a:ext cx="156966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350" b="1" dirty="0">
                <a:solidFill>
                  <a:srgbClr val="0070C0"/>
                </a:solidFill>
                <a:latin typeface="+mj-lt"/>
              </a:rPr>
              <a:t>Data</a:t>
            </a:r>
          </a:p>
          <a:p>
            <a:pPr algn="ctr" defTabSz="685800">
              <a:defRPr/>
            </a:pPr>
            <a:r>
              <a:rPr lang="en-US" sz="1350" b="1" dirty="0">
                <a:solidFill>
                  <a:srgbClr val="0070C0"/>
                </a:solidFill>
                <a:latin typeface="+mj-lt"/>
              </a:rPr>
              <a:t>Network models </a:t>
            </a:r>
          </a:p>
          <a:p>
            <a:pPr algn="ctr" defTabSz="685800">
              <a:defRPr/>
            </a:pPr>
            <a:r>
              <a:rPr lang="en-US" sz="1350" b="1" dirty="0">
                <a:solidFill>
                  <a:srgbClr val="0070C0"/>
                </a:solidFill>
                <a:latin typeface="+mj-lt"/>
              </a:rPr>
              <a:t>Code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456622" y="1878608"/>
            <a:ext cx="216604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prstClr val="black"/>
                </a:solidFill>
                <a:latin typeface="+mj-lt"/>
                <a:hlinkClick r:id="rId4"/>
              </a:rPr>
              <a:t>www.synapse.org.ampad</a:t>
            </a:r>
            <a:r>
              <a:rPr lang="en-US" sz="1350" dirty="0">
                <a:solidFill>
                  <a:prstClr val="black"/>
                </a:solidFill>
                <a:latin typeface="+mj-lt"/>
              </a:rPr>
              <a:t>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7C9BE52-B561-4BBB-89CB-67F924FF61BE}"/>
              </a:ext>
            </a:extLst>
          </p:cNvPr>
          <p:cNvSpPr txBox="1"/>
          <p:nvPr/>
        </p:nvSpPr>
        <p:spPr>
          <a:xfrm>
            <a:off x="2454356" y="1413204"/>
            <a:ext cx="4303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NIA Program Director: Suzana </a:t>
            </a:r>
            <a:r>
              <a:rPr lang="en-US" sz="1600" b="1" dirty="0" err="1">
                <a:solidFill>
                  <a:prstClr val="black"/>
                </a:solidFill>
              </a:rPr>
              <a:t>Petanceska</a:t>
            </a:r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46" name="Picture 45" descr="C:\Users\hoffmanns.NIH\AppData\Local\Microsoft\Windows\Temporary Internet Files\Content.Outlook\OCF411WB\header-amp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200"/>
            <a:ext cx="9189720" cy="61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Picture 2" descr="\\odapps2\FNIH\LOGOS - FNIH &amp; NIH\NEW FNIH Logos 11_2013\REVISED LOGO FINALS TO FNIH\FNIH LOGO 2013_PNG with TRANSP for WWW and Powerpoint-WORD\FNIH-LOGO-2013_12x5in_RGB-with-TRANS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7" y="1271239"/>
            <a:ext cx="931955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D46544-9A8D-E94C-B95F-3FCF4642F009}"/>
              </a:ext>
            </a:extLst>
          </p:cNvPr>
          <p:cNvSpPr txBox="1"/>
          <p:nvPr/>
        </p:nvSpPr>
        <p:spPr>
          <a:xfrm>
            <a:off x="7186970" y="2601879"/>
            <a:ext cx="18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SHARING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61C1BC-4909-864A-964F-418E837C9B84}"/>
              </a:ext>
            </a:extLst>
          </p:cNvPr>
          <p:cNvSpPr/>
          <p:nvPr/>
        </p:nvSpPr>
        <p:spPr>
          <a:xfrm>
            <a:off x="0" y="3726681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1600" dirty="0">
                <a:solidFill>
                  <a:prstClr val="black"/>
                </a:solidFill>
                <a:effectLst>
                  <a:outerShdw sx="1000" sy="1000" algn="ctr" rotWithShape="0">
                    <a:schemeClr val="accent6">
                      <a:lumMod val="20000"/>
                      <a:lumOff val="80000"/>
                    </a:schemeClr>
                  </a:outerShdw>
                </a:effectLst>
              </a:rPr>
              <a:t>Duke U-Helmholtz U-U of Rotterdam </a:t>
            </a:r>
          </a:p>
          <a:p>
            <a:pPr lvl="0" algn="ctr">
              <a:defRPr/>
            </a:pPr>
            <a:r>
              <a:rPr lang="en-US" sz="1600" dirty="0">
                <a:solidFill>
                  <a:prstClr val="black"/>
                </a:solidFill>
                <a:effectLst>
                  <a:outerShdw sx="1000" sy="1000" algn="ctr" rotWithShape="0">
                    <a:schemeClr val="accent6">
                      <a:lumMod val="20000"/>
                      <a:lumOff val="80000"/>
                    </a:schemeClr>
                  </a:outerShdw>
                </a:effectLst>
              </a:rPr>
              <a:t>Icahn Institute at Mount Sinai</a:t>
            </a:r>
          </a:p>
          <a:p>
            <a:pPr lvl="0" algn="ctr">
              <a:defRPr/>
            </a:pPr>
            <a:r>
              <a:rPr lang="en-US" sz="1600" dirty="0">
                <a:solidFill>
                  <a:prstClr val="black"/>
                </a:solidFill>
                <a:effectLst>
                  <a:outerShdw sx="1000" sy="1000" algn="ctr" rotWithShape="0">
                    <a:schemeClr val="accent6">
                      <a:lumMod val="20000"/>
                      <a:lumOff val="80000"/>
                    </a:schemeClr>
                  </a:outerShdw>
                </a:effectLst>
              </a:rPr>
              <a:t>Arizona State University</a:t>
            </a:r>
          </a:p>
          <a:p>
            <a:pPr lvl="0" algn="ctr">
              <a:defRPr/>
            </a:pPr>
            <a:r>
              <a:rPr lang="en-US" sz="1600" dirty="0">
                <a:solidFill>
                  <a:prstClr val="black"/>
                </a:solidFill>
                <a:effectLst>
                  <a:outerShdw sx="1000" sy="1000" algn="ctr" rotWithShape="0">
                    <a:schemeClr val="accent6">
                      <a:lumMod val="20000"/>
                      <a:lumOff val="80000"/>
                    </a:schemeClr>
                  </a:outerShdw>
                </a:effectLst>
              </a:rPr>
              <a:t>Columbia-Rush</a:t>
            </a:r>
          </a:p>
          <a:p>
            <a:pPr lvl="0" algn="ctr">
              <a:defRPr/>
            </a:pPr>
            <a:r>
              <a:rPr lang="en-US" sz="1600" dirty="0">
                <a:solidFill>
                  <a:prstClr val="black"/>
                </a:solidFill>
                <a:effectLst>
                  <a:outerShdw sx="1000" sy="1000" algn="ctr" rotWithShape="0">
                    <a:schemeClr val="accent6">
                      <a:lumMod val="20000"/>
                      <a:lumOff val="80000"/>
                    </a:schemeClr>
                  </a:outerShdw>
                </a:effectLst>
              </a:rPr>
              <a:t>Emory-Baylor</a:t>
            </a:r>
          </a:p>
          <a:p>
            <a:pPr lvl="0" algn="ctr">
              <a:defRPr/>
            </a:pPr>
            <a:r>
              <a:rPr lang="en-US" sz="1600" dirty="0">
                <a:solidFill>
                  <a:prstClr val="black"/>
                </a:solidFill>
                <a:effectLst>
                  <a:outerShdw sx="1000" sy="1000" algn="ctr" rotWithShape="0">
                    <a:schemeClr val="accent6">
                      <a:lumMod val="20000"/>
                      <a:lumOff val="80000"/>
                    </a:schemeClr>
                  </a:outerShdw>
                </a:effectLst>
              </a:rPr>
              <a:t>UFL-Mayo-ISB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303CE6-035E-B44E-9017-3BB312D21FBE}"/>
              </a:ext>
            </a:extLst>
          </p:cNvPr>
          <p:cNvSpPr/>
          <p:nvPr/>
        </p:nvSpPr>
        <p:spPr>
          <a:xfrm>
            <a:off x="0" y="537146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1600" b="1" dirty="0">
                <a:solidFill>
                  <a:prstClr val="black"/>
                </a:solidFill>
                <a:effectLst>
                  <a:outerShdw sx="1000" sy="1000" algn="ctr" rotWithShape="0">
                    <a:schemeClr val="accent6">
                      <a:lumMod val="20000"/>
                      <a:lumOff val="80000"/>
                    </a:schemeClr>
                  </a:outerShdw>
                </a:effectLst>
              </a:rPr>
              <a:t>AMP-AD Data Coordinating Center (U24):</a:t>
            </a:r>
          </a:p>
          <a:p>
            <a:pPr lvl="0" algn="ctr">
              <a:defRPr/>
            </a:pPr>
            <a:r>
              <a:rPr lang="en-US" sz="1600" dirty="0">
                <a:solidFill>
                  <a:prstClr val="black"/>
                </a:solidFill>
                <a:effectLst>
                  <a:outerShdw sx="1000" sy="1000" algn="ctr" rotWithShape="0">
                    <a:schemeClr val="accent6">
                      <a:lumMod val="20000"/>
                      <a:lumOff val="80000"/>
                    </a:schemeClr>
                  </a:outerShdw>
                </a:effectLst>
              </a:rPr>
              <a:t>Sage Bionetworks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06E023-9B51-C142-BDDF-4FAFA1AA276B}"/>
              </a:ext>
            </a:extLst>
          </p:cNvPr>
          <p:cNvSpPr/>
          <p:nvPr/>
        </p:nvSpPr>
        <p:spPr>
          <a:xfrm>
            <a:off x="390431" y="1058868"/>
            <a:ext cx="8665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+mj-lt"/>
              </a:rPr>
              <a:t>AMP-AD Target Discovery and Preclinical Validation Project 2.0 </a:t>
            </a:r>
            <a:r>
              <a:rPr lang="en-US" sz="1400" u="sng" dirty="0">
                <a:solidFill>
                  <a:srgbClr val="002060"/>
                </a:solidFill>
                <a:latin typeface="+mj-lt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(RFA AG18-013</a:t>
            </a:r>
            <a:r>
              <a:rPr lang="en-US" sz="1400" u="sng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/ </a:t>
            </a:r>
            <a:r>
              <a:rPr lang="en-US" sz="1400" u="sng" dirty="0">
                <a:solidFill>
                  <a:srgbClr val="002060"/>
                </a:solidFill>
                <a:latin typeface="+mj-lt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RFA AG18-0</a:t>
            </a:r>
            <a:r>
              <a:rPr lang="en-US" sz="1400" u="sng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14)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D5C1AC-43B6-4C48-8C5F-E0AC5428C4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50" y="3453033"/>
            <a:ext cx="1569660" cy="3404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A12A9-0D4C-CE4B-B4AE-45372066A8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511" y="4217284"/>
            <a:ext cx="4773489" cy="209703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84B869C-A5BD-4449-A35D-E080DEB449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251" y="2531941"/>
            <a:ext cx="1087832" cy="108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09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230">
            <a:extLst>
              <a:ext uri="{FF2B5EF4-FFF2-40B4-BE49-F238E27FC236}">
                <a16:creationId xmlns:a16="http://schemas.microsoft.com/office/drawing/2014/main" id="{ECF3E085-0CC7-4697-ACCB-F570BE20BEE4}"/>
              </a:ext>
            </a:extLst>
          </p:cNvPr>
          <p:cNvSpPr/>
          <p:nvPr/>
        </p:nvSpPr>
        <p:spPr>
          <a:xfrm>
            <a:off x="1798362" y="2909516"/>
            <a:ext cx="2020986" cy="557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163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AMP-AD</a:t>
            </a:r>
            <a:r>
              <a:rPr kumimoji="0" lang="en-US" sz="163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Candidate </a:t>
            </a:r>
            <a:endParaRPr kumimoji="0" sz="1635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163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Targets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96F3B0-5D10-4587-B3BC-1AF31A9E6EA4}"/>
              </a:ext>
            </a:extLst>
          </p:cNvPr>
          <p:cNvSpPr txBox="1"/>
          <p:nvPr/>
        </p:nvSpPr>
        <p:spPr>
          <a:xfrm>
            <a:off x="132880" y="1267872"/>
            <a:ext cx="372435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Progress over 4 years: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Centralized data resource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established- AMP-AD portal 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data sharing deliverables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met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variety of experimental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validation models developed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Novel biomarker discovery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initiated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9D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9D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500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9D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candidate targets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D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nominated; currently undergoing data-driven prioritization for further preclinical validation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1875DB-14E0-455E-86F8-174E7262B6FC}"/>
              </a:ext>
            </a:extLst>
          </p:cNvPr>
          <p:cNvSpPr/>
          <p:nvPr/>
        </p:nvSpPr>
        <p:spPr>
          <a:xfrm>
            <a:off x="4733865" y="872764"/>
            <a:ext cx="4024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Some candidate t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argets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20" descr="C:\Users\hoffmanns.NIH\AppData\Local\Microsoft\Windows\Temporary Internet Files\Content.Outlook\OCF411WB\header-amp.jpg">
            <a:extLst>
              <a:ext uri="{FF2B5EF4-FFF2-40B4-BE49-F238E27FC236}">
                <a16:creationId xmlns:a16="http://schemas.microsoft.com/office/drawing/2014/main" id="{B443D8E3-B086-4972-A54A-5ABE9A33C1A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4073"/>
            <a:ext cx="6858000" cy="46291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8360293"/>
              </p:ext>
            </p:extLst>
          </p:nvPr>
        </p:nvGraphicFramePr>
        <p:xfrm>
          <a:off x="4995965" y="1219142"/>
          <a:ext cx="3429000" cy="3520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73" name="Worksheet" r:id="rId5" imgW="4276560" imgH="4391089" progId="Excel.Sheet.12">
                  <p:embed/>
                </p:oleObj>
              </mc:Choice>
              <mc:Fallback>
                <p:oleObj name="Worksheet" r:id="rId5" imgW="4276560" imgH="4391089" progId="Excel.Sheet.12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95965" y="1219142"/>
                        <a:ext cx="3429000" cy="3520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1FD6F064-3691-8D44-A4F9-C803DAE7C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41" y="4587310"/>
            <a:ext cx="2193493" cy="72683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A60BFD4-DF44-9F4B-AA00-8177433B9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940" y="4833619"/>
            <a:ext cx="1880270" cy="234219"/>
          </a:xfrm>
        </p:spPr>
        <p:txBody>
          <a:bodyPr>
            <a:noAutofit/>
          </a:bodyPr>
          <a:lstStyle/>
          <a:p>
            <a:br>
              <a:rPr lang="en-US" sz="1350" b="1" dirty="0">
                <a:highlight>
                  <a:srgbClr val="FFFF00"/>
                </a:highlight>
              </a:rPr>
            </a:br>
            <a:r>
              <a:rPr lang="en-US" sz="1350" b="1" dirty="0"/>
              <a:t>agora.ampadportal.org  </a:t>
            </a:r>
            <a:br>
              <a:rPr lang="en-US" sz="1350" b="1" i="1" dirty="0"/>
            </a:br>
            <a:endParaRPr lang="en-US" sz="135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7519F9-1272-7A49-AEA1-81185EE3439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550" t="69266" r="24461" b="2907"/>
          <a:stretch/>
        </p:blipFill>
        <p:spPr>
          <a:xfrm>
            <a:off x="6210185" y="5317644"/>
            <a:ext cx="2861780" cy="10026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57C0C4-8950-4242-B2BD-C6CB0ADE5AC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292" t="30397" r="30344" b="38546"/>
          <a:stretch/>
        </p:blipFill>
        <p:spPr>
          <a:xfrm>
            <a:off x="3395257" y="5407981"/>
            <a:ext cx="2677217" cy="1322410"/>
          </a:xfrm>
          <a:prstGeom prst="rect">
            <a:avLst/>
          </a:prstGeom>
        </p:spPr>
      </p:pic>
      <p:pic>
        <p:nvPicPr>
          <p:cNvPr id="12" name="Picture 2" descr="C:\Users\buckholn\AppData\Local\Microsoft\Windows\Temporary Internet Files\Content.Outlook\CXWU2QKK\NIH_NIA_Master_Logo_2Color.jpg">
            <a:extLst>
              <a:ext uri="{FF2B5EF4-FFF2-40B4-BE49-F238E27FC236}">
                <a16:creationId xmlns:a16="http://schemas.microsoft.com/office/drawing/2014/main" id="{FC504919-4BCD-9942-B937-735717A82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466921"/>
            <a:ext cx="1524000" cy="402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CC4167-06B7-2B4C-BBA7-4F92FC985F43}"/>
              </a:ext>
            </a:extLst>
          </p:cNvPr>
          <p:cNvSpPr/>
          <p:nvPr/>
        </p:nvSpPr>
        <p:spPr>
          <a:xfrm>
            <a:off x="6858000" y="4267200"/>
            <a:ext cx="6096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13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1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627" t="2939" r="6852" b="51210"/>
          <a:stretch/>
        </p:blipFill>
        <p:spPr>
          <a:xfrm>
            <a:off x="3846300" y="4100809"/>
            <a:ext cx="4021472" cy="1403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111"/>
          <p:cNvPicPr preferRelativeResize="0"/>
          <p:nvPr/>
        </p:nvPicPr>
        <p:blipFill rotWithShape="1">
          <a:blip r:embed="rId4">
            <a:alphaModFix/>
          </a:blip>
          <a:srcRect t="8096" r="7381" b="77522"/>
          <a:stretch/>
        </p:blipFill>
        <p:spPr>
          <a:xfrm>
            <a:off x="734700" y="505642"/>
            <a:ext cx="7503366" cy="789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111"/>
          <p:cNvPicPr preferRelativeResize="0"/>
          <p:nvPr/>
        </p:nvPicPr>
        <p:blipFill rotWithShape="1">
          <a:blip r:embed="rId5">
            <a:alphaModFix/>
          </a:blip>
          <a:srcRect t="5972" b="28757"/>
          <a:stretch/>
        </p:blipFill>
        <p:spPr>
          <a:xfrm>
            <a:off x="335636" y="3900811"/>
            <a:ext cx="3321462" cy="254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111"/>
          <p:cNvPicPr preferRelativeResize="0"/>
          <p:nvPr/>
        </p:nvPicPr>
        <p:blipFill rotWithShape="1">
          <a:blip r:embed="rId6">
            <a:alphaModFix/>
          </a:blip>
          <a:srcRect l="3293" t="32953" r="5987" b="3699"/>
          <a:stretch/>
        </p:blipFill>
        <p:spPr>
          <a:xfrm>
            <a:off x="573598" y="2388418"/>
            <a:ext cx="2867894" cy="127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111"/>
          <p:cNvPicPr preferRelativeResize="0"/>
          <p:nvPr/>
        </p:nvPicPr>
        <p:blipFill rotWithShape="1">
          <a:blip r:embed="rId7">
            <a:alphaModFix/>
          </a:blip>
          <a:srcRect r="10217"/>
          <a:stretch/>
        </p:blipFill>
        <p:spPr>
          <a:xfrm>
            <a:off x="5988658" y="2348437"/>
            <a:ext cx="2006576" cy="1360749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111"/>
          <p:cNvSpPr txBox="1"/>
          <p:nvPr/>
        </p:nvSpPr>
        <p:spPr>
          <a:xfrm>
            <a:off x="735202" y="2155741"/>
            <a:ext cx="861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" sz="1400" b="1">
                <a:solidFill>
                  <a:srgbClr val="3E5EAB"/>
                </a:solidFill>
                <a:latin typeface="Avenir"/>
                <a:ea typeface="Avenir"/>
                <a:cs typeface="Avenir"/>
                <a:sym typeface="Avenir"/>
              </a:rPr>
              <a:t>RNA</a:t>
            </a:r>
            <a:endParaRPr sz="1100"/>
          </a:p>
        </p:txBody>
      </p:sp>
      <p:sp>
        <p:nvSpPr>
          <p:cNvPr id="619" name="Google Shape;619;p111"/>
          <p:cNvSpPr txBox="1"/>
          <p:nvPr/>
        </p:nvSpPr>
        <p:spPr>
          <a:xfrm>
            <a:off x="3628523" y="2155741"/>
            <a:ext cx="943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" sz="1400" b="1">
                <a:solidFill>
                  <a:srgbClr val="3E5EAB"/>
                </a:solidFill>
                <a:latin typeface="Avenir"/>
                <a:ea typeface="Avenir"/>
                <a:cs typeface="Avenir"/>
                <a:sym typeface="Avenir"/>
              </a:rPr>
              <a:t>Protein</a:t>
            </a:r>
            <a:endParaRPr sz="1100"/>
          </a:p>
        </p:txBody>
      </p:sp>
      <p:sp>
        <p:nvSpPr>
          <p:cNvPr id="620" name="Google Shape;620;p111"/>
          <p:cNvSpPr txBox="1"/>
          <p:nvPr/>
        </p:nvSpPr>
        <p:spPr>
          <a:xfrm>
            <a:off x="6165776" y="2155741"/>
            <a:ext cx="1210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" sz="1400" b="1">
                <a:solidFill>
                  <a:srgbClr val="3E5EAB"/>
                </a:solidFill>
                <a:latin typeface="Avenir"/>
                <a:ea typeface="Avenir"/>
                <a:cs typeface="Avenir"/>
                <a:sym typeface="Avenir"/>
              </a:rPr>
              <a:t>Metabolites</a:t>
            </a:r>
            <a:endParaRPr sz="1100"/>
          </a:p>
        </p:txBody>
      </p:sp>
      <p:sp>
        <p:nvSpPr>
          <p:cNvPr id="621" name="Google Shape;621;p111"/>
          <p:cNvSpPr txBox="1"/>
          <p:nvPr/>
        </p:nvSpPr>
        <p:spPr>
          <a:xfrm>
            <a:off x="5135875" y="3789541"/>
            <a:ext cx="1215939" cy="301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" sz="1400" b="1">
                <a:solidFill>
                  <a:srgbClr val="3E5EAB"/>
                </a:solidFill>
                <a:latin typeface="Avenir"/>
                <a:ea typeface="Avenir"/>
                <a:cs typeface="Avenir"/>
                <a:sym typeface="Avenir"/>
              </a:rPr>
              <a:t>Druggability</a:t>
            </a:r>
            <a:endParaRPr sz="1400" b="1">
              <a:solidFill>
                <a:srgbClr val="3E5EA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22" name="Google Shape;622;p111"/>
          <p:cNvPicPr preferRelativeResize="0"/>
          <p:nvPr/>
        </p:nvPicPr>
        <p:blipFill rotWithShape="1">
          <a:blip r:embed="rId8">
            <a:alphaModFix/>
          </a:blip>
          <a:srcRect l="4406" t="7458"/>
          <a:stretch/>
        </p:blipFill>
        <p:spPr>
          <a:xfrm>
            <a:off x="3553691" y="2438730"/>
            <a:ext cx="2434965" cy="124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C:\Users\buckholn\AppData\Local\Microsoft\Windows\Temporary Internet Files\Content.Outlook\CXWU2QKK\NIH_NIA_Master_Logo_2Color.jpg">
            <a:extLst>
              <a:ext uri="{FF2B5EF4-FFF2-40B4-BE49-F238E27FC236}">
                <a16:creationId xmlns:a16="http://schemas.microsoft.com/office/drawing/2014/main" id="{71605FE6-47F8-6B45-9B86-AB69CB651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455037"/>
            <a:ext cx="1524000" cy="402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D794CE-7429-0D44-AD24-73E2B614F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7510" y="5722515"/>
            <a:ext cx="2836730" cy="9340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3C28CE-C32A-1146-9B90-7FCF7FA6A9A7}"/>
              </a:ext>
            </a:extLst>
          </p:cNvPr>
          <p:cNvSpPr/>
          <p:nvPr/>
        </p:nvSpPr>
        <p:spPr>
          <a:xfrm>
            <a:off x="335636" y="1337773"/>
            <a:ext cx="84727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Expressed in a subpopulation of neuroendocrine cells, and is upregulated by nerve growth factor.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Similarities with the </a:t>
            </a:r>
            <a:r>
              <a:rPr lang="en-US" sz="1400" u="sng" dirty="0" err="1">
                <a:solidFill>
                  <a:prstClr val="black"/>
                </a:solidFill>
              </a:rPr>
              <a:t>secretogranin</a:t>
            </a:r>
            <a:r>
              <a:rPr lang="en-US" sz="1400" u="sng" dirty="0">
                <a:solidFill>
                  <a:prstClr val="black"/>
                </a:solidFill>
              </a:rPr>
              <a:t>/chromogranin family</a:t>
            </a:r>
            <a:r>
              <a:rPr lang="en-US" sz="1400" dirty="0">
                <a:solidFill>
                  <a:prstClr val="black"/>
                </a:solidFill>
              </a:rPr>
              <a:t>, however, its exact function is not known.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Multiple VGF peptides decreased in MCI and AD </a:t>
            </a:r>
            <a:r>
              <a:rPr lang="en-US" sz="1400" i="1" dirty="0"/>
              <a:t>Spellman et al. 2015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D916200-6980-3043-A31A-456BF2C697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79" y="533400"/>
            <a:ext cx="2193493" cy="72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72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2F7A824F-9953-4399-9BFD-C3454C1E8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60" y="1341066"/>
            <a:ext cx="6989324" cy="5264529"/>
          </a:xfrm>
          <a:prstGeom prst="rect">
            <a:avLst/>
          </a:prstGeom>
        </p:spPr>
      </p:pic>
      <p:pic>
        <p:nvPicPr>
          <p:cNvPr id="6" name="Picture 2" descr="C:\Users\buckholn\AppData\Local\Microsoft\Windows\Temporary Internet Files\Content.Outlook\CXWU2QKK\NIH_NIA_Master_Logo_2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458" y="6335909"/>
            <a:ext cx="1974542" cy="52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-353438" y="381000"/>
            <a:ext cx="9829800" cy="8572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NIA Translational Centers for Animal Model Resources </a:t>
            </a:r>
            <a:br>
              <a:rPr lang="en-US" sz="2800" b="1" dirty="0"/>
            </a:br>
            <a:br>
              <a:rPr lang="en-US" sz="2800" b="1" dirty="0"/>
            </a:b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62000" y="1078468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PI: Frank </a:t>
            </a:r>
            <a:r>
              <a:rPr lang="en-US" dirty="0" err="1"/>
              <a:t>LaFerla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89186" y="1053584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PI: </a:t>
            </a:r>
            <a:r>
              <a:rPr lang="en-US"/>
              <a:t>Bruce Lamb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B8C586-DD4F-6A4D-A7C8-FE54B6D23322}"/>
              </a:ext>
            </a:extLst>
          </p:cNvPr>
          <p:cNvSpPr txBox="1"/>
          <p:nvPr/>
        </p:nvSpPr>
        <p:spPr>
          <a:xfrm>
            <a:off x="3233588" y="833265"/>
            <a:ext cx="26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NIA Lead: Larry Refolo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BC9802-A1B4-8141-9EA5-92C50B4CA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12" y="864976"/>
            <a:ext cx="603210" cy="7465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CB8E97-1115-F64C-BEC5-FEE10E184899}"/>
              </a:ext>
            </a:extLst>
          </p:cNvPr>
          <p:cNvSpPr txBox="1"/>
          <p:nvPr/>
        </p:nvSpPr>
        <p:spPr>
          <a:xfrm>
            <a:off x="7888122" y="4191000"/>
            <a:ext cx="9669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TREM2</a:t>
            </a:r>
          </a:p>
          <a:p>
            <a:r>
              <a:rPr lang="en-US" dirty="0"/>
              <a:t>APOE</a:t>
            </a:r>
          </a:p>
          <a:p>
            <a:r>
              <a:rPr lang="en-US" dirty="0"/>
              <a:t>ABCA7</a:t>
            </a:r>
          </a:p>
          <a:p>
            <a:r>
              <a:rPr lang="en-US" dirty="0"/>
              <a:t>CR1</a:t>
            </a:r>
          </a:p>
          <a:p>
            <a:r>
              <a:rPr lang="en-US" dirty="0"/>
              <a:t>PLCG2</a:t>
            </a:r>
          </a:p>
          <a:p>
            <a:r>
              <a:rPr lang="en-US" dirty="0"/>
              <a:t>SORL1</a:t>
            </a:r>
          </a:p>
        </p:txBody>
      </p:sp>
    </p:spTree>
    <p:extLst>
      <p:ext uri="{BB962C8B-B14F-4D97-AF65-F5344CB8AC3E}">
        <p14:creationId xmlns:p14="http://schemas.microsoft.com/office/powerpoint/2010/main" val="1093461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3421C100-BB2D-4290-A962-D3410EDA10C2}"/>
              </a:ext>
            </a:extLst>
          </p:cNvPr>
          <p:cNvSpPr txBox="1">
            <a:spLocks/>
          </p:cNvSpPr>
          <p:nvPr/>
        </p:nvSpPr>
        <p:spPr>
          <a:xfrm>
            <a:off x="-114300" y="444951"/>
            <a:ext cx="9372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+mj-cs"/>
              </a:rPr>
              <a:t>NIA AD Translational Research Program</a:t>
            </a:r>
          </a:p>
        </p:txBody>
      </p:sp>
      <p:pic>
        <p:nvPicPr>
          <p:cNvPr id="25" name="Picture 24" descr="A close up of a logo&#10;&#10;Description generated with high confidence">
            <a:extLst>
              <a:ext uri="{FF2B5EF4-FFF2-40B4-BE49-F238E27FC236}">
                <a16:creationId xmlns:a16="http://schemas.microsoft.com/office/drawing/2014/main" id="{89508640-753A-4DA5-8AB9-840B445DC9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9" y="5957776"/>
            <a:ext cx="1568741" cy="414792"/>
          </a:xfrm>
          <a:prstGeom prst="rect">
            <a:avLst/>
          </a:prstGeom>
        </p:spPr>
      </p:pic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3B83094E-81D6-465C-81D3-B8FF9C13F700}"/>
              </a:ext>
            </a:extLst>
          </p:cNvPr>
          <p:cNvSpPr txBox="1">
            <a:spLocks/>
          </p:cNvSpPr>
          <p:nvPr/>
        </p:nvSpPr>
        <p:spPr>
          <a:xfrm>
            <a:off x="6457950" y="601243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2062E0-D58B-449C-8F37-904956A91A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2" name="Picture 2" descr="C:\Users\buckholn\AppData\Local\Microsoft\Windows\Temporary Internet Files\Content.Outlook\CXWU2QKK\NIH_NIA_Master_Logo_2Color.jpg">
            <a:extLst>
              <a:ext uri="{FF2B5EF4-FFF2-40B4-BE49-F238E27FC236}">
                <a16:creationId xmlns:a16="http://schemas.microsoft.com/office/drawing/2014/main" id="{7EC8262F-CC6C-F64F-96F1-8546FF612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455037"/>
            <a:ext cx="1524000" cy="402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098C9E8-8696-A24A-842A-040F447323DE}"/>
              </a:ext>
            </a:extLst>
          </p:cNvPr>
          <p:cNvGrpSpPr/>
          <p:nvPr/>
        </p:nvGrpSpPr>
        <p:grpSpPr>
          <a:xfrm>
            <a:off x="197556" y="1981200"/>
            <a:ext cx="8916395" cy="3778760"/>
            <a:chOff x="174446" y="909825"/>
            <a:chExt cx="11888526" cy="503834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50D7331-B050-5344-B3E4-6F62218AEA71}"/>
                </a:ext>
              </a:extLst>
            </p:cNvPr>
            <p:cNvGrpSpPr/>
            <p:nvPr/>
          </p:nvGrpSpPr>
          <p:grpSpPr>
            <a:xfrm>
              <a:off x="174446" y="909825"/>
              <a:ext cx="11888526" cy="5038347"/>
              <a:chOff x="174446" y="909825"/>
              <a:chExt cx="11888526" cy="5038347"/>
            </a:xfrm>
          </p:grpSpPr>
          <p:graphicFrame>
            <p:nvGraphicFramePr>
              <p:cNvPr id="33" name="Diagram 32">
                <a:extLst>
                  <a:ext uri="{FF2B5EF4-FFF2-40B4-BE49-F238E27FC236}">
                    <a16:creationId xmlns:a16="http://schemas.microsoft.com/office/drawing/2014/main" id="{83E1AF5B-D878-5C49-9AD4-BB391D1FF96E}"/>
                  </a:ext>
                </a:extLst>
              </p:cNvPr>
              <p:cNvGraphicFramePr/>
              <p:nvPr/>
            </p:nvGraphicFramePr>
            <p:xfrm>
              <a:off x="753626" y="1870918"/>
              <a:ext cx="10149118" cy="407725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AB977E9A-C937-2249-9FA6-90D2F662BDB6}"/>
                  </a:ext>
                </a:extLst>
              </p:cNvPr>
              <p:cNvGrpSpPr/>
              <p:nvPr/>
            </p:nvGrpSpPr>
            <p:grpSpPr>
              <a:xfrm>
                <a:off x="174446" y="1235810"/>
                <a:ext cx="11888526" cy="685800"/>
                <a:chOff x="151737" y="421101"/>
                <a:chExt cx="11888526" cy="685800"/>
              </a:xfrm>
            </p:grpSpPr>
            <p:sp>
              <p:nvSpPr>
                <p:cNvPr id="37" name="AutoShape 62">
                  <a:extLst>
                    <a:ext uri="{FF2B5EF4-FFF2-40B4-BE49-F238E27FC236}">
                      <a16:creationId xmlns:a16="http://schemas.microsoft.com/office/drawing/2014/main" id="{830B66C6-B5A9-7445-BCB2-21FCB5D4BD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737" y="421101"/>
                  <a:ext cx="1327150" cy="685800"/>
                </a:xfrm>
                <a:prstGeom prst="homePlate">
                  <a:avLst>
                    <a:gd name="adj" fmla="val 52546"/>
                  </a:avLst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endParaRP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Calibri" pitchFamily="34" charset="0"/>
                    </a:rPr>
                    <a:t>Target ID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Calibri" pitchFamily="34" charset="0"/>
                    </a:rPr>
                    <a:t>Early Validation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endParaRPr>
                </a:p>
              </p:txBody>
            </p:sp>
            <p:sp>
              <p:nvSpPr>
                <p:cNvPr id="38" name="AutoShape 63">
                  <a:extLst>
                    <a:ext uri="{FF2B5EF4-FFF2-40B4-BE49-F238E27FC236}">
                      <a16:creationId xmlns:a16="http://schemas.microsoft.com/office/drawing/2014/main" id="{852E2AF3-DFA0-8E4C-9A29-D8E96BCD2E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4875" y="421101"/>
                  <a:ext cx="1428750" cy="685800"/>
                </a:xfrm>
                <a:prstGeom prst="chevron">
                  <a:avLst>
                    <a:gd name="adj" fmla="val 52083"/>
                  </a:avLst>
                </a:prstGeom>
                <a:solidFill>
                  <a:schemeClr val="bg1">
                    <a:lumMod val="9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Calibri" pitchFamily="34" charset="0"/>
                    </a:rPr>
                    <a:t>      Assay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Calibri" pitchFamily="34" charset="0"/>
                    </a:rPr>
                    <a:t>     Development </a:t>
                  </a:r>
                </a:p>
              </p:txBody>
            </p:sp>
            <p:sp>
              <p:nvSpPr>
                <p:cNvPr id="39" name="AutoShape 64">
                  <a:extLst>
                    <a:ext uri="{FF2B5EF4-FFF2-40B4-BE49-F238E27FC236}">
                      <a16:creationId xmlns:a16="http://schemas.microsoft.com/office/drawing/2014/main" id="{3AE20799-26CF-0247-9AE5-DF90810A99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4849" y="421101"/>
                  <a:ext cx="1430338" cy="685800"/>
                </a:xfrm>
                <a:prstGeom prst="chevron">
                  <a:avLst>
                    <a:gd name="adj" fmla="val 52141"/>
                  </a:avLst>
                </a:prstGeom>
                <a:solidFill>
                  <a:schemeClr val="bg1">
                    <a:lumMod val="9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Calibri" pitchFamily="34" charset="0"/>
                    </a:rPr>
                    <a:t>        Screening</a:t>
                  </a:r>
                </a:p>
              </p:txBody>
            </p:sp>
            <p:sp>
              <p:nvSpPr>
                <p:cNvPr id="40" name="AutoShape 65">
                  <a:extLst>
                    <a:ext uri="{FF2B5EF4-FFF2-40B4-BE49-F238E27FC236}">
                      <a16:creationId xmlns:a16="http://schemas.microsoft.com/office/drawing/2014/main" id="{E1AA6D78-CA07-3043-8086-A85E97B8B0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8950" y="421101"/>
                  <a:ext cx="1430337" cy="685800"/>
                </a:xfrm>
                <a:prstGeom prst="chevron">
                  <a:avLst>
                    <a:gd name="adj" fmla="val 52141"/>
                  </a:avLst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Calibri" pitchFamily="34" charset="0"/>
                    </a:rPr>
                    <a:t>Proof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Calibri" pitchFamily="34" charset="0"/>
                    </a:rPr>
                    <a:t>of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Calibri" pitchFamily="34" charset="0"/>
                    </a:rPr>
                    <a:t>Concept</a:t>
                  </a:r>
                </a:p>
              </p:txBody>
            </p:sp>
            <p:sp>
              <p:nvSpPr>
                <p:cNvPr id="41" name="AutoShape 66">
                  <a:extLst>
                    <a:ext uri="{FF2B5EF4-FFF2-40B4-BE49-F238E27FC236}">
                      <a16:creationId xmlns:a16="http://schemas.microsoft.com/office/drawing/2014/main" id="{99B89EDA-B88F-E744-92EE-29BC5244C9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10987" y="421101"/>
                  <a:ext cx="1403350" cy="685800"/>
                </a:xfrm>
                <a:prstGeom prst="chevron">
                  <a:avLst>
                    <a:gd name="adj" fmla="val 52141"/>
                  </a:avLst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Calibri" pitchFamily="34" charset="0"/>
                    </a:rPr>
                    <a:t>     Lead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Calibri" pitchFamily="34" charset="0"/>
                    </a:rPr>
                    <a:t>     Optimization</a:t>
                  </a:r>
                </a:p>
              </p:txBody>
            </p:sp>
            <p:sp>
              <p:nvSpPr>
                <p:cNvPr id="42" name="AutoShape 67">
                  <a:extLst>
                    <a:ext uri="{FF2B5EF4-FFF2-40B4-BE49-F238E27FC236}">
                      <a16:creationId xmlns:a16="http://schemas.microsoft.com/office/drawing/2014/main" id="{EA41FDF6-9A3F-CA49-AE48-EFFCFE8292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3025" y="421101"/>
                  <a:ext cx="1430337" cy="685800"/>
                </a:xfrm>
                <a:prstGeom prst="chevron">
                  <a:avLst>
                    <a:gd name="adj" fmla="val 52141"/>
                  </a:avLst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Calibri" pitchFamily="34" charset="0"/>
                    </a:rPr>
                    <a:t>     </a:t>
                  </a: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Calibri" pitchFamily="34" charset="0"/>
                    </a:rPr>
                    <a:t>Candidate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Calibri" pitchFamily="34" charset="0"/>
                    </a:rPr>
                    <a:t>     Selection</a:t>
                  </a:r>
                </a:p>
              </p:txBody>
            </p:sp>
            <p:sp>
              <p:nvSpPr>
                <p:cNvPr id="43" name="AutoShape 68">
                  <a:extLst>
                    <a:ext uri="{FF2B5EF4-FFF2-40B4-BE49-F238E27FC236}">
                      <a16:creationId xmlns:a16="http://schemas.microsoft.com/office/drawing/2014/main" id="{ABB29529-CC5C-8B4E-9A26-45BE41123C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00137" y="421101"/>
                  <a:ext cx="1524000" cy="685800"/>
                </a:xfrm>
                <a:prstGeom prst="chevron">
                  <a:avLst>
                    <a:gd name="adj" fmla="val 52083"/>
                  </a:avLst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Calibri" pitchFamily="34" charset="0"/>
                    </a:rPr>
                    <a:t>    </a:t>
                  </a: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Calibri" pitchFamily="34" charset="0"/>
                    </a:rPr>
                    <a:t>IND-enabling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Calibri" pitchFamily="34" charset="0"/>
                    </a:rPr>
                    <a:t>toxicology</a:t>
                  </a:r>
                </a:p>
              </p:txBody>
            </p:sp>
            <p:sp>
              <p:nvSpPr>
                <p:cNvPr id="44" name="AutoShape 61">
                  <a:extLst>
                    <a:ext uri="{FF2B5EF4-FFF2-40B4-BE49-F238E27FC236}">
                      <a16:creationId xmlns:a16="http://schemas.microsoft.com/office/drawing/2014/main" id="{C7B6F555-49E9-8440-A6D9-669A0C224B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611513" y="421101"/>
                  <a:ext cx="1428750" cy="685800"/>
                </a:xfrm>
                <a:prstGeom prst="chevron">
                  <a:avLst>
                    <a:gd name="adj" fmla="val 1611"/>
                  </a:avLst>
                </a:prstGeom>
                <a:solidFill>
                  <a:srgbClr val="FFFF0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Calibri" pitchFamily="34" charset="0"/>
                    </a:rPr>
                    <a:t>       Drug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Calibri" pitchFamily="34" charset="0"/>
                    </a:rPr>
                    <a:t>      Approval </a:t>
                  </a:r>
                </a:p>
              </p:txBody>
            </p:sp>
            <p:sp>
              <p:nvSpPr>
                <p:cNvPr id="45" name="AutoShape 63">
                  <a:extLst>
                    <a:ext uri="{FF2B5EF4-FFF2-40B4-BE49-F238E27FC236}">
                      <a16:creationId xmlns:a16="http://schemas.microsoft.com/office/drawing/2014/main" id="{F4E92144-D5BC-654E-9C90-B50A49C0D4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57426" y="421101"/>
                  <a:ext cx="1428750" cy="685800"/>
                </a:xfrm>
                <a:prstGeom prst="chevron">
                  <a:avLst>
                    <a:gd name="adj" fmla="val 52083"/>
                  </a:avLst>
                </a:prstGeom>
                <a:solidFill>
                  <a:srgbClr val="92D05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Calibri" pitchFamily="34" charset="0"/>
                    </a:rPr>
                    <a:t>Phase I</a:t>
                  </a:r>
                </a:p>
              </p:txBody>
            </p:sp>
            <p:sp>
              <p:nvSpPr>
                <p:cNvPr id="46" name="AutoShape 64">
                  <a:extLst>
                    <a:ext uri="{FF2B5EF4-FFF2-40B4-BE49-F238E27FC236}">
                      <a16:creationId xmlns:a16="http://schemas.microsoft.com/office/drawing/2014/main" id="{C030BC3C-4AD2-F345-92C8-E1E2B00691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19463" y="421101"/>
                  <a:ext cx="1430338" cy="685800"/>
                </a:xfrm>
                <a:prstGeom prst="chevron">
                  <a:avLst>
                    <a:gd name="adj" fmla="val 52141"/>
                  </a:avLst>
                </a:prstGeom>
                <a:solidFill>
                  <a:srgbClr val="92D05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Calibri" pitchFamily="34" charset="0"/>
                    </a:rPr>
                    <a:t>        Phase II</a:t>
                  </a:r>
                </a:p>
              </p:txBody>
            </p:sp>
            <p:sp>
              <p:nvSpPr>
                <p:cNvPr id="47" name="AutoShape 65">
                  <a:extLst>
                    <a:ext uri="{FF2B5EF4-FFF2-40B4-BE49-F238E27FC236}">
                      <a16:creationId xmlns:a16="http://schemas.microsoft.com/office/drawing/2014/main" id="{7EA26C6F-427B-2A4A-BE9F-4A78F16577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81502" y="421101"/>
                  <a:ext cx="1430337" cy="685800"/>
                </a:xfrm>
                <a:prstGeom prst="chevron">
                  <a:avLst>
                    <a:gd name="adj" fmla="val 52141"/>
                  </a:avLst>
                </a:prstGeom>
                <a:solidFill>
                  <a:srgbClr val="92D05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Calibri" pitchFamily="34" charset="0"/>
                    </a:rPr>
                    <a:t>Phase III</a:t>
                  </a:r>
                </a:p>
              </p:txBody>
            </p:sp>
          </p:grpSp>
          <p:sp>
            <p:nvSpPr>
              <p:cNvPr id="35" name="Arrow: Right 17">
                <a:extLst>
                  <a:ext uri="{FF2B5EF4-FFF2-40B4-BE49-F238E27FC236}">
                    <a16:creationId xmlns:a16="http://schemas.microsoft.com/office/drawing/2014/main" id="{5054F125-200D-2540-8624-8822C74A2BC4}"/>
                  </a:ext>
                </a:extLst>
              </p:cNvPr>
              <p:cNvSpPr/>
              <p:nvPr/>
            </p:nvSpPr>
            <p:spPr>
              <a:xfrm>
                <a:off x="1141654" y="933131"/>
                <a:ext cx="9441191" cy="205935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Star: 5 Points 19">
                <a:extLst>
                  <a:ext uri="{FF2B5EF4-FFF2-40B4-BE49-F238E27FC236}">
                    <a16:creationId xmlns:a16="http://schemas.microsoft.com/office/drawing/2014/main" id="{5B9EA4AC-0E56-4140-B07F-4769ACB0146D}"/>
                  </a:ext>
                </a:extLst>
              </p:cNvPr>
              <p:cNvSpPr/>
              <p:nvPr/>
            </p:nvSpPr>
            <p:spPr>
              <a:xfrm>
                <a:off x="10634222" y="909825"/>
                <a:ext cx="268522" cy="205934"/>
              </a:xfrm>
              <a:prstGeom prst="star5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Rectangle: Rounded Corners 26">
              <a:extLst>
                <a:ext uri="{FF2B5EF4-FFF2-40B4-BE49-F238E27FC236}">
                  <a16:creationId xmlns:a16="http://schemas.microsoft.com/office/drawing/2014/main" id="{E05B22DF-6581-534A-9E63-3D4E065C2960}"/>
                </a:ext>
              </a:extLst>
            </p:cNvPr>
            <p:cNvSpPr/>
            <p:nvPr/>
          </p:nvSpPr>
          <p:spPr>
            <a:xfrm>
              <a:off x="2932726" y="3085580"/>
              <a:ext cx="2403571" cy="164792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 Translational Centers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New Medicines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1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Launched October 2019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Title 1">
            <a:extLst>
              <a:ext uri="{FF2B5EF4-FFF2-40B4-BE49-F238E27FC236}">
                <a16:creationId xmlns:a16="http://schemas.microsoft.com/office/drawing/2014/main" id="{D8C6D9A0-3D5F-3847-BFEE-198315484C4C}"/>
              </a:ext>
            </a:extLst>
          </p:cNvPr>
          <p:cNvSpPr txBox="1">
            <a:spLocks/>
          </p:cNvSpPr>
          <p:nvPr/>
        </p:nvSpPr>
        <p:spPr>
          <a:xfrm>
            <a:off x="436581" y="12954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280C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Enabling Infrastructure for Data Driven and Predictive Drug Development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5014FD5-ACB0-D846-B51B-CFB4AD8DE579}"/>
              </a:ext>
            </a:extLst>
          </p:cNvPr>
          <p:cNvSpPr/>
          <p:nvPr/>
        </p:nvSpPr>
        <p:spPr>
          <a:xfrm>
            <a:off x="213900" y="5029200"/>
            <a:ext cx="5812956" cy="1603737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600" b="1" dirty="0">
                <a:solidFill>
                  <a:prstClr val="black"/>
                </a:solidFill>
              </a:rPr>
              <a:t>MISSION: </a:t>
            </a:r>
            <a:r>
              <a:rPr lang="en-US" sz="1600" dirty="0">
                <a:solidFill>
                  <a:prstClr val="black"/>
                </a:solidFill>
              </a:rPr>
              <a:t>Diversify and accelerate therapy development for AD through open source tools, reagents and methods for robust validation of candidate targets delivered by AMP-AD and other discovery programs, and by integrating enabled targets into drug discovery campaigns </a:t>
            </a:r>
            <a:r>
              <a:rPr lang="en-US" sz="1600" b="1" dirty="0">
                <a:solidFill>
                  <a:prstClr val="black"/>
                </a:solidFill>
                <a:hlinkClick r:id="rId10"/>
              </a:rPr>
              <a:t>$73M commitment over the next 5 years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51" name="Isosceles Triangle 4">
            <a:extLst>
              <a:ext uri="{FF2B5EF4-FFF2-40B4-BE49-F238E27FC236}">
                <a16:creationId xmlns:a16="http://schemas.microsoft.com/office/drawing/2014/main" id="{1450DA4A-10C3-CD4F-AADE-E52B33A998A9}"/>
              </a:ext>
            </a:extLst>
          </p:cNvPr>
          <p:cNvSpPr/>
          <p:nvPr/>
        </p:nvSpPr>
        <p:spPr>
          <a:xfrm rot="10800000">
            <a:off x="2907117" y="4848761"/>
            <a:ext cx="533703" cy="256639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746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00201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002060"/>
                </a:solidFill>
                <a:cs typeface="Arial"/>
              </a:rPr>
              <a:t>NIA sponsors over 200 AD trials and interventions</a:t>
            </a:r>
            <a:endParaRPr lang="en-US" sz="2600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buckholn\AppData\Local\Microsoft\Windows\Temporary Internet Files\Content.Outlook\CXWU2QKK\NIH_NIA_Master_Logo_2Col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475185"/>
            <a:ext cx="1447800" cy="38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3FC2234-7DD4-41E6-B46B-E27D1265F09A}"/>
              </a:ext>
            </a:extLst>
          </p:cNvPr>
          <p:cNvSpPr txBox="1">
            <a:spLocks/>
          </p:cNvSpPr>
          <p:nvPr/>
        </p:nvSpPr>
        <p:spPr>
          <a:xfrm>
            <a:off x="309725" y="838200"/>
            <a:ext cx="7234075" cy="502920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i="1" u="sng" dirty="0">
                <a:solidFill>
                  <a:srgbClr val="FF0000"/>
                </a:solidFill>
                <a:latin typeface="+mj-lt"/>
              </a:rPr>
              <a:t>35</a:t>
            </a:r>
            <a:r>
              <a:rPr lang="en-US" sz="1500" i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500" i="1" u="sng" dirty="0">
                <a:latin typeface="+mj-lt"/>
              </a:rPr>
              <a:t>Early-stage (Phase I and II Clinical Trials)</a:t>
            </a:r>
            <a:r>
              <a:rPr lang="en-US" sz="1500" dirty="0">
                <a:latin typeface="+mj-lt"/>
              </a:rPr>
              <a:t>  </a:t>
            </a:r>
          </a:p>
          <a:p>
            <a:pPr lvl="1">
              <a:spcBef>
                <a:spcPts val="0"/>
              </a:spcBef>
              <a:buClrTx/>
              <a:buSzTx/>
              <a:defRPr/>
            </a:pPr>
            <a:r>
              <a:rPr lang="en-US" sz="1200" kern="0" dirty="0">
                <a:solidFill>
                  <a:prstClr val="black"/>
                </a:solidFill>
                <a:latin typeface="+mj-lt"/>
              </a:rPr>
              <a:t>Amyloid (10)</a:t>
            </a:r>
          </a:p>
          <a:p>
            <a:pPr lvl="1">
              <a:spcBef>
                <a:spcPts val="0"/>
              </a:spcBef>
              <a:buClrTx/>
              <a:buSzTx/>
              <a:defRPr/>
            </a:pPr>
            <a:r>
              <a:rPr lang="en-US" sz="1200" kern="0" dirty="0">
                <a:solidFill>
                  <a:prstClr val="black"/>
                </a:solidFill>
                <a:latin typeface="+mj-lt"/>
              </a:rPr>
              <a:t>Receptors (4)</a:t>
            </a:r>
          </a:p>
          <a:p>
            <a:pPr lvl="1">
              <a:spcBef>
                <a:spcPts val="0"/>
              </a:spcBef>
              <a:buClrTx/>
              <a:buSzTx/>
              <a:defRPr/>
            </a:pPr>
            <a:r>
              <a:rPr lang="en-US" sz="1200" kern="0" dirty="0">
                <a:solidFill>
                  <a:prstClr val="black"/>
                </a:solidFill>
                <a:latin typeface="+mj-lt"/>
              </a:rPr>
              <a:t>Neuroprotection (4)</a:t>
            </a:r>
          </a:p>
          <a:p>
            <a:pPr lvl="1">
              <a:spcBef>
                <a:spcPts val="0"/>
              </a:spcBef>
              <a:buClrTx/>
              <a:buSzTx/>
              <a:defRPr/>
            </a:pPr>
            <a:r>
              <a:rPr lang="en-US" sz="1200" kern="0" dirty="0">
                <a:solidFill>
                  <a:prstClr val="black"/>
                </a:solidFill>
                <a:latin typeface="+mj-lt"/>
              </a:rPr>
              <a:t>Metabolism and Bioenergetics (2)</a:t>
            </a:r>
          </a:p>
          <a:p>
            <a:pPr lvl="1">
              <a:spcBef>
                <a:spcPts val="0"/>
              </a:spcBef>
              <a:buClrTx/>
              <a:buSzTx/>
              <a:defRPr/>
            </a:pPr>
            <a:r>
              <a:rPr lang="en-US" sz="1200" kern="0" dirty="0">
                <a:solidFill>
                  <a:prstClr val="black"/>
                </a:solidFill>
                <a:latin typeface="+mj-lt"/>
              </a:rPr>
              <a:t>Vasculature (2)</a:t>
            </a:r>
          </a:p>
          <a:p>
            <a:pPr lvl="1">
              <a:spcBef>
                <a:spcPts val="0"/>
              </a:spcBef>
              <a:buClrTx/>
              <a:buSzTx/>
              <a:defRPr/>
            </a:pPr>
            <a:r>
              <a:rPr lang="en-US" sz="1200" kern="0" dirty="0">
                <a:solidFill>
                  <a:prstClr val="black"/>
                </a:solidFill>
                <a:latin typeface="+mj-lt"/>
              </a:rPr>
              <a:t>Growth Factors and Hormones (2)</a:t>
            </a:r>
          </a:p>
          <a:p>
            <a:pPr lvl="1">
              <a:spcBef>
                <a:spcPts val="0"/>
              </a:spcBef>
              <a:buClrTx/>
              <a:buSzTx/>
              <a:defRPr/>
            </a:pPr>
            <a:r>
              <a:rPr lang="en-US" sz="1200" kern="0" dirty="0">
                <a:solidFill>
                  <a:prstClr val="black"/>
                </a:solidFill>
                <a:latin typeface="+mj-lt"/>
              </a:rPr>
              <a:t>Multi-target (2)</a:t>
            </a:r>
          </a:p>
          <a:p>
            <a:pPr lvl="1">
              <a:spcBef>
                <a:spcPts val="0"/>
              </a:spcBef>
              <a:buClrTx/>
              <a:buSzTx/>
              <a:defRPr/>
            </a:pPr>
            <a:r>
              <a:rPr lang="en-US" sz="1200" kern="0" dirty="0">
                <a:solidFill>
                  <a:prstClr val="black"/>
                </a:solidFill>
                <a:latin typeface="+mj-lt"/>
              </a:rPr>
              <a:t>Inflammation (2)</a:t>
            </a:r>
          </a:p>
          <a:p>
            <a:pPr lvl="1">
              <a:spcBef>
                <a:spcPts val="0"/>
              </a:spcBef>
              <a:buClrTx/>
              <a:buSzTx/>
              <a:defRPr/>
            </a:pPr>
            <a:r>
              <a:rPr lang="en-US" sz="1200" kern="0" dirty="0">
                <a:solidFill>
                  <a:prstClr val="black"/>
                </a:solidFill>
                <a:latin typeface="+mj-lt"/>
              </a:rPr>
              <a:t>Oxidative Stress (2)</a:t>
            </a:r>
          </a:p>
          <a:p>
            <a:pPr lvl="1">
              <a:spcBef>
                <a:spcPts val="0"/>
              </a:spcBef>
              <a:buClrTx/>
              <a:buSzTx/>
              <a:defRPr/>
            </a:pPr>
            <a:r>
              <a:rPr lang="en-US" sz="1200" kern="0" dirty="0">
                <a:solidFill>
                  <a:prstClr val="black"/>
                </a:solidFill>
                <a:latin typeface="+mj-lt"/>
              </a:rPr>
              <a:t>Other (5)</a:t>
            </a:r>
            <a:endParaRPr lang="en-US" sz="1400" kern="0" dirty="0">
              <a:solidFill>
                <a:prstClr val="black"/>
              </a:solidFill>
              <a:latin typeface="+mj-lt"/>
            </a:endParaRPr>
          </a:p>
          <a:p>
            <a:r>
              <a:rPr lang="en-US" sz="1400" b="1" i="1" u="sng" dirty="0">
                <a:solidFill>
                  <a:srgbClr val="FF0000"/>
                </a:solidFill>
                <a:latin typeface="+mj-lt"/>
              </a:rPr>
              <a:t>8</a:t>
            </a:r>
            <a:r>
              <a:rPr lang="en-US" sz="1400" i="1" u="sng" dirty="0">
                <a:latin typeface="+mj-lt"/>
              </a:rPr>
              <a:t> Late-stage (Phase II and III Clinical Trials)</a:t>
            </a:r>
          </a:p>
          <a:p>
            <a:pPr lvl="1"/>
            <a:r>
              <a:rPr lang="en-US" sz="1200" dirty="0">
                <a:latin typeface="+mj-lt"/>
              </a:rPr>
              <a:t>Amyloid (6)- </a:t>
            </a:r>
            <a:r>
              <a:rPr lang="en-US" sz="1200" b="1" dirty="0">
                <a:latin typeface="+mj-lt"/>
              </a:rPr>
              <a:t>DIAN-TU, A4, API-ADAD, API-E4, others</a:t>
            </a:r>
          </a:p>
          <a:p>
            <a:pPr lvl="1"/>
            <a:r>
              <a:rPr lang="en-US" sz="1200" dirty="0">
                <a:latin typeface="+mj-lt"/>
              </a:rPr>
              <a:t>Vasculature (2)- </a:t>
            </a:r>
            <a:r>
              <a:rPr lang="en-US" sz="1200" b="1" dirty="0">
                <a:latin typeface="+mj-lt"/>
              </a:rPr>
              <a:t>SPRINT-MIND, ASPREE</a:t>
            </a:r>
          </a:p>
          <a:p>
            <a:r>
              <a:rPr lang="en-US" sz="1400" b="1" i="1" u="sng" dirty="0">
                <a:solidFill>
                  <a:srgbClr val="FF0000"/>
                </a:solidFill>
                <a:latin typeface="+mj-lt"/>
              </a:rPr>
              <a:t>86</a:t>
            </a:r>
            <a:r>
              <a:rPr lang="en-US" sz="1400" i="1" u="sng" dirty="0">
                <a:latin typeface="+mj-lt"/>
              </a:rPr>
              <a:t> Non-Pharmacological Interventions</a:t>
            </a:r>
          </a:p>
          <a:p>
            <a:pPr lvl="1">
              <a:spcBef>
                <a:spcPts val="0"/>
              </a:spcBef>
              <a:buClrTx/>
              <a:buSzTx/>
              <a:defRPr/>
            </a:pPr>
            <a:r>
              <a:rPr lang="en-US" sz="1200" kern="0" dirty="0">
                <a:solidFill>
                  <a:prstClr val="black"/>
                </a:solidFill>
                <a:latin typeface="+mj-lt"/>
              </a:rPr>
              <a:t>Exercise (19)</a:t>
            </a:r>
          </a:p>
          <a:p>
            <a:pPr lvl="1">
              <a:spcBef>
                <a:spcPts val="0"/>
              </a:spcBef>
              <a:buClrTx/>
              <a:buSzTx/>
              <a:defRPr/>
            </a:pPr>
            <a:r>
              <a:rPr lang="en-US" sz="1200" kern="0" dirty="0">
                <a:solidFill>
                  <a:prstClr val="black"/>
                </a:solidFill>
                <a:latin typeface="+mj-lt"/>
              </a:rPr>
              <a:t>Diet (6)</a:t>
            </a:r>
          </a:p>
          <a:p>
            <a:pPr lvl="1">
              <a:spcBef>
                <a:spcPts val="0"/>
              </a:spcBef>
              <a:buClrTx/>
              <a:buSzTx/>
              <a:defRPr/>
            </a:pPr>
            <a:r>
              <a:rPr lang="en-US" sz="1200" kern="0" dirty="0">
                <a:solidFill>
                  <a:prstClr val="black"/>
                </a:solidFill>
                <a:latin typeface="+mj-lt"/>
              </a:rPr>
              <a:t>Cognitive Training (21)</a:t>
            </a:r>
          </a:p>
          <a:p>
            <a:pPr lvl="1">
              <a:spcBef>
                <a:spcPts val="0"/>
              </a:spcBef>
              <a:buClrTx/>
              <a:buSzTx/>
              <a:defRPr/>
            </a:pPr>
            <a:r>
              <a:rPr lang="en-US" sz="1200" kern="0" dirty="0">
                <a:solidFill>
                  <a:prstClr val="black"/>
                </a:solidFill>
                <a:latin typeface="+mj-lt"/>
              </a:rPr>
              <a:t>Assistive Tech. (8)</a:t>
            </a:r>
          </a:p>
          <a:p>
            <a:pPr lvl="1">
              <a:spcBef>
                <a:spcPts val="0"/>
              </a:spcBef>
              <a:buClrTx/>
              <a:buSzTx/>
              <a:defRPr/>
            </a:pPr>
            <a:r>
              <a:rPr lang="en-US" sz="1200" kern="0" dirty="0">
                <a:solidFill>
                  <a:prstClr val="black"/>
                </a:solidFill>
                <a:latin typeface="+mj-lt"/>
              </a:rPr>
              <a:t>Sleep (5)</a:t>
            </a:r>
          </a:p>
          <a:p>
            <a:pPr lvl="1">
              <a:spcBef>
                <a:spcPts val="0"/>
              </a:spcBef>
              <a:buClrTx/>
              <a:buSzTx/>
              <a:defRPr/>
            </a:pPr>
            <a:r>
              <a:rPr lang="en-US" sz="1200" kern="0" dirty="0">
                <a:solidFill>
                  <a:prstClr val="black"/>
                </a:solidFill>
                <a:latin typeface="+mj-lt"/>
              </a:rPr>
              <a:t>Combination Therapy (10)</a:t>
            </a:r>
          </a:p>
          <a:p>
            <a:pPr lvl="1">
              <a:spcBef>
                <a:spcPts val="0"/>
              </a:spcBef>
              <a:buClrTx/>
              <a:buSzTx/>
              <a:defRPr/>
            </a:pPr>
            <a:r>
              <a:rPr lang="en-US" sz="1200" kern="0" dirty="0">
                <a:solidFill>
                  <a:prstClr val="black"/>
                </a:solidFill>
                <a:latin typeface="+mj-lt"/>
              </a:rPr>
              <a:t>Other (17)</a:t>
            </a:r>
            <a:endParaRPr lang="en-US" sz="1200" i="1" u="sng" dirty="0">
              <a:latin typeface="+mj-lt"/>
            </a:endParaRPr>
          </a:p>
          <a:p>
            <a:r>
              <a:rPr lang="en-US" sz="1400" b="1" i="1" u="sng" dirty="0">
                <a:solidFill>
                  <a:srgbClr val="FF0000"/>
                </a:solidFill>
                <a:latin typeface="+mj-lt"/>
              </a:rPr>
              <a:t>8</a:t>
            </a:r>
            <a:r>
              <a:rPr lang="en-US" sz="1400" i="1" u="sng" dirty="0">
                <a:latin typeface="+mj-lt"/>
              </a:rPr>
              <a:t> Clinical Therapy Development for the Neuropsychiatric Symptoms of AD/ADRD</a:t>
            </a:r>
          </a:p>
          <a:p>
            <a:pPr lvl="1"/>
            <a:r>
              <a:rPr lang="en-US" sz="1200" dirty="0">
                <a:latin typeface="+mj-lt"/>
              </a:rPr>
              <a:t>Pharmacological (5)- </a:t>
            </a:r>
            <a:r>
              <a:rPr lang="en-US" sz="1200" b="1" dirty="0">
                <a:latin typeface="+mj-lt"/>
              </a:rPr>
              <a:t>lithium, methylphenidate, escitalopram, dronabinol, others</a:t>
            </a:r>
          </a:p>
          <a:p>
            <a:pPr lvl="1"/>
            <a:r>
              <a:rPr lang="en-US" sz="1200" dirty="0">
                <a:latin typeface="+mj-lt"/>
              </a:rPr>
              <a:t>Non-Pharmacological (3)- CAP, PATH</a:t>
            </a:r>
          </a:p>
          <a:p>
            <a:r>
              <a:rPr lang="en-US" sz="1400" b="1" i="1" u="sng" dirty="0">
                <a:solidFill>
                  <a:srgbClr val="FF0000"/>
                </a:solidFill>
                <a:latin typeface="+mj-lt"/>
              </a:rPr>
              <a:t>61</a:t>
            </a:r>
            <a:r>
              <a:rPr lang="en-US" sz="1400" i="1" u="sng" dirty="0">
                <a:latin typeface="+mj-lt"/>
              </a:rPr>
              <a:t> Care and Caregiver Interventions </a:t>
            </a:r>
          </a:p>
          <a:p>
            <a:pPr lvl="1"/>
            <a:r>
              <a:rPr lang="en-US" sz="1200" dirty="0">
                <a:latin typeface="+mj-lt"/>
              </a:rPr>
              <a:t>PWD (35) for family (36)</a:t>
            </a:r>
          </a:p>
          <a:p>
            <a:r>
              <a:rPr lang="en-US" sz="1400" b="1" i="1" u="sng" dirty="0">
                <a:solidFill>
                  <a:srgbClr val="FF0000"/>
                </a:solidFill>
                <a:latin typeface="+mj-lt"/>
              </a:rPr>
              <a:t>5</a:t>
            </a:r>
            <a:r>
              <a:rPr lang="en-US" sz="1400" i="1" u="sng" dirty="0">
                <a:latin typeface="+mj-lt"/>
              </a:rPr>
              <a:t> Delirium/pot-operative cognitive decline</a:t>
            </a:r>
          </a:p>
          <a:p>
            <a:pPr lvl="1">
              <a:spcBef>
                <a:spcPts val="0"/>
              </a:spcBef>
              <a:buClrTx/>
              <a:buSzTx/>
              <a:defRPr/>
            </a:pPr>
            <a:r>
              <a:rPr lang="en-US" sz="1200" kern="0" dirty="0">
                <a:solidFill>
                  <a:prstClr val="black"/>
                </a:solidFill>
                <a:latin typeface="+mj-lt"/>
              </a:rPr>
              <a:t>Anesthesia (1), Sleep (1), Device (1), Combination (1), Cognitive training (1)</a:t>
            </a:r>
          </a:p>
          <a:p>
            <a:pPr lvl="1"/>
            <a:endParaRPr lang="en-US" sz="1200" dirty="0">
              <a:latin typeface="+mj-lt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8A639BF-084A-F448-92A7-740F887C5B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0675668"/>
              </p:ext>
            </p:extLst>
          </p:nvPr>
        </p:nvGraphicFramePr>
        <p:xfrm>
          <a:off x="4572000" y="1353186"/>
          <a:ext cx="4272125" cy="3241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96059C0-EBB4-FE44-A8BC-F036DF517B82}"/>
              </a:ext>
            </a:extLst>
          </p:cNvPr>
          <p:cNvSpPr txBox="1"/>
          <p:nvPr/>
        </p:nvSpPr>
        <p:spPr>
          <a:xfrm>
            <a:off x="6206455" y="998932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NPS 4%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587F6A-8981-AA4A-8C0A-0B9F143E8E49}"/>
              </a:ext>
            </a:extLst>
          </p:cNvPr>
          <p:cNvSpPr txBox="1"/>
          <p:nvPr/>
        </p:nvSpPr>
        <p:spPr>
          <a:xfrm>
            <a:off x="8332559" y="2087944"/>
            <a:ext cx="8547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Late </a:t>
            </a:r>
          </a:p>
          <a:p>
            <a:r>
              <a:rPr lang="en-US" sz="2000" dirty="0"/>
              <a:t>Stage</a:t>
            </a:r>
          </a:p>
          <a:p>
            <a:r>
              <a:rPr lang="en-US" sz="2000" dirty="0"/>
              <a:t>4%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68083B3E-3078-ED41-9C38-AEA8922DDAFF}"/>
              </a:ext>
            </a:extLst>
          </p:cNvPr>
          <p:cNvSpPr txBox="1"/>
          <p:nvPr/>
        </p:nvSpPr>
        <p:spPr>
          <a:xfrm>
            <a:off x="7811337" y="1087256"/>
            <a:ext cx="914400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Early </a:t>
            </a:r>
          </a:p>
          <a:p>
            <a:r>
              <a:rPr lang="en-US" sz="2000" dirty="0">
                <a:solidFill>
                  <a:schemeClr val="tx1"/>
                </a:solidFill>
              </a:rPr>
              <a:t>Stage </a:t>
            </a:r>
          </a:p>
          <a:p>
            <a:r>
              <a:rPr lang="en-US" sz="2000" dirty="0">
                <a:solidFill>
                  <a:schemeClr val="tx1"/>
                </a:solidFill>
              </a:rPr>
              <a:t>17.5%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2D46E1-4C05-EF4F-BA11-7CEE96B91956}"/>
              </a:ext>
            </a:extLst>
          </p:cNvPr>
          <p:cNvCxnSpPr>
            <a:cxnSpLocks/>
          </p:cNvCxnSpPr>
          <p:nvPr/>
        </p:nvCxnSpPr>
        <p:spPr>
          <a:xfrm flipH="1">
            <a:off x="7631282" y="1544456"/>
            <a:ext cx="222243" cy="196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A94F8A2-D653-D748-8D20-D6D3C44069DB}"/>
              </a:ext>
            </a:extLst>
          </p:cNvPr>
          <p:cNvCxnSpPr>
            <a:cxnSpLocks/>
          </p:cNvCxnSpPr>
          <p:nvPr/>
        </p:nvCxnSpPr>
        <p:spPr>
          <a:xfrm flipH="1">
            <a:off x="8103220" y="2462198"/>
            <a:ext cx="278780" cy="9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8690835-7865-564E-83EF-4EE744EB7A5F}"/>
              </a:ext>
            </a:extLst>
          </p:cNvPr>
          <p:cNvCxnSpPr>
            <a:cxnSpLocks/>
          </p:cNvCxnSpPr>
          <p:nvPr/>
        </p:nvCxnSpPr>
        <p:spPr>
          <a:xfrm>
            <a:off x="6629399" y="1295400"/>
            <a:ext cx="1" cy="196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60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5C13C7A-33DF-8945-BA8D-908947E72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31" y="883372"/>
            <a:ext cx="6705600" cy="578321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81800D9-C91F-F54C-A9D9-47F2FEE0F0C3}"/>
              </a:ext>
            </a:extLst>
          </p:cNvPr>
          <p:cNvSpPr/>
          <p:nvPr/>
        </p:nvSpPr>
        <p:spPr>
          <a:xfrm>
            <a:off x="3772110" y="6095312"/>
            <a:ext cx="1143000" cy="5712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85BFA2-3309-B047-AF11-0A5B21173E07}"/>
              </a:ext>
            </a:extLst>
          </p:cNvPr>
          <p:cNvSpPr txBox="1"/>
          <p:nvPr/>
        </p:nvSpPr>
        <p:spPr>
          <a:xfrm>
            <a:off x="2522598" y="618890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Revived?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E66F025-6889-0A49-B1D7-00FA4CD20830}"/>
              </a:ext>
            </a:extLst>
          </p:cNvPr>
          <p:cNvSpPr txBox="1">
            <a:spLocks/>
          </p:cNvSpPr>
          <p:nvPr/>
        </p:nvSpPr>
        <p:spPr>
          <a:xfrm>
            <a:off x="0" y="376442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 b="1" dirty="0">
                <a:solidFill>
                  <a:srgbClr val="1F497D"/>
                </a:solidFill>
                <a:latin typeface="+mn-lt"/>
              </a:rPr>
              <a:t>Alzheimer’s Disease Immunotherapy and BACE </a:t>
            </a:r>
            <a:r>
              <a:rPr lang="en-US" sz="2200" b="1" dirty="0" err="1">
                <a:solidFill>
                  <a:srgbClr val="1F497D"/>
                </a:solidFill>
                <a:latin typeface="+mn-lt"/>
              </a:rPr>
              <a:t>inh</a:t>
            </a:r>
            <a:r>
              <a:rPr lang="en-US" sz="2200" b="1" dirty="0">
                <a:solidFill>
                  <a:srgbClr val="1F497D"/>
                </a:solidFill>
                <a:latin typeface="+mn-lt"/>
              </a:rPr>
              <a:t> Phase III Trials </a:t>
            </a:r>
          </a:p>
        </p:txBody>
      </p:sp>
      <p:pic>
        <p:nvPicPr>
          <p:cNvPr id="30" name="Picture 2" descr="C:\Users\buckholn\AppData\Local\Microsoft\Windows\Temporary Internet Files\Content.Outlook\CXWU2QKK\NIH_NIA_Master_Logo_2Color.jpg">
            <a:extLst>
              <a:ext uri="{FF2B5EF4-FFF2-40B4-BE49-F238E27FC236}">
                <a16:creationId xmlns:a16="http://schemas.microsoft.com/office/drawing/2014/main" id="{76940407-C6F9-FA44-9FCB-876115F9C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475185"/>
            <a:ext cx="1447800" cy="38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306F5A-0AC4-C641-80AD-2F565AB25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6" y="5371413"/>
            <a:ext cx="1856154" cy="144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6A8AA8-FB1F-054D-8439-9B7B439587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781" y="4495800"/>
            <a:ext cx="3675219" cy="16549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8AEAB4-BD52-144A-9247-0BB3084AFFD1}"/>
              </a:ext>
            </a:extLst>
          </p:cNvPr>
          <p:cNvSpPr txBox="1"/>
          <p:nvPr/>
        </p:nvSpPr>
        <p:spPr>
          <a:xfrm>
            <a:off x="5434442" y="5762339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Linse</a:t>
            </a:r>
            <a:r>
              <a:rPr lang="en-US" dirty="0"/>
              <a:t> et al </a:t>
            </a:r>
            <a:r>
              <a:rPr lang="en-US" dirty="0" err="1"/>
              <a:t>bioRxiv</a:t>
            </a:r>
            <a:r>
              <a:rPr lang="en-US" dirty="0"/>
              <a:t> 2019 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83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EC37D-1FA3-5D49-8108-E9D136BD0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088" y="417068"/>
            <a:ext cx="8682131" cy="990600"/>
          </a:xfrm>
        </p:spPr>
        <p:txBody>
          <a:bodyPr>
            <a:normAutofit/>
          </a:bodyPr>
          <a:lstStyle/>
          <a:p>
            <a:pPr algn="ctr"/>
            <a:r>
              <a:rPr lang="en-US" sz="2600" b="1" dirty="0"/>
              <a:t>Active NIA-AD Phase II/III clinical trials in AD toward 2025</a:t>
            </a:r>
          </a:p>
        </p:txBody>
      </p:sp>
      <p:pic>
        <p:nvPicPr>
          <p:cNvPr id="4" name="Picture 2" descr="C:\Users\buckholn\AppData\Local\Microsoft\Windows\Temporary Internet Files\Content.Outlook\CXWU2QKK\NIH_NIA_Master_Logo_2Color.jpg">
            <a:extLst>
              <a:ext uri="{FF2B5EF4-FFF2-40B4-BE49-F238E27FC236}">
                <a16:creationId xmlns:a16="http://schemas.microsoft.com/office/drawing/2014/main" id="{058CE93A-1EF6-164E-9299-CF7AC0849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531" y="6460505"/>
            <a:ext cx="1447800" cy="3828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531B70-2C98-4147-8D92-E184D63FA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7" y="1131811"/>
            <a:ext cx="7997766" cy="33174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FEEFA7-2DFB-324A-B15F-40BD5B30B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598" y="1275037"/>
            <a:ext cx="2949733" cy="2050064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96B754A-44E4-AF4A-8B49-17040DBE2E67}"/>
              </a:ext>
            </a:extLst>
          </p:cNvPr>
          <p:cNvCxnSpPr>
            <a:cxnSpLocks/>
          </p:cNvCxnSpPr>
          <p:nvPr/>
        </p:nvCxnSpPr>
        <p:spPr>
          <a:xfrm>
            <a:off x="2895600" y="4419600"/>
            <a:ext cx="0" cy="381000"/>
          </a:xfrm>
          <a:prstGeom prst="straightConnector1">
            <a:avLst/>
          </a:prstGeom>
          <a:ln w="19050" cap="rnd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F6260A4-715A-DC4F-B124-6306B29203AC}"/>
              </a:ext>
            </a:extLst>
          </p:cNvPr>
          <p:cNvSpPr txBox="1"/>
          <p:nvPr/>
        </p:nvSpPr>
        <p:spPr>
          <a:xfrm>
            <a:off x="2497711" y="4793166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Intranasal</a:t>
            </a:r>
          </a:p>
          <a:p>
            <a:pPr algn="ctr"/>
            <a:r>
              <a:rPr lang="en-US" sz="1200" b="1" dirty="0"/>
              <a:t>Insulin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1DDD70F-825B-E24E-A320-D51139E944EE}"/>
              </a:ext>
            </a:extLst>
          </p:cNvPr>
          <p:cNvCxnSpPr>
            <a:cxnSpLocks/>
          </p:cNvCxnSpPr>
          <p:nvPr/>
        </p:nvCxnSpPr>
        <p:spPr>
          <a:xfrm>
            <a:off x="5970893" y="4411615"/>
            <a:ext cx="0" cy="227635"/>
          </a:xfrm>
          <a:prstGeom prst="straightConnector1">
            <a:avLst/>
          </a:prstGeom>
          <a:ln w="19050" cap="rnd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DB07EEF-3659-CE4B-9C14-FFBE45834A29}"/>
              </a:ext>
            </a:extLst>
          </p:cNvPr>
          <p:cNvSpPr txBox="1"/>
          <p:nvPr/>
        </p:nvSpPr>
        <p:spPr>
          <a:xfrm>
            <a:off x="5793347" y="4663131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A4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A7468DC-FCD3-8B44-A80C-871BA04C7F00}"/>
              </a:ext>
            </a:extLst>
          </p:cNvPr>
          <p:cNvCxnSpPr>
            <a:cxnSpLocks/>
          </p:cNvCxnSpPr>
          <p:nvPr/>
        </p:nvCxnSpPr>
        <p:spPr>
          <a:xfrm>
            <a:off x="5025189" y="4412166"/>
            <a:ext cx="4011" cy="939727"/>
          </a:xfrm>
          <a:prstGeom prst="straightConnector1">
            <a:avLst/>
          </a:prstGeom>
          <a:ln w="19050" cap="rnd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47B7B9C-7D5F-3C43-8042-141424BECBC4}"/>
              </a:ext>
            </a:extLst>
          </p:cNvPr>
          <p:cNvSpPr txBox="1"/>
          <p:nvPr/>
        </p:nvSpPr>
        <p:spPr>
          <a:xfrm>
            <a:off x="4397161" y="5292289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Generation</a:t>
            </a:r>
          </a:p>
          <a:p>
            <a:pPr algn="ctr"/>
            <a:r>
              <a:rPr lang="en-US" sz="1400" b="1" dirty="0"/>
              <a:t>API-E4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6930D9A-825B-D04F-9F9F-3042464BFA96}"/>
              </a:ext>
            </a:extLst>
          </p:cNvPr>
          <p:cNvCxnSpPr>
            <a:cxnSpLocks/>
          </p:cNvCxnSpPr>
          <p:nvPr/>
        </p:nvCxnSpPr>
        <p:spPr>
          <a:xfrm>
            <a:off x="6248400" y="4419600"/>
            <a:ext cx="0" cy="867085"/>
          </a:xfrm>
          <a:prstGeom prst="straightConnector1">
            <a:avLst/>
          </a:prstGeom>
          <a:ln w="19050" cap="rnd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C140E5A-D90A-CC43-A54E-5334925B76A1}"/>
              </a:ext>
            </a:extLst>
          </p:cNvPr>
          <p:cNvCxnSpPr>
            <a:cxnSpLocks/>
          </p:cNvCxnSpPr>
          <p:nvPr/>
        </p:nvCxnSpPr>
        <p:spPr>
          <a:xfrm>
            <a:off x="6797045" y="4412166"/>
            <a:ext cx="0" cy="381000"/>
          </a:xfrm>
          <a:prstGeom prst="straightConnector1">
            <a:avLst/>
          </a:prstGeom>
          <a:ln w="19050" cap="rnd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E338574-9122-A043-86A8-52CF28113A12}"/>
              </a:ext>
            </a:extLst>
          </p:cNvPr>
          <p:cNvSpPr txBox="1"/>
          <p:nvPr/>
        </p:nvSpPr>
        <p:spPr>
          <a:xfrm>
            <a:off x="6596504" y="4873823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A3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489DB83-A210-0A4D-A144-B4ADB584E9A9}"/>
              </a:ext>
            </a:extLst>
          </p:cNvPr>
          <p:cNvCxnSpPr>
            <a:cxnSpLocks/>
          </p:cNvCxnSpPr>
          <p:nvPr/>
        </p:nvCxnSpPr>
        <p:spPr>
          <a:xfrm>
            <a:off x="6564375" y="4409648"/>
            <a:ext cx="4541" cy="1487950"/>
          </a:xfrm>
          <a:prstGeom prst="straightConnector1">
            <a:avLst/>
          </a:prstGeom>
          <a:ln w="19050" cap="rnd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ECB35B5-DBAE-2345-BDBF-FF7ADD10AA4A}"/>
              </a:ext>
            </a:extLst>
          </p:cNvPr>
          <p:cNvSpPr txBox="1"/>
          <p:nvPr/>
        </p:nvSpPr>
        <p:spPr>
          <a:xfrm>
            <a:off x="6014618" y="5854398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API-Colombia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942C2A6-A98E-1E49-BE12-DB4E189EE76F}"/>
              </a:ext>
            </a:extLst>
          </p:cNvPr>
          <p:cNvCxnSpPr>
            <a:cxnSpLocks/>
          </p:cNvCxnSpPr>
          <p:nvPr/>
        </p:nvCxnSpPr>
        <p:spPr>
          <a:xfrm>
            <a:off x="5437379" y="4415335"/>
            <a:ext cx="0" cy="377831"/>
          </a:xfrm>
          <a:prstGeom prst="straightConnector1">
            <a:avLst/>
          </a:prstGeom>
          <a:ln w="19050" cap="rnd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064154C-5049-5E45-8737-4640AA531B6D}"/>
              </a:ext>
            </a:extLst>
          </p:cNvPr>
          <p:cNvSpPr txBox="1"/>
          <p:nvPr/>
        </p:nvSpPr>
        <p:spPr>
          <a:xfrm>
            <a:off x="5029200" y="4751109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DIAN-TU</a:t>
            </a:r>
          </a:p>
          <a:p>
            <a:r>
              <a:rPr lang="en-US" sz="1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Adaptive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20183B5-2D40-9844-8CBB-D97C25C4F315}"/>
              </a:ext>
            </a:extLst>
          </p:cNvPr>
          <p:cNvCxnSpPr>
            <a:cxnSpLocks/>
          </p:cNvCxnSpPr>
          <p:nvPr/>
        </p:nvCxnSpPr>
        <p:spPr>
          <a:xfrm>
            <a:off x="3467849" y="4419600"/>
            <a:ext cx="0" cy="1468258"/>
          </a:xfrm>
          <a:prstGeom prst="straightConnector1">
            <a:avLst/>
          </a:prstGeom>
          <a:ln w="19050" cap="rnd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995E6A0-279B-9C41-916F-B263DB48B65D}"/>
              </a:ext>
            </a:extLst>
          </p:cNvPr>
          <p:cNvSpPr txBox="1"/>
          <p:nvPr/>
        </p:nvSpPr>
        <p:spPr>
          <a:xfrm>
            <a:off x="2792151" y="5892522"/>
            <a:ext cx="1351396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SPRINT-MIND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7091E70-206C-E542-93FC-A5403B7CD7FD}"/>
              </a:ext>
            </a:extLst>
          </p:cNvPr>
          <p:cNvCxnSpPr>
            <a:cxnSpLocks/>
          </p:cNvCxnSpPr>
          <p:nvPr/>
        </p:nvCxnSpPr>
        <p:spPr>
          <a:xfrm>
            <a:off x="3810000" y="4419600"/>
            <a:ext cx="0" cy="595629"/>
          </a:xfrm>
          <a:prstGeom prst="straightConnector1">
            <a:avLst/>
          </a:prstGeom>
          <a:ln w="19050" cap="rnd">
            <a:solidFill>
              <a:schemeClr val="tx1">
                <a:lumMod val="50000"/>
                <a:lumOff val="50000"/>
              </a:schemeClr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530D2ECC-D7D3-D24C-B764-2887F574F479}"/>
              </a:ext>
            </a:extLst>
          </p:cNvPr>
          <p:cNvSpPr/>
          <p:nvPr/>
        </p:nvSpPr>
        <p:spPr>
          <a:xfrm>
            <a:off x="3505376" y="5015229"/>
            <a:ext cx="8162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>
                    <a:lumMod val="75000"/>
                  </a:schemeClr>
                </a:solidFill>
              </a:rPr>
              <a:t>ASPREE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4CE307D-59DD-0C4E-8917-38FC9D1510E3}"/>
              </a:ext>
            </a:extLst>
          </p:cNvPr>
          <p:cNvSpPr/>
          <p:nvPr/>
        </p:nvSpPr>
        <p:spPr>
          <a:xfrm>
            <a:off x="5837345" y="4651390"/>
            <a:ext cx="352253" cy="336715"/>
          </a:xfrm>
          <a:prstGeom prst="ellipse">
            <a:avLst/>
          </a:prstGeom>
          <a:noFill/>
          <a:ln w="26424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4DA1C19-E267-F647-9F9D-760561F01BA5}"/>
              </a:ext>
            </a:extLst>
          </p:cNvPr>
          <p:cNvCxnSpPr>
            <a:cxnSpLocks/>
          </p:cNvCxnSpPr>
          <p:nvPr/>
        </p:nvCxnSpPr>
        <p:spPr>
          <a:xfrm>
            <a:off x="7790642" y="4419600"/>
            <a:ext cx="1" cy="444806"/>
          </a:xfrm>
          <a:prstGeom prst="straightConnector1">
            <a:avLst/>
          </a:prstGeom>
          <a:ln w="19050" cap="rnd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D3B776E-D676-F245-BB7D-BA31D4F3A0E1}"/>
              </a:ext>
            </a:extLst>
          </p:cNvPr>
          <p:cNvSpPr txBox="1"/>
          <p:nvPr/>
        </p:nvSpPr>
        <p:spPr>
          <a:xfrm>
            <a:off x="7532972" y="4894538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A4/5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BC97E9-7471-9E4D-8734-5C647ED091FA}"/>
              </a:ext>
            </a:extLst>
          </p:cNvPr>
          <p:cNvSpPr txBox="1"/>
          <p:nvPr/>
        </p:nvSpPr>
        <p:spPr>
          <a:xfrm>
            <a:off x="6745019" y="5351893"/>
            <a:ext cx="1317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API-</a:t>
            </a:r>
          </a:p>
          <a:p>
            <a:r>
              <a:rPr lang="en-US" sz="1400" b="1" dirty="0"/>
              <a:t>Aducanumab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CA88E9F-B29F-3744-B04C-28495E88AFCB}"/>
              </a:ext>
            </a:extLst>
          </p:cNvPr>
          <p:cNvCxnSpPr>
            <a:cxnSpLocks/>
          </p:cNvCxnSpPr>
          <p:nvPr/>
        </p:nvCxnSpPr>
        <p:spPr>
          <a:xfrm>
            <a:off x="7042424" y="4417514"/>
            <a:ext cx="1" cy="915163"/>
          </a:xfrm>
          <a:prstGeom prst="straightConnector1">
            <a:avLst/>
          </a:prstGeom>
          <a:ln w="19050" cap="rnd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9054706E-A426-1B4B-8BEC-9E7C6C1104FC}"/>
              </a:ext>
            </a:extLst>
          </p:cNvPr>
          <p:cNvSpPr/>
          <p:nvPr/>
        </p:nvSpPr>
        <p:spPr>
          <a:xfrm>
            <a:off x="6620919" y="4865600"/>
            <a:ext cx="352253" cy="336715"/>
          </a:xfrm>
          <a:prstGeom prst="ellipse">
            <a:avLst/>
          </a:prstGeom>
          <a:noFill/>
          <a:ln w="26424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452704F-E42A-424D-A337-554CB5EE6F7B}"/>
              </a:ext>
            </a:extLst>
          </p:cNvPr>
          <p:cNvSpPr/>
          <p:nvPr/>
        </p:nvSpPr>
        <p:spPr>
          <a:xfrm>
            <a:off x="7595442" y="4879270"/>
            <a:ext cx="467567" cy="336715"/>
          </a:xfrm>
          <a:prstGeom prst="ellipse">
            <a:avLst/>
          </a:prstGeom>
          <a:noFill/>
          <a:ln w="26424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98977A-F020-0240-8F79-0E9A8FE7FBD2}"/>
              </a:ext>
            </a:extLst>
          </p:cNvPr>
          <p:cNvSpPr/>
          <p:nvPr/>
        </p:nvSpPr>
        <p:spPr>
          <a:xfrm>
            <a:off x="5469415" y="6245028"/>
            <a:ext cx="1019574" cy="5366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LM11A-31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(NGF) </a:t>
            </a:r>
            <a:endParaRPr lang="en-US" sz="1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36F2F3A-3413-5849-9AF1-4C5580FE1D14}"/>
              </a:ext>
            </a:extLst>
          </p:cNvPr>
          <p:cNvCxnSpPr>
            <a:cxnSpLocks/>
          </p:cNvCxnSpPr>
          <p:nvPr/>
        </p:nvCxnSpPr>
        <p:spPr>
          <a:xfrm>
            <a:off x="5791200" y="4412166"/>
            <a:ext cx="0" cy="1844904"/>
          </a:xfrm>
          <a:prstGeom prst="straightConnector1">
            <a:avLst/>
          </a:prstGeom>
          <a:ln w="12700" cap="rnd">
            <a:prstDash val="sys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525DC7C-1B03-B048-A510-2A2CB20684E3}"/>
              </a:ext>
            </a:extLst>
          </p:cNvPr>
          <p:cNvSpPr txBox="1"/>
          <p:nvPr/>
        </p:nvSpPr>
        <p:spPr>
          <a:xfrm>
            <a:off x="5792311" y="5292289"/>
            <a:ext cx="83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DIAN-TU</a:t>
            </a:r>
          </a:p>
          <a:p>
            <a:r>
              <a:rPr lang="en-US" sz="14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NEXTgen</a:t>
            </a:r>
            <a:endParaRPr lang="en-US" sz="14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DC9A6F-4308-3C42-A3BE-D7FAE954067C}"/>
              </a:ext>
            </a:extLst>
          </p:cNvPr>
          <p:cNvCxnSpPr>
            <a:cxnSpLocks/>
          </p:cNvCxnSpPr>
          <p:nvPr/>
        </p:nvCxnSpPr>
        <p:spPr>
          <a:xfrm>
            <a:off x="457200" y="4411615"/>
            <a:ext cx="77278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42D9C96-8744-1546-90FD-2CC21DB1E990}"/>
              </a:ext>
            </a:extLst>
          </p:cNvPr>
          <p:cNvCxnSpPr>
            <a:cxnSpLocks/>
          </p:cNvCxnSpPr>
          <p:nvPr/>
        </p:nvCxnSpPr>
        <p:spPr>
          <a:xfrm>
            <a:off x="7315200" y="4419600"/>
            <a:ext cx="0" cy="381000"/>
          </a:xfrm>
          <a:prstGeom prst="straightConnector1">
            <a:avLst/>
          </a:prstGeom>
          <a:ln w="19050" cap="rnd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5BCA8088-8AA1-F14F-9201-FE2A8D9A0E31}"/>
              </a:ext>
            </a:extLst>
          </p:cNvPr>
          <p:cNvSpPr txBox="1"/>
          <p:nvPr/>
        </p:nvSpPr>
        <p:spPr>
          <a:xfrm>
            <a:off x="7010400" y="4751109"/>
            <a:ext cx="633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Hope4</a:t>
            </a:r>
          </a:p>
          <a:p>
            <a:pPr algn="ctr"/>
            <a:r>
              <a:rPr lang="en-US" sz="1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MCI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9D77AA8-A27B-FB44-8428-2A591FB0DEE5}"/>
              </a:ext>
            </a:extLst>
          </p:cNvPr>
          <p:cNvSpPr txBox="1"/>
          <p:nvPr/>
        </p:nvSpPr>
        <p:spPr>
          <a:xfrm>
            <a:off x="2016017" y="5190712"/>
            <a:ext cx="628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RAGE</a:t>
            </a:r>
          </a:p>
          <a:p>
            <a:pPr algn="ctr"/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</a:rPr>
              <a:t>inh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F6DA129-97A4-3C40-8FDB-0DBDC5F992B7}"/>
              </a:ext>
            </a:extLst>
          </p:cNvPr>
          <p:cNvSpPr txBox="1"/>
          <p:nvPr/>
        </p:nvSpPr>
        <p:spPr>
          <a:xfrm>
            <a:off x="2055096" y="4438439"/>
            <a:ext cx="494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IVIG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50DB377-2D67-F044-AC91-B354B2370800}"/>
              </a:ext>
            </a:extLst>
          </p:cNvPr>
          <p:cNvSpPr txBox="1"/>
          <p:nvPr/>
        </p:nvSpPr>
        <p:spPr>
          <a:xfrm>
            <a:off x="1505705" y="4511980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DHA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64DA67F-84B6-074B-A132-EB9A97001B1B}"/>
              </a:ext>
            </a:extLst>
          </p:cNvPr>
          <p:cNvSpPr txBox="1"/>
          <p:nvPr/>
        </p:nvSpPr>
        <p:spPr>
          <a:xfrm>
            <a:off x="1341130" y="4829803"/>
            <a:ext cx="10406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tx2"/>
                </a:solidFill>
              </a:rPr>
              <a:t>CITALOPRAM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7F8D98-7FAA-BC4C-8813-2CAFC49BB67C}"/>
              </a:ext>
            </a:extLst>
          </p:cNvPr>
          <p:cNvSpPr txBox="1"/>
          <p:nvPr/>
        </p:nvSpPr>
        <p:spPr>
          <a:xfrm>
            <a:off x="1545089" y="5628741"/>
            <a:ext cx="883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ADMET</a:t>
            </a:r>
          </a:p>
          <a:p>
            <a:pPr algn="ctr"/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(RITALIN)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076CF36-DAD7-3A44-8C7F-9DC74BA4CE91}"/>
              </a:ext>
            </a:extLst>
          </p:cNvPr>
          <p:cNvSpPr txBox="1"/>
          <p:nvPr/>
        </p:nvSpPr>
        <p:spPr>
          <a:xfrm>
            <a:off x="1080991" y="5086578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ADAPT</a:t>
            </a:r>
          </a:p>
          <a:p>
            <a:pPr algn="ctr"/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NSADS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2778F57-C155-5242-A754-8B6E24E11EA8}"/>
              </a:ext>
            </a:extLst>
          </p:cNvPr>
          <p:cNvSpPr/>
          <p:nvPr/>
        </p:nvSpPr>
        <p:spPr>
          <a:xfrm>
            <a:off x="5047030" y="1488931"/>
            <a:ext cx="232611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19252B3-F3C9-414E-9088-AA7CE011F6C4}"/>
              </a:ext>
            </a:extLst>
          </p:cNvPr>
          <p:cNvSpPr/>
          <p:nvPr/>
        </p:nvSpPr>
        <p:spPr>
          <a:xfrm>
            <a:off x="6207243" y="1436057"/>
            <a:ext cx="232611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92CB30F-5DD8-2B46-9A0C-8A185E9C2EC1}"/>
              </a:ext>
            </a:extLst>
          </p:cNvPr>
          <p:cNvSpPr/>
          <p:nvPr/>
        </p:nvSpPr>
        <p:spPr>
          <a:xfrm>
            <a:off x="5409690" y="2149767"/>
            <a:ext cx="232611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3DF213E-C779-0F41-BF38-C84A1D9EE91A}"/>
              </a:ext>
            </a:extLst>
          </p:cNvPr>
          <p:cNvSpPr/>
          <p:nvPr/>
        </p:nvSpPr>
        <p:spPr>
          <a:xfrm>
            <a:off x="3085284" y="3461405"/>
            <a:ext cx="232611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E01DFC93-E099-CB4E-9987-D2E3A848ADB0}"/>
              </a:ext>
            </a:extLst>
          </p:cNvPr>
          <p:cNvSpPr/>
          <p:nvPr/>
        </p:nvSpPr>
        <p:spPr>
          <a:xfrm>
            <a:off x="4753345" y="3461405"/>
            <a:ext cx="232611" cy="228600"/>
          </a:xfrm>
          <a:prstGeom prst="ellipse">
            <a:avLst/>
          </a:prstGeom>
          <a:solidFill>
            <a:srgbClr val="9D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B6F2CA4-3043-8940-86FF-3222F9CA0F2C}"/>
              </a:ext>
            </a:extLst>
          </p:cNvPr>
          <p:cNvSpPr/>
          <p:nvPr/>
        </p:nvSpPr>
        <p:spPr>
          <a:xfrm>
            <a:off x="6207243" y="2362200"/>
            <a:ext cx="232611" cy="228600"/>
          </a:xfrm>
          <a:prstGeom prst="ellipse">
            <a:avLst/>
          </a:prstGeom>
          <a:solidFill>
            <a:srgbClr val="9D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394B112-1A28-5048-BC62-B9CF1884C688}"/>
              </a:ext>
            </a:extLst>
          </p:cNvPr>
          <p:cNvSpPr/>
          <p:nvPr/>
        </p:nvSpPr>
        <p:spPr>
          <a:xfrm>
            <a:off x="3351543" y="2149767"/>
            <a:ext cx="232611" cy="228600"/>
          </a:xfrm>
          <a:prstGeom prst="ellipse">
            <a:avLst/>
          </a:prstGeom>
          <a:solidFill>
            <a:srgbClr val="E082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D26D80F-1248-7D42-AF70-7DCDC4E3FF32}"/>
              </a:ext>
            </a:extLst>
          </p:cNvPr>
          <p:cNvSpPr/>
          <p:nvPr/>
        </p:nvSpPr>
        <p:spPr>
          <a:xfrm>
            <a:off x="3810000" y="1488931"/>
            <a:ext cx="232611" cy="228600"/>
          </a:xfrm>
          <a:prstGeom prst="ellipse">
            <a:avLst/>
          </a:prstGeom>
          <a:solidFill>
            <a:srgbClr val="E082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13222DF-81FF-0043-8191-05B88DF12595}"/>
              </a:ext>
            </a:extLst>
          </p:cNvPr>
          <p:cNvSpPr/>
          <p:nvPr/>
        </p:nvSpPr>
        <p:spPr>
          <a:xfrm>
            <a:off x="4054558" y="2133600"/>
            <a:ext cx="232611" cy="228600"/>
          </a:xfrm>
          <a:prstGeom prst="ellipse">
            <a:avLst/>
          </a:prstGeom>
          <a:solidFill>
            <a:srgbClr val="E082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3CB1434-5122-AF48-BE50-C4DD0232179D}"/>
              </a:ext>
            </a:extLst>
          </p:cNvPr>
          <p:cNvSpPr/>
          <p:nvPr/>
        </p:nvSpPr>
        <p:spPr>
          <a:xfrm>
            <a:off x="4227094" y="2820142"/>
            <a:ext cx="232611" cy="228600"/>
          </a:xfrm>
          <a:prstGeom prst="ellipse">
            <a:avLst/>
          </a:prstGeom>
          <a:solidFill>
            <a:srgbClr val="E082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9ECF986-78AF-8D4D-A714-2BE395593948}"/>
              </a:ext>
            </a:extLst>
          </p:cNvPr>
          <p:cNvSpPr/>
          <p:nvPr/>
        </p:nvSpPr>
        <p:spPr>
          <a:xfrm>
            <a:off x="6207243" y="1742424"/>
            <a:ext cx="232611" cy="228600"/>
          </a:xfrm>
          <a:prstGeom prst="ellipse">
            <a:avLst/>
          </a:prstGeom>
          <a:solidFill>
            <a:srgbClr val="E082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5D2B5EA-D849-8A43-8CC2-86958F3DEC71}"/>
              </a:ext>
            </a:extLst>
          </p:cNvPr>
          <p:cNvSpPr/>
          <p:nvPr/>
        </p:nvSpPr>
        <p:spPr>
          <a:xfrm>
            <a:off x="4626768" y="2446385"/>
            <a:ext cx="173832" cy="172031"/>
          </a:xfrm>
          <a:prstGeom prst="ellipse">
            <a:avLst/>
          </a:prstGeom>
          <a:solidFill>
            <a:srgbClr val="4CAD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72E417CF-2DA6-0F41-8D3C-8EC1E5C16CFB}"/>
              </a:ext>
            </a:extLst>
          </p:cNvPr>
          <p:cNvSpPr/>
          <p:nvPr/>
        </p:nvSpPr>
        <p:spPr>
          <a:xfrm>
            <a:off x="6207243" y="2048791"/>
            <a:ext cx="232611" cy="241921"/>
          </a:xfrm>
          <a:prstGeom prst="ellipse">
            <a:avLst/>
          </a:prstGeom>
          <a:solidFill>
            <a:srgbClr val="4CAD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9871717-8E69-D544-8871-0CD818D11598}"/>
              </a:ext>
            </a:extLst>
          </p:cNvPr>
          <p:cNvSpPr/>
          <p:nvPr/>
        </p:nvSpPr>
        <p:spPr>
          <a:xfrm>
            <a:off x="5536911" y="2790556"/>
            <a:ext cx="232611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F465C83-F3A9-5A4E-AA4B-A4BEBCB828F7}"/>
              </a:ext>
            </a:extLst>
          </p:cNvPr>
          <p:cNvSpPr/>
          <p:nvPr/>
        </p:nvSpPr>
        <p:spPr>
          <a:xfrm>
            <a:off x="6211394" y="2636871"/>
            <a:ext cx="232611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D035B6E-6E29-0D47-BBFF-DEF3086B37CD}"/>
              </a:ext>
            </a:extLst>
          </p:cNvPr>
          <p:cNvSpPr/>
          <p:nvPr/>
        </p:nvSpPr>
        <p:spPr>
          <a:xfrm>
            <a:off x="6209943" y="2942816"/>
            <a:ext cx="232611" cy="2286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148FCDA2-15AE-114D-ABB8-39A682C359C8}"/>
              </a:ext>
            </a:extLst>
          </p:cNvPr>
          <p:cNvSpPr/>
          <p:nvPr/>
        </p:nvSpPr>
        <p:spPr>
          <a:xfrm>
            <a:off x="5767684" y="3461405"/>
            <a:ext cx="232611" cy="2286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88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342900" y="381000"/>
            <a:ext cx="86487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b="1" dirty="0">
                <a:solidFill>
                  <a:srgbClr val="2D358D"/>
                </a:solidFill>
                <a:latin typeface="Arial" charset="0"/>
                <a:ea typeface="ＭＳ Ｐゴシック" charset="-128"/>
              </a:rPr>
              <a:t>US National Plan to Address AD</a:t>
            </a:r>
            <a:br>
              <a:rPr lang="en-US" altLang="en-US" b="1" dirty="0">
                <a:solidFill>
                  <a:srgbClr val="2D358D"/>
                </a:solidFill>
                <a:latin typeface="Arial" charset="0"/>
                <a:ea typeface="ＭＳ Ｐゴシック" charset="-128"/>
              </a:rPr>
            </a:br>
            <a:r>
              <a:rPr lang="en-US" altLang="en-US" sz="2000" dirty="0">
                <a:solidFill>
                  <a:srgbClr val="2D358D"/>
                </a:solidFill>
                <a:latin typeface="Arial" charset="0"/>
                <a:ea typeface="ＭＳ Ｐゴシック" charset="-128"/>
              </a:rPr>
              <a:t>https://</a:t>
            </a:r>
            <a:r>
              <a:rPr lang="en-US" altLang="en-US" sz="2000" dirty="0" err="1">
                <a:solidFill>
                  <a:srgbClr val="2D358D"/>
                </a:solidFill>
                <a:latin typeface="Arial" charset="0"/>
                <a:ea typeface="ＭＳ Ｐゴシック" charset="-128"/>
              </a:rPr>
              <a:t>aspe.hhs.gov</a:t>
            </a:r>
            <a:r>
              <a:rPr lang="en-US" altLang="en-US" sz="2000" dirty="0">
                <a:solidFill>
                  <a:srgbClr val="2D358D"/>
                </a:solidFill>
                <a:latin typeface="Arial" charset="0"/>
                <a:ea typeface="ＭＳ Ｐゴシック" charset="-128"/>
              </a:rPr>
              <a:t>/national-</a:t>
            </a:r>
            <a:r>
              <a:rPr lang="en-US" altLang="en-US" sz="2000" dirty="0" err="1">
                <a:solidFill>
                  <a:srgbClr val="2D358D"/>
                </a:solidFill>
                <a:latin typeface="Arial" charset="0"/>
                <a:ea typeface="ＭＳ Ｐゴシック" charset="-128"/>
              </a:rPr>
              <a:t>alzheimers</a:t>
            </a:r>
            <a:r>
              <a:rPr lang="en-US" altLang="en-US" sz="2000" dirty="0">
                <a:solidFill>
                  <a:srgbClr val="2D358D"/>
                </a:solidFill>
                <a:latin typeface="Arial" charset="0"/>
                <a:ea typeface="ＭＳ Ｐゴシック" charset="-128"/>
              </a:rPr>
              <a:t>-project-act </a:t>
            </a:r>
            <a:br>
              <a:rPr lang="en-US" altLang="en-US" sz="2000" dirty="0">
                <a:solidFill>
                  <a:srgbClr val="2D358D"/>
                </a:solidFill>
                <a:latin typeface="Arial" charset="0"/>
                <a:ea typeface="ＭＳ Ｐゴシック" charset="-128"/>
              </a:rPr>
            </a:br>
            <a:endParaRPr lang="en-US" altLang="en-US" sz="2000" b="1" dirty="0">
              <a:solidFill>
                <a:srgbClr val="2D358D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974" y="1242869"/>
            <a:ext cx="6858000" cy="5094288"/>
          </a:xfrm>
        </p:spPr>
        <p:txBody>
          <a:bodyPr>
            <a:noAutofit/>
          </a:bodyPr>
          <a:lstStyle/>
          <a:p>
            <a:r>
              <a:rPr lang="en-US" altLang="en-US" sz="1400" dirty="0">
                <a:solidFill>
                  <a:srgbClr val="0D0A10"/>
                </a:solidFill>
                <a:latin typeface="Arial" charset="0"/>
                <a:ea typeface="ＭＳ Ｐゴシック" charset="-128"/>
              </a:rPr>
              <a:t>The </a:t>
            </a:r>
            <a:r>
              <a:rPr lang="en-US" altLang="en-US" sz="1400" b="1" u="sng" dirty="0">
                <a:solidFill>
                  <a:srgbClr val="0D0A10"/>
                </a:solidFill>
                <a:latin typeface="Arial" charset="0"/>
                <a:ea typeface="ＭＳ Ｐゴシック" charset="-128"/>
              </a:rPr>
              <a:t>National Alzheimer’s Project Act (NAPA) </a:t>
            </a:r>
            <a:r>
              <a:rPr lang="en-US" altLang="en-US" sz="1400" dirty="0">
                <a:solidFill>
                  <a:srgbClr val="0D0A10"/>
                </a:solidFill>
                <a:latin typeface="Arial" charset="0"/>
                <a:ea typeface="ＭＳ Ｐゴシック" charset="-128"/>
              </a:rPr>
              <a:t>signed 2011. </a:t>
            </a:r>
            <a:endParaRPr lang="en-US" altLang="en-US" sz="1400" b="1" i="1" dirty="0">
              <a:solidFill>
                <a:srgbClr val="0D0A10"/>
              </a:solidFill>
              <a:latin typeface="Arial" charset="0"/>
              <a:ea typeface="ＭＳ Ｐゴシック" charset="-128"/>
            </a:endParaRPr>
          </a:p>
          <a:p>
            <a:endParaRPr lang="en-US" altLang="en-US" sz="1400" b="1" i="1" dirty="0">
              <a:solidFill>
                <a:srgbClr val="FF0000"/>
              </a:solidFill>
              <a:latin typeface="Arial" charset="0"/>
              <a:ea typeface="ＭＳ Ｐゴシック" charset="-128"/>
            </a:endParaRPr>
          </a:p>
          <a:p>
            <a:r>
              <a:rPr lang="en-US" altLang="en-US" sz="1400" b="1" i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The primary research goal of the NAPA is to prevent the onset of and develop effective treatments for AD by 2025.</a:t>
            </a:r>
          </a:p>
          <a:p>
            <a:endParaRPr lang="en-US" altLang="en-US" sz="1400" b="1" i="1" dirty="0">
              <a:latin typeface="Arial" charset="0"/>
              <a:ea typeface="ＭＳ Ｐゴシック" charset="-128"/>
            </a:endParaRPr>
          </a:p>
          <a:p>
            <a:r>
              <a:rPr lang="en-US" altLang="en-US" sz="1400" b="1" i="1" dirty="0">
                <a:latin typeface="Arial" charset="0"/>
                <a:ea typeface="ＭＳ Ｐゴシック" charset="-128"/>
              </a:rPr>
              <a:t>The plan also covers other dementias</a:t>
            </a:r>
            <a:r>
              <a:rPr lang="en-US" altLang="en-US" sz="1400" b="1" i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- </a:t>
            </a:r>
            <a:r>
              <a:rPr lang="en-US" altLang="en-US" sz="1400" b="1" i="1" u="sng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DLB, FTD and VCID</a:t>
            </a:r>
          </a:p>
          <a:p>
            <a:endParaRPr lang="en-US" altLang="en-US" sz="1600" b="1" i="1" dirty="0">
              <a:solidFill>
                <a:srgbClr val="FF0000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54" name="Picture 4">
            <a:extLst>
              <a:ext uri="{FF2B5EF4-FFF2-40B4-BE49-F238E27FC236}">
                <a16:creationId xmlns:a16="http://schemas.microsoft.com/office/drawing/2014/main" id="{C6323832-DBF0-1B44-B221-EDBF923A2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361" y="1275413"/>
            <a:ext cx="22051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344C2F-028B-E641-9C28-1672CE352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" y="2946080"/>
            <a:ext cx="5656377" cy="3721419"/>
          </a:xfrm>
          <a:prstGeom prst="rect">
            <a:avLst/>
          </a:prstGeom>
        </p:spPr>
      </p:pic>
      <p:pic>
        <p:nvPicPr>
          <p:cNvPr id="8" name="Picture 2" descr="C:\Users\buckholn\AppData\Local\Microsoft\Windows\Temporary Internet Files\Content.Outlook\CXWU2QKK\NIH_NIA_Master_Logo_2Color.jpg">
            <a:extLst>
              <a:ext uri="{FF2B5EF4-FFF2-40B4-BE49-F238E27FC236}">
                <a16:creationId xmlns:a16="http://schemas.microsoft.com/office/drawing/2014/main" id="{4180E5A3-2D86-F248-B4CC-DD441E1DA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250" y="6553200"/>
            <a:ext cx="1152749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7780F8-7276-9F4C-980E-3B90E1A33A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724" y="3896010"/>
            <a:ext cx="2919453" cy="209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1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811B0E-291F-4B5D-850A-7805FB0F568D}"/>
              </a:ext>
            </a:extLst>
          </p:cNvPr>
          <p:cNvSpPr txBox="1"/>
          <p:nvPr/>
        </p:nvSpPr>
        <p:spPr>
          <a:xfrm>
            <a:off x="570684" y="1480089"/>
            <a:ext cx="805343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400" dirty="0"/>
              <a:t>Identify subgroups of patients with the same endophenotypic data 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 dirty="0"/>
              <a:t>Identify </a:t>
            </a:r>
            <a:r>
              <a:rPr lang="en-US" sz="2400" u="sng" dirty="0"/>
              <a:t>subgroups of patients with the same genetic and genomic data profiles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 dirty="0"/>
              <a:t>Select specific groups of subjects who demonstrate matching polygenic risk scores 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 u="sng" dirty="0"/>
              <a:t>Match endophenotypes</a:t>
            </a:r>
            <a:r>
              <a:rPr lang="en-US" sz="2400" dirty="0"/>
              <a:t>, genetic/genomic data profiles, and polygenic risk scores and identify subjects in subgroups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 dirty="0"/>
              <a:t>Identify </a:t>
            </a:r>
            <a:r>
              <a:rPr lang="en-US" sz="2400" u="sng" dirty="0"/>
              <a:t>drug targets suited to specific endophenotypes </a:t>
            </a:r>
            <a:r>
              <a:rPr lang="en-US" sz="2400" dirty="0"/>
              <a:t>in clinical trials together instead of using all endophenotypes. 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 dirty="0">
                <a:solidFill>
                  <a:srgbClr val="9D00FF"/>
                </a:solidFill>
              </a:rPr>
              <a:t>Do better drug targeting by matching drugs to genes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04073458-7E62-4FF2-8428-318045425C89}"/>
              </a:ext>
            </a:extLst>
          </p:cNvPr>
          <p:cNvSpPr/>
          <p:nvPr/>
        </p:nvSpPr>
        <p:spPr>
          <a:xfrm>
            <a:off x="25400" y="484264"/>
            <a:ext cx="9144000" cy="818614"/>
          </a:xfrm>
          <a:custGeom>
            <a:avLst/>
            <a:gdLst/>
            <a:ahLst/>
            <a:cxnLst/>
            <a:rect l="l" t="t" r="r" b="b"/>
            <a:pathLst>
              <a:path w="8914130" h="914400">
                <a:moveTo>
                  <a:pt x="0" y="0"/>
                </a:moveTo>
                <a:lnTo>
                  <a:pt x="8913811" y="0"/>
                </a:lnTo>
                <a:lnTo>
                  <a:pt x="8913811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0" tIns="0" rIns="0" bIns="0" rtlCol="0" anchor="ctr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  <a:p>
            <a:pPr algn="ctr"/>
            <a:endParaRPr lang="en-US" sz="2800" b="1" dirty="0">
              <a:solidFill>
                <a:srgbClr val="002060"/>
              </a:solidFill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Why do we need genetics for clinical trials?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</a:rPr>
              <a:t>Eliminate the use of genetically mixed subjects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 </a:t>
            </a:r>
            <a:endParaRPr sz="2800" b="1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buckholn\AppData\Local\Microsoft\Windows\Temporary Internet Files\Content.Outlook\CXWU2QKK\NIH_NIA_Master_Logo_2Color.jpg">
            <a:extLst>
              <a:ext uri="{FF2B5EF4-FFF2-40B4-BE49-F238E27FC236}">
                <a16:creationId xmlns:a16="http://schemas.microsoft.com/office/drawing/2014/main" id="{D5007C81-6430-834A-899C-F982EDD54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531" y="6460505"/>
            <a:ext cx="1447800" cy="3828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67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81000"/>
            <a:ext cx="5575300" cy="1460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2B7CA1-EF42-4FC3-81B2-050D457ED89A}"/>
              </a:ext>
            </a:extLst>
          </p:cNvPr>
          <p:cNvSpPr txBox="1"/>
          <p:nvPr/>
        </p:nvSpPr>
        <p:spPr>
          <a:xfrm>
            <a:off x="88900" y="2081748"/>
            <a:ext cx="44069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Concept Approvals: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3"/>
              </a:rPr>
              <a:t>https://www.nia.nih.gov/approved-concepts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General FOAs: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  <a:hlinkClick r:id="rId4"/>
              </a:rPr>
              <a:t>https://www.nia.nih.gov/research/funding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Alzheimer’s Disease and Related Dementias FOAs: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5"/>
              </a:rPr>
              <a:t>http://www.nia.nih.gov/AD-FOAs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Follow our “Inside NIA” blog: 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6"/>
              </a:rPr>
              <a:t>https://www.nia.nih.gov/research/blog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981200"/>
            <a:ext cx="4533166" cy="3434591"/>
          </a:xfrm>
          <a:prstGeom prst="rect">
            <a:avLst/>
          </a:prstGeom>
        </p:spPr>
      </p:pic>
      <p:pic>
        <p:nvPicPr>
          <p:cNvPr id="5" name="Picture 2" descr="C:\Users\buckholn\AppData\Local\Microsoft\Windows\Temporary Internet Files\Content.Outlook\CXWU2QKK\NIH_NIA_Master_Logo_2Color.jpg">
            <a:extLst>
              <a:ext uri="{FF2B5EF4-FFF2-40B4-BE49-F238E27FC236}">
                <a16:creationId xmlns:a16="http://schemas.microsoft.com/office/drawing/2014/main" id="{CDF64207-A480-BC44-8446-DBC323EAB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531" y="6460505"/>
            <a:ext cx="1447800" cy="3828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939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169" y="382735"/>
            <a:ext cx="8845843" cy="85725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NIA collaborates with other NIH institutes and the community to advance NAPA goal for 2025</a:t>
            </a: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50998826-2690-CE43-8662-24471F92F310}"/>
              </a:ext>
            </a:extLst>
          </p:cNvPr>
          <p:cNvSpPr/>
          <p:nvPr/>
        </p:nvSpPr>
        <p:spPr>
          <a:xfrm rot="20996368">
            <a:off x="3139992" y="1575158"/>
            <a:ext cx="4485436" cy="4659114"/>
          </a:xfrm>
          <a:prstGeom prst="arc">
            <a:avLst>
              <a:gd name="adj1" fmla="val 13051918"/>
              <a:gd name="adj2" fmla="val 20170088"/>
            </a:avLst>
          </a:prstGeom>
          <a:ln w="222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A5D8E4-E512-BC48-B929-DFAB6C4B8231}"/>
              </a:ext>
            </a:extLst>
          </p:cNvPr>
          <p:cNvSpPr txBox="1"/>
          <p:nvPr/>
        </p:nvSpPr>
        <p:spPr>
          <a:xfrm>
            <a:off x="4860545" y="1211746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PUBLIC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EE74AE-C37E-F04E-A71B-EBCABF63442D}"/>
              </a:ext>
            </a:extLst>
          </p:cNvPr>
          <p:cNvSpPr txBox="1"/>
          <p:nvPr/>
        </p:nvSpPr>
        <p:spPr>
          <a:xfrm>
            <a:off x="4160044" y="1926264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Scientific community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4F0D293-BA37-0E4B-BA6C-FFD89701472A}"/>
              </a:ext>
            </a:extLst>
          </p:cNvPr>
          <p:cNvSpPr/>
          <p:nvPr/>
        </p:nvSpPr>
        <p:spPr>
          <a:xfrm>
            <a:off x="3604439" y="2645484"/>
            <a:ext cx="762000" cy="609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ADRD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2016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CC78ED7-C247-D94E-B369-6AF62F46AD01}"/>
              </a:ext>
            </a:extLst>
          </p:cNvPr>
          <p:cNvSpPr/>
          <p:nvPr/>
        </p:nvSpPr>
        <p:spPr>
          <a:xfrm>
            <a:off x="4537121" y="2645484"/>
            <a:ext cx="762000" cy="609600"/>
          </a:xfrm>
          <a:prstGeom prst="roundRect">
            <a:avLst/>
          </a:prstGeom>
          <a:solidFill>
            <a:srgbClr val="92D050"/>
          </a:solidFill>
          <a:ln w="26424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AD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2018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FCC79BE-77A9-F541-AB96-C02CC7596BFD}"/>
              </a:ext>
            </a:extLst>
          </p:cNvPr>
          <p:cNvSpPr/>
          <p:nvPr/>
        </p:nvSpPr>
        <p:spPr>
          <a:xfrm>
            <a:off x="5435045" y="2645484"/>
            <a:ext cx="762000" cy="609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ADRD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2019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3464849-DA5B-1141-9861-EC74BDA53168}"/>
              </a:ext>
            </a:extLst>
          </p:cNvPr>
          <p:cNvSpPr/>
          <p:nvPr/>
        </p:nvSpPr>
        <p:spPr>
          <a:xfrm>
            <a:off x="6333141" y="2645484"/>
            <a:ext cx="762000" cy="609600"/>
          </a:xfrm>
          <a:prstGeom prst="roundRect">
            <a:avLst/>
          </a:prstGeom>
          <a:solidFill>
            <a:srgbClr val="FFC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Care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2020</a:t>
            </a:r>
          </a:p>
        </p:txBody>
      </p:sp>
      <p:sp>
        <p:nvSpPr>
          <p:cNvPr id="16" name="Right Bracket 15">
            <a:extLst>
              <a:ext uri="{FF2B5EF4-FFF2-40B4-BE49-F238E27FC236}">
                <a16:creationId xmlns:a16="http://schemas.microsoft.com/office/drawing/2014/main" id="{4A3BDE24-4765-3B4B-AAE6-03E9E00C9CA4}"/>
              </a:ext>
            </a:extLst>
          </p:cNvPr>
          <p:cNvSpPr/>
          <p:nvPr/>
        </p:nvSpPr>
        <p:spPr>
          <a:xfrm rot="5400000">
            <a:off x="5308070" y="1604110"/>
            <a:ext cx="99743" cy="3507006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7C53EA-B640-2C40-A189-461EF0491FE4}"/>
              </a:ext>
            </a:extLst>
          </p:cNvPr>
          <p:cNvSpPr txBox="1"/>
          <p:nvPr/>
        </p:nvSpPr>
        <p:spPr>
          <a:xfrm>
            <a:off x="4643007" y="4557235"/>
            <a:ext cx="1515684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NIH</a:t>
            </a:r>
          </a:p>
          <a:p>
            <a:pPr algn="ctr"/>
            <a:r>
              <a:rPr lang="en-US" sz="2000" b="1" i="1" dirty="0">
                <a:solidFill>
                  <a:srgbClr val="9D00FF"/>
                </a:solidFill>
              </a:rPr>
              <a:t>NINDS</a:t>
            </a:r>
          </a:p>
          <a:p>
            <a:pPr algn="ctr"/>
            <a:r>
              <a:rPr lang="en-US" i="1" dirty="0"/>
              <a:t>NHLBI</a:t>
            </a:r>
          </a:p>
          <a:p>
            <a:pPr algn="ctr"/>
            <a:r>
              <a:rPr lang="en-US" i="1" dirty="0"/>
              <a:t>others</a:t>
            </a:r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C0E540A1-9638-E741-B95A-F716DAF455AC}"/>
              </a:ext>
            </a:extLst>
          </p:cNvPr>
          <p:cNvSpPr/>
          <p:nvPr/>
        </p:nvSpPr>
        <p:spPr>
          <a:xfrm>
            <a:off x="5125495" y="4254262"/>
            <a:ext cx="226794" cy="2285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4D97CD5F-C026-C74F-BE61-0F5542A40910}"/>
              </a:ext>
            </a:extLst>
          </p:cNvPr>
          <p:cNvSpPr/>
          <p:nvPr/>
        </p:nvSpPr>
        <p:spPr>
          <a:xfrm rot="10800000">
            <a:off x="5506370" y="4244519"/>
            <a:ext cx="226794" cy="2285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Bracket 30">
            <a:extLst>
              <a:ext uri="{FF2B5EF4-FFF2-40B4-BE49-F238E27FC236}">
                <a16:creationId xmlns:a16="http://schemas.microsoft.com/office/drawing/2014/main" id="{CE214957-A891-474D-9DCA-F33846611150}"/>
              </a:ext>
            </a:extLst>
          </p:cNvPr>
          <p:cNvSpPr/>
          <p:nvPr/>
        </p:nvSpPr>
        <p:spPr>
          <a:xfrm rot="16200000">
            <a:off x="5315407" y="713253"/>
            <a:ext cx="99743" cy="3507006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FC540E-D22D-3345-85D5-1851335B2AB0}"/>
              </a:ext>
            </a:extLst>
          </p:cNvPr>
          <p:cNvSpPr txBox="1"/>
          <p:nvPr/>
        </p:nvSpPr>
        <p:spPr>
          <a:xfrm>
            <a:off x="5003921" y="3514087"/>
            <a:ext cx="891591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/>
              <a:t>NIA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47A1B8E-B6A9-5A41-B37F-AABDB234981E}"/>
              </a:ext>
            </a:extLst>
          </p:cNvPr>
          <p:cNvCxnSpPr>
            <a:cxnSpLocks/>
          </p:cNvCxnSpPr>
          <p:nvPr/>
        </p:nvCxnSpPr>
        <p:spPr>
          <a:xfrm>
            <a:off x="4366439" y="2950284"/>
            <a:ext cx="1688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70E2B91-6C11-0F41-982B-AC20E5D9C006}"/>
              </a:ext>
            </a:extLst>
          </p:cNvPr>
          <p:cNvCxnSpPr>
            <a:cxnSpLocks/>
          </p:cNvCxnSpPr>
          <p:nvPr/>
        </p:nvCxnSpPr>
        <p:spPr>
          <a:xfrm>
            <a:off x="5280839" y="2950284"/>
            <a:ext cx="1688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1F10641-4471-6C4F-8EF6-675DD8B7F054}"/>
              </a:ext>
            </a:extLst>
          </p:cNvPr>
          <p:cNvCxnSpPr>
            <a:cxnSpLocks/>
          </p:cNvCxnSpPr>
          <p:nvPr/>
        </p:nvCxnSpPr>
        <p:spPr>
          <a:xfrm>
            <a:off x="6180567" y="2935604"/>
            <a:ext cx="1688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1D666C92-639D-9942-BB55-292AB2B8C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281" y="1684807"/>
            <a:ext cx="690379" cy="92524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599BF4B-3C8F-2741-8568-1D4E441B7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7143" y="3786191"/>
            <a:ext cx="727578" cy="94100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402961B-2DEA-F549-96D1-619D9A1CF0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0675" y="2658323"/>
            <a:ext cx="831293" cy="107960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F207585-1F41-E745-897E-E139DF447472}"/>
              </a:ext>
            </a:extLst>
          </p:cNvPr>
          <p:cNvSpPr/>
          <p:nvPr/>
        </p:nvSpPr>
        <p:spPr>
          <a:xfrm>
            <a:off x="700610" y="2879944"/>
            <a:ext cx="1503614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Scientific community recommendations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7F9CB5-DDE7-4044-8BF9-F63A611802FE}"/>
              </a:ext>
            </a:extLst>
          </p:cNvPr>
          <p:cNvSpPr/>
          <p:nvPr/>
        </p:nvSpPr>
        <p:spPr>
          <a:xfrm>
            <a:off x="700610" y="3908645"/>
            <a:ext cx="1503614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Milestones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DF7FD81-3952-7147-AC11-FFD3AEA8F70F}"/>
              </a:ext>
            </a:extLst>
          </p:cNvPr>
          <p:cNvSpPr/>
          <p:nvPr/>
        </p:nvSpPr>
        <p:spPr>
          <a:xfrm>
            <a:off x="700610" y="4954073"/>
            <a:ext cx="1503614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FOA’s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C29F18D-04CE-F14E-9EFC-EBACCE3C48B9}"/>
              </a:ext>
            </a:extLst>
          </p:cNvPr>
          <p:cNvSpPr/>
          <p:nvPr/>
        </p:nvSpPr>
        <p:spPr>
          <a:xfrm>
            <a:off x="700610" y="5988489"/>
            <a:ext cx="1503614" cy="685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Grants</a:t>
            </a:r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2F767DDB-063A-1D42-965E-2D2B49A61E23}"/>
              </a:ext>
            </a:extLst>
          </p:cNvPr>
          <p:cNvSpPr/>
          <p:nvPr/>
        </p:nvSpPr>
        <p:spPr>
          <a:xfrm>
            <a:off x="1366983" y="2590800"/>
            <a:ext cx="157017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>
            <a:extLst>
              <a:ext uri="{FF2B5EF4-FFF2-40B4-BE49-F238E27FC236}">
                <a16:creationId xmlns:a16="http://schemas.microsoft.com/office/drawing/2014/main" id="{862DE23D-BC2F-1042-B9CF-6079FB35CD68}"/>
              </a:ext>
            </a:extLst>
          </p:cNvPr>
          <p:cNvSpPr/>
          <p:nvPr/>
        </p:nvSpPr>
        <p:spPr>
          <a:xfrm>
            <a:off x="1366982" y="3631258"/>
            <a:ext cx="157017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wn Arrow 40">
            <a:extLst>
              <a:ext uri="{FF2B5EF4-FFF2-40B4-BE49-F238E27FC236}">
                <a16:creationId xmlns:a16="http://schemas.microsoft.com/office/drawing/2014/main" id="{19CCE1A3-076B-6E43-AD5A-08900AB2E423}"/>
              </a:ext>
            </a:extLst>
          </p:cNvPr>
          <p:cNvSpPr/>
          <p:nvPr/>
        </p:nvSpPr>
        <p:spPr>
          <a:xfrm>
            <a:off x="1366981" y="4659100"/>
            <a:ext cx="157017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>
            <a:extLst>
              <a:ext uri="{FF2B5EF4-FFF2-40B4-BE49-F238E27FC236}">
                <a16:creationId xmlns:a16="http://schemas.microsoft.com/office/drawing/2014/main" id="{E5128332-F59A-DD46-967E-0058E9803F7F}"/>
              </a:ext>
            </a:extLst>
          </p:cNvPr>
          <p:cNvSpPr/>
          <p:nvPr/>
        </p:nvSpPr>
        <p:spPr>
          <a:xfrm>
            <a:off x="1366980" y="5710428"/>
            <a:ext cx="157017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EA3EA72-D96A-294B-A817-C717E441F33E}"/>
              </a:ext>
            </a:extLst>
          </p:cNvPr>
          <p:cNvSpPr/>
          <p:nvPr/>
        </p:nvSpPr>
        <p:spPr>
          <a:xfrm>
            <a:off x="722315" y="1128589"/>
            <a:ext cx="1503614" cy="25601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NAPA</a:t>
            </a:r>
            <a:endParaRPr lang="en-US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0262290-5EE5-2141-BC2E-1D9184A506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46" y="1461989"/>
            <a:ext cx="2490654" cy="10978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E628C3-24BE-8B40-BB1E-A89483D567F5}"/>
              </a:ext>
            </a:extLst>
          </p:cNvPr>
          <p:cNvSpPr txBox="1"/>
          <p:nvPr/>
        </p:nvSpPr>
        <p:spPr>
          <a:xfrm>
            <a:off x="8337805" y="516558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DE000D4-21AD-D846-A649-D190E6353E01}"/>
              </a:ext>
            </a:extLst>
          </p:cNvPr>
          <p:cNvSpPr txBox="1"/>
          <p:nvPr/>
        </p:nvSpPr>
        <p:spPr>
          <a:xfrm>
            <a:off x="8294721" y="410349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09BEB98-DEE0-5E41-AFA0-F1BF0DE85E8A}"/>
              </a:ext>
            </a:extLst>
          </p:cNvPr>
          <p:cNvSpPr txBox="1"/>
          <p:nvPr/>
        </p:nvSpPr>
        <p:spPr>
          <a:xfrm>
            <a:off x="8294721" y="307375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2019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0471114-8E67-EA49-8B44-29CAE42D93B5}"/>
              </a:ext>
            </a:extLst>
          </p:cNvPr>
          <p:cNvSpPr txBox="1"/>
          <p:nvPr/>
        </p:nvSpPr>
        <p:spPr>
          <a:xfrm>
            <a:off x="8265151" y="202640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9CE698-843B-A940-BEEE-4B23EC6DE0F2}"/>
              </a:ext>
            </a:extLst>
          </p:cNvPr>
          <p:cNvSpPr txBox="1"/>
          <p:nvPr/>
        </p:nvSpPr>
        <p:spPr>
          <a:xfrm>
            <a:off x="6961108" y="1173437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 Bypass Budget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AC461E-4A86-3A48-8B4F-482D6C4379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143" y="4783476"/>
            <a:ext cx="731890" cy="941001"/>
          </a:xfrm>
          <a:prstGeom prst="rect">
            <a:avLst/>
          </a:prstGeom>
        </p:spPr>
      </p:pic>
      <p:pic>
        <p:nvPicPr>
          <p:cNvPr id="46" name="Picture 2" descr="C:\Users\buckholn\AppData\Local\Microsoft\Windows\Temporary Internet Files\Content.Outlook\CXWU2QKK\NIH_NIA_Master_Logo_2Color.jpg">
            <a:extLst>
              <a:ext uri="{FF2B5EF4-FFF2-40B4-BE49-F238E27FC236}">
                <a16:creationId xmlns:a16="http://schemas.microsoft.com/office/drawing/2014/main" id="{F028574A-D3F3-A440-8F1D-4DF0E3880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250" y="6553200"/>
            <a:ext cx="1152749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57BA3E-8918-DE46-BF77-BCFCD2F2995C}"/>
              </a:ext>
            </a:extLst>
          </p:cNvPr>
          <p:cNvSpPr txBox="1"/>
          <p:nvPr/>
        </p:nvSpPr>
        <p:spPr>
          <a:xfrm>
            <a:off x="3001028" y="5951234"/>
            <a:ext cx="5006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33339A"/>
                </a:solidFill>
              </a:rPr>
              <a:t>AD and </a:t>
            </a:r>
            <a:r>
              <a:rPr lang="en-US" sz="2400" b="1" i="1" dirty="0">
                <a:solidFill>
                  <a:srgbClr val="9D00FF"/>
                </a:solidFill>
              </a:rPr>
              <a:t>ADRD (LBD, FTD, VCID)</a:t>
            </a:r>
          </a:p>
        </p:txBody>
      </p:sp>
    </p:spTree>
    <p:extLst>
      <p:ext uri="{BB962C8B-B14F-4D97-AF65-F5344CB8AC3E}">
        <p14:creationId xmlns:p14="http://schemas.microsoft.com/office/powerpoint/2010/main" val="3057221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590872-BA00-4CA7-91CE-A000D382B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8534400" cy="52751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2DF90-1DF2-9B4A-9CC0-73F42CC7260E}"/>
              </a:ext>
            </a:extLst>
          </p:cNvPr>
          <p:cNvSpPr txBox="1"/>
          <p:nvPr/>
        </p:nvSpPr>
        <p:spPr>
          <a:xfrm>
            <a:off x="381000" y="502853"/>
            <a:ext cx="8574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of NIA Projects by year (2014-2019)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Category A – Molecular pathogenesis</a:t>
            </a:r>
          </a:p>
        </p:txBody>
      </p:sp>
      <p:pic>
        <p:nvPicPr>
          <p:cNvPr id="7" name="Picture 2" descr="C:\Users\buckholn\AppData\Local\Microsoft\Windows\Temporary Internet Files\Content.Outlook\CXWU2QKK\NIH_NIA_Master_Logo_2Color.jpg">
            <a:extLst>
              <a:ext uri="{FF2B5EF4-FFF2-40B4-BE49-F238E27FC236}">
                <a16:creationId xmlns:a16="http://schemas.microsoft.com/office/drawing/2014/main" id="{6C10EC9D-D6D8-5D4C-9CD3-6A6876E24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250" y="6553200"/>
            <a:ext cx="1152749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84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26458-6459-A143-B8C1-FB6CF6039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spc="0" dirty="0">
                <a:solidFill>
                  <a:srgbClr val="002060"/>
                </a:solidFill>
              </a:rPr>
              <a:t>Recruitment to a Growing AD/ADRD Workforce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A4A7AA-A81A-634F-A15F-E41F3317ECBE}"/>
              </a:ext>
            </a:extLst>
          </p:cNvPr>
          <p:cNvSpPr txBox="1"/>
          <p:nvPr/>
        </p:nvSpPr>
        <p:spPr>
          <a:xfrm>
            <a:off x="152400" y="1640540"/>
            <a:ext cx="551000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~1/4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NIA’s Alzheimer’s and related dementias awardees from Fiscal Year 2015-2018 were either 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or early stage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investigators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~1/3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NIA’s Alzheimer’s and related dementias awardees were 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to the field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i="1" dirty="0">
              <a:solidFill>
                <a:prstClr val="black"/>
              </a:solidFill>
              <a:latin typeface="Arial"/>
            </a:endParaRPr>
          </a:p>
          <a:p>
            <a:pPr lvl="0"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More training grants including K, F’s, T’s and </a:t>
            </a:r>
            <a:r>
              <a:rPr lang="en-US" sz="2400" b="1" dirty="0"/>
              <a:t>NIA</a:t>
            </a:r>
            <a:r>
              <a:rPr lang="en-US" sz="2400" dirty="0"/>
              <a:t> Participation in RFA-HL-18-023 "Stimulating Access to Research in Residency (</a:t>
            </a:r>
            <a:r>
              <a:rPr lang="en-US" sz="2400" dirty="0" err="1"/>
              <a:t>StARR</a:t>
            </a:r>
            <a:r>
              <a:rPr lang="en-US" sz="2400" dirty="0"/>
              <a:t>) (</a:t>
            </a:r>
            <a:r>
              <a:rPr lang="en-US" sz="2400" b="1" dirty="0"/>
              <a:t>R38</a:t>
            </a:r>
            <a:r>
              <a:rPr lang="en-US" sz="2400" dirty="0"/>
              <a:t>)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974334-83A2-B14A-996E-6B764BA6B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401" y="2474260"/>
            <a:ext cx="3463670" cy="2743200"/>
          </a:xfrm>
          <a:prstGeom prst="rect">
            <a:avLst/>
          </a:prstGeom>
        </p:spPr>
      </p:pic>
      <p:pic>
        <p:nvPicPr>
          <p:cNvPr id="6" name="Picture 2" descr="C:\Users\buckholn\AppData\Local\Microsoft\Windows\Temporary Internet Files\Content.Outlook\CXWU2QKK\NIH_NIA_Master_Logo_2Color.jpg">
            <a:extLst>
              <a:ext uri="{FF2B5EF4-FFF2-40B4-BE49-F238E27FC236}">
                <a16:creationId xmlns:a16="http://schemas.microsoft.com/office/drawing/2014/main" id="{7B32EE39-EE15-A24D-926B-3EB40F402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475185"/>
            <a:ext cx="1447800" cy="38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013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image003">
            <a:extLst>
              <a:ext uri="{FF2B5EF4-FFF2-40B4-BE49-F238E27FC236}">
                <a16:creationId xmlns:a16="http://schemas.microsoft.com/office/drawing/2014/main" id="{449E19A7-F61C-4CA4-995F-C15D0963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768" y="1917886"/>
            <a:ext cx="3363088" cy="1058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3">
            <a:extLst>
              <a:ext uri="{FF2B5EF4-FFF2-40B4-BE49-F238E27FC236}">
                <a16:creationId xmlns:a16="http://schemas.microsoft.com/office/drawing/2014/main" id="{E1210F84-9C67-4D4D-96B8-F567A78C2986}"/>
              </a:ext>
            </a:extLst>
          </p:cNvPr>
          <p:cNvSpPr txBox="1">
            <a:spLocks/>
          </p:cNvSpPr>
          <p:nvPr/>
        </p:nvSpPr>
        <p:spPr>
          <a:xfrm>
            <a:off x="875594" y="909697"/>
            <a:ext cx="7701148" cy="52283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700" b="1" dirty="0">
                <a:solidFill>
                  <a:prstClr val="white"/>
                </a:solidFill>
                <a:latin typeface="Calibri"/>
              </a:rPr>
              <a:t>Examples of Ongoing Trans-NIH Collaborations</a:t>
            </a:r>
          </a:p>
        </p:txBody>
      </p:sp>
      <p:pic>
        <p:nvPicPr>
          <p:cNvPr id="23" name="Picture 6" descr="National Institute of Neurological Disorders and Stroke">
            <a:extLst>
              <a:ext uri="{FF2B5EF4-FFF2-40B4-BE49-F238E27FC236}">
                <a16:creationId xmlns:a16="http://schemas.microsoft.com/office/drawing/2014/main" id="{25723301-1602-46A4-A1CD-641A9A097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02" y="4847788"/>
            <a:ext cx="2299332" cy="56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0D211EA-D8DC-432B-834F-788E0DF0B962}"/>
              </a:ext>
            </a:extLst>
          </p:cNvPr>
          <p:cNvGrpSpPr/>
          <p:nvPr/>
        </p:nvGrpSpPr>
        <p:grpSpPr>
          <a:xfrm>
            <a:off x="617220" y="5378941"/>
            <a:ext cx="2299332" cy="564659"/>
            <a:chOff x="1216152" y="5622272"/>
            <a:chExt cx="4322636" cy="1082662"/>
          </a:xfrm>
        </p:grpSpPr>
        <p:pic>
          <p:nvPicPr>
            <p:cNvPr id="25" name="Picture 4" descr="Image result">
              <a:extLst>
                <a:ext uri="{FF2B5EF4-FFF2-40B4-BE49-F238E27FC236}">
                  <a16:creationId xmlns:a16="http://schemas.microsoft.com/office/drawing/2014/main" id="{ED6B988B-517F-401B-AACE-A70D860D3C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45" b="21816"/>
            <a:stretch/>
          </p:blipFill>
          <p:spPr bwMode="auto">
            <a:xfrm>
              <a:off x="2481263" y="5756781"/>
              <a:ext cx="3057525" cy="600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Image result">
              <a:extLst>
                <a:ext uri="{FF2B5EF4-FFF2-40B4-BE49-F238E27FC236}">
                  <a16:creationId xmlns:a16="http://schemas.microsoft.com/office/drawing/2014/main" id="{CCE07587-A955-41D9-9601-FA962D3398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32" t="14941" r="15816" b="41362"/>
            <a:stretch/>
          </p:blipFill>
          <p:spPr bwMode="auto">
            <a:xfrm>
              <a:off x="1216152" y="5622272"/>
              <a:ext cx="1559705" cy="1082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2D221FF2-C430-4369-8F59-0FB8174A9848}"/>
              </a:ext>
            </a:extLst>
          </p:cNvPr>
          <p:cNvSpPr/>
          <p:nvPr/>
        </p:nvSpPr>
        <p:spPr>
          <a:xfrm>
            <a:off x="93919" y="1657843"/>
            <a:ext cx="592727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400" b="1" dirty="0">
                <a:solidFill>
                  <a:prstClr val="black"/>
                </a:solidFill>
                <a:latin typeface="+mj-lt"/>
              </a:rPr>
              <a:t>NINDS</a:t>
            </a:r>
            <a:r>
              <a:rPr lang="en-US" sz="1400" dirty="0">
                <a:solidFill>
                  <a:prstClr val="black"/>
                </a:solidFill>
                <a:latin typeface="+mj-lt"/>
              </a:rPr>
              <a:t> and </a:t>
            </a:r>
            <a:r>
              <a:rPr lang="en-US" sz="1400" b="1" dirty="0">
                <a:solidFill>
                  <a:prstClr val="black"/>
                </a:solidFill>
                <a:latin typeface="+mj-lt"/>
              </a:rPr>
              <a:t>NIA </a:t>
            </a:r>
            <a:r>
              <a:rPr lang="en-US" sz="1400" dirty="0">
                <a:solidFill>
                  <a:prstClr val="black"/>
                </a:solidFill>
                <a:latin typeface="+mj-lt"/>
              </a:rPr>
              <a:t>are funding natural history studies in FTLD</a:t>
            </a:r>
            <a:endParaRPr lang="en-US" sz="1400" dirty="0">
              <a:solidFill>
                <a:prstClr val="black"/>
              </a:solidFill>
              <a:highlight>
                <a:srgbClr val="FFFF00"/>
              </a:highlight>
              <a:latin typeface="+mj-lt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400" i="1" dirty="0">
                <a:solidFill>
                  <a:prstClr val="black"/>
                </a:solidFill>
                <a:latin typeface="+mj-lt"/>
              </a:rPr>
              <a:t>Study of individuals with a clinical diagnosis of FTD to help determine the clinical, genetic and biomarker profiles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400" i="1" dirty="0">
                <a:solidFill>
                  <a:prstClr val="black"/>
                </a:solidFill>
                <a:latin typeface="+mj-lt"/>
              </a:rPr>
              <a:t>Study of families that have one of the three most common gene variants associated with FTD to learn more about the natural history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981D54-80CC-4E53-8C13-ACA2ACC9E4E4}"/>
              </a:ext>
            </a:extLst>
          </p:cNvPr>
          <p:cNvCxnSpPr/>
          <p:nvPr/>
        </p:nvCxnSpPr>
        <p:spPr>
          <a:xfrm>
            <a:off x="1282260" y="3264302"/>
            <a:ext cx="6450605" cy="0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6CA72A6-9D02-4CD3-B13F-8EB7C019CB51}"/>
              </a:ext>
            </a:extLst>
          </p:cNvPr>
          <p:cNvCxnSpPr/>
          <p:nvPr/>
        </p:nvCxnSpPr>
        <p:spPr>
          <a:xfrm>
            <a:off x="1346698" y="4637471"/>
            <a:ext cx="6450605" cy="0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FC352E2-AB49-4FAE-A59C-E7FA7FACC6F7}"/>
              </a:ext>
            </a:extLst>
          </p:cNvPr>
          <p:cNvSpPr/>
          <p:nvPr/>
        </p:nvSpPr>
        <p:spPr>
          <a:xfrm>
            <a:off x="3108960" y="4807598"/>
            <a:ext cx="62484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+mj-lt"/>
              </a:rPr>
              <a:t>PAR-19-167: Development and Validation of Advanced Mammalian Models for Alzheimer's Disease-Related Dementias (ADRD) (R61/R33 Clinical Trial Not Allowed)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FFFAD2C-EBD6-6242-8E8B-168F9231D4A0}"/>
              </a:ext>
            </a:extLst>
          </p:cNvPr>
          <p:cNvSpPr txBox="1">
            <a:spLocks/>
          </p:cNvSpPr>
          <p:nvPr/>
        </p:nvSpPr>
        <p:spPr>
          <a:xfrm>
            <a:off x="250169" y="382735"/>
            <a:ext cx="8845843" cy="8572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2060"/>
                </a:solidFill>
              </a:rPr>
              <a:t>Recent NIA collaborative programs in ADRD with NINDS and NHLBI</a:t>
            </a:r>
          </a:p>
        </p:txBody>
      </p:sp>
      <p:pic>
        <p:nvPicPr>
          <p:cNvPr id="16" name="Picture 2" descr="C:\Users\buckholn\AppData\Local\Microsoft\Windows\Temporary Internet Files\Content.Outlook\CXWU2QKK\NIH_NIA_Master_Logo_2Color.jpg">
            <a:extLst>
              <a:ext uri="{FF2B5EF4-FFF2-40B4-BE49-F238E27FC236}">
                <a16:creationId xmlns:a16="http://schemas.microsoft.com/office/drawing/2014/main" id="{2B2F2849-1E5C-A045-A844-0A38EBA68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475185"/>
            <a:ext cx="1447800" cy="38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8BCCE6-6A77-344E-80F8-8C4B73688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734" y="3421259"/>
            <a:ext cx="2312909" cy="9724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597613-BBAD-AB42-90DA-3D3BA1EF3D80}"/>
              </a:ext>
            </a:extLst>
          </p:cNvPr>
          <p:cNvSpPr/>
          <p:nvPr/>
        </p:nvSpPr>
        <p:spPr>
          <a:xfrm>
            <a:off x="2724139" y="3378923"/>
            <a:ext cx="65941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404B52"/>
                </a:solidFill>
                <a:latin typeface="+mj-lt"/>
              </a:rPr>
              <a:t>The Atherosclerosis Risk in Communities Study (15,000 participants)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404B52"/>
                </a:solidFill>
                <a:latin typeface="+mj-lt"/>
              </a:rPr>
              <a:t>Midlife risk factors for cognitive decline, MCI and 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404B52"/>
                </a:solidFill>
                <a:latin typeface="+mj-lt"/>
              </a:rPr>
              <a:t>Resilience and Reserve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404B52"/>
                </a:solidFill>
                <a:latin typeface="+mj-lt"/>
              </a:rPr>
              <a:t>Cognitive testing, brain imaging, accelerometry, hearing</a:t>
            </a:r>
            <a:endParaRPr lang="en-US" sz="16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7671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2400" y="844323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+mj-cs"/>
              </a:rPr>
              <a:t>NIA AD/ADRD Administrative Supplements – Impact on Future Applications</a:t>
            </a:r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5030A311-E85B-4B70-B24E-B4D85095B0C5}"/>
              </a:ext>
            </a:extLst>
          </p:cNvPr>
          <p:cNvSpPr/>
          <p:nvPr/>
        </p:nvSpPr>
        <p:spPr>
          <a:xfrm>
            <a:off x="233746" y="2209800"/>
            <a:ext cx="2890454" cy="2651760"/>
          </a:xfrm>
          <a:prstGeom prst="homePlat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B78C29C5-09C4-4C5B-828B-AB57C79C0F60}"/>
              </a:ext>
            </a:extLst>
          </p:cNvPr>
          <p:cNvSpPr/>
          <p:nvPr/>
        </p:nvSpPr>
        <p:spPr>
          <a:xfrm>
            <a:off x="2057400" y="2204025"/>
            <a:ext cx="4191002" cy="2636520"/>
          </a:xfrm>
          <a:prstGeom prst="chevr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2" name="Arrow: Chevron 51">
            <a:extLst>
              <a:ext uri="{FF2B5EF4-FFF2-40B4-BE49-F238E27FC236}">
                <a16:creationId xmlns:a16="http://schemas.microsoft.com/office/drawing/2014/main" id="{842832DF-5AD8-45DF-93DD-E3834DE2611B}"/>
              </a:ext>
            </a:extLst>
          </p:cNvPr>
          <p:cNvSpPr/>
          <p:nvPr/>
        </p:nvSpPr>
        <p:spPr>
          <a:xfrm>
            <a:off x="5181598" y="2189353"/>
            <a:ext cx="3886202" cy="2692653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42BD2B-83F9-4AD7-9B34-00F871A74448}"/>
              </a:ext>
            </a:extLst>
          </p:cNvPr>
          <p:cNvSpPr txBox="1"/>
          <p:nvPr/>
        </p:nvSpPr>
        <p:spPr>
          <a:xfrm>
            <a:off x="188744" y="2383740"/>
            <a:ext cx="19812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~300 AD/ADRD administrative supplements awarded to NIH grantees with awards </a:t>
            </a:r>
            <a:r>
              <a:rPr kumimoji="0" lang="en-US" sz="19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not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focused on AD/ADRD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5D30DD9-0560-402D-A6E1-E3F097630B3A}"/>
              </a:ext>
            </a:extLst>
          </p:cNvPr>
          <p:cNvSpPr txBox="1"/>
          <p:nvPr/>
        </p:nvSpPr>
        <p:spPr>
          <a:xfrm>
            <a:off x="3236742" y="2225081"/>
            <a:ext cx="1981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~1/3 of the 2018 supplement awardees submit R01s or R21s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68A05E0-ACE1-4DDE-8F89-55CFEC986764}"/>
              </a:ext>
            </a:extLst>
          </p:cNvPr>
          <p:cNvSpPr txBox="1"/>
          <p:nvPr/>
        </p:nvSpPr>
        <p:spPr>
          <a:xfrm>
            <a:off x="6248400" y="2374056"/>
            <a:ext cx="198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&gt;20% of this 1/3 are successful in receiving funding on their first try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FCA27C-4DDE-4D81-9B19-9EA29A1FF73D}"/>
              </a:ext>
            </a:extLst>
          </p:cNvPr>
          <p:cNvSpPr txBox="1"/>
          <p:nvPr/>
        </p:nvSpPr>
        <p:spPr>
          <a:xfrm>
            <a:off x="457200" y="51816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FY18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A0AB371-A790-4DF2-97FD-109D51CE9D16}"/>
              </a:ext>
            </a:extLst>
          </p:cNvPr>
          <p:cNvSpPr txBox="1"/>
          <p:nvPr/>
        </p:nvSpPr>
        <p:spPr>
          <a:xfrm>
            <a:off x="4724400" y="5181600"/>
            <a:ext cx="1524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FY19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1912036C-31E6-4AAA-AE30-1EE675A82D22}"/>
              </a:ext>
            </a:extLst>
          </p:cNvPr>
          <p:cNvSpPr/>
          <p:nvPr/>
        </p:nvSpPr>
        <p:spPr>
          <a:xfrm rot="5400000">
            <a:off x="5200269" y="1881124"/>
            <a:ext cx="343660" cy="6629400"/>
          </a:xfrm>
          <a:prstGeom prst="rightBrace">
            <a:avLst>
              <a:gd name="adj1" fmla="val 0"/>
              <a:gd name="adj2" fmla="val 506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BB893E-2467-4D37-9DC4-242DE19EBBDB}"/>
              </a:ext>
            </a:extLst>
          </p:cNvPr>
          <p:cNvSpPr txBox="1"/>
          <p:nvPr/>
        </p:nvSpPr>
        <p:spPr>
          <a:xfrm>
            <a:off x="4184552" y="568067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*as of September 30, 2019 </a:t>
            </a:r>
          </a:p>
        </p:txBody>
      </p:sp>
      <p:pic>
        <p:nvPicPr>
          <p:cNvPr id="14" name="Picture 2" descr="C:\Users\buckholn\AppData\Local\Microsoft\Windows\Temporary Internet Files\Content.Outlook\CXWU2QKK\NIH_NIA_Master_Logo_2Color.jpg">
            <a:extLst>
              <a:ext uri="{FF2B5EF4-FFF2-40B4-BE49-F238E27FC236}">
                <a16:creationId xmlns:a16="http://schemas.microsoft.com/office/drawing/2014/main" id="{91A27AB6-31C0-5248-A042-3A74716E6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250" y="6553200"/>
            <a:ext cx="1152749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05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8" y="285750"/>
            <a:ext cx="9143999" cy="857250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cs typeface="Arial"/>
              </a:rPr>
              <a:t>Some NIA-AD Research Priorities</a:t>
            </a:r>
            <a:endParaRPr lang="en-US" sz="3000" b="1" dirty="0">
              <a:solidFill>
                <a:srgbClr val="00206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42625" y="1143000"/>
            <a:ext cx="3124200" cy="2209800"/>
          </a:xfrm>
          <a:prstGeom prst="roundRect">
            <a:avLst/>
          </a:prstGeom>
          <a:solidFill>
            <a:srgbClr val="FFC000">
              <a:alpha val="11000"/>
            </a:srgbClr>
          </a:solidFill>
          <a:ln w="26424"/>
          <a:effectLst>
            <a:glow>
              <a:schemeClr val="accent1">
                <a:alpha val="67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Greater integration </a:t>
            </a:r>
            <a:r>
              <a:rPr lang="en-US" sz="2200" dirty="0">
                <a:solidFill>
                  <a:schemeClr val="tx1"/>
                </a:solidFill>
              </a:rPr>
              <a:t>among basic, preclinical and clinical AD programs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162225" y="1143000"/>
            <a:ext cx="3124200" cy="2209800"/>
          </a:xfrm>
          <a:prstGeom prst="roundRect">
            <a:avLst/>
          </a:prstGeom>
          <a:solidFill>
            <a:schemeClr val="bg2">
              <a:alpha val="16000"/>
            </a:schemeClr>
          </a:solidFill>
          <a:ln w="26424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2018 NIA-AA </a:t>
            </a:r>
            <a:r>
              <a:rPr lang="en-US" sz="2200" dirty="0">
                <a:solidFill>
                  <a:schemeClr val="tx1"/>
                </a:solidFill>
              </a:rPr>
              <a:t>Research Framework</a:t>
            </a:r>
          </a:p>
          <a:p>
            <a:pPr algn="ctr"/>
            <a:r>
              <a:rPr lang="en-US" sz="2200" dirty="0">
                <a:solidFill>
                  <a:schemeClr val="tx1"/>
                </a:solidFill>
              </a:rPr>
              <a:t>for Alzheimer Disease</a:t>
            </a:r>
          </a:p>
          <a:p>
            <a:pPr algn="ctr"/>
            <a:r>
              <a:rPr lang="en-US" sz="2200" i="1" dirty="0">
                <a:solidFill>
                  <a:schemeClr val="tx1"/>
                </a:solidFill>
              </a:rPr>
              <a:t>BIOMARKERS</a:t>
            </a:r>
          </a:p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42625" y="4191000"/>
            <a:ext cx="3124200" cy="2209800"/>
          </a:xfrm>
          <a:prstGeom prst="roundRect">
            <a:avLst/>
          </a:prstGeom>
          <a:solidFill>
            <a:srgbClr val="92D050">
              <a:alpha val="10000"/>
            </a:srgbClr>
          </a:solidFill>
          <a:ln w="26424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National Strategy to </a:t>
            </a:r>
            <a:r>
              <a:rPr lang="en-US" sz="2200" dirty="0">
                <a:solidFill>
                  <a:schemeClr val="tx1"/>
                </a:solidFill>
              </a:rPr>
              <a:t>enhance recruitment for AD clinical studies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162225" y="4191000"/>
            <a:ext cx="3124200" cy="2209800"/>
          </a:xfrm>
          <a:prstGeom prst="roundRect">
            <a:avLst/>
          </a:prstGeom>
          <a:solidFill>
            <a:srgbClr val="FF0000">
              <a:alpha val="9000"/>
            </a:srgbClr>
          </a:solidFill>
          <a:ln w="26424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Enhance</a:t>
            </a:r>
          </a:p>
          <a:p>
            <a:pPr algn="ctr"/>
            <a:r>
              <a:rPr lang="en-US" sz="2200" dirty="0">
                <a:solidFill>
                  <a:schemeClr val="tx1"/>
                </a:solidFill>
              </a:rPr>
              <a:t>clinical trials</a:t>
            </a:r>
          </a:p>
          <a:p>
            <a:pPr algn="ctr"/>
            <a:r>
              <a:rPr lang="en-US" sz="2200" dirty="0">
                <a:solidFill>
                  <a:schemeClr val="tx1"/>
                </a:solidFill>
              </a:rPr>
              <a:t>Pipeline</a:t>
            </a:r>
          </a:p>
          <a:p>
            <a:pPr algn="ctr"/>
            <a:r>
              <a:rPr lang="en-US" sz="2200" i="1" dirty="0">
                <a:solidFill>
                  <a:schemeClr val="tx1"/>
                </a:solidFill>
              </a:rPr>
              <a:t>“More shots on goal”</a:t>
            </a:r>
          </a:p>
        </p:txBody>
      </p:sp>
      <p:sp>
        <p:nvSpPr>
          <p:cNvPr id="16" name="Left-Right Arrow 15"/>
          <p:cNvSpPr/>
          <p:nvPr/>
        </p:nvSpPr>
        <p:spPr>
          <a:xfrm rot="16200000">
            <a:off x="1989301" y="3537438"/>
            <a:ext cx="630848" cy="457200"/>
          </a:xfrm>
          <a:prstGeom prst="leftRightArrow">
            <a:avLst/>
          </a:prstGeom>
          <a:ln w="9525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Left-Right Arrow 20"/>
          <p:cNvSpPr/>
          <p:nvPr/>
        </p:nvSpPr>
        <p:spPr>
          <a:xfrm>
            <a:off x="4057325" y="5067300"/>
            <a:ext cx="914400" cy="4572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Left-Right Arrow 21"/>
          <p:cNvSpPr/>
          <p:nvPr/>
        </p:nvSpPr>
        <p:spPr>
          <a:xfrm rot="16200000">
            <a:off x="6408901" y="3560152"/>
            <a:ext cx="630848" cy="4572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Left-Right Arrow 22"/>
          <p:cNvSpPr/>
          <p:nvPr/>
        </p:nvSpPr>
        <p:spPr>
          <a:xfrm>
            <a:off x="4051463" y="2019300"/>
            <a:ext cx="914400" cy="4572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866825" y="3225987"/>
            <a:ext cx="1312985" cy="1035041"/>
          </a:xfrm>
          <a:prstGeom prst="straightConnector1">
            <a:avLst/>
          </a:prstGeom>
          <a:ln w="984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3849240" y="3225987"/>
            <a:ext cx="1351085" cy="1035042"/>
          </a:xfrm>
          <a:prstGeom prst="straightConnector1">
            <a:avLst/>
          </a:prstGeom>
          <a:ln w="984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buckholn\AppData\Local\Microsoft\Windows\Temporary Internet Files\Content.Outlook\CXWU2QKK\NIH_NIA_Master_Logo_2Color.jpg">
            <a:extLst>
              <a:ext uri="{FF2B5EF4-FFF2-40B4-BE49-F238E27FC236}">
                <a16:creationId xmlns:a16="http://schemas.microsoft.com/office/drawing/2014/main" id="{66B2A189-11A9-EB49-883C-E4A35B352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250" y="6553200"/>
            <a:ext cx="1152749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491485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larity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24358</TotalTime>
  <Words>2254</Words>
  <Application>Microsoft Macintosh PowerPoint</Application>
  <PresentationFormat>On-screen Show (4:3)</PresentationFormat>
  <Paragraphs>482</Paragraphs>
  <Slides>31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Arial</vt:lpstr>
      <vt:lpstr>Arial Narrow</vt:lpstr>
      <vt:lpstr>Avenir</vt:lpstr>
      <vt:lpstr>Calibri</vt:lpstr>
      <vt:lpstr>Courier New</vt:lpstr>
      <vt:lpstr>Helvetica</vt:lpstr>
      <vt:lpstr>Tahoma</vt:lpstr>
      <vt:lpstr>Times New Roman</vt:lpstr>
      <vt:lpstr>Custom Design</vt:lpstr>
      <vt:lpstr>1_Custom Design</vt:lpstr>
      <vt:lpstr>2_Custom Design</vt:lpstr>
      <vt:lpstr>2_Clarity</vt:lpstr>
      <vt:lpstr>Excel.Chart.8</vt:lpstr>
      <vt:lpstr>Worksheet</vt:lpstr>
      <vt:lpstr>PowerPoint Presentation</vt:lpstr>
      <vt:lpstr>PowerPoint Presentation</vt:lpstr>
      <vt:lpstr>US National Plan to Address AD https://aspe.hhs.gov/national-alzheimers-project-act  </vt:lpstr>
      <vt:lpstr>NIA collaborates with other NIH institutes and the community to advance NAPA goal for 2025</vt:lpstr>
      <vt:lpstr>PowerPoint Presentation</vt:lpstr>
      <vt:lpstr>Recruitment to a Growing AD/ADRD Workforce</vt:lpstr>
      <vt:lpstr>PowerPoint Presentation</vt:lpstr>
      <vt:lpstr>PowerPoint Presentation</vt:lpstr>
      <vt:lpstr>Some NIA-AD Research Priorities</vt:lpstr>
      <vt:lpstr>Interactions among NIA sponsored centers</vt:lpstr>
      <vt:lpstr>NIA-AD programs from “bench to bedside”</vt:lpstr>
      <vt:lpstr>Alzheimer’s Disease and Related Dementias FOAs http://www.nia.nih.gov/AD-FOAs  </vt:lpstr>
      <vt:lpstr>PowerPoint Presentation</vt:lpstr>
      <vt:lpstr>Some NIA-AD Research Priorities</vt:lpstr>
      <vt:lpstr>PowerPoint Presentation</vt:lpstr>
      <vt:lpstr>ADGC and ADSP recent accomplishments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agora.ampadportal.org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Active NIA-AD Phase II/III clinical trials in AD toward 2025</vt:lpstr>
      <vt:lpstr>PowerPoint Presentation</vt:lpstr>
      <vt:lpstr>PowerPoint Presentation</vt:lpstr>
    </vt:vector>
  </TitlesOfParts>
  <Company>NIA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Division of Neuroscience</dc:title>
  <dc:creator>Elliott, Cerise (NIH/NIA/ERP) [E]</dc:creator>
  <cp:lastModifiedBy>Masliah, Eliezer (NIH/NIA/ERP) [E]</cp:lastModifiedBy>
  <cp:revision>1650</cp:revision>
  <cp:lastPrinted>2018-09-05T15:34:26Z</cp:lastPrinted>
  <dcterms:created xsi:type="dcterms:W3CDTF">2013-05-20T15:08:26Z</dcterms:created>
  <dcterms:modified xsi:type="dcterms:W3CDTF">2019-11-12T03:00:55Z</dcterms:modified>
</cp:coreProperties>
</file>