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1" r:id="rId7"/>
    <p:sldId id="262" r:id="rId8"/>
    <p:sldId id="264" r:id="rId9"/>
    <p:sldId id="279" r:id="rId10"/>
    <p:sldId id="267" r:id="rId11"/>
    <p:sldId id="273" r:id="rId12"/>
    <p:sldId id="274" r:id="rId13"/>
    <p:sldId id="275" r:id="rId14"/>
    <p:sldId id="276" r:id="rId15"/>
    <p:sldId id="280" r:id="rId16"/>
    <p:sldId id="277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 snapToObjects="1">
      <p:cViewPr varScale="1">
        <p:scale>
          <a:sx n="56" d="100"/>
          <a:sy n="56" d="100"/>
        </p:scale>
        <p:origin x="366" y="4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2EA8570-F036-1246-BC1C-7F51C22EE7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2A5CFFC4-736E-F342-B20A-F216079A7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394C117-E9A8-CE44-B31A-B3366E436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C41202-93EC-3F4E-8197-2EA2D11EA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C81CB0D-B393-B44A-93D0-0B42C3E81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3457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57F99D-A83B-7B40-AFEE-9BF555894E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57A9163-A299-9646-BD8E-CA5B9A1001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EDE000-FFF0-244E-9925-242C9EC67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8997B06-DDA4-5C47-9188-0DBADD72C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E551AF-7FF8-BC4F-85FA-7614AD9962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7505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71B0CEF-2BF9-734D-810D-E303AEF9A24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CCD9399-E540-DB49-A6CD-482EF50700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ED5B60F6-50F4-9D40-83EC-A2ACCB218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BD5EBEA-5A9E-E944-B703-261B247EED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2289C30-DBB5-7A46-B7F5-A07FC6A9F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6551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E5CD3EE-72B0-F84F-8B0F-36F030FAD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8DF826D-630F-D047-949B-5C140EA9E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06A0513-9BB4-2D48-9670-6204008459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ECDA50-0B5F-C342-AAA1-BFA8CEC46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C62492F-334A-BF47-B5C9-8204180AB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3867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32ED85C-3783-054A-BEF2-AE4F6CA74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2A3B1C-E296-0044-B651-72B459A76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B2B028E-F5C8-6347-A9B1-5B665024E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0235B28-1E37-2049-8C00-5A3F907C12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3C34C49-C079-EE44-BACF-115D53C95B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20094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6A5B325-D249-5941-8B5B-C3CE4D3A6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6979FE2A-94A5-8F4B-AE10-985EB9FA45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105222B-0EB5-444B-9EDD-E0B21E294F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B082F99-9005-EB40-BB5C-BAE2DFCE6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07F8AD1-92D6-C246-BB96-AED0F6C2C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00FAE32-9FEC-5A4A-B26E-911C9FD129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9031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C5A328C-2AC2-E745-BFAB-0526895ED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F4ABC6C-09EE-4C49-8F8E-36C86B4AA0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AF12DD6-ED7B-8C48-8F85-727B73561D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7E75E1D6-341B-0E4C-ACFE-CBE4FE4FDB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5F2E1405-5E4F-1343-82B1-8EC4A79096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7E8925E-68F6-574B-B866-2A5235A739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A0CCEDB-190B-364F-804F-007105794F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75F9C113-3E83-7A42-A55C-8A684CF6F9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1948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B012C37-9933-1F4F-877E-D61F045B5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2688D062-310E-F44E-BFFA-34D11D451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F31FF7EE-E9F9-8A4D-80FC-4A47B82FF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70E69E0C-4093-7243-8239-C4CEEFB1C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24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1D0809D6-87AE-5F4A-B3B2-574B2879AD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F0EB892D-1216-314D-B4DE-FB895474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62315DE-497C-F848-A0CA-94F0C9903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95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3C65145-3D87-5943-BE9C-FA1B285A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0126CAB-A9DF-4C49-A5D1-537FB16F3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D4F0B1E-055E-C14D-8F2D-E03F180C2F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4C37A3E9-D033-0E43-B44B-191C06A8DB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1139BBCE-A34E-834B-A284-FB6681A2D2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852EBB5-AE66-5647-943C-C3B92F044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9939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74B07D9-C1E4-A94B-BB54-1E240CF4F6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4914864-3F11-0641-BBD4-81AA2FFECE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2EE4F99-954B-C34B-A807-CB8156990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CDDF51E-4929-C644-B078-B34B5E95F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D09B2C-84DC-4F44-AC07-A0362D3B9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5DEB26-B716-904B-BCD6-3CB72319A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6093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03072AD-B43D-A64D-9B6E-159AA48995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4C4F908-0D04-BE4B-831C-19D4A9B558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2F60E63-63C9-C344-B7AE-F35FDD70E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950978-59EF-1046-BE3E-2E3AC2E83DE3}" type="datetimeFigureOut">
              <a:rPr lang="en-US" smtClean="0"/>
              <a:t>11/12/2019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C670E6-94CB-C44C-AB12-6A55B7140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FA7EDEB-DB61-CC44-AD6B-574AAC67D5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A76DFC-2C80-754A-9C23-72F25C8AD7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97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7" Type="http://schemas.openxmlformats.org/officeDocument/2006/relationships/image" Target="../media/image41.png"/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tiff"/><Relationship Id="rId5" Type="http://schemas.openxmlformats.org/officeDocument/2006/relationships/image" Target="../media/image39.tiff"/><Relationship Id="rId4" Type="http://schemas.openxmlformats.org/officeDocument/2006/relationships/image" Target="../media/image38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emf"/><Relationship Id="rId3" Type="http://schemas.openxmlformats.org/officeDocument/2006/relationships/image" Target="../media/image7.emf"/><Relationship Id="rId7" Type="http://schemas.openxmlformats.org/officeDocument/2006/relationships/image" Target="../media/image11.emf"/><Relationship Id="rId12" Type="http://schemas.openxmlformats.org/officeDocument/2006/relationships/image" Target="../media/image16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emf"/><Relationship Id="rId11" Type="http://schemas.openxmlformats.org/officeDocument/2006/relationships/image" Target="../media/image15.emf"/><Relationship Id="rId5" Type="http://schemas.openxmlformats.org/officeDocument/2006/relationships/image" Target="../media/image9.tiff"/><Relationship Id="rId10" Type="http://schemas.openxmlformats.org/officeDocument/2006/relationships/image" Target="../media/image14.tiff"/><Relationship Id="rId4" Type="http://schemas.openxmlformats.org/officeDocument/2006/relationships/image" Target="../media/image8.emf"/><Relationship Id="rId9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emf"/><Relationship Id="rId4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3CB921-BF61-3945-83E5-6432CA224F8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The quest for polygenic determinants on Alzheimer’s Disease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B15103AE-3F05-1C4F-BF54-71C96F07E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990921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/>
              <a:t>Chun Chieh Fan, MD, MSc, PhD</a:t>
            </a:r>
          </a:p>
          <a:p>
            <a:r>
              <a:rPr lang="en-US" sz="2000" dirty="0"/>
              <a:t>Center for Human Development, UCSD</a:t>
            </a:r>
          </a:p>
          <a:p>
            <a:r>
              <a:rPr lang="en-US" sz="2000" dirty="0"/>
              <a:t>Center for Multi-Modal Imaging and Genetics, UCSD</a:t>
            </a:r>
          </a:p>
        </p:txBody>
      </p:sp>
    </p:spTree>
    <p:extLst>
      <p:ext uri="{BB962C8B-B14F-4D97-AF65-F5344CB8AC3E}">
        <p14:creationId xmlns:p14="http://schemas.microsoft.com/office/powerpoint/2010/main" val="652768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kumimoji="1" lang="en-US" altLang="zh-TW" dirty="0"/>
              <a:t>Polygenic Hazard Score for Alzheimer’s Disease</a:t>
            </a:r>
            <a:endParaRPr kumimoji="1"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5121275"/>
          </a:xfrm>
        </p:spPr>
        <p:txBody>
          <a:bodyPr>
            <a:normAutofit/>
          </a:bodyPr>
          <a:lstStyle/>
          <a:p>
            <a:r>
              <a:rPr kumimoji="1" lang="en-US" altLang="zh-TW" dirty="0"/>
              <a:t>Some clues for time-dependent process</a:t>
            </a:r>
          </a:p>
          <a:p>
            <a:pPr lvl="1"/>
            <a:r>
              <a:rPr kumimoji="1" lang="en-US" altLang="zh-TW" dirty="0"/>
              <a:t>APOE shifts the onset age of late onset Alzheimer’s disease</a:t>
            </a:r>
          </a:p>
          <a:p>
            <a:pPr lvl="1"/>
            <a:r>
              <a:rPr kumimoji="1" lang="en-US" altLang="zh-TW" dirty="0"/>
              <a:t>High genetic risks tend to have younger age-at-onset</a:t>
            </a:r>
          </a:p>
          <a:p>
            <a:endParaRPr kumimoji="1" lang="en-US" altLang="zh-TW" dirty="0"/>
          </a:p>
          <a:p>
            <a:r>
              <a:rPr kumimoji="1" lang="en-US" altLang="zh-TW" dirty="0"/>
              <a:t>Building a polygenic model reflecting the time-dependent process</a:t>
            </a:r>
          </a:p>
          <a:p>
            <a:pPr lvl="2"/>
            <a:r>
              <a:rPr kumimoji="1" lang="en-US" altLang="zh-TW" dirty="0"/>
              <a:t>ADGC</a:t>
            </a:r>
          </a:p>
          <a:p>
            <a:pPr lvl="2"/>
            <a:r>
              <a:rPr kumimoji="1" lang="en-US" altLang="zh-TW" dirty="0"/>
              <a:t>Phase 1 for training (6409 AD, 9386 Controls)</a:t>
            </a:r>
          </a:p>
          <a:p>
            <a:pPr lvl="2"/>
            <a:r>
              <a:rPr kumimoji="1" lang="en-US" altLang="zh-TW" dirty="0"/>
              <a:t>Phase 2 for validating (6984 AD, 10972 Controls)</a:t>
            </a:r>
          </a:p>
          <a:p>
            <a:endParaRPr kumimoji="1" lang="en-US" altLang="zh-TW" dirty="0"/>
          </a:p>
          <a:p>
            <a:r>
              <a:rPr kumimoji="1" lang="en-US" altLang="zh-TW" dirty="0"/>
              <a:t>Cox proportional hazard model</a:t>
            </a:r>
          </a:p>
          <a:p>
            <a:pPr lvl="1"/>
            <a:r>
              <a:rPr kumimoji="1" lang="en-US" altLang="zh-TW" dirty="0"/>
              <a:t>Stepwise selection through Martingale residuals</a:t>
            </a: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A6C2-1082-3543-9692-D35F8C364E0F}" type="slidenum">
              <a:rPr kumimoji="1" lang="zh-TW" altLang="en-US" smtClean="0"/>
              <a:t>10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35597118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PHS as age-dependent risk </a:t>
            </a:r>
            <a:r>
              <a:rPr kumimoji="1" lang="en-US" altLang="zh-TW" dirty="0" err="1"/>
              <a:t>stratifier</a:t>
            </a:r>
            <a:endParaRPr kumimoji="1"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FA6C2-1082-3543-9692-D35F8C364E0F}" type="slidenum">
              <a:rPr kumimoji="1" lang="zh-TW" altLang="en-US" smtClean="0"/>
              <a:t>11</a:t>
            </a:fld>
            <a:endParaRPr kumimoji="1" lang="zh-TW" altLang="en-US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696" y="1521544"/>
            <a:ext cx="3216645" cy="241248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341" y="1562150"/>
            <a:ext cx="3162503" cy="2371878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34695" y="4113069"/>
            <a:ext cx="3216646" cy="2412484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1342" y="4063135"/>
            <a:ext cx="3336553" cy="2502415"/>
          </a:xfrm>
          <a:prstGeom prst="rect">
            <a:avLst/>
          </a:prstGeom>
        </p:spPr>
      </p:pic>
      <p:sp>
        <p:nvSpPr>
          <p:cNvPr id="9" name="文字方塊 8"/>
          <p:cNvSpPr txBox="1"/>
          <p:nvPr/>
        </p:nvSpPr>
        <p:spPr>
          <a:xfrm>
            <a:off x="5112208" y="6436356"/>
            <a:ext cx="39071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TW" sz="1600" dirty="0"/>
              <a:t>(</a:t>
            </a:r>
            <a:r>
              <a:rPr kumimoji="1" lang="en-US" altLang="zh-TW" sz="1600" dirty="0" err="1"/>
              <a:t>Desikan</a:t>
            </a:r>
            <a:r>
              <a:rPr kumimoji="1" lang="en-US" altLang="zh-TW" sz="1600" dirty="0"/>
              <a:t> and Fan et al., 2017, </a:t>
            </a:r>
            <a:r>
              <a:rPr kumimoji="1" lang="en-US" altLang="zh-TW" sz="1600" dirty="0" err="1"/>
              <a:t>Plos</a:t>
            </a:r>
            <a:r>
              <a:rPr kumimoji="1" lang="en-US" altLang="zh-TW" sz="1600" dirty="0"/>
              <a:t> Medicine)</a:t>
            </a:r>
            <a:endParaRPr kumimoji="1"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2279799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74E41B3-A5D9-D149-8A54-FE792C2EA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PHS as a biomarker for AD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ABA3CE4-7460-EC41-894D-F21BE647E1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955800"/>
            <a:ext cx="3746157" cy="4054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66E1B0E-2E98-A641-94D1-95135B4314AB}"/>
              </a:ext>
            </a:extLst>
          </p:cNvPr>
          <p:cNvSpPr txBox="1"/>
          <p:nvPr/>
        </p:nvSpPr>
        <p:spPr>
          <a:xfrm>
            <a:off x="10737092" y="6408694"/>
            <a:ext cx="12334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Chin Hong Tan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C9E6D57-8A46-554D-98F4-F13A42A7FF22}"/>
              </a:ext>
            </a:extLst>
          </p:cNvPr>
          <p:cNvSpPr txBox="1"/>
          <p:nvPr/>
        </p:nvSpPr>
        <p:spPr>
          <a:xfrm>
            <a:off x="1507524" y="60907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(Tan et al., 2018)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9C14B342-9B2B-2747-B7B0-66267D800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089" y="1955799"/>
            <a:ext cx="6961137" cy="3703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A8EB398-0219-4241-8378-0B9A25701A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91825" y="4910094"/>
            <a:ext cx="1123950" cy="1498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D789FEF-D9E2-5049-97BF-36F52E8056C3}"/>
              </a:ext>
            </a:extLst>
          </p:cNvPr>
          <p:cNvSpPr txBox="1"/>
          <p:nvPr/>
        </p:nvSpPr>
        <p:spPr>
          <a:xfrm>
            <a:off x="5564659" y="6090784"/>
            <a:ext cx="1749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(Tan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6187239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A1D6A2-B06B-BE47-BDA2-6137E1592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Polygenic component on sex differences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199AE7-E224-964A-ABAD-A7B2D859DA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2900" y="1669416"/>
            <a:ext cx="7469316" cy="440118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8C3EA6AA-A8C4-6F47-945E-58628760701D}"/>
              </a:ext>
            </a:extLst>
          </p:cNvPr>
          <p:cNvSpPr txBox="1"/>
          <p:nvPr/>
        </p:nvSpPr>
        <p:spPr>
          <a:xfrm>
            <a:off x="8439665" y="6070599"/>
            <a:ext cx="1754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(Fan et al., 2019)</a:t>
            </a:r>
          </a:p>
        </p:txBody>
      </p:sp>
    </p:spTree>
    <p:extLst>
      <p:ext uri="{BB962C8B-B14F-4D97-AF65-F5344CB8AC3E}">
        <p14:creationId xmlns:p14="http://schemas.microsoft.com/office/powerpoint/2010/main" val="28893138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A48E7-80E6-A240-9AF9-891DC62E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implication for hazard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BDB118-DF7D-0B40-AC10-76DEE9EF9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Thinking about incidence rate differences</a:t>
            </a:r>
          </a:p>
          <a:p>
            <a:pPr lvl="1"/>
            <a:r>
              <a:rPr lang="en-US" dirty="0"/>
              <a:t>The trade off between prevalence data and incidence info</a:t>
            </a:r>
          </a:p>
          <a:p>
            <a:pPr lvl="1"/>
            <a:endParaRPr lang="en-US" dirty="0"/>
          </a:p>
          <a:p>
            <a:r>
              <a:rPr lang="en-US" dirty="0"/>
              <a:t>For AD:</a:t>
            </a:r>
          </a:p>
          <a:p>
            <a:pPr lvl="1"/>
            <a:r>
              <a:rPr lang="en-US" dirty="0"/>
              <a:t>The polygenic components also have time dependent properties</a:t>
            </a:r>
          </a:p>
          <a:p>
            <a:pPr lvl="1"/>
            <a:r>
              <a:rPr lang="en-US" dirty="0"/>
              <a:t>The genetic basis for rate differences </a:t>
            </a:r>
          </a:p>
          <a:p>
            <a:pPr lvl="2"/>
            <a:r>
              <a:rPr lang="en-US" dirty="0"/>
              <a:t>Cognitive reserve and age-dependent rates (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Jansen et al., 2019</a:t>
            </a:r>
            <a:r>
              <a:rPr lang="en-US" dirty="0"/>
              <a:t>)</a:t>
            </a:r>
          </a:p>
          <a:p>
            <a:pPr lvl="3"/>
            <a:r>
              <a:rPr lang="en-US" dirty="0"/>
              <a:t>Sex differences?</a:t>
            </a:r>
          </a:p>
        </p:txBody>
      </p:sp>
    </p:spTree>
    <p:extLst>
      <p:ext uri="{BB962C8B-B14F-4D97-AF65-F5344CB8AC3E}">
        <p14:creationId xmlns:p14="http://schemas.microsoft.com/office/powerpoint/2010/main" val="675841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AFFDC7F-7E3B-B84C-9C07-C60B244FF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Step: </a:t>
            </a:r>
            <a:br>
              <a:rPr lang="en-US" dirty="0"/>
            </a:br>
            <a:r>
              <a:rPr lang="en-US" dirty="0"/>
              <a:t>Combing pleiotropy and hazard scoring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2C9F5F6-FF7C-C442-85C8-ECA522226F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4627" y="2346214"/>
            <a:ext cx="7034389" cy="19735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B6F1F09-B515-5644-98CE-F38C3A6E23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319751"/>
            <a:ext cx="5422801" cy="607030"/>
          </a:xfrm>
          <a:prstGeom prst="rect">
            <a:avLst/>
          </a:prstGeom>
        </p:spPr>
      </p:pic>
      <p:pic>
        <p:nvPicPr>
          <p:cNvPr id="6" name="圖片 1">
            <a:extLst>
              <a:ext uri="{FF2B5EF4-FFF2-40B4-BE49-F238E27FC236}">
                <a16:creationId xmlns:a16="http://schemas.microsoft.com/office/drawing/2014/main" xmlns="" id="{96D436E1-A88A-4643-AFB5-AD8B7E48EF4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9016" y="1990859"/>
            <a:ext cx="4015418" cy="4039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5230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67C4C99-A6F9-1E4A-82B2-793A8B1229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B93E940-C23C-AE40-870A-3AA9CC924A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Rahul </a:t>
            </a:r>
            <a:r>
              <a:rPr lang="en-US" dirty="0" err="1"/>
              <a:t>Desikan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Anders M. Dale</a:t>
            </a:r>
          </a:p>
          <a:p>
            <a:pPr marL="0" indent="0">
              <a:buNone/>
            </a:pPr>
            <a:r>
              <a:rPr lang="en-US" dirty="0"/>
              <a:t>Terry Jernigan</a:t>
            </a:r>
          </a:p>
          <a:p>
            <a:pPr marL="0" indent="0">
              <a:buNone/>
            </a:pPr>
            <a:r>
              <a:rPr lang="en-US" dirty="0"/>
              <a:t>Wesley K. Thompson</a:t>
            </a:r>
          </a:p>
          <a:p>
            <a:pPr marL="0" indent="0">
              <a:buNone/>
            </a:pPr>
            <a:r>
              <a:rPr lang="en-US" dirty="0"/>
              <a:t>Rong </a:t>
            </a:r>
            <a:r>
              <a:rPr lang="en-US" dirty="0" err="1"/>
              <a:t>Zablocki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Ole </a:t>
            </a:r>
            <a:r>
              <a:rPr lang="en-US" dirty="0" err="1"/>
              <a:t>Andreassen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Jennifer Yokoyama</a:t>
            </a:r>
          </a:p>
          <a:p>
            <a:pPr marL="0" indent="0">
              <a:buNone/>
            </a:pPr>
            <a:r>
              <a:rPr lang="en-US" dirty="0"/>
              <a:t>Sarah Banks</a:t>
            </a:r>
          </a:p>
          <a:p>
            <a:pPr marL="0" indent="0">
              <a:buNone/>
            </a:pPr>
            <a:r>
              <a:rPr lang="en-US" dirty="0"/>
              <a:t>Chin Hong Tan</a:t>
            </a:r>
          </a:p>
          <a:p>
            <a:pPr marL="0" indent="0">
              <a:buNone/>
            </a:pPr>
            <a:r>
              <a:rPr lang="en-US" dirty="0"/>
              <a:t>Iris Broce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4D94BFA-3179-3344-B567-4C795DD39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682" y="4040231"/>
            <a:ext cx="3902226" cy="4292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03AC96F-1B12-684C-869B-9A5F2DFBBD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6682" y="4706133"/>
            <a:ext cx="3761259" cy="6394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7289B00-0234-4D42-9096-2BF150993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6477" y="2938754"/>
            <a:ext cx="2931469" cy="9804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4D8CF4C-CA28-F645-8357-959C803C7C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6477" y="2083394"/>
            <a:ext cx="1473200" cy="927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BE56A4BB-402B-D14B-A7F0-A6B7D5D0D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47792" y="5335371"/>
            <a:ext cx="3530600" cy="12573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796FDDC7-CA28-B74C-BDB2-F981FF4D3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9755" y="2477888"/>
            <a:ext cx="2052357" cy="125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5002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64A3A34-C39C-C440-8C8D-0A949B1E0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121BDCB-C8DC-A942-BBB9-0A34170B89E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4579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2CB5977-1549-D748-80B8-3BAEB29BAF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memory of Rahul </a:t>
            </a:r>
            <a:r>
              <a:rPr lang="en-US" dirty="0" err="1"/>
              <a:t>Desikan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FE00CEBF-691E-3543-AC88-2FB7A0E626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613" y="2515673"/>
            <a:ext cx="1794991" cy="23175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B3832F-A803-8146-AF34-961A78998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800" y="2515673"/>
            <a:ext cx="2784228" cy="23175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8F1AFEB6-A40B-A241-89ED-39A3350CD3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6389" y="2515673"/>
            <a:ext cx="2317583" cy="23175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5EC8DFB-F38C-C948-B483-8EFB2BDC6B1B}"/>
              </a:ext>
            </a:extLst>
          </p:cNvPr>
          <p:cNvSpPr txBox="1"/>
          <p:nvPr/>
        </p:nvSpPr>
        <p:spPr>
          <a:xfrm>
            <a:off x="6771503" y="5338119"/>
            <a:ext cx="45773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Mentor, Collaborator, Pioneer, Fighter, Survivor</a:t>
            </a:r>
          </a:p>
          <a:p>
            <a:r>
              <a:rPr lang="en-US" dirty="0"/>
              <a:t>	and my dear friend</a:t>
            </a:r>
          </a:p>
        </p:txBody>
      </p:sp>
    </p:spTree>
    <p:extLst>
      <p:ext uri="{BB962C8B-B14F-4D97-AF65-F5344CB8AC3E}">
        <p14:creationId xmlns:p14="http://schemas.microsoft.com/office/powerpoint/2010/main" val="33262208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72BE423-9E79-B943-833A-F13A61A57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1AE3D43-4916-BE4D-94D5-63011A5F34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polygenicity of Alzheimer’s Disease</a:t>
            </a:r>
          </a:p>
          <a:p>
            <a:endParaRPr lang="en-US" dirty="0"/>
          </a:p>
          <a:p>
            <a:r>
              <a:rPr lang="en-US" dirty="0"/>
              <a:t>Cross traits component: on Pleiotropy</a:t>
            </a:r>
          </a:p>
          <a:p>
            <a:endParaRPr lang="en-US" dirty="0"/>
          </a:p>
          <a:p>
            <a:r>
              <a:rPr lang="en-US" dirty="0"/>
              <a:t>Temporal component: on polygenic hazards</a:t>
            </a:r>
          </a:p>
          <a:p>
            <a:endParaRPr lang="en-US" dirty="0"/>
          </a:p>
          <a:p>
            <a:r>
              <a:rPr lang="en-US" dirty="0"/>
              <a:t>Conclusion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0424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8D7E2B1-F6D7-5A4D-AAFC-107ECCDCE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quest for polygenic effects beyond APOE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7B3969-544E-4847-9169-028F7C20EA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Heritability including APOE</a:t>
            </a:r>
          </a:p>
          <a:p>
            <a:pPr lvl="1"/>
            <a:r>
              <a:rPr lang="en-US" dirty="0"/>
              <a:t>Twin heritability: 58 – 79%</a:t>
            </a:r>
          </a:p>
          <a:p>
            <a:pPr lvl="1"/>
            <a:r>
              <a:rPr lang="en-US" dirty="0"/>
              <a:t>Chip heritability: 24 – 33%</a:t>
            </a:r>
          </a:p>
          <a:p>
            <a:pPr lvl="1"/>
            <a:r>
              <a:rPr lang="en-US" dirty="0"/>
              <a:t>SNP heritability (</a:t>
            </a:r>
            <a:r>
              <a:rPr lang="en-US" dirty="0" err="1"/>
              <a:t>ldsc</a:t>
            </a:r>
            <a:r>
              <a:rPr lang="en-US" dirty="0"/>
              <a:t>): 7.1%</a:t>
            </a:r>
          </a:p>
          <a:p>
            <a:endParaRPr lang="en-US" dirty="0"/>
          </a:p>
          <a:p>
            <a:r>
              <a:rPr lang="en-US" dirty="0"/>
              <a:t>Heritability after controlling for APOE</a:t>
            </a:r>
          </a:p>
          <a:p>
            <a:pPr lvl="1"/>
            <a:r>
              <a:rPr lang="en-US" dirty="0"/>
              <a:t>Chip heritability: 20%</a:t>
            </a:r>
          </a:p>
          <a:p>
            <a:pPr lvl="1"/>
            <a:r>
              <a:rPr lang="en-US" dirty="0"/>
              <a:t>SNP heritability (</a:t>
            </a:r>
            <a:r>
              <a:rPr lang="en-US" dirty="0" err="1"/>
              <a:t>ldsc</a:t>
            </a:r>
            <a:r>
              <a:rPr lang="en-US" dirty="0"/>
              <a:t>): 6.37%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4AEE5C6-A77B-AC43-8605-40CCC39E7A4D}"/>
              </a:ext>
            </a:extLst>
          </p:cNvPr>
          <p:cNvSpPr txBox="1"/>
          <p:nvPr/>
        </p:nvSpPr>
        <p:spPr>
          <a:xfrm>
            <a:off x="3949339" y="6334211"/>
            <a:ext cx="79328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(Lee et al, 2012;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Cuyvers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and 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Sleegers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, 2016; Brainstorm, 2018; Kunkle et al., 2019)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B921D9D-1F2A-2440-8BCB-1116458A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6032" y="1356480"/>
            <a:ext cx="3009627" cy="4685974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xmlns="" id="{F1B40CC1-5E1F-DA42-88B0-3763EBE92AB5}"/>
              </a:ext>
            </a:extLst>
          </p:cNvPr>
          <p:cNvCxnSpPr/>
          <p:nvPr/>
        </p:nvCxnSpPr>
        <p:spPr>
          <a:xfrm>
            <a:off x="7662465" y="4107984"/>
            <a:ext cx="506627" cy="0"/>
          </a:xfrm>
          <a:prstGeom prst="straightConnector1">
            <a:avLst/>
          </a:prstGeom>
          <a:ln w="349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06638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22D132-CB91-2E4F-AFA1-FB96F69725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pleiotropic effects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0D50112-6568-9C43-904A-EC7D0002E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genetic variants have effect on more than one trait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836399F-39BA-D940-8656-AF8AA8D05503}"/>
              </a:ext>
            </a:extLst>
          </p:cNvPr>
          <p:cNvSpPr txBox="1"/>
          <p:nvPr/>
        </p:nvSpPr>
        <p:spPr>
          <a:xfrm>
            <a:off x="9144000" y="5793129"/>
            <a:ext cx="1632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Zhu et al., 2016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98E57C0-2411-8044-93AC-4C3D920FF4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7394" y="2355162"/>
            <a:ext cx="3536606" cy="41621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2C1A095-6137-4347-9A48-8F6776DDA0D9}"/>
              </a:ext>
            </a:extLst>
          </p:cNvPr>
          <p:cNvSpPr txBox="1"/>
          <p:nvPr/>
        </p:nvSpPr>
        <p:spPr>
          <a:xfrm>
            <a:off x="1889068" y="2928551"/>
            <a:ext cx="37183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Vertical Pleiotropy (Causal Mediators)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3CFD164-F0FA-234C-965B-3A3B2DB1A818}"/>
              </a:ext>
            </a:extLst>
          </p:cNvPr>
          <p:cNvSpPr txBox="1"/>
          <p:nvPr/>
        </p:nvSpPr>
        <p:spPr>
          <a:xfrm>
            <a:off x="1889068" y="4216143"/>
            <a:ext cx="32669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Horizontal Pleiotropy (Share loci)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B9CF2AD-A2D0-3643-BCE9-476F25B91955}"/>
              </a:ext>
            </a:extLst>
          </p:cNvPr>
          <p:cNvSpPr txBox="1"/>
          <p:nvPr/>
        </p:nvSpPr>
        <p:spPr>
          <a:xfrm>
            <a:off x="3264765" y="5319069"/>
            <a:ext cx="9434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Linkage </a:t>
            </a:r>
          </a:p>
        </p:txBody>
      </p:sp>
    </p:spTree>
    <p:extLst>
      <p:ext uri="{BB962C8B-B14F-4D97-AF65-F5344CB8AC3E}">
        <p14:creationId xmlns:p14="http://schemas.microsoft.com/office/powerpoint/2010/main" val="20369651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EFA71BA-8868-084E-A594-86E41E30C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Exploiting the pleiotropy – </a:t>
            </a:r>
            <a:r>
              <a:rPr lang="en-US" dirty="0" err="1"/>
              <a:t>sFDR</a:t>
            </a:r>
            <a:r>
              <a:rPr lang="en-US" dirty="0"/>
              <a:t> framework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5BB843C-0314-9446-A17A-078205365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2451100" cy="4495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2E39C7B-3D9B-184D-8343-60610B10EA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6694" y="2762079"/>
            <a:ext cx="673100" cy="889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1650080-0BA6-B645-AD77-6B240EF46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4300" y="1544638"/>
            <a:ext cx="1905000" cy="292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7A27AFF-887D-FD43-9302-E37629E3FB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3600" y="5257169"/>
            <a:ext cx="1148577" cy="11485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A6E3075-8E98-8140-A012-C5283D8F6B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35400" y="1690688"/>
            <a:ext cx="2623135" cy="42719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2C6DDC9-C56E-BF40-8B05-3BD18D5153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6903" y="2388131"/>
            <a:ext cx="4824402" cy="27975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B4D75898-641C-2B4F-86FE-EFD23E689F0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04635" y="1417637"/>
            <a:ext cx="2012128" cy="6323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D0AC7FE-597C-4C47-9DC1-D49520A1C6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04635" y="2028799"/>
            <a:ext cx="3148266" cy="44697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76A0BAC-C54B-7443-B94D-D591AD87AAE7}"/>
              </a:ext>
            </a:extLst>
          </p:cNvPr>
          <p:cNvSpPr txBox="1"/>
          <p:nvPr/>
        </p:nvSpPr>
        <p:spPr>
          <a:xfrm>
            <a:off x="1165642" y="6216048"/>
            <a:ext cx="20541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Schork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2013)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0061615-497F-7643-A1A6-AE7B35B54C01}"/>
              </a:ext>
            </a:extLst>
          </p:cNvPr>
          <p:cNvSpPr txBox="1"/>
          <p:nvPr/>
        </p:nvSpPr>
        <p:spPr>
          <a:xfrm>
            <a:off x="3990540" y="6186488"/>
            <a:ext cx="2519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Andreassen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2013)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2F7A1ABE-A9FF-D546-87B2-2AD193D71A5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0243" y="5257168"/>
            <a:ext cx="918861" cy="114857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3D47B7D8-EB75-CB46-ACE5-B3FE6C78331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07170" y="5244212"/>
            <a:ext cx="865671" cy="116153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2E689D9-856A-7946-9191-34DF371C7A9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310906" y="5262047"/>
            <a:ext cx="968779" cy="114369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BA24FC29-1FD9-FE46-81CC-6FA904FC7FFB}"/>
              </a:ext>
            </a:extLst>
          </p:cNvPr>
          <p:cNvSpPr txBox="1"/>
          <p:nvPr/>
        </p:nvSpPr>
        <p:spPr>
          <a:xfrm>
            <a:off x="7272938" y="6400714"/>
            <a:ext cx="6723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Andrew</a:t>
            </a:r>
            <a:br>
              <a:rPr lang="en-US" sz="1200" dirty="0"/>
            </a:br>
            <a:r>
              <a:rPr lang="en-US" sz="1200" dirty="0" err="1"/>
              <a:t>Schork</a:t>
            </a:r>
            <a:endParaRPr lang="en-US" sz="12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ADD7E66C-1D60-1447-9040-EBFCB4726D2C}"/>
              </a:ext>
            </a:extLst>
          </p:cNvPr>
          <p:cNvSpPr txBox="1"/>
          <p:nvPr/>
        </p:nvSpPr>
        <p:spPr>
          <a:xfrm>
            <a:off x="8399976" y="6389540"/>
            <a:ext cx="6228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Anders</a:t>
            </a:r>
            <a:br>
              <a:rPr lang="en-US" sz="1200" dirty="0"/>
            </a:br>
            <a:r>
              <a:rPr lang="en-US" sz="1200" dirty="0"/>
              <a:t>Dale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282C5DEB-A17C-9248-8BB8-92F44712E9A3}"/>
              </a:ext>
            </a:extLst>
          </p:cNvPr>
          <p:cNvSpPr txBox="1"/>
          <p:nvPr/>
        </p:nvSpPr>
        <p:spPr>
          <a:xfrm>
            <a:off x="9370971" y="6389058"/>
            <a:ext cx="9151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Ole</a:t>
            </a:r>
            <a:br>
              <a:rPr lang="en-US" sz="1200" dirty="0"/>
            </a:br>
            <a:r>
              <a:rPr lang="en-US" sz="1200" dirty="0" err="1"/>
              <a:t>Andreassen</a:t>
            </a:r>
            <a:endParaRPr lang="en-US" sz="12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A7695648-0A0E-7F47-8FFF-74DF9FBE15A7}"/>
              </a:ext>
            </a:extLst>
          </p:cNvPr>
          <p:cNvSpPr txBox="1"/>
          <p:nvPr/>
        </p:nvSpPr>
        <p:spPr>
          <a:xfrm>
            <a:off x="10511383" y="6387431"/>
            <a:ext cx="8475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/>
              <a:t>Wesley</a:t>
            </a:r>
            <a:br>
              <a:rPr lang="en-US" sz="1200" dirty="0"/>
            </a:br>
            <a:r>
              <a:rPr lang="en-US" sz="1200" dirty="0"/>
              <a:t>Thompson</a:t>
            </a:r>
          </a:p>
        </p:txBody>
      </p:sp>
    </p:spTree>
    <p:extLst>
      <p:ext uri="{BB962C8B-B14F-4D97-AF65-F5344CB8AC3E}">
        <p14:creationId xmlns:p14="http://schemas.microsoft.com/office/powerpoint/2010/main" val="7572829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0530755C-3578-0A44-AFC0-6499E25AB143}"/>
              </a:ext>
            </a:extLst>
          </p:cNvPr>
          <p:cNvGrpSpPr/>
          <p:nvPr/>
        </p:nvGrpSpPr>
        <p:grpSpPr>
          <a:xfrm>
            <a:off x="358346" y="254100"/>
            <a:ext cx="2463580" cy="2770103"/>
            <a:chOff x="654908" y="949282"/>
            <a:chExt cx="2463580" cy="277010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792706C6-8C0B-9E47-8341-7C00706292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949282"/>
              <a:ext cx="2280288" cy="2683604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13871C4A-5176-E947-8556-5431B3FE781E}"/>
                </a:ext>
              </a:extLst>
            </p:cNvPr>
            <p:cNvSpPr/>
            <p:nvPr/>
          </p:nvSpPr>
          <p:spPr>
            <a:xfrm>
              <a:off x="691979" y="2693775"/>
              <a:ext cx="2372497" cy="1025610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ounded Rectangle 4">
              <a:extLst>
                <a:ext uri="{FF2B5EF4-FFF2-40B4-BE49-F238E27FC236}">
                  <a16:creationId xmlns:a16="http://schemas.microsoft.com/office/drawing/2014/main" xmlns="" id="{51AF3988-FEE8-AB4F-8E25-0780B6CB807D}"/>
                </a:ext>
              </a:extLst>
            </p:cNvPr>
            <p:cNvSpPr/>
            <p:nvPr/>
          </p:nvSpPr>
          <p:spPr>
            <a:xfrm>
              <a:off x="654908" y="949282"/>
              <a:ext cx="2372497" cy="1756848"/>
            </a:xfrm>
            <a:prstGeom prst="roundRect">
              <a:avLst/>
            </a:prstGeom>
            <a:noFill/>
            <a:ln w="349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4B0EDED2-B8B7-6A48-A385-40B076D52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819843"/>
            <a:ext cx="4477456" cy="278405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D403972-1C77-A149-AFF0-D1A20B2F39EF}"/>
              </a:ext>
            </a:extLst>
          </p:cNvPr>
          <p:cNvSpPr txBox="1"/>
          <p:nvPr/>
        </p:nvSpPr>
        <p:spPr>
          <a:xfrm>
            <a:off x="3578340" y="4727554"/>
            <a:ext cx="25651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 and Immune Diseases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819B824-95A2-4743-AC52-6853BE1F83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36586"/>
            <a:ext cx="4582958" cy="26836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47023EE-3EE1-A44B-B8E5-067646FC12F2}"/>
              </a:ext>
            </a:extLst>
          </p:cNvPr>
          <p:cNvSpPr txBox="1"/>
          <p:nvPr/>
        </p:nvSpPr>
        <p:spPr>
          <a:xfrm>
            <a:off x="4021612" y="1924441"/>
            <a:ext cx="19143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 and Lipids/CRP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1E1ED19-0E23-1641-877B-E9F4ABA19496}"/>
              </a:ext>
            </a:extLst>
          </p:cNvPr>
          <p:cNvSpPr txBox="1"/>
          <p:nvPr/>
        </p:nvSpPr>
        <p:spPr>
          <a:xfrm>
            <a:off x="3886013" y="2293773"/>
            <a:ext cx="215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Desikan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2015)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DED0EBC-E77D-6144-819E-F1BA2194C57B}"/>
              </a:ext>
            </a:extLst>
          </p:cNvPr>
          <p:cNvSpPr txBox="1"/>
          <p:nvPr/>
        </p:nvSpPr>
        <p:spPr>
          <a:xfrm>
            <a:off x="3782914" y="5096886"/>
            <a:ext cx="2362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(Yokoyama et al., 2016)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FCFCA0D-DF7D-7B40-A80F-BD30F5E1D468}"/>
              </a:ext>
            </a:extLst>
          </p:cNvPr>
          <p:cNvSpPr txBox="1"/>
          <p:nvPr/>
        </p:nvSpPr>
        <p:spPr>
          <a:xfrm>
            <a:off x="2929028" y="271462"/>
            <a:ext cx="3554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FDR</a:t>
            </a:r>
            <a:r>
              <a:rPr lang="en-US" baseline="-25000" dirty="0" err="1"/>
              <a:t>conj</a:t>
            </a:r>
            <a:r>
              <a:rPr lang="en-US" dirty="0"/>
              <a:t> = max(FDR</a:t>
            </a:r>
            <a:r>
              <a:rPr lang="en-US" baseline="-25000" dirty="0"/>
              <a:t>AD|XXX</a:t>
            </a:r>
            <a:r>
              <a:rPr lang="en-US" dirty="0"/>
              <a:t>, FDR</a:t>
            </a:r>
            <a:r>
              <a:rPr lang="en-US" baseline="-25000" dirty="0"/>
              <a:t>XXX|AD</a:t>
            </a:r>
            <a:r>
              <a:rPr lang="en-US" dirty="0"/>
              <a:t>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61EAA7BC-E7FF-E54A-9A90-B0D05FD41648}"/>
              </a:ext>
            </a:extLst>
          </p:cNvPr>
          <p:cNvSpPr txBox="1"/>
          <p:nvPr/>
        </p:nvSpPr>
        <p:spPr>
          <a:xfrm>
            <a:off x="2929028" y="671394"/>
            <a:ext cx="31070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Given ADGC summary statistics</a:t>
            </a:r>
          </a:p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Controlled APOE effects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C4537455-20BB-3A4C-A77B-E5770C512B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346" y="4148909"/>
            <a:ext cx="2362698" cy="245499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91354D15-8DA2-DA40-9CCE-6DE4644AEB97}"/>
              </a:ext>
            </a:extLst>
          </p:cNvPr>
          <p:cNvSpPr txBox="1"/>
          <p:nvPr/>
        </p:nvSpPr>
        <p:spPr>
          <a:xfrm>
            <a:off x="2778317" y="5865236"/>
            <a:ext cx="1181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AD and PD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15AD024-FAA9-784A-A5B2-A11EFE33EE03}"/>
              </a:ext>
            </a:extLst>
          </p:cNvPr>
          <p:cNvSpPr txBox="1"/>
          <p:nvPr/>
        </p:nvSpPr>
        <p:spPr>
          <a:xfrm>
            <a:off x="2642718" y="6234568"/>
            <a:ext cx="21559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(</a:t>
            </a:r>
            <a:r>
              <a:rPr lang="en-US" dirty="0" err="1">
                <a:solidFill>
                  <a:schemeClr val="bg1">
                    <a:lumMod val="50000"/>
                  </a:schemeClr>
                </a:solidFill>
              </a:rPr>
              <a:t>Desikan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et al., 2015)</a:t>
            </a:r>
          </a:p>
        </p:txBody>
      </p:sp>
    </p:spTree>
    <p:extLst>
      <p:ext uri="{BB962C8B-B14F-4D97-AF65-F5344CB8AC3E}">
        <p14:creationId xmlns:p14="http://schemas.microsoft.com/office/powerpoint/2010/main" val="8811075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F0A48E7-80E6-A240-9AF9-891DC62EB0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implication for conditional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ABDB118-DF7D-0B40-AC10-76DEE9EF95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Not only for improving statistical power</a:t>
            </a:r>
          </a:p>
          <a:p>
            <a:pPr lvl="1"/>
            <a:r>
              <a:rPr lang="en-US" dirty="0"/>
              <a:t>The potential shared mechanisms</a:t>
            </a:r>
          </a:p>
          <a:p>
            <a:pPr lvl="1"/>
            <a:r>
              <a:rPr lang="en-US" dirty="0"/>
              <a:t>Generating hypothesis for the potential causal mediating factors</a:t>
            </a:r>
          </a:p>
          <a:p>
            <a:endParaRPr lang="en-US" dirty="0"/>
          </a:p>
          <a:p>
            <a:r>
              <a:rPr lang="en-US" dirty="0"/>
              <a:t>For AD:</a:t>
            </a:r>
          </a:p>
          <a:p>
            <a:pPr lvl="1"/>
            <a:r>
              <a:rPr lang="en-US" dirty="0"/>
              <a:t>The tau related process and MAPT</a:t>
            </a:r>
          </a:p>
          <a:p>
            <a:pPr lvl="1"/>
            <a:r>
              <a:rPr lang="en-US" dirty="0"/>
              <a:t>The role of immune response</a:t>
            </a:r>
          </a:p>
          <a:p>
            <a:pPr lvl="1"/>
            <a:r>
              <a:rPr lang="en-US" dirty="0"/>
              <a:t>The relationship with lipid processing</a:t>
            </a:r>
          </a:p>
        </p:txBody>
      </p:sp>
    </p:spTree>
    <p:extLst>
      <p:ext uri="{BB962C8B-B14F-4D97-AF65-F5344CB8AC3E}">
        <p14:creationId xmlns:p14="http://schemas.microsoft.com/office/powerpoint/2010/main" val="2914106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A252129-863A-6B43-89D3-BB98D246CB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536" y="1690688"/>
            <a:ext cx="6629400" cy="1244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E07FF6FC-7512-E644-9CBC-E363E68DF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736" y="1161407"/>
            <a:ext cx="6477000" cy="60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ADFA82B-F199-4142-9F11-E05D9AAF1A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6736" y="2953823"/>
            <a:ext cx="3302000" cy="177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F75487DE-6830-AE49-A576-CC2DCFEDD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73849" y="3306461"/>
            <a:ext cx="7930292" cy="32526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9F51B34-CA6B-ED46-A8EB-68DB287209EB}"/>
              </a:ext>
            </a:extLst>
          </p:cNvPr>
          <p:cNvSpPr txBox="1"/>
          <p:nvPr/>
        </p:nvSpPr>
        <p:spPr>
          <a:xfrm>
            <a:off x="605481" y="6215449"/>
            <a:ext cx="2055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(Kunkle et al., 2019)</a:t>
            </a:r>
          </a:p>
        </p:txBody>
      </p:sp>
    </p:spTree>
    <p:extLst>
      <p:ext uri="{BB962C8B-B14F-4D97-AF65-F5344CB8AC3E}">
        <p14:creationId xmlns:p14="http://schemas.microsoft.com/office/powerpoint/2010/main" val="14064148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964</TotalTime>
  <Words>488</Words>
  <Application>Microsoft Office PowerPoint</Application>
  <PresentationFormat>Widescreen</PresentationFormat>
  <Paragraphs>103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新細明體</vt:lpstr>
      <vt:lpstr>Office Theme</vt:lpstr>
      <vt:lpstr>The quest for polygenic determinants on Alzheimer’s Disease</vt:lpstr>
      <vt:lpstr>In memory of Rahul Desikan</vt:lpstr>
      <vt:lpstr>Overview</vt:lpstr>
      <vt:lpstr>The quest for polygenic effects beyond APOE</vt:lpstr>
      <vt:lpstr>The pleiotropic effects</vt:lpstr>
      <vt:lpstr>Exploiting the pleiotropy – sFDR framework</vt:lpstr>
      <vt:lpstr>PowerPoint Presentation</vt:lpstr>
      <vt:lpstr>The implication for conditional analysis</vt:lpstr>
      <vt:lpstr>PowerPoint Presentation</vt:lpstr>
      <vt:lpstr>Polygenic Hazard Score for Alzheimer’s Disease</vt:lpstr>
      <vt:lpstr>PHS as age-dependent risk stratifier</vt:lpstr>
      <vt:lpstr>PHS as a biomarker for AD</vt:lpstr>
      <vt:lpstr>Polygenic component on sex differences</vt:lpstr>
      <vt:lpstr>The implication for hazard analysis</vt:lpstr>
      <vt:lpstr>Next Step:  Combing pleiotropy and hazard scoring</vt:lpstr>
      <vt:lpstr>Acknowledgement</vt:lpstr>
      <vt:lpstr>THANK YOU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Chun Chieh Fan</dc:creator>
  <cp:lastModifiedBy>GS Admin</cp:lastModifiedBy>
  <cp:revision>55</cp:revision>
  <dcterms:created xsi:type="dcterms:W3CDTF">2019-11-07T05:29:37Z</dcterms:created>
  <dcterms:modified xsi:type="dcterms:W3CDTF">2019-11-12T13:24:53Z</dcterms:modified>
</cp:coreProperties>
</file>