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9"/>
  </p:notesMasterIdLst>
  <p:sldIdLst>
    <p:sldId id="326" r:id="rId2"/>
    <p:sldId id="719" r:id="rId3"/>
    <p:sldId id="720" r:id="rId4"/>
    <p:sldId id="721" r:id="rId5"/>
    <p:sldId id="745" r:id="rId6"/>
    <p:sldId id="722" r:id="rId7"/>
    <p:sldId id="1173" r:id="rId8"/>
    <p:sldId id="1166" r:id="rId9"/>
    <p:sldId id="1150" r:id="rId10"/>
    <p:sldId id="1167" r:id="rId11"/>
    <p:sldId id="1160" r:id="rId12"/>
    <p:sldId id="1168" r:id="rId13"/>
    <p:sldId id="1122" r:id="rId14"/>
    <p:sldId id="1169" r:id="rId15"/>
    <p:sldId id="1170" r:id="rId16"/>
    <p:sldId id="1007" r:id="rId17"/>
    <p:sldId id="1140" r:id="rId18"/>
    <p:sldId id="1006" r:id="rId19"/>
    <p:sldId id="1008" r:id="rId20"/>
    <p:sldId id="1009" r:id="rId21"/>
    <p:sldId id="1172" r:id="rId22"/>
    <p:sldId id="559" r:id="rId23"/>
    <p:sldId id="570" r:id="rId24"/>
    <p:sldId id="431" r:id="rId25"/>
    <p:sldId id="650" r:id="rId26"/>
    <p:sldId id="256" r:id="rId27"/>
    <p:sldId id="258" r:id="rId28"/>
    <p:sldId id="259" r:id="rId29"/>
    <p:sldId id="257" r:id="rId30"/>
    <p:sldId id="260" r:id="rId31"/>
    <p:sldId id="261" r:id="rId32"/>
    <p:sldId id="262" r:id="rId33"/>
    <p:sldId id="435" r:id="rId34"/>
    <p:sldId id="263" r:id="rId35"/>
    <p:sldId id="1171" r:id="rId36"/>
    <p:sldId id="1174" r:id="rId37"/>
    <p:sldId id="428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03">
          <p15:clr>
            <a:srgbClr val="A4A3A4"/>
          </p15:clr>
        </p15:guide>
        <p15:guide id="2" pos="13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FEFB"/>
    <a:srgbClr val="68F0FE"/>
    <a:srgbClr val="CCFF33"/>
    <a:srgbClr val="FF3300"/>
    <a:srgbClr val="FF0000"/>
    <a:srgbClr val="FFFFCC"/>
    <a:srgbClr val="990099"/>
    <a:srgbClr val="CC0099"/>
    <a:srgbClr val="9999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FEB9B-4CB9-48ED-AC50-BEA5C9491C28}" v="932" dt="2019-11-12T10:33:55.9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36" autoAdjust="0"/>
    <p:restoredTop sz="93009" autoAdjust="0"/>
  </p:normalViewPr>
  <p:slideViewPr>
    <p:cSldViewPr>
      <p:cViewPr varScale="1">
        <p:scale>
          <a:sx n="56" d="100"/>
          <a:sy n="56" d="100"/>
        </p:scale>
        <p:origin x="1131" y="45"/>
      </p:cViewPr>
      <p:guideLst>
        <p:guide orient="horz" pos="4303"/>
        <p:guide pos="13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1382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D6B0CC-0B20-4233-AD27-3F1D76D1813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02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39F256-9F70-4F89-8FAB-605C180BEBA6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97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074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28A409-7800-4BF9-81C9-EF687490BAD4}" type="slidenum">
              <a:rPr lang="en-US" altLang="en-US"/>
              <a:pPr/>
              <a:t>20</a:t>
            </a:fld>
            <a:endParaRPr lang="en-US" altLang="en-US" dirty="0"/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2912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B0CC-0B20-4233-AD27-3F1D76D1813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13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6B0CC-0B20-4233-AD27-3F1D76D1813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950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6B0CC-0B20-4233-AD27-3F1D76D1813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108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6B0CC-0B20-4233-AD27-3F1D76D1813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069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BC886-BB1E-46BA-9BF3-D06272D42339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97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327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6EFF9E-05B5-499D-86D6-147B160DA95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97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92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C9B3EC-895D-4A07-8443-A90E2301257B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03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031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89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ADD823-D534-4917-98C1-F5C3A172D610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8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276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6B0CC-0B20-4233-AD27-3F1D76D1813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56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726E3-8759-43CC-B2CE-02E168F2170F}" type="slidenum">
              <a:rPr lang="en-US" altLang="en-US"/>
              <a:pPr/>
              <a:t>16</a:t>
            </a:fld>
            <a:endParaRPr lang="en-US" altLang="en-US" dirty="0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362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745FAB-12C1-4F5D-AE3C-773CD4F33F89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86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7157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00820-083C-4082-941E-734068487E27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87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239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2743200"/>
            <a:ext cx="7827264" cy="1371600"/>
          </a:xfrm>
        </p:spPr>
        <p:txBody>
          <a:bodyPr lIns="0" rIns="0" anchor="b" anchorCtr="0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4114800"/>
            <a:ext cx="7827264" cy="685800"/>
          </a:xfrm>
        </p:spPr>
        <p:txBody>
          <a:bodyPr lIns="0" tIns="228600" rIns="0">
            <a:norm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F837-1277-41C4-B240-595592BE5E2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30"/>
          <p:cNvGrpSpPr>
            <a:grpSpLocks/>
          </p:cNvGrpSpPr>
          <p:nvPr userDrawn="1"/>
        </p:nvGrpSpPr>
        <p:grpSpPr bwMode="auto">
          <a:xfrm>
            <a:off x="658813" y="684213"/>
            <a:ext cx="1263650" cy="1379537"/>
            <a:chOff x="3293" y="737"/>
            <a:chExt cx="796" cy="867"/>
          </a:xfrm>
        </p:grpSpPr>
        <p:sp>
          <p:nvSpPr>
            <p:cNvPr id="7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00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1371600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368" y="1444752"/>
            <a:ext cx="7827264" cy="42702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5788152"/>
            <a:ext cx="7827264" cy="384048"/>
          </a:xfrm>
        </p:spPr>
        <p:txBody>
          <a:bodyPr tIns="45720" anchor="ctr" anchorCtr="0"/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85632" y="6528816"/>
            <a:ext cx="658368" cy="1097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973E3-8C1D-43A4-92F1-5D6690B4640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20650" y="6299200"/>
            <a:ext cx="420688" cy="458788"/>
            <a:chOff x="120650" y="6299200"/>
            <a:chExt cx="420688" cy="458788"/>
          </a:xfrm>
          <a:solidFill>
            <a:srgbClr val="FFFFFF"/>
          </a:solidFill>
        </p:grpSpPr>
        <p:sp>
          <p:nvSpPr>
            <p:cNvPr id="33" name="Freeform 9"/>
            <p:cNvSpPr>
              <a:spLocks noChangeAspect="1" noEditPoints="1"/>
            </p:cNvSpPr>
            <p:nvPr userDrawn="1"/>
          </p:nvSpPr>
          <p:spPr bwMode="auto">
            <a:xfrm>
              <a:off x="184150" y="6523038"/>
              <a:ext cx="293688" cy="234950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4" name="Group 33"/>
            <p:cNvGrpSpPr/>
            <p:nvPr userDrawn="1"/>
          </p:nvGrpSpPr>
          <p:grpSpPr>
            <a:xfrm>
              <a:off x="120650" y="6299200"/>
              <a:ext cx="420688" cy="187326"/>
              <a:chOff x="120650" y="6299200"/>
              <a:chExt cx="420688" cy="187326"/>
            </a:xfrm>
            <a:grpFill/>
          </p:grpSpPr>
          <p:sp>
            <p:nvSpPr>
              <p:cNvPr id="35" name="Freeform 10"/>
              <p:cNvSpPr>
                <a:spLocks noChangeAspect="1"/>
              </p:cNvSpPr>
              <p:nvPr userDrawn="1"/>
            </p:nvSpPr>
            <p:spPr bwMode="auto">
              <a:xfrm>
                <a:off x="206375" y="6405563"/>
                <a:ext cx="63500" cy="79375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11"/>
              <p:cNvSpPr>
                <a:spLocks noChangeAspect="1" noEditPoints="1"/>
              </p:cNvSpPr>
              <p:nvPr userDrawn="1"/>
            </p:nvSpPr>
            <p:spPr bwMode="auto">
              <a:xfrm>
                <a:off x="276225" y="6405563"/>
                <a:ext cx="34925" cy="79375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2"/>
              <p:cNvSpPr>
                <a:spLocks noChangeAspect="1"/>
              </p:cNvSpPr>
              <p:nvPr userDrawn="1"/>
            </p:nvSpPr>
            <p:spPr bwMode="auto">
              <a:xfrm>
                <a:off x="323850" y="6405563"/>
                <a:ext cx="90488" cy="80963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13"/>
              <p:cNvSpPr>
                <a:spLocks noChangeAspect="1"/>
              </p:cNvSpPr>
              <p:nvPr userDrawn="1"/>
            </p:nvSpPr>
            <p:spPr bwMode="auto">
              <a:xfrm>
                <a:off x="425450" y="6405563"/>
                <a:ext cx="33338" cy="79375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14"/>
              <p:cNvSpPr>
                <a:spLocks noChangeAspect="1"/>
              </p:cNvSpPr>
              <p:nvPr userDrawn="1"/>
            </p:nvSpPr>
            <p:spPr bwMode="auto">
              <a:xfrm>
                <a:off x="4635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Freeform 15"/>
              <p:cNvSpPr>
                <a:spLocks noChangeAspect="1"/>
              </p:cNvSpPr>
              <p:nvPr userDrawn="1"/>
            </p:nvSpPr>
            <p:spPr bwMode="auto">
              <a:xfrm>
                <a:off x="1206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" name="Freeform 16"/>
              <p:cNvSpPr>
                <a:spLocks noChangeAspect="1"/>
              </p:cNvSpPr>
              <p:nvPr userDrawn="1"/>
            </p:nvSpPr>
            <p:spPr bwMode="auto">
              <a:xfrm>
                <a:off x="153988" y="6300788"/>
                <a:ext cx="106363" cy="79375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" name="Freeform 17"/>
              <p:cNvSpPr>
                <a:spLocks noChangeAspect="1" noEditPoints="1"/>
              </p:cNvSpPr>
              <p:nvPr userDrawn="1"/>
            </p:nvSpPr>
            <p:spPr bwMode="auto">
              <a:xfrm>
                <a:off x="265113" y="6299200"/>
                <a:ext cx="87313" cy="79375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" name="Freeform 18"/>
              <p:cNvSpPr>
                <a:spLocks noChangeAspect="1"/>
              </p:cNvSpPr>
              <p:nvPr userDrawn="1"/>
            </p:nvSpPr>
            <p:spPr bwMode="auto">
              <a:xfrm>
                <a:off x="336550" y="6300788"/>
                <a:ext cx="77788" cy="69850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" name="Freeform 19"/>
              <p:cNvSpPr>
                <a:spLocks noChangeAspect="1" noEditPoints="1"/>
              </p:cNvSpPr>
              <p:nvPr userDrawn="1"/>
            </p:nvSpPr>
            <p:spPr bwMode="auto">
              <a:xfrm>
                <a:off x="420688" y="6299200"/>
                <a:ext cx="85725" cy="80963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268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3675"/>
            <a:ext cx="9144000" cy="1371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85632" y="6528816"/>
            <a:ext cx="658368" cy="1097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872B5-D737-4BBD-A059-D7D88B85645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2" name="Group 30"/>
          <p:cNvGrpSpPr>
            <a:grpSpLocks/>
          </p:cNvGrpSpPr>
          <p:nvPr/>
        </p:nvGrpSpPr>
        <p:grpSpPr bwMode="auto">
          <a:xfrm>
            <a:off x="3940175" y="684213"/>
            <a:ext cx="1263650" cy="1379537"/>
            <a:chOff x="3293" y="737"/>
            <a:chExt cx="796" cy="867"/>
          </a:xfrm>
        </p:grpSpPr>
        <p:sp>
          <p:nvSpPr>
            <p:cNvPr id="33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5632" y="6528816"/>
            <a:ext cx="658368" cy="1097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08DB1-C8A8-4164-8F9F-08D012845B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5632" y="6528816"/>
            <a:ext cx="658368" cy="1097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E065-9C31-4B84-95A7-CD89501CAC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2626" y="458067"/>
            <a:ext cx="7781636" cy="11435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512" y="1736429"/>
            <a:ext cx="3821545" cy="2252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603" y="1736429"/>
            <a:ext cx="3821545" cy="22529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512" y="4145338"/>
            <a:ext cx="3821545" cy="22545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3" y="4145338"/>
            <a:ext cx="3821545" cy="22545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461944" y="6552623"/>
            <a:ext cx="1461943" cy="1526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489" y="6552623"/>
            <a:ext cx="2895023" cy="152689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977" y="6552623"/>
            <a:ext cx="1905000" cy="152689"/>
          </a:xfrm>
        </p:spPr>
        <p:txBody>
          <a:bodyPr/>
          <a:lstStyle>
            <a:lvl1pPr>
              <a:defRPr/>
            </a:lvl1pPr>
          </a:lstStyle>
          <a:p>
            <a:fld id="{4F1AD023-40A1-44B7-9ABD-9F381B13E02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617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A9C867-2337-4146-8EDB-A4B3A5F8C67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607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230188"/>
            <a:ext cx="8228013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0375" y="1417638"/>
            <a:ext cx="4037013" cy="2119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9788" y="1417638"/>
            <a:ext cx="4038600" cy="2119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38913" y="6524625"/>
            <a:ext cx="2413000" cy="212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Department of Neuroscience</a:t>
            </a:r>
          </a:p>
        </p:txBody>
      </p:sp>
    </p:spTree>
    <p:extLst>
      <p:ext uri="{BB962C8B-B14F-4D97-AF65-F5344CB8AC3E}">
        <p14:creationId xmlns:p14="http://schemas.microsoft.com/office/powerpoint/2010/main" val="61679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230188"/>
            <a:ext cx="8228013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0375" y="1417638"/>
            <a:ext cx="4037013" cy="2119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9788" y="1417638"/>
            <a:ext cx="4038600" cy="211931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38913" y="6524625"/>
            <a:ext cx="2413000" cy="2127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Department of Neuroscience</a:t>
            </a:r>
          </a:p>
        </p:txBody>
      </p:sp>
    </p:spTree>
    <p:extLst>
      <p:ext uri="{BB962C8B-B14F-4D97-AF65-F5344CB8AC3E}">
        <p14:creationId xmlns:p14="http://schemas.microsoft.com/office/powerpoint/2010/main" val="734041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230188"/>
            <a:ext cx="8228013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60375" y="1417638"/>
            <a:ext cx="4037013" cy="21193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9788" y="1417638"/>
            <a:ext cx="4038600" cy="2119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38913" y="6524625"/>
            <a:ext cx="2413000" cy="2127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Department of Neuroscience</a:t>
            </a:r>
          </a:p>
        </p:txBody>
      </p:sp>
    </p:spTree>
    <p:extLst>
      <p:ext uri="{BB962C8B-B14F-4D97-AF65-F5344CB8AC3E}">
        <p14:creationId xmlns:p14="http://schemas.microsoft.com/office/powerpoint/2010/main" val="204109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6858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914400"/>
            <a:ext cx="7827264" cy="5029200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650" y="6299200"/>
            <a:ext cx="420688" cy="458788"/>
            <a:chOff x="120650" y="6299200"/>
            <a:chExt cx="420688" cy="458788"/>
          </a:xfrm>
          <a:solidFill>
            <a:srgbClr val="FFFFFF"/>
          </a:solidFill>
        </p:grpSpPr>
        <p:sp>
          <p:nvSpPr>
            <p:cNvPr id="32" name="Freeform 9"/>
            <p:cNvSpPr>
              <a:spLocks noChangeAspect="1" noEditPoints="1"/>
            </p:cNvSpPr>
            <p:nvPr userDrawn="1"/>
          </p:nvSpPr>
          <p:spPr bwMode="auto">
            <a:xfrm>
              <a:off x="184150" y="6523038"/>
              <a:ext cx="293688" cy="234950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3" name="Group 32"/>
            <p:cNvGrpSpPr/>
            <p:nvPr userDrawn="1"/>
          </p:nvGrpSpPr>
          <p:grpSpPr>
            <a:xfrm>
              <a:off x="120650" y="6299200"/>
              <a:ext cx="420688" cy="187326"/>
              <a:chOff x="120650" y="6299200"/>
              <a:chExt cx="420688" cy="187326"/>
            </a:xfrm>
            <a:grpFill/>
          </p:grpSpPr>
          <p:sp>
            <p:nvSpPr>
              <p:cNvPr id="34" name="Freeform 10"/>
              <p:cNvSpPr>
                <a:spLocks noChangeAspect="1"/>
              </p:cNvSpPr>
              <p:nvPr userDrawn="1"/>
            </p:nvSpPr>
            <p:spPr bwMode="auto">
              <a:xfrm>
                <a:off x="206375" y="6405563"/>
                <a:ext cx="63500" cy="79375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Freeform 11"/>
              <p:cNvSpPr>
                <a:spLocks noChangeAspect="1" noEditPoints="1"/>
              </p:cNvSpPr>
              <p:nvPr userDrawn="1"/>
            </p:nvSpPr>
            <p:spPr bwMode="auto">
              <a:xfrm>
                <a:off x="276225" y="6405563"/>
                <a:ext cx="34925" cy="79375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12"/>
              <p:cNvSpPr>
                <a:spLocks noChangeAspect="1"/>
              </p:cNvSpPr>
              <p:nvPr userDrawn="1"/>
            </p:nvSpPr>
            <p:spPr bwMode="auto">
              <a:xfrm>
                <a:off x="323850" y="6405563"/>
                <a:ext cx="90488" cy="80963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3"/>
              <p:cNvSpPr>
                <a:spLocks noChangeAspect="1"/>
              </p:cNvSpPr>
              <p:nvPr userDrawn="1"/>
            </p:nvSpPr>
            <p:spPr bwMode="auto">
              <a:xfrm>
                <a:off x="425450" y="6405563"/>
                <a:ext cx="33338" cy="79375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14"/>
              <p:cNvSpPr>
                <a:spLocks noChangeAspect="1"/>
              </p:cNvSpPr>
              <p:nvPr userDrawn="1"/>
            </p:nvSpPr>
            <p:spPr bwMode="auto">
              <a:xfrm>
                <a:off x="4635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15"/>
              <p:cNvSpPr>
                <a:spLocks noChangeAspect="1"/>
              </p:cNvSpPr>
              <p:nvPr userDrawn="1"/>
            </p:nvSpPr>
            <p:spPr bwMode="auto">
              <a:xfrm>
                <a:off x="1206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Freeform 16"/>
              <p:cNvSpPr>
                <a:spLocks noChangeAspect="1"/>
              </p:cNvSpPr>
              <p:nvPr userDrawn="1"/>
            </p:nvSpPr>
            <p:spPr bwMode="auto">
              <a:xfrm>
                <a:off x="153988" y="6300788"/>
                <a:ext cx="106363" cy="79375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" name="Freeform 17"/>
              <p:cNvSpPr>
                <a:spLocks noChangeAspect="1" noEditPoints="1"/>
              </p:cNvSpPr>
              <p:nvPr userDrawn="1"/>
            </p:nvSpPr>
            <p:spPr bwMode="auto">
              <a:xfrm>
                <a:off x="265113" y="6299200"/>
                <a:ext cx="87313" cy="79375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" name="Freeform 18"/>
              <p:cNvSpPr>
                <a:spLocks noChangeAspect="1"/>
              </p:cNvSpPr>
              <p:nvPr userDrawn="1"/>
            </p:nvSpPr>
            <p:spPr bwMode="auto">
              <a:xfrm>
                <a:off x="336550" y="6300788"/>
                <a:ext cx="77788" cy="69850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" name="Freeform 19"/>
              <p:cNvSpPr>
                <a:spLocks noChangeAspect="1" noEditPoints="1"/>
              </p:cNvSpPr>
              <p:nvPr userDrawn="1"/>
            </p:nvSpPr>
            <p:spPr bwMode="auto">
              <a:xfrm>
                <a:off x="420688" y="6299200"/>
                <a:ext cx="85725" cy="80963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18" name="Rectangle 17"/>
          <p:cNvSpPr/>
          <p:nvPr userDrawn="1"/>
        </p:nvSpPr>
        <p:spPr>
          <a:xfrm>
            <a:off x="7924800" y="6640513"/>
            <a:ext cx="1219200" cy="217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yo Reduced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736" y="1673352"/>
            <a:ext cx="652881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872B5-D737-4BBD-A059-D7D88B85645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0650" y="6299200"/>
            <a:ext cx="420688" cy="458788"/>
            <a:chOff x="120650" y="6299200"/>
            <a:chExt cx="420688" cy="458788"/>
          </a:xfrm>
          <a:solidFill>
            <a:srgbClr val="FFFFFF"/>
          </a:solidFill>
        </p:grpSpPr>
        <p:sp>
          <p:nvSpPr>
            <p:cNvPr id="32" name="Freeform 9"/>
            <p:cNvSpPr>
              <a:spLocks noChangeAspect="1" noEditPoints="1"/>
            </p:cNvSpPr>
            <p:nvPr userDrawn="1"/>
          </p:nvSpPr>
          <p:spPr bwMode="auto">
            <a:xfrm>
              <a:off x="184150" y="6523038"/>
              <a:ext cx="293688" cy="234950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3" name="Group 32"/>
            <p:cNvGrpSpPr/>
            <p:nvPr userDrawn="1"/>
          </p:nvGrpSpPr>
          <p:grpSpPr>
            <a:xfrm>
              <a:off x="120650" y="6299200"/>
              <a:ext cx="420688" cy="187326"/>
              <a:chOff x="120650" y="6299200"/>
              <a:chExt cx="420688" cy="187326"/>
            </a:xfrm>
            <a:grpFill/>
          </p:grpSpPr>
          <p:sp>
            <p:nvSpPr>
              <p:cNvPr id="34" name="Freeform 10"/>
              <p:cNvSpPr>
                <a:spLocks noChangeAspect="1"/>
              </p:cNvSpPr>
              <p:nvPr userDrawn="1"/>
            </p:nvSpPr>
            <p:spPr bwMode="auto">
              <a:xfrm>
                <a:off x="206375" y="6405563"/>
                <a:ext cx="63500" cy="79375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Freeform 11"/>
              <p:cNvSpPr>
                <a:spLocks noChangeAspect="1" noEditPoints="1"/>
              </p:cNvSpPr>
              <p:nvPr userDrawn="1"/>
            </p:nvSpPr>
            <p:spPr bwMode="auto">
              <a:xfrm>
                <a:off x="276225" y="6405563"/>
                <a:ext cx="34925" cy="79375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12"/>
              <p:cNvSpPr>
                <a:spLocks noChangeAspect="1"/>
              </p:cNvSpPr>
              <p:nvPr userDrawn="1"/>
            </p:nvSpPr>
            <p:spPr bwMode="auto">
              <a:xfrm>
                <a:off x="323850" y="6405563"/>
                <a:ext cx="90488" cy="80963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3"/>
              <p:cNvSpPr>
                <a:spLocks noChangeAspect="1"/>
              </p:cNvSpPr>
              <p:nvPr userDrawn="1"/>
            </p:nvSpPr>
            <p:spPr bwMode="auto">
              <a:xfrm>
                <a:off x="425450" y="6405563"/>
                <a:ext cx="33338" cy="79375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14"/>
              <p:cNvSpPr>
                <a:spLocks noChangeAspect="1"/>
              </p:cNvSpPr>
              <p:nvPr userDrawn="1"/>
            </p:nvSpPr>
            <p:spPr bwMode="auto">
              <a:xfrm>
                <a:off x="4635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15"/>
              <p:cNvSpPr>
                <a:spLocks noChangeAspect="1"/>
              </p:cNvSpPr>
              <p:nvPr userDrawn="1"/>
            </p:nvSpPr>
            <p:spPr bwMode="auto">
              <a:xfrm>
                <a:off x="1206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Freeform 16"/>
              <p:cNvSpPr>
                <a:spLocks noChangeAspect="1"/>
              </p:cNvSpPr>
              <p:nvPr userDrawn="1"/>
            </p:nvSpPr>
            <p:spPr bwMode="auto">
              <a:xfrm>
                <a:off x="153988" y="6300788"/>
                <a:ext cx="106363" cy="79375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" name="Freeform 17"/>
              <p:cNvSpPr>
                <a:spLocks noChangeAspect="1" noEditPoints="1"/>
              </p:cNvSpPr>
              <p:nvPr userDrawn="1"/>
            </p:nvSpPr>
            <p:spPr bwMode="auto">
              <a:xfrm>
                <a:off x="265113" y="6299200"/>
                <a:ext cx="87313" cy="79375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" name="Freeform 18"/>
              <p:cNvSpPr>
                <a:spLocks noChangeAspect="1"/>
              </p:cNvSpPr>
              <p:nvPr userDrawn="1"/>
            </p:nvSpPr>
            <p:spPr bwMode="auto">
              <a:xfrm>
                <a:off x="336550" y="6300788"/>
                <a:ext cx="77788" cy="69850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" name="Freeform 19"/>
              <p:cNvSpPr>
                <a:spLocks noChangeAspect="1" noEditPoints="1"/>
              </p:cNvSpPr>
              <p:nvPr userDrawn="1"/>
            </p:nvSpPr>
            <p:spPr bwMode="auto">
              <a:xfrm>
                <a:off x="420688" y="6299200"/>
                <a:ext cx="85725" cy="80963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525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743200"/>
            <a:ext cx="7827264" cy="1371600"/>
          </a:xfrm>
        </p:spPr>
        <p:txBody>
          <a:bodyPr anchor="b" anchorCtr="0"/>
          <a:lstStyle>
            <a:lvl1pPr algn="l">
              <a:defRPr sz="36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4114800"/>
            <a:ext cx="7827264" cy="685800"/>
          </a:xfrm>
        </p:spPr>
        <p:txBody>
          <a:bodyPr anchor="t" anchorCtr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0D53-C634-4906-90A9-066D00F9548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0650" y="6299200"/>
            <a:ext cx="420688" cy="458788"/>
            <a:chOff x="120650" y="6299200"/>
            <a:chExt cx="420688" cy="458788"/>
          </a:xfrm>
          <a:solidFill>
            <a:srgbClr val="FFFFFF"/>
          </a:solidFill>
        </p:grpSpPr>
        <p:sp>
          <p:nvSpPr>
            <p:cNvPr id="32" name="Freeform 9"/>
            <p:cNvSpPr>
              <a:spLocks noChangeAspect="1" noEditPoints="1"/>
            </p:cNvSpPr>
            <p:nvPr userDrawn="1"/>
          </p:nvSpPr>
          <p:spPr bwMode="auto">
            <a:xfrm>
              <a:off x="184150" y="6523038"/>
              <a:ext cx="293688" cy="234950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3" name="Group 32"/>
            <p:cNvGrpSpPr/>
            <p:nvPr userDrawn="1"/>
          </p:nvGrpSpPr>
          <p:grpSpPr>
            <a:xfrm>
              <a:off x="120650" y="6299200"/>
              <a:ext cx="420688" cy="187326"/>
              <a:chOff x="120650" y="6299200"/>
              <a:chExt cx="420688" cy="187326"/>
            </a:xfrm>
            <a:grpFill/>
          </p:grpSpPr>
          <p:sp>
            <p:nvSpPr>
              <p:cNvPr id="34" name="Freeform 10"/>
              <p:cNvSpPr>
                <a:spLocks noChangeAspect="1"/>
              </p:cNvSpPr>
              <p:nvPr userDrawn="1"/>
            </p:nvSpPr>
            <p:spPr bwMode="auto">
              <a:xfrm>
                <a:off x="206375" y="6405563"/>
                <a:ext cx="63500" cy="79375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Freeform 11"/>
              <p:cNvSpPr>
                <a:spLocks noChangeAspect="1" noEditPoints="1"/>
              </p:cNvSpPr>
              <p:nvPr userDrawn="1"/>
            </p:nvSpPr>
            <p:spPr bwMode="auto">
              <a:xfrm>
                <a:off x="276225" y="6405563"/>
                <a:ext cx="34925" cy="79375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12"/>
              <p:cNvSpPr>
                <a:spLocks noChangeAspect="1"/>
              </p:cNvSpPr>
              <p:nvPr userDrawn="1"/>
            </p:nvSpPr>
            <p:spPr bwMode="auto">
              <a:xfrm>
                <a:off x="323850" y="6405563"/>
                <a:ext cx="90488" cy="80963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3"/>
              <p:cNvSpPr>
                <a:spLocks noChangeAspect="1"/>
              </p:cNvSpPr>
              <p:nvPr userDrawn="1"/>
            </p:nvSpPr>
            <p:spPr bwMode="auto">
              <a:xfrm>
                <a:off x="425450" y="6405563"/>
                <a:ext cx="33338" cy="79375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14"/>
              <p:cNvSpPr>
                <a:spLocks noChangeAspect="1"/>
              </p:cNvSpPr>
              <p:nvPr userDrawn="1"/>
            </p:nvSpPr>
            <p:spPr bwMode="auto">
              <a:xfrm>
                <a:off x="4635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15"/>
              <p:cNvSpPr>
                <a:spLocks noChangeAspect="1"/>
              </p:cNvSpPr>
              <p:nvPr userDrawn="1"/>
            </p:nvSpPr>
            <p:spPr bwMode="auto">
              <a:xfrm>
                <a:off x="1206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Freeform 16"/>
              <p:cNvSpPr>
                <a:spLocks noChangeAspect="1"/>
              </p:cNvSpPr>
              <p:nvPr userDrawn="1"/>
            </p:nvSpPr>
            <p:spPr bwMode="auto">
              <a:xfrm>
                <a:off x="153988" y="6300788"/>
                <a:ext cx="106363" cy="79375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" name="Freeform 17"/>
              <p:cNvSpPr>
                <a:spLocks noChangeAspect="1" noEditPoints="1"/>
              </p:cNvSpPr>
              <p:nvPr userDrawn="1"/>
            </p:nvSpPr>
            <p:spPr bwMode="auto">
              <a:xfrm>
                <a:off x="265113" y="6299200"/>
                <a:ext cx="87313" cy="79375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" name="Freeform 18"/>
              <p:cNvSpPr>
                <a:spLocks noChangeAspect="1"/>
              </p:cNvSpPr>
              <p:nvPr userDrawn="1"/>
            </p:nvSpPr>
            <p:spPr bwMode="auto">
              <a:xfrm>
                <a:off x="336550" y="6300788"/>
                <a:ext cx="77788" cy="69850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" name="Freeform 19"/>
              <p:cNvSpPr>
                <a:spLocks noChangeAspect="1" noEditPoints="1"/>
              </p:cNvSpPr>
              <p:nvPr userDrawn="1"/>
            </p:nvSpPr>
            <p:spPr bwMode="auto">
              <a:xfrm>
                <a:off x="420688" y="6299200"/>
                <a:ext cx="85725" cy="80963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21424" y="6400800"/>
            <a:ext cx="2170176" cy="228600"/>
          </a:xfrm>
        </p:spPr>
        <p:txBody>
          <a:bodyPr/>
          <a:lstStyle/>
          <a:p>
            <a:r>
              <a:rPr lang="en-US" dirty="0"/>
              <a:t>Department of Neuroscience</a:t>
            </a:r>
          </a:p>
        </p:txBody>
      </p:sp>
    </p:spTree>
    <p:extLst>
      <p:ext uri="{BB962C8B-B14F-4D97-AF65-F5344CB8AC3E}">
        <p14:creationId xmlns:p14="http://schemas.microsoft.com/office/powerpoint/2010/main" val="303183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044A-FD8A-487B-A238-D71615352E4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20650" y="6299200"/>
            <a:ext cx="420688" cy="458788"/>
            <a:chOff x="120650" y="6299200"/>
            <a:chExt cx="420688" cy="458788"/>
          </a:xfrm>
          <a:solidFill>
            <a:srgbClr val="FFFFFF"/>
          </a:solidFill>
        </p:grpSpPr>
        <p:sp>
          <p:nvSpPr>
            <p:cNvPr id="33" name="Freeform 9"/>
            <p:cNvSpPr>
              <a:spLocks noChangeAspect="1" noEditPoints="1"/>
            </p:cNvSpPr>
            <p:nvPr userDrawn="1"/>
          </p:nvSpPr>
          <p:spPr bwMode="auto">
            <a:xfrm>
              <a:off x="184150" y="6523038"/>
              <a:ext cx="293688" cy="234950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4" name="Group 33"/>
            <p:cNvGrpSpPr/>
            <p:nvPr userDrawn="1"/>
          </p:nvGrpSpPr>
          <p:grpSpPr>
            <a:xfrm>
              <a:off x="120650" y="6299200"/>
              <a:ext cx="420688" cy="187326"/>
              <a:chOff x="120650" y="6299200"/>
              <a:chExt cx="420688" cy="187326"/>
            </a:xfrm>
            <a:grpFill/>
          </p:grpSpPr>
          <p:sp>
            <p:nvSpPr>
              <p:cNvPr id="35" name="Freeform 10"/>
              <p:cNvSpPr>
                <a:spLocks noChangeAspect="1"/>
              </p:cNvSpPr>
              <p:nvPr userDrawn="1"/>
            </p:nvSpPr>
            <p:spPr bwMode="auto">
              <a:xfrm>
                <a:off x="206375" y="6405563"/>
                <a:ext cx="63500" cy="79375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11"/>
              <p:cNvSpPr>
                <a:spLocks noChangeAspect="1" noEditPoints="1"/>
              </p:cNvSpPr>
              <p:nvPr userDrawn="1"/>
            </p:nvSpPr>
            <p:spPr bwMode="auto">
              <a:xfrm>
                <a:off x="276225" y="6405563"/>
                <a:ext cx="34925" cy="79375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2"/>
              <p:cNvSpPr>
                <a:spLocks noChangeAspect="1"/>
              </p:cNvSpPr>
              <p:nvPr userDrawn="1"/>
            </p:nvSpPr>
            <p:spPr bwMode="auto">
              <a:xfrm>
                <a:off x="323850" y="6405563"/>
                <a:ext cx="90488" cy="80963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13"/>
              <p:cNvSpPr>
                <a:spLocks noChangeAspect="1"/>
              </p:cNvSpPr>
              <p:nvPr userDrawn="1"/>
            </p:nvSpPr>
            <p:spPr bwMode="auto">
              <a:xfrm>
                <a:off x="425450" y="6405563"/>
                <a:ext cx="33338" cy="79375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14"/>
              <p:cNvSpPr>
                <a:spLocks noChangeAspect="1"/>
              </p:cNvSpPr>
              <p:nvPr userDrawn="1"/>
            </p:nvSpPr>
            <p:spPr bwMode="auto">
              <a:xfrm>
                <a:off x="4635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Freeform 15"/>
              <p:cNvSpPr>
                <a:spLocks noChangeAspect="1"/>
              </p:cNvSpPr>
              <p:nvPr userDrawn="1"/>
            </p:nvSpPr>
            <p:spPr bwMode="auto">
              <a:xfrm>
                <a:off x="1206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" name="Freeform 16"/>
              <p:cNvSpPr>
                <a:spLocks noChangeAspect="1"/>
              </p:cNvSpPr>
              <p:nvPr userDrawn="1"/>
            </p:nvSpPr>
            <p:spPr bwMode="auto">
              <a:xfrm>
                <a:off x="153988" y="6300788"/>
                <a:ext cx="106363" cy="79375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" name="Freeform 17"/>
              <p:cNvSpPr>
                <a:spLocks noChangeAspect="1" noEditPoints="1"/>
              </p:cNvSpPr>
              <p:nvPr userDrawn="1"/>
            </p:nvSpPr>
            <p:spPr bwMode="auto">
              <a:xfrm>
                <a:off x="265113" y="6299200"/>
                <a:ext cx="87313" cy="79375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" name="Freeform 18"/>
              <p:cNvSpPr>
                <a:spLocks noChangeAspect="1"/>
              </p:cNvSpPr>
              <p:nvPr userDrawn="1"/>
            </p:nvSpPr>
            <p:spPr bwMode="auto">
              <a:xfrm>
                <a:off x="336550" y="6300788"/>
                <a:ext cx="77788" cy="69850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" name="Freeform 19"/>
              <p:cNvSpPr>
                <a:spLocks noChangeAspect="1" noEditPoints="1"/>
              </p:cNvSpPr>
              <p:nvPr userDrawn="1"/>
            </p:nvSpPr>
            <p:spPr bwMode="auto">
              <a:xfrm>
                <a:off x="420688" y="6299200"/>
                <a:ext cx="85725" cy="80963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53AA8-66C9-4E03-B7C3-A289F2F9FB5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20650" y="6299200"/>
            <a:ext cx="420688" cy="458788"/>
            <a:chOff x="120650" y="6299200"/>
            <a:chExt cx="420688" cy="458788"/>
          </a:xfrm>
          <a:solidFill>
            <a:srgbClr val="FFFFFF"/>
          </a:solidFill>
        </p:grpSpPr>
        <p:sp>
          <p:nvSpPr>
            <p:cNvPr id="35" name="Freeform 9"/>
            <p:cNvSpPr>
              <a:spLocks noChangeAspect="1" noEditPoints="1"/>
            </p:cNvSpPr>
            <p:nvPr userDrawn="1"/>
          </p:nvSpPr>
          <p:spPr bwMode="auto">
            <a:xfrm>
              <a:off x="184150" y="6523038"/>
              <a:ext cx="293688" cy="234950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120650" y="6299200"/>
              <a:ext cx="420688" cy="187326"/>
              <a:chOff x="120650" y="6299200"/>
              <a:chExt cx="420688" cy="187326"/>
            </a:xfrm>
            <a:grpFill/>
          </p:grpSpPr>
          <p:sp>
            <p:nvSpPr>
              <p:cNvPr id="37" name="Freeform 10"/>
              <p:cNvSpPr>
                <a:spLocks noChangeAspect="1"/>
              </p:cNvSpPr>
              <p:nvPr userDrawn="1"/>
            </p:nvSpPr>
            <p:spPr bwMode="auto">
              <a:xfrm>
                <a:off x="206375" y="6405563"/>
                <a:ext cx="63500" cy="79375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11"/>
              <p:cNvSpPr>
                <a:spLocks noChangeAspect="1" noEditPoints="1"/>
              </p:cNvSpPr>
              <p:nvPr userDrawn="1"/>
            </p:nvSpPr>
            <p:spPr bwMode="auto">
              <a:xfrm>
                <a:off x="276225" y="6405563"/>
                <a:ext cx="34925" cy="79375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12"/>
              <p:cNvSpPr>
                <a:spLocks noChangeAspect="1"/>
              </p:cNvSpPr>
              <p:nvPr userDrawn="1"/>
            </p:nvSpPr>
            <p:spPr bwMode="auto">
              <a:xfrm>
                <a:off x="323850" y="6405563"/>
                <a:ext cx="90488" cy="80963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Freeform 13"/>
              <p:cNvSpPr>
                <a:spLocks noChangeAspect="1"/>
              </p:cNvSpPr>
              <p:nvPr userDrawn="1"/>
            </p:nvSpPr>
            <p:spPr bwMode="auto">
              <a:xfrm>
                <a:off x="425450" y="6405563"/>
                <a:ext cx="33338" cy="79375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" name="Freeform 14"/>
              <p:cNvSpPr>
                <a:spLocks noChangeAspect="1"/>
              </p:cNvSpPr>
              <p:nvPr userDrawn="1"/>
            </p:nvSpPr>
            <p:spPr bwMode="auto">
              <a:xfrm>
                <a:off x="4635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" name="Freeform 15"/>
              <p:cNvSpPr>
                <a:spLocks noChangeAspect="1"/>
              </p:cNvSpPr>
              <p:nvPr userDrawn="1"/>
            </p:nvSpPr>
            <p:spPr bwMode="auto">
              <a:xfrm>
                <a:off x="1206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" name="Freeform 16"/>
              <p:cNvSpPr>
                <a:spLocks noChangeAspect="1"/>
              </p:cNvSpPr>
              <p:nvPr userDrawn="1"/>
            </p:nvSpPr>
            <p:spPr bwMode="auto">
              <a:xfrm>
                <a:off x="153988" y="6300788"/>
                <a:ext cx="106363" cy="79375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" name="Freeform 17"/>
              <p:cNvSpPr>
                <a:spLocks noChangeAspect="1" noEditPoints="1"/>
              </p:cNvSpPr>
              <p:nvPr userDrawn="1"/>
            </p:nvSpPr>
            <p:spPr bwMode="auto">
              <a:xfrm>
                <a:off x="265113" y="6299200"/>
                <a:ext cx="87313" cy="79375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5" name="Freeform 18"/>
              <p:cNvSpPr>
                <a:spLocks noChangeAspect="1"/>
              </p:cNvSpPr>
              <p:nvPr userDrawn="1"/>
            </p:nvSpPr>
            <p:spPr bwMode="auto">
              <a:xfrm>
                <a:off x="336550" y="6300788"/>
                <a:ext cx="77788" cy="69850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6" name="Freeform 19"/>
              <p:cNvSpPr>
                <a:spLocks noChangeAspect="1" noEditPoints="1"/>
              </p:cNvSpPr>
              <p:nvPr userDrawn="1"/>
            </p:nvSpPr>
            <p:spPr bwMode="auto">
              <a:xfrm>
                <a:off x="420688" y="6299200"/>
                <a:ext cx="85725" cy="80963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23" name="Rectangle 22"/>
          <p:cNvSpPr/>
          <p:nvPr userDrawn="1"/>
        </p:nvSpPr>
        <p:spPr>
          <a:xfrm>
            <a:off x="7924800" y="6640513"/>
            <a:ext cx="1219200" cy="217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21424" y="6400800"/>
            <a:ext cx="2170176" cy="228600"/>
          </a:xfrm>
        </p:spPr>
        <p:txBody>
          <a:bodyPr/>
          <a:lstStyle/>
          <a:p>
            <a:r>
              <a:rPr lang="en-US" dirty="0"/>
              <a:t>Department of Neuroscience</a:t>
            </a:r>
          </a:p>
        </p:txBody>
      </p: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6858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C50F8-DCE3-43C1-9F30-744A9301458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20650" y="6299200"/>
            <a:ext cx="420688" cy="458788"/>
            <a:chOff x="120650" y="6299200"/>
            <a:chExt cx="420688" cy="458788"/>
          </a:xfrm>
          <a:solidFill>
            <a:srgbClr val="FFFFFF"/>
          </a:solidFill>
        </p:grpSpPr>
        <p:sp>
          <p:nvSpPr>
            <p:cNvPr id="31" name="Freeform 9"/>
            <p:cNvSpPr>
              <a:spLocks noChangeAspect="1" noEditPoints="1"/>
            </p:cNvSpPr>
            <p:nvPr userDrawn="1"/>
          </p:nvSpPr>
          <p:spPr bwMode="auto">
            <a:xfrm>
              <a:off x="184150" y="6523038"/>
              <a:ext cx="293688" cy="234950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2" name="Group 31"/>
            <p:cNvGrpSpPr/>
            <p:nvPr userDrawn="1"/>
          </p:nvGrpSpPr>
          <p:grpSpPr>
            <a:xfrm>
              <a:off x="120650" y="6299200"/>
              <a:ext cx="420688" cy="187326"/>
              <a:chOff x="120650" y="6299200"/>
              <a:chExt cx="420688" cy="187326"/>
            </a:xfrm>
            <a:grpFill/>
          </p:grpSpPr>
          <p:sp>
            <p:nvSpPr>
              <p:cNvPr id="33" name="Freeform 10"/>
              <p:cNvSpPr>
                <a:spLocks noChangeAspect="1"/>
              </p:cNvSpPr>
              <p:nvPr userDrawn="1"/>
            </p:nvSpPr>
            <p:spPr bwMode="auto">
              <a:xfrm>
                <a:off x="206375" y="6405563"/>
                <a:ext cx="63500" cy="79375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Freeform 11"/>
              <p:cNvSpPr>
                <a:spLocks noChangeAspect="1" noEditPoints="1"/>
              </p:cNvSpPr>
              <p:nvPr userDrawn="1"/>
            </p:nvSpPr>
            <p:spPr bwMode="auto">
              <a:xfrm>
                <a:off x="276225" y="6405563"/>
                <a:ext cx="34925" cy="79375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Freeform 12"/>
              <p:cNvSpPr>
                <a:spLocks noChangeAspect="1"/>
              </p:cNvSpPr>
              <p:nvPr userDrawn="1"/>
            </p:nvSpPr>
            <p:spPr bwMode="auto">
              <a:xfrm>
                <a:off x="323850" y="6405563"/>
                <a:ext cx="90488" cy="80963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13"/>
              <p:cNvSpPr>
                <a:spLocks noChangeAspect="1"/>
              </p:cNvSpPr>
              <p:nvPr userDrawn="1"/>
            </p:nvSpPr>
            <p:spPr bwMode="auto">
              <a:xfrm>
                <a:off x="425450" y="6405563"/>
                <a:ext cx="33338" cy="79375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4"/>
              <p:cNvSpPr>
                <a:spLocks noChangeAspect="1"/>
              </p:cNvSpPr>
              <p:nvPr userDrawn="1"/>
            </p:nvSpPr>
            <p:spPr bwMode="auto">
              <a:xfrm>
                <a:off x="4635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15"/>
              <p:cNvSpPr>
                <a:spLocks noChangeAspect="1"/>
              </p:cNvSpPr>
              <p:nvPr userDrawn="1"/>
            </p:nvSpPr>
            <p:spPr bwMode="auto">
              <a:xfrm>
                <a:off x="1206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16"/>
              <p:cNvSpPr>
                <a:spLocks noChangeAspect="1"/>
              </p:cNvSpPr>
              <p:nvPr userDrawn="1"/>
            </p:nvSpPr>
            <p:spPr bwMode="auto">
              <a:xfrm>
                <a:off x="153988" y="6300788"/>
                <a:ext cx="106363" cy="79375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Freeform 17"/>
              <p:cNvSpPr>
                <a:spLocks noChangeAspect="1" noEditPoints="1"/>
              </p:cNvSpPr>
              <p:nvPr userDrawn="1"/>
            </p:nvSpPr>
            <p:spPr bwMode="auto">
              <a:xfrm>
                <a:off x="265113" y="6299200"/>
                <a:ext cx="87313" cy="79375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" name="Freeform 18"/>
              <p:cNvSpPr>
                <a:spLocks noChangeAspect="1"/>
              </p:cNvSpPr>
              <p:nvPr userDrawn="1"/>
            </p:nvSpPr>
            <p:spPr bwMode="auto">
              <a:xfrm>
                <a:off x="336550" y="6300788"/>
                <a:ext cx="77788" cy="69850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" name="Freeform 19"/>
              <p:cNvSpPr>
                <a:spLocks noChangeAspect="1" noEditPoints="1"/>
              </p:cNvSpPr>
              <p:nvPr userDrawn="1"/>
            </p:nvSpPr>
            <p:spPr bwMode="auto">
              <a:xfrm>
                <a:off x="420688" y="6299200"/>
                <a:ext cx="85725" cy="80963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20650" y="6299200"/>
            <a:ext cx="420688" cy="458788"/>
            <a:chOff x="120650" y="6299200"/>
            <a:chExt cx="420688" cy="458788"/>
          </a:xfrm>
          <a:solidFill>
            <a:srgbClr val="FFFFFF"/>
          </a:solidFill>
        </p:grpSpPr>
        <p:sp>
          <p:nvSpPr>
            <p:cNvPr id="30" name="Freeform 9"/>
            <p:cNvSpPr>
              <a:spLocks noChangeAspect="1" noEditPoints="1"/>
            </p:cNvSpPr>
            <p:nvPr userDrawn="1"/>
          </p:nvSpPr>
          <p:spPr bwMode="auto">
            <a:xfrm>
              <a:off x="184150" y="6523038"/>
              <a:ext cx="293688" cy="234950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1" name="Group 30"/>
            <p:cNvGrpSpPr/>
            <p:nvPr userDrawn="1"/>
          </p:nvGrpSpPr>
          <p:grpSpPr>
            <a:xfrm>
              <a:off x="120650" y="6299200"/>
              <a:ext cx="420688" cy="187326"/>
              <a:chOff x="120650" y="6299200"/>
              <a:chExt cx="420688" cy="187326"/>
            </a:xfrm>
            <a:grpFill/>
          </p:grpSpPr>
          <p:sp>
            <p:nvSpPr>
              <p:cNvPr id="32" name="Freeform 10"/>
              <p:cNvSpPr>
                <a:spLocks noChangeAspect="1"/>
              </p:cNvSpPr>
              <p:nvPr userDrawn="1"/>
            </p:nvSpPr>
            <p:spPr bwMode="auto">
              <a:xfrm>
                <a:off x="206375" y="6405563"/>
                <a:ext cx="63500" cy="79375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Freeform 11"/>
              <p:cNvSpPr>
                <a:spLocks noChangeAspect="1" noEditPoints="1"/>
              </p:cNvSpPr>
              <p:nvPr userDrawn="1"/>
            </p:nvSpPr>
            <p:spPr bwMode="auto">
              <a:xfrm>
                <a:off x="276225" y="6405563"/>
                <a:ext cx="34925" cy="79375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Freeform 12"/>
              <p:cNvSpPr>
                <a:spLocks noChangeAspect="1"/>
              </p:cNvSpPr>
              <p:nvPr userDrawn="1"/>
            </p:nvSpPr>
            <p:spPr bwMode="auto">
              <a:xfrm>
                <a:off x="323850" y="6405563"/>
                <a:ext cx="90488" cy="80963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Freeform 13"/>
              <p:cNvSpPr>
                <a:spLocks noChangeAspect="1"/>
              </p:cNvSpPr>
              <p:nvPr userDrawn="1"/>
            </p:nvSpPr>
            <p:spPr bwMode="auto">
              <a:xfrm>
                <a:off x="425450" y="6405563"/>
                <a:ext cx="33338" cy="79375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14"/>
              <p:cNvSpPr>
                <a:spLocks noChangeAspect="1"/>
              </p:cNvSpPr>
              <p:nvPr userDrawn="1"/>
            </p:nvSpPr>
            <p:spPr bwMode="auto">
              <a:xfrm>
                <a:off x="4635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5"/>
              <p:cNvSpPr>
                <a:spLocks noChangeAspect="1"/>
              </p:cNvSpPr>
              <p:nvPr userDrawn="1"/>
            </p:nvSpPr>
            <p:spPr bwMode="auto">
              <a:xfrm>
                <a:off x="1206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16"/>
              <p:cNvSpPr>
                <a:spLocks noChangeAspect="1"/>
              </p:cNvSpPr>
              <p:nvPr userDrawn="1"/>
            </p:nvSpPr>
            <p:spPr bwMode="auto">
              <a:xfrm>
                <a:off x="153988" y="6300788"/>
                <a:ext cx="106363" cy="79375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17"/>
              <p:cNvSpPr>
                <a:spLocks noChangeAspect="1" noEditPoints="1"/>
              </p:cNvSpPr>
              <p:nvPr userDrawn="1"/>
            </p:nvSpPr>
            <p:spPr bwMode="auto">
              <a:xfrm>
                <a:off x="265113" y="6299200"/>
                <a:ext cx="87313" cy="79375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Freeform 18"/>
              <p:cNvSpPr>
                <a:spLocks noChangeAspect="1"/>
              </p:cNvSpPr>
              <p:nvPr userDrawn="1"/>
            </p:nvSpPr>
            <p:spPr bwMode="auto">
              <a:xfrm>
                <a:off x="336550" y="6300788"/>
                <a:ext cx="77788" cy="69850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" name="Freeform 19"/>
              <p:cNvSpPr>
                <a:spLocks noChangeAspect="1" noEditPoints="1"/>
              </p:cNvSpPr>
              <p:nvPr userDrawn="1"/>
            </p:nvSpPr>
            <p:spPr bwMode="auto">
              <a:xfrm>
                <a:off x="420688" y="6299200"/>
                <a:ext cx="85725" cy="80963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3" name="Rectangle 2"/>
          <p:cNvSpPr/>
          <p:nvPr userDrawn="1"/>
        </p:nvSpPr>
        <p:spPr>
          <a:xfrm>
            <a:off x="7924800" y="6640513"/>
            <a:ext cx="1219200" cy="217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2807208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7200"/>
            <a:ext cx="4910328" cy="5715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1371600"/>
            <a:ext cx="2807208" cy="4800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85632" y="6528816"/>
            <a:ext cx="658368" cy="1097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19A0-957E-4CCA-92E6-30598F31B87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20650" y="6299200"/>
            <a:ext cx="420688" cy="458788"/>
            <a:chOff x="120650" y="6299200"/>
            <a:chExt cx="420688" cy="458788"/>
          </a:xfrm>
          <a:solidFill>
            <a:srgbClr val="FFFFFF"/>
          </a:solidFill>
        </p:grpSpPr>
        <p:sp>
          <p:nvSpPr>
            <p:cNvPr id="33" name="Freeform 9"/>
            <p:cNvSpPr>
              <a:spLocks noChangeAspect="1" noEditPoints="1"/>
            </p:cNvSpPr>
            <p:nvPr userDrawn="1"/>
          </p:nvSpPr>
          <p:spPr bwMode="auto">
            <a:xfrm>
              <a:off x="184150" y="6523038"/>
              <a:ext cx="293688" cy="234950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4" name="Group 33"/>
            <p:cNvGrpSpPr/>
            <p:nvPr userDrawn="1"/>
          </p:nvGrpSpPr>
          <p:grpSpPr>
            <a:xfrm>
              <a:off x="120650" y="6299200"/>
              <a:ext cx="420688" cy="187326"/>
              <a:chOff x="120650" y="6299200"/>
              <a:chExt cx="420688" cy="187326"/>
            </a:xfrm>
            <a:grpFill/>
          </p:grpSpPr>
          <p:sp>
            <p:nvSpPr>
              <p:cNvPr id="35" name="Freeform 10"/>
              <p:cNvSpPr>
                <a:spLocks noChangeAspect="1"/>
              </p:cNvSpPr>
              <p:nvPr userDrawn="1"/>
            </p:nvSpPr>
            <p:spPr bwMode="auto">
              <a:xfrm>
                <a:off x="206375" y="6405563"/>
                <a:ext cx="63500" cy="79375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11"/>
              <p:cNvSpPr>
                <a:spLocks noChangeAspect="1" noEditPoints="1"/>
              </p:cNvSpPr>
              <p:nvPr userDrawn="1"/>
            </p:nvSpPr>
            <p:spPr bwMode="auto">
              <a:xfrm>
                <a:off x="276225" y="6405563"/>
                <a:ext cx="34925" cy="79375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2"/>
              <p:cNvSpPr>
                <a:spLocks noChangeAspect="1"/>
              </p:cNvSpPr>
              <p:nvPr userDrawn="1"/>
            </p:nvSpPr>
            <p:spPr bwMode="auto">
              <a:xfrm>
                <a:off x="323850" y="6405563"/>
                <a:ext cx="90488" cy="80963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13"/>
              <p:cNvSpPr>
                <a:spLocks noChangeAspect="1"/>
              </p:cNvSpPr>
              <p:nvPr userDrawn="1"/>
            </p:nvSpPr>
            <p:spPr bwMode="auto">
              <a:xfrm>
                <a:off x="425450" y="6405563"/>
                <a:ext cx="33338" cy="79375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14"/>
              <p:cNvSpPr>
                <a:spLocks noChangeAspect="1"/>
              </p:cNvSpPr>
              <p:nvPr userDrawn="1"/>
            </p:nvSpPr>
            <p:spPr bwMode="auto">
              <a:xfrm>
                <a:off x="4635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Freeform 15"/>
              <p:cNvSpPr>
                <a:spLocks noChangeAspect="1"/>
              </p:cNvSpPr>
              <p:nvPr userDrawn="1"/>
            </p:nvSpPr>
            <p:spPr bwMode="auto">
              <a:xfrm>
                <a:off x="1206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" name="Freeform 16"/>
              <p:cNvSpPr>
                <a:spLocks noChangeAspect="1"/>
              </p:cNvSpPr>
              <p:nvPr userDrawn="1"/>
            </p:nvSpPr>
            <p:spPr bwMode="auto">
              <a:xfrm>
                <a:off x="153988" y="6300788"/>
                <a:ext cx="106363" cy="79375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" name="Freeform 17"/>
              <p:cNvSpPr>
                <a:spLocks noChangeAspect="1" noEditPoints="1"/>
              </p:cNvSpPr>
              <p:nvPr userDrawn="1"/>
            </p:nvSpPr>
            <p:spPr bwMode="auto">
              <a:xfrm>
                <a:off x="265113" y="6299200"/>
                <a:ext cx="87313" cy="79375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" name="Freeform 18"/>
              <p:cNvSpPr>
                <a:spLocks noChangeAspect="1"/>
              </p:cNvSpPr>
              <p:nvPr userDrawn="1"/>
            </p:nvSpPr>
            <p:spPr bwMode="auto">
              <a:xfrm>
                <a:off x="336550" y="6300788"/>
                <a:ext cx="77788" cy="69850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" name="Freeform 19"/>
              <p:cNvSpPr>
                <a:spLocks noChangeAspect="1" noEditPoints="1"/>
              </p:cNvSpPr>
              <p:nvPr userDrawn="1"/>
            </p:nvSpPr>
            <p:spPr bwMode="auto">
              <a:xfrm>
                <a:off x="420688" y="6299200"/>
                <a:ext cx="85725" cy="80963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88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46AD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6858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371600"/>
            <a:ext cx="7827264" cy="4800600"/>
          </a:xfrm>
          <a:prstGeom prst="rect">
            <a:avLst/>
          </a:prstGeom>
        </p:spPr>
        <p:txBody>
          <a:bodyPr vert="horz" lIns="0" tIns="22860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4248" y="6172200"/>
            <a:ext cx="6510528" cy="457200"/>
          </a:xfrm>
          <a:prstGeom prst="rect">
            <a:avLst/>
          </a:prstGeom>
        </p:spPr>
        <p:txBody>
          <a:bodyPr vert="horz" lIns="0" tIns="45720" rIns="0" bIns="0" rtlCol="0" anchor="t" anchorCtr="0"/>
          <a:lstStyle>
            <a:lvl1pPr algn="r">
              <a:lnSpc>
                <a:spcPct val="90000"/>
              </a:lnSpc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of Neuroscience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5632" y="6931152"/>
            <a:ext cx="658368" cy="109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CED872B5-D737-4BBD-A059-D7D88B85645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20650" y="6299200"/>
            <a:ext cx="420688" cy="458788"/>
            <a:chOff x="120650" y="6299200"/>
            <a:chExt cx="420688" cy="458788"/>
          </a:xfrm>
          <a:solidFill>
            <a:srgbClr val="FFFFFF"/>
          </a:solidFill>
        </p:grpSpPr>
        <p:sp>
          <p:nvSpPr>
            <p:cNvPr id="9" name="Freeform 9"/>
            <p:cNvSpPr>
              <a:spLocks noChangeAspect="1" noEditPoints="1"/>
            </p:cNvSpPr>
            <p:nvPr userDrawn="1"/>
          </p:nvSpPr>
          <p:spPr bwMode="auto">
            <a:xfrm>
              <a:off x="184150" y="6523038"/>
              <a:ext cx="293688" cy="234950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20650" y="6299200"/>
              <a:ext cx="420688" cy="187326"/>
              <a:chOff x="120650" y="6299200"/>
              <a:chExt cx="420688" cy="187326"/>
            </a:xfrm>
            <a:grpFill/>
          </p:grpSpPr>
          <p:sp>
            <p:nvSpPr>
              <p:cNvPr id="11" name="Freeform 10"/>
              <p:cNvSpPr>
                <a:spLocks noChangeAspect="1"/>
              </p:cNvSpPr>
              <p:nvPr userDrawn="1"/>
            </p:nvSpPr>
            <p:spPr bwMode="auto">
              <a:xfrm>
                <a:off x="206375" y="6405563"/>
                <a:ext cx="63500" cy="79375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Freeform 11"/>
              <p:cNvSpPr>
                <a:spLocks noChangeAspect="1" noEditPoints="1"/>
              </p:cNvSpPr>
              <p:nvPr userDrawn="1"/>
            </p:nvSpPr>
            <p:spPr bwMode="auto">
              <a:xfrm>
                <a:off x="276225" y="6405563"/>
                <a:ext cx="34925" cy="79375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" name="Freeform 12"/>
              <p:cNvSpPr>
                <a:spLocks noChangeAspect="1"/>
              </p:cNvSpPr>
              <p:nvPr userDrawn="1"/>
            </p:nvSpPr>
            <p:spPr bwMode="auto">
              <a:xfrm>
                <a:off x="323850" y="6405563"/>
                <a:ext cx="90488" cy="80963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Freeform 13"/>
              <p:cNvSpPr>
                <a:spLocks noChangeAspect="1"/>
              </p:cNvSpPr>
              <p:nvPr userDrawn="1"/>
            </p:nvSpPr>
            <p:spPr bwMode="auto">
              <a:xfrm>
                <a:off x="425450" y="6405563"/>
                <a:ext cx="33338" cy="79375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Freeform 14"/>
              <p:cNvSpPr>
                <a:spLocks noChangeAspect="1"/>
              </p:cNvSpPr>
              <p:nvPr userDrawn="1"/>
            </p:nvSpPr>
            <p:spPr bwMode="auto">
              <a:xfrm>
                <a:off x="4635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Freeform 15"/>
              <p:cNvSpPr>
                <a:spLocks noChangeAspect="1"/>
              </p:cNvSpPr>
              <p:nvPr userDrawn="1"/>
            </p:nvSpPr>
            <p:spPr bwMode="auto">
              <a:xfrm>
                <a:off x="1206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Freeform 16"/>
              <p:cNvSpPr>
                <a:spLocks noChangeAspect="1"/>
              </p:cNvSpPr>
              <p:nvPr userDrawn="1"/>
            </p:nvSpPr>
            <p:spPr bwMode="auto">
              <a:xfrm>
                <a:off x="153988" y="6300788"/>
                <a:ext cx="106363" cy="79375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Freeform 17"/>
              <p:cNvSpPr>
                <a:spLocks noChangeAspect="1" noEditPoints="1"/>
              </p:cNvSpPr>
              <p:nvPr userDrawn="1"/>
            </p:nvSpPr>
            <p:spPr bwMode="auto">
              <a:xfrm>
                <a:off x="265113" y="6299200"/>
                <a:ext cx="87313" cy="79375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Freeform 18"/>
              <p:cNvSpPr>
                <a:spLocks noChangeAspect="1"/>
              </p:cNvSpPr>
              <p:nvPr userDrawn="1"/>
            </p:nvSpPr>
            <p:spPr bwMode="auto">
              <a:xfrm>
                <a:off x="336550" y="6300788"/>
                <a:ext cx="77788" cy="69850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Freeform 19"/>
              <p:cNvSpPr>
                <a:spLocks noChangeAspect="1" noEditPoints="1"/>
              </p:cNvSpPr>
              <p:nvPr userDrawn="1"/>
            </p:nvSpPr>
            <p:spPr bwMode="auto">
              <a:xfrm>
                <a:off x="420688" y="6299200"/>
                <a:ext cx="85725" cy="80963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908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2" r:id="rId16"/>
    <p:sldLayoutId id="2147483693" r:id="rId17"/>
    <p:sldLayoutId id="214748369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500"/>
        </a:spcBef>
        <a:buClr>
          <a:schemeClr val="tx2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3495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Neuropathology &amp; Genetics of Parkinsonism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58368" y="4114800"/>
            <a:ext cx="7827264" cy="1295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Dennis W. Dickson MD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Department of Neuroscience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Mayo Clinic, Jacksonville, FL</a:t>
            </a:r>
          </a:p>
        </p:txBody>
      </p:sp>
    </p:spTree>
    <p:extLst>
      <p:ext uri="{BB962C8B-B14F-4D97-AF65-F5344CB8AC3E}">
        <p14:creationId xmlns:p14="http://schemas.microsoft.com/office/powerpoint/2010/main" val="2943001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C0895F-28ED-40EE-8946-33CE59E86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848963" cy="619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0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294128-43FA-42FF-B598-74EA5A3EA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dirty="0"/>
              <a:t>GBA and LBD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DCFD0D2-7FF7-4CB5-AFF4-BA9E8FF28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09" y="838200"/>
            <a:ext cx="8229600" cy="3527119"/>
          </a:xfrm>
        </p:spPr>
        <p:txBody>
          <a:bodyPr/>
          <a:lstStyle/>
          <a:p>
            <a:r>
              <a:rPr lang="en-US" sz="2400" dirty="0"/>
              <a:t>Gaucher disease (GD) - frequent lysosomal storage disease due to mutations in glucocerebrosidase 1 (GBA)</a:t>
            </a:r>
          </a:p>
          <a:p>
            <a:r>
              <a:rPr lang="en-US" sz="2400" dirty="0"/>
              <a:t>Glucocerebrosidase (GCase) hydrolyses glycolipid glucocerebroside to ceramide and glucose</a:t>
            </a:r>
          </a:p>
          <a:p>
            <a:r>
              <a:rPr lang="en-US" sz="2400" dirty="0"/>
              <a:t>Epidemiological show association between GBA and both PD and LBD</a:t>
            </a:r>
          </a:p>
          <a:p>
            <a:r>
              <a:rPr lang="en-US" sz="2400" dirty="0"/>
              <a:t>Suggests a role for lysosomal dysfunction in PD and LBD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14C7D94-5FDC-45DC-B9BF-F152315328A0}"/>
              </a:ext>
            </a:extLst>
          </p:cNvPr>
          <p:cNvSpPr/>
          <p:nvPr/>
        </p:nvSpPr>
        <p:spPr>
          <a:xfrm>
            <a:off x="460376" y="5257800"/>
            <a:ext cx="8228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chemeClr val="tx2"/>
                </a:solidFill>
              </a:rPr>
              <a:t>Gatto EM, et al. Parkinsonisms and glucocerebrosidase deficiency: A comprehensive review for molecular and cellular mechanism of glucocerebrosidase deficiency. Brain Sci. 2019;9(2). doi: 10.3390/brainsci9020030</a:t>
            </a:r>
          </a:p>
        </p:txBody>
      </p:sp>
    </p:spTree>
    <p:extLst>
      <p:ext uri="{BB962C8B-B14F-4D97-AF65-F5344CB8AC3E}">
        <p14:creationId xmlns:p14="http://schemas.microsoft.com/office/powerpoint/2010/main" val="2623929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431" y="5562600"/>
            <a:ext cx="8648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Davis MY, et al. Association of GBA mutations and the E326K polymorphism with motor and cognitive progression in Parkinson disease. JAMA Neurol 2016;73:1217-1224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64FD32E9-1EFD-468B-B235-3BBB2B0DF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230188"/>
            <a:ext cx="8228013" cy="535531"/>
          </a:xfrm>
        </p:spPr>
        <p:txBody>
          <a:bodyPr/>
          <a:lstStyle/>
          <a:p>
            <a:r>
              <a:rPr lang="en-US" sz="3200" dirty="0"/>
              <a:t>GBA associated with dementia in PD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B36A8BA-F2F4-4E1E-8E88-E4E2FB42371D}"/>
              </a:ext>
            </a:extLst>
          </p:cNvPr>
          <p:cNvGrpSpPr/>
          <p:nvPr/>
        </p:nvGrpSpPr>
        <p:grpSpPr>
          <a:xfrm>
            <a:off x="559904" y="2209800"/>
            <a:ext cx="8037444" cy="3319546"/>
            <a:chOff x="559904" y="2319254"/>
            <a:chExt cx="8037444" cy="331954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904" y="2319254"/>
              <a:ext cx="7568566" cy="3319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xmlns="" id="{9BDBA803-B760-4B8F-801C-D17B7F03E69D}"/>
                </a:ext>
              </a:extLst>
            </p:cNvPr>
            <p:cNvSpPr/>
            <p:nvPr/>
          </p:nvSpPr>
          <p:spPr bwMode="auto">
            <a:xfrm rot="10800000">
              <a:off x="8140148" y="5334000"/>
              <a:ext cx="457200" cy="152400"/>
            </a:xfrm>
            <a:prstGeom prst="rightArrow">
              <a:avLst/>
            </a:prstGeom>
            <a:solidFill>
              <a:srgbClr val="FF0000">
                <a:alpha val="42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88D1CB-4DC2-4C17-B2D6-02691F67C125}"/>
              </a:ext>
            </a:extLst>
          </p:cNvPr>
          <p:cNvSpPr/>
          <p:nvPr/>
        </p:nvSpPr>
        <p:spPr>
          <a:xfrm>
            <a:off x="533400" y="914400"/>
            <a:ext cx="784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733 patients had GBA genotyping (including clinical and autopsy-confirmed cases)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Most common variants: N370S (n=8) and L144P (n=10)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Most common nonsynonymous SNP: E326K </a:t>
            </a:r>
            <a:r>
              <a:rPr lang="en-US" sz="2000" dirty="0"/>
              <a:t>(n=32)</a:t>
            </a:r>
          </a:p>
        </p:txBody>
      </p:sp>
    </p:spTree>
    <p:extLst>
      <p:ext uri="{BB962C8B-B14F-4D97-AF65-F5344CB8AC3E}">
        <p14:creationId xmlns:p14="http://schemas.microsoft.com/office/powerpoint/2010/main" val="1333276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43200"/>
            <a:ext cx="6443662" cy="333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Apolipoprotein E &amp; Lewy body disease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762000"/>
            <a:ext cx="8228013" cy="2372957"/>
          </a:xfrm>
        </p:spPr>
        <p:txBody>
          <a:bodyPr/>
          <a:lstStyle/>
          <a:p>
            <a:r>
              <a:rPr lang="en-US" dirty="0"/>
              <a:t>Three genetic variants of gene located on chromosome 19 – APOE4 is risk for AD</a:t>
            </a:r>
          </a:p>
          <a:p>
            <a:r>
              <a:rPr lang="en-US" dirty="0">
                <a:solidFill>
                  <a:srgbClr val="FF0000"/>
                </a:solidFill>
              </a:rPr>
              <a:t>APOE4 is </a:t>
            </a:r>
            <a:r>
              <a:rPr lang="en-US" u="sng" dirty="0">
                <a:solidFill>
                  <a:srgbClr val="FF0000"/>
                </a:solidFill>
              </a:rPr>
              <a:t>not</a:t>
            </a:r>
            <a:r>
              <a:rPr lang="en-US" dirty="0">
                <a:solidFill>
                  <a:srgbClr val="FF0000"/>
                </a:solidFill>
              </a:rPr>
              <a:t> a risk factor for PD.</a:t>
            </a:r>
          </a:p>
          <a:p>
            <a:r>
              <a:rPr lang="en-US" dirty="0">
                <a:solidFill>
                  <a:srgbClr val="FF0000"/>
                </a:solidFill>
              </a:rPr>
              <a:t>APOE4 </a:t>
            </a:r>
            <a:r>
              <a:rPr lang="en-US" u="sng" dirty="0">
                <a:solidFill>
                  <a:srgbClr val="FF0000"/>
                </a:solidFill>
              </a:rPr>
              <a:t>is</a:t>
            </a:r>
            <a:r>
              <a:rPr lang="en-US" dirty="0">
                <a:solidFill>
                  <a:srgbClr val="FF0000"/>
                </a:solidFill>
              </a:rPr>
              <a:t> a risk factor for DLB.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78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5562600" cy="324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4534" y="5648980"/>
            <a:ext cx="8735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Guerreiro R, et al. Investigating the genetic architecture of dementia with Lewy bodies: a two-stage genome-wide association study. Lancet Neurol 2018;17:64-74.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32D91C7-C412-46C9-9973-87ACD7CC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93" y="136426"/>
            <a:ext cx="8228013" cy="507831"/>
          </a:xfrm>
        </p:spPr>
        <p:txBody>
          <a:bodyPr/>
          <a:lstStyle/>
          <a:p>
            <a:r>
              <a:rPr lang="en-US" dirty="0"/>
              <a:t>Chromosome 19 locus in DLB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FFE8DBE-5BA9-4C5F-8735-28EF99765B6B}"/>
              </a:ext>
            </a:extLst>
          </p:cNvPr>
          <p:cNvSpPr/>
          <p:nvPr/>
        </p:nvSpPr>
        <p:spPr bwMode="auto">
          <a:xfrm>
            <a:off x="1371600" y="3124200"/>
            <a:ext cx="747215" cy="39724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BE954F-5950-427E-8A35-2E741DF73D85}"/>
              </a:ext>
            </a:extLst>
          </p:cNvPr>
          <p:cNvSpPr/>
          <p:nvPr/>
        </p:nvSpPr>
        <p:spPr>
          <a:xfrm>
            <a:off x="152400" y="609600"/>
            <a:ext cx="861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Two-Stage GWAS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1743 DLB (1324 autopsy), 4454 controls </a:t>
            </a:r>
            <a:r>
              <a:rPr lang="en-US" sz="1800" b="0" dirty="0"/>
              <a:t>(1216 DLB vs 3791 controls in discovery stage; 527 vs 663 in replication stage)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Associations found: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APOE: OR 2.40, 95% CI 2.14–2.70; p=1·05 × 10</a:t>
            </a:r>
            <a:r>
              <a:rPr lang="en-US" sz="1800" baseline="30000" dirty="0">
                <a:solidFill>
                  <a:srgbClr val="FF0000"/>
                </a:solidFill>
              </a:rPr>
              <a:t>-</a:t>
            </a:r>
            <a:r>
              <a:rPr lang="en-US" sz="1800" dirty="0">
                <a:solidFill>
                  <a:srgbClr val="FF0000"/>
                </a:solidFill>
              </a:rPr>
              <a:t>⁴⁸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SNCA: OR 0.73, 0.66–0.81; p=6.39 × 10</a:t>
            </a:r>
            <a:r>
              <a:rPr lang="en-US" sz="1800" b="0" baseline="30000" dirty="0"/>
              <a:t>-</a:t>
            </a:r>
            <a:r>
              <a:rPr lang="en-US" sz="1800" b="0" dirty="0"/>
              <a:t>¹⁰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/>
              <a:t>GBA: OR 2.55, 1.88–3.46; p=1·78 × 10</a:t>
            </a:r>
            <a:r>
              <a:rPr lang="en-US" sz="1800" b="0" baseline="30000" dirty="0"/>
              <a:t>-</a:t>
            </a:r>
            <a:r>
              <a:rPr lang="en-US" sz="1800" b="0" dirty="0"/>
              <a:t>⁹</a:t>
            </a:r>
            <a:endParaRPr lang="en-US" sz="1600" b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D47B412-E48D-43A9-9F06-71BEF518312F}"/>
              </a:ext>
            </a:extLst>
          </p:cNvPr>
          <p:cNvSpPr/>
          <p:nvPr/>
        </p:nvSpPr>
        <p:spPr>
          <a:xfrm>
            <a:off x="6358559" y="3172725"/>
            <a:ext cx="25933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/>
              <a:t>Heritability (y axis) per chromosome is plotted against chromosome length (x axis). The red line represents heritability regressed on </a:t>
            </a:r>
            <a:r>
              <a:rPr lang="en-US" sz="1400" dirty="0">
                <a:solidFill>
                  <a:schemeClr val="tx2"/>
                </a:solidFill>
              </a:rPr>
              <a:t>chromosome lengt</a:t>
            </a:r>
            <a:r>
              <a:rPr lang="en-US" sz="1400" b="0" dirty="0"/>
              <a:t>h and the shaded area represents the 95% CI of the regression model.</a:t>
            </a:r>
          </a:p>
        </p:txBody>
      </p:sp>
    </p:spTree>
    <p:extLst>
      <p:ext uri="{BB962C8B-B14F-4D97-AF65-F5344CB8AC3E}">
        <p14:creationId xmlns:p14="http://schemas.microsoft.com/office/powerpoint/2010/main" val="3220269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277100" cy="502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5572780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Dickson DW, et al APOE ε4 is associated with severity of Lewy body pathology independent of Alzheimer pathology. Neurology 2018;91(12):e1182-e1195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45BE657-526E-47DD-85B0-BC2817D5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93" y="120650"/>
            <a:ext cx="8228013" cy="507831"/>
          </a:xfrm>
        </p:spPr>
        <p:txBody>
          <a:bodyPr/>
          <a:lstStyle/>
          <a:p>
            <a:r>
              <a:rPr lang="en-US" dirty="0"/>
              <a:t>Increased Lewy body pathology in </a:t>
            </a:r>
            <a:r>
              <a:rPr lang="en-US" i="1" dirty="0"/>
              <a:t>APOE4</a:t>
            </a:r>
          </a:p>
        </p:txBody>
      </p:sp>
    </p:spTree>
    <p:extLst>
      <p:ext uri="{BB962C8B-B14F-4D97-AF65-F5344CB8AC3E}">
        <p14:creationId xmlns:p14="http://schemas.microsoft.com/office/powerpoint/2010/main" val="912453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07831"/>
          </a:xfrm>
        </p:spPr>
        <p:txBody>
          <a:bodyPr/>
          <a:lstStyle/>
          <a:p>
            <a:r>
              <a:rPr lang="en-US" altLang="en-US" dirty="0"/>
              <a:t>Genetic evidence for </a:t>
            </a:r>
            <a:r>
              <a:rPr lang="en-US" altLang="en-US" i="1" dirty="0"/>
              <a:t>MAPT</a:t>
            </a:r>
            <a:r>
              <a:rPr lang="en-US" altLang="en-US" dirty="0"/>
              <a:t> in PD (</a:t>
            </a:r>
            <a:r>
              <a:rPr lang="en-US" altLang="en-US" dirty="0">
                <a:solidFill>
                  <a:srgbClr val="FF0000"/>
                </a:solidFill>
              </a:rPr>
              <a:t>2009</a:t>
            </a:r>
            <a:r>
              <a:rPr lang="en-US" altLang="en-US" dirty="0"/>
              <a:t>)</a:t>
            </a:r>
            <a:endParaRPr lang="en-US" altLang="en-US" i="1" dirty="0"/>
          </a:p>
        </p:txBody>
      </p:sp>
      <p:sp>
        <p:nvSpPr>
          <p:cNvPr id="850947" name="Text Box 3"/>
          <p:cNvSpPr txBox="1">
            <a:spLocks noChangeArrowheads="1"/>
          </p:cNvSpPr>
          <p:nvPr/>
        </p:nvSpPr>
        <p:spPr bwMode="auto">
          <a:xfrm>
            <a:off x="936625" y="1712913"/>
            <a:ext cx="6143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SNCA</a:t>
            </a:r>
          </a:p>
        </p:txBody>
      </p:sp>
      <p:sp>
        <p:nvSpPr>
          <p:cNvPr id="850948" name="Text Box 4"/>
          <p:cNvSpPr txBox="1">
            <a:spLocks noChangeArrowheads="1"/>
          </p:cNvSpPr>
          <p:nvPr/>
        </p:nvSpPr>
        <p:spPr bwMode="auto">
          <a:xfrm>
            <a:off x="3124200" y="1712913"/>
            <a:ext cx="615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MAPT</a:t>
            </a:r>
          </a:p>
        </p:txBody>
      </p:sp>
      <p:grpSp>
        <p:nvGrpSpPr>
          <p:cNvPr id="850974" name="Group 30"/>
          <p:cNvGrpSpPr>
            <a:grpSpLocks/>
          </p:cNvGrpSpPr>
          <p:nvPr/>
        </p:nvGrpSpPr>
        <p:grpSpPr bwMode="auto">
          <a:xfrm>
            <a:off x="-33338" y="1930400"/>
            <a:ext cx="4191001" cy="3276600"/>
            <a:chOff x="1056" y="868"/>
            <a:chExt cx="3535" cy="2684"/>
          </a:xfrm>
        </p:grpSpPr>
        <p:pic>
          <p:nvPicPr>
            <p:cNvPr id="85095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" t="403" r="3918" b="7660"/>
            <a:stretch>
              <a:fillRect/>
            </a:stretch>
          </p:blipFill>
          <p:spPr bwMode="auto">
            <a:xfrm>
              <a:off x="1169" y="880"/>
              <a:ext cx="3422" cy="2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50951" name="Rectangle 7"/>
            <p:cNvSpPr>
              <a:spLocks noChangeArrowheads="1"/>
            </p:cNvSpPr>
            <p:nvPr/>
          </p:nvSpPr>
          <p:spPr bwMode="auto">
            <a:xfrm>
              <a:off x="1056" y="868"/>
              <a:ext cx="372" cy="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850952" name="Text Box 8"/>
          <p:cNvSpPr txBox="1">
            <a:spLocks noChangeArrowheads="1"/>
          </p:cNvSpPr>
          <p:nvPr/>
        </p:nvSpPr>
        <p:spPr bwMode="auto">
          <a:xfrm>
            <a:off x="651669" y="5602148"/>
            <a:ext cx="78406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>
                <a:solidFill>
                  <a:schemeClr val="tx2"/>
                </a:solidFill>
              </a:rPr>
              <a:t>Simon-Sanchez J, et al. Genome wide association study reveals genetic risk underlying Parkinson's disease. </a:t>
            </a:r>
            <a:r>
              <a:rPr lang="en-US" altLang="en-US" sz="1600" i="1" dirty="0">
                <a:solidFill>
                  <a:schemeClr val="tx2"/>
                </a:solidFill>
              </a:rPr>
              <a:t>Nat Genetics</a:t>
            </a:r>
            <a:r>
              <a:rPr lang="en-US" altLang="en-US" sz="1600" dirty="0">
                <a:solidFill>
                  <a:schemeClr val="tx2"/>
                </a:solidFill>
              </a:rPr>
              <a:t> 41:1308, 2009.</a:t>
            </a:r>
          </a:p>
        </p:txBody>
      </p:sp>
      <p:graphicFrame>
        <p:nvGraphicFramePr>
          <p:cNvPr id="851436" name="Group 492"/>
          <p:cNvGraphicFramePr>
            <a:graphicFrameLocks noGrp="1"/>
          </p:cNvGraphicFramePr>
          <p:nvPr>
            <p:ph idx="1"/>
          </p:nvPr>
        </p:nvGraphicFramePr>
        <p:xfrm>
          <a:off x="4302125" y="2005013"/>
          <a:ext cx="4656138" cy="2682875"/>
        </p:xfrm>
        <a:graphic>
          <a:graphicData uri="http://schemas.openxmlformats.org/drawingml/2006/table">
            <a:tbl>
              <a:tblPr/>
              <a:tblGrid>
                <a:gridCol w="323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59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#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Gene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Polymorphism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Ethnicity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 (95% CI)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P-value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975"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SNCA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rs356220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1.30 (1.26-1.35)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3.35E-52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4475"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MAPT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MAPT_H1H2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Caucasian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0.78 (0.75-0.80)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2.06E-49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975"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GBA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GBA_N370S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3.36 (2.63-4.29)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3.14E-22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7325"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LRRK2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rs34778348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Asian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2.23 (1.89-2.63)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2.97E-21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5263"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PM20D1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rs11240572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0.74 (0.69-0.80)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1.01E-14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4788"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GAK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rs1564282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1.29 (1.20-1.38)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6.54E-13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4313"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MCCC1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rs11711441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0.84 (0.80-0.89)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8.72E-12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0975"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STK39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rs2102808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1.28 (1.19-1.38)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1.54E-11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0975"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BST1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rs4698412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0.87 (0.83-0.91)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2.28E-10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0975"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GPNMB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rs156429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0.89 (0.86-0.93)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284163" indent="-284163"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566738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10287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906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4151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987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559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3131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7031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284163" marR="0" lvl="0" indent="-284163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2.69E-10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851433" name="Text Box 489"/>
          <p:cNvSpPr txBox="1">
            <a:spLocks noChangeArrowheads="1"/>
          </p:cNvSpPr>
          <p:nvPr/>
        </p:nvSpPr>
        <p:spPr bwMode="auto">
          <a:xfrm>
            <a:off x="5365750" y="1435100"/>
            <a:ext cx="2635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u="sng" dirty="0"/>
              <a:t>www.pdgene.org</a:t>
            </a:r>
          </a:p>
        </p:txBody>
      </p:sp>
      <p:sp>
        <p:nvSpPr>
          <p:cNvPr id="851437" name="Text Box 493"/>
          <p:cNvSpPr txBox="1">
            <a:spLocks noChangeArrowheads="1"/>
          </p:cNvSpPr>
          <p:nvPr/>
        </p:nvSpPr>
        <p:spPr bwMode="auto">
          <a:xfrm>
            <a:off x="4572000" y="4687888"/>
            <a:ext cx="434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dirty="0"/>
              <a:t>Meta-analysis indicates </a:t>
            </a:r>
            <a:r>
              <a:rPr lang="en-US" altLang="en-US" sz="2400" i="1" dirty="0"/>
              <a:t>MAPT</a:t>
            </a:r>
            <a:r>
              <a:rPr lang="en-US" altLang="en-US" sz="2400" dirty="0"/>
              <a:t> is a risk factor for PD.</a:t>
            </a:r>
          </a:p>
        </p:txBody>
      </p:sp>
      <p:sp>
        <p:nvSpPr>
          <p:cNvPr id="851438" name="Text Box 494"/>
          <p:cNvSpPr txBox="1">
            <a:spLocks noChangeArrowheads="1"/>
          </p:cNvSpPr>
          <p:nvPr/>
        </p:nvSpPr>
        <p:spPr bwMode="auto">
          <a:xfrm>
            <a:off x="920750" y="1066800"/>
            <a:ext cx="2127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u="sng" dirty="0"/>
              <a:t>PD GWAS</a:t>
            </a:r>
          </a:p>
        </p:txBody>
      </p:sp>
    </p:spTree>
    <p:extLst>
      <p:ext uri="{BB962C8B-B14F-4D97-AF65-F5344CB8AC3E}">
        <p14:creationId xmlns:p14="http://schemas.microsoft.com/office/powerpoint/2010/main" val="3447530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03EE4781-A7C9-4A79-A910-EABBB84F8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230188"/>
            <a:ext cx="8228013" cy="507831"/>
          </a:xfrm>
        </p:spPr>
        <p:txBody>
          <a:bodyPr/>
          <a:lstStyle/>
          <a:p>
            <a:r>
              <a:rPr lang="en-US" dirty="0"/>
              <a:t>PD GWAS (</a:t>
            </a:r>
            <a:r>
              <a:rPr lang="en-US" dirty="0">
                <a:solidFill>
                  <a:srgbClr val="FF0000"/>
                </a:solidFill>
              </a:rPr>
              <a:t>2018</a:t>
            </a:r>
            <a:r>
              <a:rPr lang="en-US" dirty="0"/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C66C2D1-6B62-4D9D-91D3-3AAEE39C42D3}"/>
              </a:ext>
            </a:extLst>
          </p:cNvPr>
          <p:cNvSpPr/>
          <p:nvPr/>
        </p:nvSpPr>
        <p:spPr>
          <a:xfrm>
            <a:off x="563064" y="5554047"/>
            <a:ext cx="8017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Nalls M, et al. Parkinson’s disease genetics: identifying novel risk loci, providing causal insights and improving estimates of heritable risk. BioR</a:t>
            </a:r>
            <a:r>
              <a:rPr lang="el-GR" sz="1600" dirty="0">
                <a:solidFill>
                  <a:schemeClr val="tx2"/>
                </a:solidFill>
              </a:rPr>
              <a:t>χ</a:t>
            </a:r>
            <a:r>
              <a:rPr lang="en-US" sz="1600" dirty="0">
                <a:solidFill>
                  <a:schemeClr val="tx2"/>
                </a:solidFill>
              </a:rPr>
              <a:t>iv 2018.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8AC9D2-6974-45E1-AC82-4E1211493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174" y="1141993"/>
            <a:ext cx="5288626" cy="390187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8D58D4BD-52F1-4FD1-A297-B810A2F9A41C}"/>
              </a:ext>
            </a:extLst>
          </p:cNvPr>
          <p:cNvSpPr/>
          <p:nvPr/>
        </p:nvSpPr>
        <p:spPr bwMode="auto">
          <a:xfrm>
            <a:off x="3741960" y="1551296"/>
            <a:ext cx="685800" cy="3810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70FF0F-8949-48AC-9177-A201F5B6B8C3}"/>
              </a:ext>
            </a:extLst>
          </p:cNvPr>
          <p:cNvSpPr/>
          <p:nvPr/>
        </p:nvSpPr>
        <p:spPr>
          <a:xfrm>
            <a:off x="230756" y="1524000"/>
            <a:ext cx="418884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38,000 PD patients</a:t>
            </a:r>
          </a:p>
          <a:p>
            <a:pPr marL="231775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1.4 million controls</a:t>
            </a:r>
          </a:p>
          <a:p>
            <a:pPr marL="231775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11.4 million SNPs</a:t>
            </a:r>
          </a:p>
          <a:p>
            <a:pPr marL="231775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39 novel risk loci</a:t>
            </a:r>
          </a:p>
          <a:p>
            <a:pPr marL="231775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92 independent genome-wide significant signals</a:t>
            </a:r>
          </a:p>
          <a:p>
            <a:pPr marL="231775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53 previously unknown</a:t>
            </a:r>
          </a:p>
        </p:txBody>
      </p:sp>
    </p:spTree>
    <p:extLst>
      <p:ext uri="{BB962C8B-B14F-4D97-AF65-F5344CB8AC3E}">
        <p14:creationId xmlns:p14="http://schemas.microsoft.com/office/powerpoint/2010/main" val="28578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28600"/>
            <a:ext cx="8378825" cy="1028716"/>
          </a:xfrm>
        </p:spPr>
        <p:txBody>
          <a:bodyPr/>
          <a:lstStyle/>
          <a:p>
            <a:r>
              <a:rPr lang="en-US" altLang="en-US" sz="2800" i="1" dirty="0"/>
              <a:t>MAPT</a:t>
            </a:r>
            <a:r>
              <a:rPr lang="en-US" altLang="en-US" sz="2800" dirty="0"/>
              <a:t> H1/H1 is </a:t>
            </a:r>
            <a:r>
              <a:rPr lang="en-US" altLang="en-US" sz="2800" u="sng" dirty="0"/>
              <a:t>not</a:t>
            </a:r>
            <a:r>
              <a:rPr lang="en-US" altLang="en-US" sz="2800" dirty="0"/>
              <a:t> increased in autopsy-confirmed Lewy body disease (Mayo Clinic autopsy series)</a:t>
            </a:r>
          </a:p>
        </p:txBody>
      </p:sp>
      <p:graphicFrame>
        <p:nvGraphicFramePr>
          <p:cNvPr id="863305" name="Group 73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3424321158"/>
              </p:ext>
            </p:extLst>
          </p:nvPr>
        </p:nvGraphicFramePr>
        <p:xfrm>
          <a:off x="399256" y="1524000"/>
          <a:ext cx="8345488" cy="3262948"/>
        </p:xfrm>
        <a:graphic>
          <a:graphicData uri="http://schemas.openxmlformats.org/drawingml/2006/table">
            <a:tbl>
              <a:tblPr/>
              <a:tblGrid>
                <a:gridCol w="2135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22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75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41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223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71525"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Pathologic Dx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M:F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H1 frequency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P value vs. control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H1/H1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frequency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(%)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P value vs. control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1988"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All LBD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296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144:152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79.4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0.251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65.2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0.690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Pure LBD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94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63:31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78.2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0.226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64.9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0.737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7400"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Mixed LBD (AD  or other pathology)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202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81:121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80.0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0.331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65.3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0.724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Controls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61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32:29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84.4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…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68.0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tx2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1pPr>
                      <a:lvl2pPr marL="477838" indent="8890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2pPr>
                      <a:lvl3pPr marL="955675" indent="73025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3pPr>
                      <a:lvl4pPr marL="1433513" indent="57150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4pPr>
                      <a:lvl5pPr marL="1911350" indent="30163"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5pPr>
                      <a:lvl6pPr marL="23685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6pPr>
                      <a:lvl7pPr marL="28257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7pPr>
                      <a:lvl8pPr marL="32829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8pPr>
                      <a:lvl9pPr marL="3740150" indent="301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20000"/>
                        <a:defRPr sz="28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…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63291" name="Text Box 59"/>
          <p:cNvSpPr txBox="1">
            <a:spLocks noChangeArrowheads="1"/>
          </p:cNvSpPr>
          <p:nvPr/>
        </p:nvSpPr>
        <p:spPr bwMode="auto">
          <a:xfrm>
            <a:off x="533400" y="5257800"/>
            <a:ext cx="8305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dirty="0">
                <a:solidFill>
                  <a:schemeClr val="tx2"/>
                </a:solidFill>
              </a:rPr>
              <a:t>See also: de Silva R, et al. The tau locus is not significantly associated with pathologically confirmed sporadic Parkinson’s disease. </a:t>
            </a:r>
            <a:r>
              <a:rPr lang="en-US" altLang="en-US" sz="1800" i="1" dirty="0">
                <a:solidFill>
                  <a:schemeClr val="tx2"/>
                </a:solidFill>
              </a:rPr>
              <a:t>Neurosci Lett</a:t>
            </a:r>
            <a:r>
              <a:rPr lang="en-US" altLang="en-US" sz="1800" dirty="0">
                <a:solidFill>
                  <a:schemeClr val="tx2"/>
                </a:solidFill>
              </a:rPr>
              <a:t> 2002;330:201–203.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80992" y="4800600"/>
            <a:ext cx="2182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/>
              <a:t>Unpublished data</a:t>
            </a:r>
          </a:p>
        </p:txBody>
      </p:sp>
    </p:spTree>
    <p:extLst>
      <p:ext uri="{BB962C8B-B14F-4D97-AF65-F5344CB8AC3E}">
        <p14:creationId xmlns:p14="http://schemas.microsoft.com/office/powerpoint/2010/main" val="70624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87" y="122670"/>
            <a:ext cx="8228013" cy="867930"/>
          </a:xfrm>
        </p:spPr>
        <p:txBody>
          <a:bodyPr/>
          <a:lstStyle/>
          <a:p>
            <a:r>
              <a:rPr lang="en-US" altLang="en-US" sz="2800" dirty="0"/>
              <a:t>Possible explanations for </a:t>
            </a:r>
            <a:r>
              <a:rPr lang="en-US" altLang="en-US" sz="2800" i="1" dirty="0"/>
              <a:t>MAPT</a:t>
            </a:r>
            <a:r>
              <a:rPr lang="en-US" altLang="en-US" sz="2800" dirty="0"/>
              <a:t> as a genetic risk factor for PD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idx="1"/>
          </p:nvPr>
        </p:nvSpPr>
        <p:spPr>
          <a:xfrm>
            <a:off x="460375" y="882908"/>
            <a:ext cx="8228013" cy="4832092"/>
          </a:xfrm>
        </p:spPr>
        <p:txBody>
          <a:bodyPr/>
          <a:lstStyle/>
          <a:p>
            <a:r>
              <a:rPr lang="en-US" altLang="en-US" sz="1800" dirty="0"/>
              <a:t>Admixture of parkinsonian tauopathies (e.g., PSP) with strong genetic association with </a:t>
            </a:r>
            <a:r>
              <a:rPr lang="en-US" altLang="en-US" sz="1800" i="1" dirty="0"/>
              <a:t>MAPT</a:t>
            </a:r>
            <a:r>
              <a:rPr lang="en-US" altLang="en-US" sz="1800" dirty="0"/>
              <a:t> in clinical PD GWAS studies?</a:t>
            </a:r>
          </a:p>
          <a:p>
            <a:pPr lvl="1"/>
            <a:r>
              <a:rPr lang="en-US" altLang="en-US" sz="1800" b="1" i="1" dirty="0"/>
              <a:t>MAPT</a:t>
            </a:r>
            <a:r>
              <a:rPr lang="en-US" altLang="en-US" sz="1800" b="1" dirty="0"/>
              <a:t> association was not found in autopsy-confirmed PD GWAS (Beecham et al.)</a:t>
            </a:r>
          </a:p>
          <a:p>
            <a:pPr lvl="1"/>
            <a:r>
              <a:rPr lang="en-US" sz="1800" b="1" dirty="0"/>
              <a:t>484 PD and 1,145 controls; genotyped and imputed to 3,922,209 loci</a:t>
            </a:r>
            <a:endParaRPr lang="en-US" altLang="en-US" sz="1800" b="1" dirty="0"/>
          </a:p>
          <a:p>
            <a:r>
              <a:rPr lang="en-US" altLang="en-US" sz="1800" dirty="0"/>
              <a:t>Tau and α-synuclein share common pathways.</a:t>
            </a:r>
          </a:p>
          <a:p>
            <a:pPr lvl="1"/>
            <a:r>
              <a:rPr lang="en-US" altLang="en-US" sz="1800" b="1" dirty="0"/>
              <a:t>Physiological</a:t>
            </a:r>
          </a:p>
          <a:p>
            <a:pPr lvl="2"/>
            <a:r>
              <a:rPr lang="en-US" altLang="en-US" sz="1800" b="1" dirty="0"/>
              <a:t>Axonal transport – structural MAPs</a:t>
            </a:r>
          </a:p>
          <a:p>
            <a:pPr lvl="2"/>
            <a:r>
              <a:rPr lang="en-US" altLang="en-US" sz="1800" b="1" dirty="0"/>
              <a:t>Synaptic function</a:t>
            </a:r>
          </a:p>
          <a:p>
            <a:pPr lvl="3"/>
            <a:r>
              <a:rPr lang="en-US" altLang="en-US" sz="1800" b="1" dirty="0"/>
              <a:t>Shared kinases – PKA, Fyn &amp; GSK3</a:t>
            </a:r>
            <a:r>
              <a:rPr lang="el-GR" altLang="en-US" sz="1800" b="1" dirty="0">
                <a:cs typeface="Arial" pitchFamily="34" charset="0"/>
              </a:rPr>
              <a:t>β</a:t>
            </a:r>
          </a:p>
          <a:p>
            <a:pPr lvl="1"/>
            <a:r>
              <a:rPr lang="en-US" altLang="en-US" sz="1800" b="1" dirty="0"/>
              <a:t>Pathological</a:t>
            </a:r>
          </a:p>
          <a:p>
            <a:pPr lvl="2"/>
            <a:r>
              <a:rPr lang="en-US" altLang="en-US" sz="1800" b="1" dirty="0"/>
              <a:t>Fibrillation (cross-seeding)</a:t>
            </a:r>
          </a:p>
          <a:p>
            <a:pPr lvl="3"/>
            <a:r>
              <a:rPr lang="en-US" altLang="en-US" sz="1800" b="1" dirty="0"/>
              <a:t>Tau in Lewy bodies</a:t>
            </a:r>
          </a:p>
          <a:p>
            <a:pPr lvl="3"/>
            <a:r>
              <a:rPr lang="en-US" altLang="en-US" sz="1800" b="1" dirty="0"/>
              <a:t>Tau and α-synuclein fibrils within neurons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E324B7-657F-41CF-8F8B-61104B3A0EE0}"/>
              </a:ext>
            </a:extLst>
          </p:cNvPr>
          <p:cNvSpPr/>
          <p:nvPr/>
        </p:nvSpPr>
        <p:spPr>
          <a:xfrm>
            <a:off x="609600" y="5562600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>
                <a:solidFill>
                  <a:schemeClr val="tx2"/>
                </a:solidFill>
              </a:rPr>
              <a:t>Beecham GW, et al. PARK10 is a major locus for sporadic neuropathologically confirmed Parkinson disease. Neurology 2015;84:972-80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3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87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" fill="hold"/>
                                        <p:tgtEl>
                                          <p:spTgt spid="87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10" fill="hold"/>
                                        <p:tgtEl>
                                          <p:spTgt spid="87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" fill="hold"/>
                                        <p:tgtEl>
                                          <p:spTgt spid="87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" fill="hold"/>
                                        <p:tgtEl>
                                          <p:spTgt spid="87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0" fill="hold"/>
                                        <p:tgtEl>
                                          <p:spTgt spid="87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10" fill="hold"/>
                                        <p:tgtEl>
                                          <p:spTgt spid="87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" fill="hold"/>
                                        <p:tgtEl>
                                          <p:spTgt spid="87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8785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85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010400" cy="533400"/>
          </a:xfrm>
        </p:spPr>
        <p:txBody>
          <a:bodyPr/>
          <a:lstStyle/>
          <a:p>
            <a:r>
              <a:rPr lang="en-US" altLang="en-US" dirty="0"/>
              <a:t>Parkinsonism: clinical syndrome</a:t>
            </a:r>
          </a:p>
        </p:txBody>
      </p:sp>
      <p:pic>
        <p:nvPicPr>
          <p:cNvPr id="974853" name="Picture 5" descr="PD c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9742"/>
            <a:ext cx="7467600" cy="500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38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Tau in Lewy bodies</a:t>
            </a:r>
          </a:p>
        </p:txBody>
      </p:sp>
      <p:sp>
        <p:nvSpPr>
          <p:cNvPr id="859139" name="Text Box 3"/>
          <p:cNvSpPr txBox="1">
            <a:spLocks noChangeArrowheads="1"/>
          </p:cNvSpPr>
          <p:nvPr/>
        </p:nvSpPr>
        <p:spPr bwMode="auto">
          <a:xfrm>
            <a:off x="4178300" y="4640262"/>
            <a:ext cx="1055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kumimoji="1" lang="en-US" altLang="en-US" sz="1600" b="0" dirty="0">
              <a:solidFill>
                <a:schemeClr val="bg2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086" y="5509875"/>
            <a:ext cx="5522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Ishizawa T, et al. Colocalization of tau and alpha-synuclein epitopes in Lewy bodies. </a:t>
            </a:r>
            <a:r>
              <a:rPr lang="en-US" sz="1400" i="1" dirty="0">
                <a:solidFill>
                  <a:schemeClr val="tx2"/>
                </a:solidFill>
              </a:rPr>
              <a:t>J Neuropathol Exp Neurol </a:t>
            </a:r>
            <a:r>
              <a:rPr lang="en-US" sz="1400" dirty="0">
                <a:solidFill>
                  <a:schemeClr val="tx2"/>
                </a:solidFill>
              </a:rPr>
              <a:t>2003; 62:389-397.</a:t>
            </a:r>
          </a:p>
        </p:txBody>
      </p:sp>
      <p:pic>
        <p:nvPicPr>
          <p:cNvPr id="1048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362200"/>
            <a:ext cx="354219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4" y="838200"/>
            <a:ext cx="444219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989DB7-0F22-4C97-9692-705218E11EAD}"/>
              </a:ext>
            </a:extLst>
          </p:cNvPr>
          <p:cNvSpPr txBox="1"/>
          <p:nvPr/>
        </p:nvSpPr>
        <p:spPr>
          <a:xfrm>
            <a:off x="225396" y="4368463"/>
            <a:ext cx="541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Tau in Lewy bodies most often in regions vulnerable to tau – basal nucleus and locus ceruleus (coincidental?)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3E2AE7-A354-4256-A8F8-D1D4AC19C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521" y="411007"/>
            <a:ext cx="2847079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45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FBC8D66-67A3-4F9A-AB23-671DA8025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Parkinsonian tauopathies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4DD990-A1A9-4D54-8334-FA78DB009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368" y="4114800"/>
            <a:ext cx="7827264" cy="990600"/>
          </a:xfrm>
        </p:spPr>
        <p:txBody>
          <a:bodyPr/>
          <a:lstStyle/>
          <a:p>
            <a:r>
              <a:rPr lang="en-US" dirty="0"/>
              <a:t>Progressive supranuclear palsy (PSP) and corticobasal degeneration (CBD)</a:t>
            </a:r>
          </a:p>
        </p:txBody>
      </p:sp>
    </p:spTree>
    <p:extLst>
      <p:ext uri="{BB962C8B-B14F-4D97-AF65-F5344CB8AC3E}">
        <p14:creationId xmlns:p14="http://schemas.microsoft.com/office/powerpoint/2010/main" val="1815026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40" name="Rectangle 116"/>
          <p:cNvSpPr>
            <a:spLocks noGrp="1" noChangeArrowheads="1"/>
          </p:cNvSpPr>
          <p:nvPr>
            <p:ph type="title"/>
          </p:nvPr>
        </p:nvSpPr>
        <p:spPr>
          <a:xfrm>
            <a:off x="658368" y="76200"/>
            <a:ext cx="8333232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/>
              <a:t>Alternative mRNA splicing of the tau gene on chromosome 17 generates 6 major isoforms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3496" y="5767320"/>
            <a:ext cx="899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Spillantini MG, Goedert M. Tau pathology and neurodegeneration. </a:t>
            </a:r>
            <a:r>
              <a:rPr lang="en-US" sz="1600" i="1" dirty="0">
                <a:solidFill>
                  <a:schemeClr val="tx2"/>
                </a:solidFill>
              </a:rPr>
              <a:t>Lancet Neurol </a:t>
            </a:r>
            <a:r>
              <a:rPr lang="en-US" sz="1600" dirty="0">
                <a:solidFill>
                  <a:schemeClr val="tx2"/>
                </a:solidFill>
              </a:rPr>
              <a:t>2013;12:609-22.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46025" y="1358900"/>
            <a:ext cx="7955438" cy="4356100"/>
            <a:chOff x="790191" y="1066800"/>
            <a:chExt cx="7955438" cy="4356100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191" y="1066800"/>
              <a:ext cx="6963159" cy="4356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620000" y="2851379"/>
              <a:ext cx="1125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4R tau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620000" y="4451579"/>
              <a:ext cx="1091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3R tau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105400" y="106735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Exon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148" y="3370927"/>
            <a:ext cx="2057400" cy="127727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sz="2000" b="1" dirty="0"/>
              <a:t>R = repeats </a:t>
            </a:r>
            <a:br>
              <a:rPr lang="en-US" sz="2000" b="1" dirty="0"/>
            </a:br>
            <a:r>
              <a:rPr lang="en-US" sz="2000" b="1" dirty="0"/>
              <a:t>(30-32 aa) in microtubule binding domain</a:t>
            </a:r>
          </a:p>
        </p:txBody>
      </p:sp>
    </p:spTree>
    <p:extLst>
      <p:ext uri="{BB962C8B-B14F-4D97-AF65-F5344CB8AC3E}">
        <p14:creationId xmlns:p14="http://schemas.microsoft.com/office/powerpoint/2010/main" val="1488684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65144"/>
            <a:ext cx="3581400" cy="2530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901" y="3836075"/>
            <a:ext cx="43964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AutoNum type="alphaUcPeriod"/>
            </a:pPr>
            <a:r>
              <a:rPr lang="en-US" dirty="0"/>
              <a:t>Globose NFT in SN</a:t>
            </a:r>
          </a:p>
          <a:p>
            <a:pPr marL="292100" indent="-292100">
              <a:buAutoNum type="alphaUcPeriod"/>
            </a:pPr>
            <a:r>
              <a:rPr lang="en-US" dirty="0"/>
              <a:t>Neuronal loss and gliosis in STN</a:t>
            </a:r>
          </a:p>
          <a:p>
            <a:pPr marL="292100" indent="-292100">
              <a:buAutoNum type="alphaUcPeriod"/>
            </a:pPr>
            <a:r>
              <a:rPr lang="en-US" dirty="0"/>
              <a:t>Grumose (synaptic) degeneration in cerebellar dentate nucleus</a:t>
            </a:r>
          </a:p>
          <a:p>
            <a:pPr marL="292100" indent="-292100">
              <a:buAutoNum type="alphaUcPeriod"/>
            </a:pPr>
            <a:r>
              <a:rPr lang="en-US" dirty="0"/>
              <a:t>Globose NFT (tau)</a:t>
            </a:r>
          </a:p>
          <a:p>
            <a:pPr marL="292100" indent="-292100">
              <a:buAutoNum type="alphaUcPeriod"/>
            </a:pPr>
            <a:r>
              <a:rPr lang="en-US" dirty="0"/>
              <a:t>Tufted astrocytes</a:t>
            </a:r>
          </a:p>
          <a:p>
            <a:pPr marL="292100" indent="-292100">
              <a:buAutoNum type="alphaUcPeriod"/>
            </a:pPr>
            <a:r>
              <a:rPr lang="en-US" dirty="0"/>
              <a:t>Coiled bodies  (oligodendroglia)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0" y="81016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Midbrain atrophy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Depigmentation of substantia nigra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Subthalamic nucleus (STN) atrophy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Atrophy of superior cerebellar peduncle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supranuclear palsy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85987"/>
            <a:ext cx="1700213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1213"/>
            <a:ext cx="53340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87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Corticobasal degeneration</a:t>
            </a:r>
          </a:p>
        </p:txBody>
      </p:sp>
      <p:pic>
        <p:nvPicPr>
          <p:cNvPr id="21506" name="Picture 2" descr="X:\Winword files\Papers\chapters\Jankovic\Fig. 26.0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71" y="3392556"/>
            <a:ext cx="4574329" cy="273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X:\Winword files\Papers\chapters\Jankovic\Fig. 26.08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52057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23752" y="1241792"/>
            <a:ext cx="358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Focal cortical atrophy, often parasagittal frontoparietal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Thin corpus callosum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Loss of neuromelanin pigment in substantia nigra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620631"/>
            <a:ext cx="43964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000" dirty="0"/>
              <a:t>Ballooned cortical neurons</a:t>
            </a:r>
          </a:p>
          <a:p>
            <a:pPr marL="457200" indent="-457200">
              <a:buAutoNum type="alphaUcPeriod"/>
            </a:pPr>
            <a:r>
              <a:rPr lang="en-US" sz="2000" dirty="0"/>
              <a:t>Astrocytic plaques</a:t>
            </a:r>
          </a:p>
          <a:p>
            <a:pPr marL="457200" indent="-457200">
              <a:buAutoNum type="alphaUcPeriod"/>
            </a:pPr>
            <a:r>
              <a:rPr lang="en-US" sz="2000" dirty="0"/>
              <a:t>Pleomorphic neuronal lesions </a:t>
            </a:r>
          </a:p>
          <a:p>
            <a:pPr marL="457200" indent="-457200">
              <a:buAutoNum type="alphaUcPeriod"/>
            </a:pPr>
            <a:r>
              <a:rPr lang="en-US" sz="2000" dirty="0"/>
              <a:t>Corticobasal bodies (substantia nigra)</a:t>
            </a:r>
          </a:p>
          <a:p>
            <a:pPr marL="457200" indent="-457200">
              <a:buAutoNum type="alphaUcPeriod"/>
            </a:pPr>
            <a:r>
              <a:rPr lang="en-US" sz="2000" dirty="0"/>
              <a:t>Corticobasal bodies</a:t>
            </a:r>
          </a:p>
          <a:p>
            <a:pPr marL="457200" indent="-457200">
              <a:buAutoNum type="alphaUcPeriod"/>
            </a:pPr>
            <a:r>
              <a:rPr lang="en-US" sz="2000" dirty="0"/>
              <a:t>Neuropil threads</a:t>
            </a:r>
          </a:p>
        </p:txBody>
      </p:sp>
    </p:spTree>
    <p:extLst>
      <p:ext uri="{BB962C8B-B14F-4D97-AF65-F5344CB8AC3E}">
        <p14:creationId xmlns:p14="http://schemas.microsoft.com/office/powerpoint/2010/main" val="281548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BFF9E-67C2-402A-BA96-56B948A1F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personal history of the genetics of PSP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DA0B1F-4338-4245-8269-267A51B3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914400"/>
            <a:ext cx="7827264" cy="5105400"/>
          </a:xfrm>
        </p:spPr>
        <p:txBody>
          <a:bodyPr tIns="0" bIns="0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Collaborative research on path-confirmed PSP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Sample sharing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USA – Saitoh, Schellenberg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UK – Hardy, Houlden, de Silva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Germany – Muller, </a:t>
            </a:r>
            <a:r>
              <a:rPr lang="en-US" dirty="0" err="1"/>
              <a:t>Hoglinger</a:t>
            </a:r>
            <a:endParaRPr lang="en-US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Belgium – Van </a:t>
            </a:r>
            <a:r>
              <a:rPr lang="en-US" dirty="0" err="1"/>
              <a:t>Broeckhoven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Consortia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CurePSP genetics consortium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GWAS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WES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WGS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UG3 NINDS grant (Coppola/Geschwind)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ADSP and other AD genetics consortia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Mayo Clinic (Drs. Younkin, </a:t>
            </a:r>
            <a:r>
              <a:rPr lang="en-US" dirty="0" err="1"/>
              <a:t>Golde</a:t>
            </a:r>
            <a:r>
              <a:rPr lang="en-US" dirty="0"/>
              <a:t> and Taner)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i="1" dirty="0">
                <a:solidFill>
                  <a:srgbClr val="FF0000"/>
                </a:solidFill>
              </a:rPr>
              <a:t>PSP as a disease control (tau pathology without amyloid)</a:t>
            </a:r>
          </a:p>
        </p:txBody>
      </p:sp>
    </p:spTree>
    <p:extLst>
      <p:ext uri="{BB962C8B-B14F-4D97-AF65-F5344CB8AC3E}">
        <p14:creationId xmlns:p14="http://schemas.microsoft.com/office/powerpoint/2010/main" val="32495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455"/>
            <a:ext cx="4288282" cy="200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7" y="2722523"/>
            <a:ext cx="3810808" cy="139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0"/>
            <a:ext cx="79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1997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2438400"/>
            <a:ext cx="820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1999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22523"/>
            <a:ext cx="4197021" cy="166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57629"/>
            <a:ext cx="3916769" cy="126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6200" y="4343400"/>
            <a:ext cx="723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2001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282DB7-74E9-4D57-96A3-6BE652233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9819" y="301455"/>
            <a:ext cx="3279932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E3D60A-5025-45CF-8547-DF1FDEA7A6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4440981"/>
            <a:ext cx="3468100" cy="150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029200" cy="208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0"/>
            <a:ext cx="798485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21" y="2286000"/>
            <a:ext cx="7720013" cy="19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13F15EB-DF8A-49E1-B911-BC4C4C60BEFC}"/>
              </a:ext>
            </a:extLst>
          </p:cNvPr>
          <p:cNvSpPr txBox="1"/>
          <p:nvPr/>
        </p:nvSpPr>
        <p:spPr>
          <a:xfrm flipH="1">
            <a:off x="5105399" y="470749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Refinement of MAPT </a:t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en-US" sz="2800" b="1" dirty="0">
                <a:solidFill>
                  <a:schemeClr val="tx2"/>
                </a:solidFill>
              </a:rPr>
              <a:t>risk locus for PSP</a:t>
            </a:r>
          </a:p>
        </p:txBody>
      </p:sp>
    </p:spTree>
    <p:extLst>
      <p:ext uri="{BB962C8B-B14F-4D97-AF65-F5344CB8AC3E}">
        <p14:creationId xmlns:p14="http://schemas.microsoft.com/office/powerpoint/2010/main" val="1964635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17" y="2181225"/>
            <a:ext cx="52959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5024810" cy="217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6ED9E5-B27E-4FEF-A58E-9675F5B79402}"/>
              </a:ext>
            </a:extLst>
          </p:cNvPr>
          <p:cNvSpPr txBox="1"/>
          <p:nvPr/>
        </p:nvSpPr>
        <p:spPr>
          <a:xfrm flipH="1">
            <a:off x="5105399" y="470749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Refinement of MAPT </a:t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en-US" sz="2800" b="1" dirty="0">
                <a:solidFill>
                  <a:schemeClr val="tx2"/>
                </a:solidFill>
              </a:rPr>
              <a:t>risk locus for PSP</a:t>
            </a:r>
          </a:p>
        </p:txBody>
      </p:sp>
    </p:spTree>
    <p:extLst>
      <p:ext uri="{BB962C8B-B14F-4D97-AF65-F5344CB8AC3E}">
        <p14:creationId xmlns:p14="http://schemas.microsoft.com/office/powerpoint/2010/main" val="2454466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"/>
            <a:ext cx="5638800" cy="148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38" y="1781944"/>
            <a:ext cx="3472962" cy="355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6"/>
          <a:stretch/>
        </p:blipFill>
        <p:spPr bwMode="auto">
          <a:xfrm>
            <a:off x="4219160" y="2895600"/>
            <a:ext cx="4239040" cy="290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/>
          <a:stretch/>
        </p:blipFill>
        <p:spPr bwMode="auto">
          <a:xfrm>
            <a:off x="4355666" y="1522453"/>
            <a:ext cx="4093652" cy="152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EB9AA8-5392-40A8-8B33-7A26240A18B0}"/>
              </a:ext>
            </a:extLst>
          </p:cNvPr>
          <p:cNvSpPr txBox="1"/>
          <p:nvPr/>
        </p:nvSpPr>
        <p:spPr>
          <a:xfrm>
            <a:off x="31865" y="5769231"/>
            <a:ext cx="911213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Heterogeneity of biochemical profile of insoluble tau in PSP is related to APOE not MAPT.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B5CFAD-85B9-4897-AA24-8C08B54175B9}"/>
              </a:ext>
            </a:extLst>
          </p:cNvPr>
          <p:cNvSpPr txBox="1"/>
          <p:nvPr/>
        </p:nvSpPr>
        <p:spPr>
          <a:xfrm>
            <a:off x="1447800" y="6235240"/>
            <a:ext cx="678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PA = pathological aging (high plaque, minimal tangles)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AD = Alzheimer disease (high plaque, moderate to frequent tangles)</a:t>
            </a:r>
          </a:p>
        </p:txBody>
      </p:sp>
    </p:spTree>
    <p:extLst>
      <p:ext uri="{BB962C8B-B14F-4D97-AF65-F5344CB8AC3E}">
        <p14:creationId xmlns:p14="http://schemas.microsoft.com/office/powerpoint/2010/main" val="126004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152400"/>
            <a:ext cx="7781925" cy="503238"/>
          </a:xfrm>
        </p:spPr>
        <p:txBody>
          <a:bodyPr/>
          <a:lstStyle/>
          <a:p>
            <a:r>
              <a:rPr lang="en-US" altLang="en-US"/>
              <a:t>Macroscopic findings in Parkinsonism</a:t>
            </a:r>
          </a:p>
        </p:txBody>
      </p:sp>
      <p:pic>
        <p:nvPicPr>
          <p:cNvPr id="976899" name="Picture 3" descr="Fig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82" y="685800"/>
            <a:ext cx="4475967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6900" name="Text Box 4"/>
          <p:cNvSpPr txBox="1">
            <a:spLocks noChangeArrowheads="1"/>
          </p:cNvSpPr>
          <p:nvPr/>
        </p:nvSpPr>
        <p:spPr bwMode="auto">
          <a:xfrm>
            <a:off x="381000" y="1371600"/>
            <a:ext cx="3581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tx2"/>
                </a:solidFill>
              </a:rPr>
              <a:t>Loss of neuromelanin pigmentation of substantia nigra (dopaminergic neurons) and locus ceruleus (noradrenergic neurons)</a:t>
            </a:r>
          </a:p>
        </p:txBody>
      </p:sp>
    </p:spTree>
    <p:extLst>
      <p:ext uri="{BB962C8B-B14F-4D97-AF65-F5344CB8AC3E}">
        <p14:creationId xmlns:p14="http://schemas.microsoft.com/office/powerpoint/2010/main" val="353547786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68BFFF-937B-45CB-8275-62078620F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882" y="0"/>
            <a:ext cx="3756718" cy="438152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56" y="76201"/>
            <a:ext cx="4768894" cy="26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0" y="2614869"/>
            <a:ext cx="4629150" cy="154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4A3FBC-52E4-4226-9F29-4BBFC32E1381}"/>
              </a:ext>
            </a:extLst>
          </p:cNvPr>
          <p:cNvSpPr txBox="1"/>
          <p:nvPr/>
        </p:nvSpPr>
        <p:spPr>
          <a:xfrm>
            <a:off x="1219930" y="209490"/>
            <a:ext cx="2971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PSP GWAS 2011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31A29F-1735-439F-9D29-A0A5B4A2A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258" y="4343400"/>
            <a:ext cx="6102625" cy="1810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6CEEA8-2474-4075-816F-0A594107F96D}"/>
              </a:ext>
            </a:extLst>
          </p:cNvPr>
          <p:cNvSpPr txBox="1"/>
          <p:nvPr/>
        </p:nvSpPr>
        <p:spPr>
          <a:xfrm>
            <a:off x="76200" y="4317124"/>
            <a:ext cx="2819400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2"/>
                </a:solidFill>
              </a:rPr>
              <a:t>Non-tau genes</a:t>
            </a:r>
          </a:p>
          <a:p>
            <a:pPr marL="115888">
              <a:spcAft>
                <a:spcPts val="300"/>
              </a:spcAft>
            </a:pPr>
            <a:r>
              <a:rPr lang="en-US" sz="1400" dirty="0">
                <a:solidFill>
                  <a:schemeClr val="tx2"/>
                </a:solidFill>
              </a:rPr>
              <a:t>Syntaxin 6 - catalyzes synaptic vesicle fusion with membranes</a:t>
            </a:r>
          </a:p>
          <a:p>
            <a:pPr marL="115888">
              <a:spcAft>
                <a:spcPts val="300"/>
              </a:spcAft>
            </a:pPr>
            <a:r>
              <a:rPr lang="en-US" sz="1400" dirty="0">
                <a:solidFill>
                  <a:schemeClr val="tx2"/>
                </a:solidFill>
              </a:rPr>
              <a:t>MOBP – myelin oligodendro-cyte binding protein</a:t>
            </a:r>
          </a:p>
          <a:p>
            <a:pPr marL="115888">
              <a:spcAft>
                <a:spcPts val="300"/>
              </a:spcAft>
            </a:pPr>
            <a:r>
              <a:rPr lang="en-US" sz="1400" dirty="0">
                <a:solidFill>
                  <a:schemeClr val="tx2"/>
                </a:solidFill>
              </a:rPr>
              <a:t>EIF2AKe – PERK, unfolded protein response</a:t>
            </a:r>
          </a:p>
        </p:txBody>
      </p:sp>
    </p:spTree>
    <p:extLst>
      <p:ext uri="{BB962C8B-B14F-4D97-AF65-F5344CB8AC3E}">
        <p14:creationId xmlns:p14="http://schemas.microsoft.com/office/powerpoint/2010/main" val="347834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6AE4826-5D48-4B12-8EC9-CF3FBF839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4932091" cy="3048264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20" y="76200"/>
            <a:ext cx="365080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514317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C810B8-3B9A-451F-BCC6-C05945796426}"/>
              </a:ext>
            </a:extLst>
          </p:cNvPr>
          <p:cNvSpPr txBox="1"/>
          <p:nvPr/>
        </p:nvSpPr>
        <p:spPr>
          <a:xfrm>
            <a:off x="5295579" y="3810000"/>
            <a:ext cx="3772222" cy="190821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Genome wide significance (&lt;10</a:t>
            </a:r>
            <a:r>
              <a:rPr lang="en-US" baseline="30000" dirty="0"/>
              <a:t>-8</a:t>
            </a:r>
            <a:r>
              <a:rPr lang="en-US" dirty="0"/>
              <a:t>)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 err="1"/>
              <a:t>Chr</a:t>
            </a:r>
            <a:r>
              <a:rPr lang="en-US" dirty="0"/>
              <a:t> 17 – MAPT (H1/H2)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 err="1"/>
              <a:t>Chr</a:t>
            </a:r>
            <a:r>
              <a:rPr lang="en-US" dirty="0"/>
              <a:t> 8 – KIF13B-1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Trend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 err="1"/>
              <a:t>Chr</a:t>
            </a:r>
            <a:r>
              <a:rPr lang="en-US" dirty="0"/>
              <a:t> 3 – MOBP (10</a:t>
            </a:r>
            <a:r>
              <a:rPr lang="en-US" baseline="30000" dirty="0"/>
              <a:t>-7</a:t>
            </a:r>
            <a:r>
              <a:rPr lang="en-US" dirty="0"/>
              <a:t>)</a:t>
            </a:r>
          </a:p>
          <a:p>
            <a:pPr marL="0" lvl="1"/>
            <a:endParaRPr lang="en-US" sz="1400" b="1" i="1" dirty="0">
              <a:solidFill>
                <a:srgbClr val="FF0000"/>
              </a:solidFill>
            </a:endParaRPr>
          </a:p>
          <a:p>
            <a:pPr marL="0" lvl="1"/>
            <a:r>
              <a:rPr lang="en-US" sz="1400" b="1" i="1" dirty="0">
                <a:solidFill>
                  <a:srgbClr val="FF0000"/>
                </a:solidFill>
              </a:rPr>
              <a:t>Risk loci: </a:t>
            </a:r>
            <a:r>
              <a:rPr lang="en-US" sz="1400" b="1" i="1" u="sng" dirty="0">
                <a:solidFill>
                  <a:srgbClr val="FF0000"/>
                </a:solidFill>
              </a:rPr>
              <a:t>shared</a:t>
            </a:r>
            <a:r>
              <a:rPr lang="en-US" sz="1400" b="1" i="1" dirty="0">
                <a:solidFill>
                  <a:srgbClr val="FF0000"/>
                </a:solidFill>
              </a:rPr>
              <a:t> and </a:t>
            </a:r>
            <a:r>
              <a:rPr lang="en-US" sz="1400" b="1" i="1" u="sng" dirty="0">
                <a:solidFill>
                  <a:srgbClr val="FF0000"/>
                </a:solidFill>
              </a:rPr>
              <a:t>different</a:t>
            </a:r>
            <a:r>
              <a:rPr lang="en-US" sz="1400" b="1" i="1" dirty="0">
                <a:solidFill>
                  <a:srgbClr val="FF0000"/>
                </a:solidFill>
              </a:rPr>
              <a:t> from PSP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2739D8D-9855-437D-A303-279061DF5A69}"/>
              </a:ext>
            </a:extLst>
          </p:cNvPr>
          <p:cNvSpPr/>
          <p:nvPr/>
        </p:nvSpPr>
        <p:spPr>
          <a:xfrm>
            <a:off x="4581525" y="3909949"/>
            <a:ext cx="533400" cy="92202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C8E3978-B63C-42D5-8CCB-B7BA40249842}"/>
              </a:ext>
            </a:extLst>
          </p:cNvPr>
          <p:cNvSpPr/>
          <p:nvPr/>
        </p:nvSpPr>
        <p:spPr>
          <a:xfrm>
            <a:off x="4591050" y="4187698"/>
            <a:ext cx="533400" cy="92202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28221F-A590-42CB-BC7F-927663639483}"/>
              </a:ext>
            </a:extLst>
          </p:cNvPr>
          <p:cNvSpPr txBox="1"/>
          <p:nvPr/>
        </p:nvSpPr>
        <p:spPr>
          <a:xfrm>
            <a:off x="2762090" y="-33362"/>
            <a:ext cx="22583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</a:rPr>
              <a:t>CBD GWAS </a:t>
            </a:r>
            <a:br>
              <a:rPr lang="en-US" sz="2800" b="1" dirty="0">
                <a:solidFill>
                  <a:schemeClr val="accent4"/>
                </a:solidFill>
              </a:rPr>
            </a:br>
            <a:r>
              <a:rPr lang="en-US" sz="2800" b="1" dirty="0">
                <a:solidFill>
                  <a:schemeClr val="accent4"/>
                </a:solidFill>
              </a:rPr>
              <a:t>(2015)</a:t>
            </a:r>
          </a:p>
        </p:txBody>
      </p:sp>
    </p:spTree>
    <p:extLst>
      <p:ext uri="{BB962C8B-B14F-4D97-AF65-F5344CB8AC3E}">
        <p14:creationId xmlns:p14="http://schemas.microsoft.com/office/powerpoint/2010/main" val="3223860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C3A5C5C-7629-4698-98F6-D036AF31B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295400"/>
            <a:ext cx="5060119" cy="47728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87B2B0-C497-43C7-88F8-419EAA1E3F9B}"/>
              </a:ext>
            </a:extLst>
          </p:cNvPr>
          <p:cNvSpPr txBox="1"/>
          <p:nvPr/>
        </p:nvSpPr>
        <p:spPr>
          <a:xfrm>
            <a:off x="152400" y="2019449"/>
            <a:ext cx="4038600" cy="42011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Meta analysis with</a:t>
            </a:r>
            <a:r>
              <a:rPr lang="en-US" b="1" dirty="0">
                <a:solidFill>
                  <a:schemeClr val="tx2"/>
                </a:solidFill>
              </a:rPr>
              <a:t> 533 new path-confirmed PSP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Controls – Mayo Clinic neurologic normal volunteers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Genotyping 37 SNP’s with p&lt;10</a:t>
            </a:r>
            <a:r>
              <a:rPr lang="en-US" baseline="30000" dirty="0"/>
              <a:t>-4</a:t>
            </a:r>
            <a:r>
              <a:rPr lang="en-US" dirty="0"/>
              <a:t> identified from CurePSP GWAS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Genome-wide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MAPT (H1H2 and H1c) (</a:t>
            </a:r>
            <a:r>
              <a:rPr lang="en-US" dirty="0" err="1"/>
              <a:t>Chr</a:t>
            </a:r>
            <a:r>
              <a:rPr lang="en-US" dirty="0"/>
              <a:t> 17)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MOBP (</a:t>
            </a:r>
            <a:r>
              <a:rPr lang="en-US" dirty="0" err="1"/>
              <a:t>Chr</a:t>
            </a:r>
            <a:r>
              <a:rPr lang="en-US" dirty="0"/>
              <a:t> 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IRF4 (age-dependent) (</a:t>
            </a:r>
            <a:r>
              <a:rPr lang="en-US" dirty="0" err="1">
                <a:solidFill>
                  <a:srgbClr val="FF0000"/>
                </a:solidFill>
              </a:rPr>
              <a:t>Chr</a:t>
            </a:r>
            <a:r>
              <a:rPr lang="en-US" dirty="0">
                <a:solidFill>
                  <a:srgbClr val="FF0000"/>
                </a:solidFill>
              </a:rPr>
              <a:t> 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EIF2AK3 (</a:t>
            </a:r>
            <a:r>
              <a:rPr lang="en-US" dirty="0" err="1"/>
              <a:t>Chr</a:t>
            </a:r>
            <a:r>
              <a:rPr lang="en-US" dirty="0"/>
              <a:t> 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STX6 (</a:t>
            </a:r>
            <a:r>
              <a:rPr lang="en-US" dirty="0" err="1"/>
              <a:t>Chr</a:t>
            </a:r>
            <a:r>
              <a:rPr lang="en-US" dirty="0"/>
              <a:t> 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SLCO1A2 (</a:t>
            </a:r>
            <a:r>
              <a:rPr lang="en-US" dirty="0" err="1">
                <a:solidFill>
                  <a:srgbClr val="FF0000"/>
                </a:solidFill>
              </a:rPr>
              <a:t>Chr</a:t>
            </a:r>
            <a:r>
              <a:rPr lang="en-US" dirty="0">
                <a:solidFill>
                  <a:srgbClr val="FF0000"/>
                </a:solidFill>
              </a:rPr>
              <a:t> 12)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DUSP10 (</a:t>
            </a:r>
            <a:r>
              <a:rPr lang="en-US" dirty="0" err="1">
                <a:solidFill>
                  <a:srgbClr val="FF0000"/>
                </a:solidFill>
              </a:rPr>
              <a:t>Chr</a:t>
            </a:r>
            <a:r>
              <a:rPr lang="en-US" dirty="0">
                <a:solidFill>
                  <a:srgbClr val="FF0000"/>
                </a:solidFill>
              </a:rPr>
              <a:t> 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2D62C5-7296-4D05-A5DB-52B4CE021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35" b="577"/>
          <a:stretch/>
        </p:blipFill>
        <p:spPr>
          <a:xfrm>
            <a:off x="0" y="1464439"/>
            <a:ext cx="4724400" cy="53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5FEF33B-1F20-4D2E-809F-02DDB12FC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1" y="69924"/>
            <a:ext cx="5060119" cy="1444877"/>
          </a:xfrm>
          <a:prstGeom prst="rect">
            <a:avLst/>
          </a:prstGeom>
        </p:spPr>
      </p:pic>
      <p:sp>
        <p:nvSpPr>
          <p:cNvPr id="7168" name="TextBox 7167">
            <a:extLst>
              <a:ext uri="{FF2B5EF4-FFF2-40B4-BE49-F238E27FC236}">
                <a16:creationId xmlns:a16="http://schemas.microsoft.com/office/drawing/2014/main" xmlns="" id="{BE82A811-B44D-4D08-97AE-24D2E5A3B451}"/>
              </a:ext>
            </a:extLst>
          </p:cNvPr>
          <p:cNvSpPr txBox="1"/>
          <p:nvPr/>
        </p:nvSpPr>
        <p:spPr>
          <a:xfrm>
            <a:off x="5715000" y="533400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SLCO1A2 - Solute carrier</a:t>
            </a:r>
          </a:p>
          <a:p>
            <a:r>
              <a:rPr lang="en-US" i="1" dirty="0"/>
              <a:t>DUSP10 - Kinase activator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141D2C4-B401-4E17-8C3D-90AD86ED68D0}"/>
              </a:ext>
            </a:extLst>
          </p:cNvPr>
          <p:cNvSpPr txBox="1"/>
          <p:nvPr/>
        </p:nvSpPr>
        <p:spPr>
          <a:xfrm>
            <a:off x="4868534" y="10180"/>
            <a:ext cx="427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PSP meta-analysis 2018</a:t>
            </a:r>
          </a:p>
        </p:txBody>
      </p:sp>
    </p:spTree>
    <p:extLst>
      <p:ext uri="{BB962C8B-B14F-4D97-AF65-F5344CB8AC3E}">
        <p14:creationId xmlns:p14="http://schemas.microsoft.com/office/powerpoint/2010/main" val="224105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847" r="5066" b="2942"/>
          <a:stretch/>
        </p:blipFill>
        <p:spPr bwMode="auto">
          <a:xfrm>
            <a:off x="3107144" y="266697"/>
            <a:ext cx="4924152" cy="589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6459944" y="838200"/>
            <a:ext cx="838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945344" y="818864"/>
            <a:ext cx="580032" cy="15023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319520" y="3755409"/>
            <a:ext cx="609600" cy="18833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5940192" y="2299648"/>
            <a:ext cx="609600" cy="18833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87776" y="1164608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CBD – more neuronal tau in forebrain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9344" y="425827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PSP – more neuronal tau in hindbrain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67588" y="851847"/>
            <a:ext cx="1624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Astrocytic tau in both CBD and PSP is mostly in forebrain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0532" y="2855893"/>
            <a:ext cx="1624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Oligodendroglia tau is more common in PSP than in CBD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48935" y="266697"/>
            <a:ext cx="1496599" cy="814647"/>
            <a:chOff x="348935" y="266697"/>
            <a:chExt cx="1496599" cy="814647"/>
          </a:xfrm>
        </p:grpSpPr>
        <p:sp>
          <p:nvSpPr>
            <p:cNvPr id="18" name="Right Triangle 17"/>
            <p:cNvSpPr>
              <a:spLocks noChangeAspect="1"/>
            </p:cNvSpPr>
            <p:nvPr/>
          </p:nvSpPr>
          <p:spPr>
            <a:xfrm rot="5400000">
              <a:off x="581691" y="33941"/>
              <a:ext cx="814647" cy="1280160"/>
            </a:xfrm>
            <a:prstGeom prst="rtTriangl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ight Triangle 27"/>
            <p:cNvSpPr>
              <a:spLocks noChangeAspect="1"/>
            </p:cNvSpPr>
            <p:nvPr/>
          </p:nvSpPr>
          <p:spPr>
            <a:xfrm rot="16200000">
              <a:off x="798130" y="33941"/>
              <a:ext cx="814647" cy="1280160"/>
            </a:xfrm>
            <a:prstGeom prst="rtTriangl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3215" y="339441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CBD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83521" y="615733"/>
              <a:ext cx="540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PSP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52400" y="5634335"/>
            <a:ext cx="3139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Semiquantitative scores: 0 = none, </a:t>
            </a:r>
            <a:br>
              <a:rPr lang="en-US" sz="1200" dirty="0"/>
            </a:br>
            <a:r>
              <a:rPr lang="en-US" sz="1200" dirty="0"/>
              <a:t>1 = mild, 2 = moderate, 3 = severe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38600" y="-2977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More threads in CBD in most areas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0140" y="6157210"/>
            <a:ext cx="75090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Dickson DW, et al. Progressive supranuclear palsy and corticobasal degeneration.  Neurodegeneration: The Molecular Pathology Of Dementia And Movement Disorders.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Second Edition. 2011.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E80A24-80AC-40B4-9FD1-A251C1CCD07F}"/>
              </a:ext>
            </a:extLst>
          </p:cNvPr>
          <p:cNvSpPr txBox="1"/>
          <p:nvPr/>
        </p:nvSpPr>
        <p:spPr>
          <a:xfrm>
            <a:off x="457200" y="2743199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Semi-quantitative scores for NFT, TA, CB and NT in 19 brain regions</a:t>
            </a:r>
          </a:p>
        </p:txBody>
      </p:sp>
    </p:spTree>
    <p:extLst>
      <p:ext uri="{BB962C8B-B14F-4D97-AF65-F5344CB8AC3E}">
        <p14:creationId xmlns:p14="http://schemas.microsoft.com/office/powerpoint/2010/main" val="327118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14" grpId="0"/>
      <p:bldP spid="23" grpId="0"/>
      <p:bldP spid="24" grpId="0"/>
      <p:bldP spid="25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0"/>
            <a:ext cx="6706800" cy="172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D906EA-FBB3-40E2-A7AB-B59B4FF23D3E}"/>
              </a:ext>
            </a:extLst>
          </p:cNvPr>
          <p:cNvSpPr txBox="1"/>
          <p:nvPr/>
        </p:nvSpPr>
        <p:spPr>
          <a:xfrm flipH="1">
            <a:off x="4876800" y="905554"/>
            <a:ext cx="3886200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MAPT subhapotypes associated of tau  quantitative traits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751AE1-1F18-45BF-AFF2-4DC7D55A5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1" y="2069289"/>
            <a:ext cx="8925318" cy="3493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382070-1D66-4968-836B-4C6B844F08E3}"/>
              </a:ext>
            </a:extLst>
          </p:cNvPr>
          <p:cNvSpPr txBox="1"/>
          <p:nvPr/>
        </p:nvSpPr>
        <p:spPr>
          <a:xfrm>
            <a:off x="457200" y="5650468"/>
            <a:ext cx="837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3300"/>
                </a:solidFill>
              </a:rPr>
              <a:t>H2 negatively associated with both neuronal and glial tau pathology scores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DE214CD-F58A-4BAB-957E-D0928B6AC093}"/>
              </a:ext>
            </a:extLst>
          </p:cNvPr>
          <p:cNvSpPr txBox="1"/>
          <p:nvPr/>
        </p:nvSpPr>
        <p:spPr>
          <a:xfrm>
            <a:off x="2133600" y="18426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2E0BBB0-3ADE-46A2-B7E8-4C0FC6344712}"/>
              </a:ext>
            </a:extLst>
          </p:cNvPr>
          <p:cNvSpPr txBox="1"/>
          <p:nvPr/>
        </p:nvSpPr>
        <p:spPr>
          <a:xfrm>
            <a:off x="5756850" y="1842641"/>
            <a:ext cx="462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006A590-E55A-490D-A190-805C71D55FDE}"/>
              </a:ext>
            </a:extLst>
          </p:cNvPr>
          <p:cNvSpPr txBox="1"/>
          <p:nvPr/>
        </p:nvSpPr>
        <p:spPr>
          <a:xfrm>
            <a:off x="3882833" y="184264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5D202C6-C974-40FB-8629-4C4769272CBE}"/>
              </a:ext>
            </a:extLst>
          </p:cNvPr>
          <p:cNvSpPr txBox="1"/>
          <p:nvPr/>
        </p:nvSpPr>
        <p:spPr>
          <a:xfrm>
            <a:off x="7699373" y="184264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NT</a:t>
            </a:r>
          </a:p>
        </p:txBody>
      </p:sp>
    </p:spTree>
    <p:extLst>
      <p:ext uri="{BB962C8B-B14F-4D97-AF65-F5344CB8AC3E}">
        <p14:creationId xmlns:p14="http://schemas.microsoft.com/office/powerpoint/2010/main" val="303004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F897018-1DBB-43A2-AC36-C8274E7D3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755102"/>
            <a:ext cx="3286029" cy="3340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207D225-E49D-4439-B410-B920ED2DF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10" y="72921"/>
            <a:ext cx="6163590" cy="2670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2394E22-082E-4146-840C-4C01B83B825D}"/>
              </a:ext>
            </a:extLst>
          </p:cNvPr>
          <p:cNvSpPr/>
          <p:nvPr/>
        </p:nvSpPr>
        <p:spPr>
          <a:xfrm>
            <a:off x="228600" y="2728079"/>
            <a:ext cx="5669834" cy="3203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Transcriptome-wide association study of relatively unaffected regions (temporal cortex)</a:t>
            </a:r>
          </a:p>
          <a:p>
            <a:pPr marL="742950" lvl="1" indent="-2857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Neuronal (NFT), Astrocytic (TA), Oligodendroglial (CB), Tau threads (NT)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Novel genes and pathways may underlie distinct aspects of tau neuropathology. 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Different mechanisms may drive cell-specific tau pathology in neurons vs. astrocytes.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FF0000"/>
                </a:solidFill>
              </a:rPr>
              <a:t>NFT</a:t>
            </a:r>
            <a:r>
              <a:rPr lang="en-US" dirty="0">
                <a:solidFill>
                  <a:srgbClr val="FF0000"/>
                </a:solidFill>
              </a:rPr>
              <a:t> are associated with brain co-expression network enriched for </a:t>
            </a:r>
            <a:r>
              <a:rPr lang="en-US" u="sng" dirty="0">
                <a:solidFill>
                  <a:srgbClr val="FF0000"/>
                </a:solidFill>
              </a:rPr>
              <a:t>synaptic genes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FF0000"/>
                </a:solidFill>
              </a:rPr>
              <a:t>TA </a:t>
            </a:r>
            <a:r>
              <a:rPr lang="en-US" dirty="0">
                <a:solidFill>
                  <a:srgbClr val="FF0000"/>
                </a:solidFill>
              </a:rPr>
              <a:t>are associated with </a:t>
            </a:r>
            <a:r>
              <a:rPr lang="en-US" u="sng" dirty="0">
                <a:solidFill>
                  <a:srgbClr val="FF0000"/>
                </a:solidFill>
              </a:rPr>
              <a:t>immune genes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6A9E58-EDF2-445F-952B-08A2B449E0A4}"/>
              </a:ext>
            </a:extLst>
          </p:cNvPr>
          <p:cNvSpPr txBox="1"/>
          <p:nvPr/>
        </p:nvSpPr>
        <p:spPr>
          <a:xfrm>
            <a:off x="6091564" y="0"/>
            <a:ext cx="2967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Overlap in gene expression by lesion 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0168BC-C973-4F01-AC2F-B6AF0A796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186" y="533400"/>
            <a:ext cx="2654908" cy="1981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BD58ED1-AF8C-4CD1-A16F-7188983D6191}"/>
              </a:ext>
            </a:extLst>
          </p:cNvPr>
          <p:cNvSpPr txBox="1"/>
          <p:nvPr/>
        </p:nvSpPr>
        <p:spPr>
          <a:xfrm>
            <a:off x="5974633" y="2536320"/>
            <a:ext cx="296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Gene ontology modules</a:t>
            </a:r>
          </a:p>
        </p:txBody>
      </p:sp>
    </p:spTree>
    <p:extLst>
      <p:ext uri="{BB962C8B-B14F-4D97-AF65-F5344CB8AC3E}">
        <p14:creationId xmlns:p14="http://schemas.microsoft.com/office/powerpoint/2010/main" val="290979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EE43D0-D1D5-4AF8-A283-688F48FFB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A9E970-6F00-47B6-B072-275DD8AA4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685800"/>
            <a:ext cx="8257032" cy="5105400"/>
          </a:xfrm>
        </p:spPr>
        <p:txBody>
          <a:bodyPr/>
          <a:lstStyle/>
          <a:p>
            <a:r>
              <a:rPr lang="en-US" sz="2000" dirty="0"/>
              <a:t>PSP is the most common of the parkinsonian tauopathies.</a:t>
            </a:r>
          </a:p>
          <a:p>
            <a:r>
              <a:rPr lang="en-US" sz="2000" dirty="0"/>
              <a:t>It rarely has autosomal dominant inheritance and in almost all cases this is due to </a:t>
            </a:r>
            <a:r>
              <a:rPr lang="en-US" sz="2000" i="1" dirty="0"/>
              <a:t>MAPT</a:t>
            </a:r>
            <a:r>
              <a:rPr lang="en-US" sz="2000" dirty="0"/>
              <a:t> mutations.</a:t>
            </a:r>
          </a:p>
          <a:p>
            <a:r>
              <a:rPr lang="en-US" sz="2000" dirty="0"/>
              <a:t>The strongest genetic risk factor for </a:t>
            </a:r>
            <a:r>
              <a:rPr lang="en-US" sz="2000" u="sng" dirty="0"/>
              <a:t>sporadic</a:t>
            </a:r>
            <a:r>
              <a:rPr lang="en-US" sz="2000" dirty="0"/>
              <a:t> PSP is </a:t>
            </a:r>
            <a:r>
              <a:rPr lang="en-US" sz="2000" i="1" dirty="0"/>
              <a:t>MAPT</a:t>
            </a:r>
            <a:r>
              <a:rPr lang="en-US" sz="2000" dirty="0"/>
              <a:t>.</a:t>
            </a:r>
          </a:p>
          <a:p>
            <a:r>
              <a:rPr lang="en-US" sz="2000" dirty="0"/>
              <a:t>Other genetic risk loci have been identified, but their relationship to clinical and pathologic features of PSP are less obvious than </a:t>
            </a:r>
            <a:r>
              <a:rPr lang="en-US" sz="2000" i="1" dirty="0"/>
              <a:t>MAPT</a:t>
            </a:r>
            <a:r>
              <a:rPr lang="en-US" sz="2000" dirty="0"/>
              <a:t>.</a:t>
            </a:r>
          </a:p>
          <a:p>
            <a:pPr lvl="1"/>
            <a:r>
              <a:rPr lang="en-US" sz="1800" dirty="0"/>
              <a:t>Unfolded protein response (</a:t>
            </a:r>
            <a:r>
              <a:rPr lang="en-US" sz="1800" i="1" dirty="0"/>
              <a:t>EIF2AK3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Vesicle membrane fusion (</a:t>
            </a:r>
            <a:r>
              <a:rPr lang="en-US" sz="1800" i="1" dirty="0"/>
              <a:t>STX6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Myelin structure (</a:t>
            </a:r>
            <a:r>
              <a:rPr lang="en-US" sz="1800" i="1" dirty="0"/>
              <a:t>MOBP</a:t>
            </a:r>
            <a:r>
              <a:rPr lang="en-US" sz="1800" dirty="0"/>
              <a:t>)</a:t>
            </a:r>
          </a:p>
          <a:p>
            <a:r>
              <a:rPr lang="en-US" sz="2000" dirty="0"/>
              <a:t>Gene expression studies show </a:t>
            </a:r>
            <a:r>
              <a:rPr lang="en-US" sz="2000" dirty="0" err="1"/>
              <a:t>disrinc</a:t>
            </a:r>
            <a:r>
              <a:rPr lang="en-US" sz="2000" dirty="0"/>
              <a:t> profiles for each of the major pathologic tau pathologies (NFT, TA, CB, NT)</a:t>
            </a:r>
          </a:p>
          <a:p>
            <a:pPr lvl="1"/>
            <a:r>
              <a:rPr lang="en-US" sz="1600" dirty="0"/>
              <a:t>Gene ontology suggests neuronal tau is positively associated with synaptic genes</a:t>
            </a:r>
          </a:p>
          <a:p>
            <a:pPr lvl="1"/>
            <a:r>
              <a:rPr lang="en-US" sz="1600" dirty="0"/>
              <a:t>Gene ontology suggests astrocytic tau is positively associated with immune genes</a:t>
            </a:r>
          </a:p>
        </p:txBody>
      </p:sp>
    </p:spTree>
    <p:extLst>
      <p:ext uri="{BB962C8B-B14F-4D97-AF65-F5344CB8AC3E}">
        <p14:creationId xmlns:p14="http://schemas.microsoft.com/office/powerpoint/2010/main" val="69619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02" y="2235732"/>
            <a:ext cx="2519362" cy="8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2742983" cy="81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630" y="1728528"/>
            <a:ext cx="2005321" cy="50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74" y="914400"/>
            <a:ext cx="3033597" cy="46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8221" y="5435025"/>
            <a:ext cx="6303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Brain bank coordinators: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Beth Marten, Jessica Tranovich, Rachel LaPaille-Harwood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601ED85-C536-4E23-A08E-BF817233B869}"/>
              </a:ext>
            </a:extLst>
          </p:cNvPr>
          <p:cNvSpPr/>
          <p:nvPr/>
        </p:nvSpPr>
        <p:spPr>
          <a:xfrm>
            <a:off x="533400" y="3536136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ts val="0"/>
              </a:spcBef>
            </a:pPr>
            <a:r>
              <a:rPr lang="en-US" sz="1600" b="1" dirty="0">
                <a:solidFill>
                  <a:schemeClr val="tx2"/>
                </a:solidFill>
              </a:rPr>
              <a:t>Genetics</a:t>
            </a:r>
          </a:p>
          <a:p>
            <a:pPr marL="450850" lvl="2" indent="-285750">
              <a:lnSpc>
                <a:spcPct val="90000"/>
              </a:lnSpc>
              <a:spcBef>
                <a:spcPts val="0"/>
              </a:spcBef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Steve Younkin, MD, PhD, </a:t>
            </a:r>
            <a:r>
              <a:rPr lang="en-US" sz="1600" dirty="0" err="1">
                <a:solidFill>
                  <a:schemeClr val="tx2"/>
                </a:solidFill>
                <a:latin typeface="+mn-lt"/>
              </a:rPr>
              <a:t>Nilufer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+mn-lt"/>
              </a:rPr>
              <a:t>Ertekin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-Taner, MD, PhD, Rosa Rademakers, PhD, Owen Ross, PhD, </a:t>
            </a:r>
            <a:r>
              <a:rPr lang="en-US" sz="1600" dirty="0" err="1">
                <a:solidFill>
                  <a:schemeClr val="tx2"/>
                </a:solidFill>
                <a:latin typeface="+mn-lt"/>
              </a:rPr>
              <a:t>Mariet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 Allen, PhD.</a:t>
            </a:r>
            <a:endParaRPr lang="en-US" sz="1600" dirty="0">
              <a:latin typeface="+mn-lt"/>
            </a:endParaRPr>
          </a:p>
          <a:p>
            <a:pPr marL="0" lvl="1" indent="0">
              <a:spcBef>
                <a:spcPts val="0"/>
              </a:spcBef>
            </a:pPr>
            <a:r>
              <a:rPr lang="en-US" sz="1600" b="1" dirty="0"/>
              <a:t>Neuroscience</a:t>
            </a:r>
          </a:p>
          <a:p>
            <a:pPr marL="450850" lvl="2" indent="-285750">
              <a:lnSpc>
                <a:spcPct val="90000"/>
              </a:lnSpc>
              <a:spcBef>
                <a:spcPts val="0"/>
              </a:spcBef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1600" dirty="0">
                <a:latin typeface="+mn-lt"/>
              </a:rPr>
              <a:t>Guojun Bu, PhD; Leonard Petrucelli, PhD; Casey Cook, PhD</a:t>
            </a:r>
          </a:p>
          <a:p>
            <a:pPr marL="0" lvl="1" indent="0">
              <a:spcBef>
                <a:spcPts val="0"/>
              </a:spcBef>
            </a:pPr>
            <a:r>
              <a:rPr lang="en-US" sz="1600" b="1" dirty="0"/>
              <a:t>Neurology</a:t>
            </a:r>
          </a:p>
          <a:p>
            <a:pPr marL="450850" lvl="2" indent="-285750">
              <a:lnSpc>
                <a:spcPct val="90000"/>
              </a:lnSpc>
              <a:spcBef>
                <a:spcPts val="0"/>
              </a:spcBef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1600" dirty="0">
                <a:latin typeface="+mn-lt"/>
              </a:rPr>
              <a:t>Zbigniew Wszolek, Bradley Boeve, David Knopman,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Neill Graff-Radford, Keith Josephs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7C5ADCA9-E581-46CC-967D-F8D1220CF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5" y="838200"/>
            <a:ext cx="4586655" cy="27058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99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50" name="Rectangle 6"/>
          <p:cNvSpPr>
            <a:spLocks noGrp="1" noChangeArrowheads="1"/>
          </p:cNvSpPr>
          <p:nvPr>
            <p:ph type="title"/>
          </p:nvPr>
        </p:nvSpPr>
        <p:spPr>
          <a:xfrm>
            <a:off x="990600" y="646057"/>
            <a:ext cx="7827264" cy="685800"/>
          </a:xfrm>
        </p:spPr>
        <p:txBody>
          <a:bodyPr/>
          <a:lstStyle/>
          <a:p>
            <a:r>
              <a:rPr lang="en-US" altLang="en-US"/>
              <a:t>Tyrosine hydroxylase immunoreactivity in striatum</a:t>
            </a:r>
          </a:p>
        </p:txBody>
      </p:sp>
      <p:grpSp>
        <p:nvGrpSpPr>
          <p:cNvPr id="978947" name="Group 3"/>
          <p:cNvGrpSpPr>
            <a:grpSpLocks/>
          </p:cNvGrpSpPr>
          <p:nvPr/>
        </p:nvGrpSpPr>
        <p:grpSpPr bwMode="auto">
          <a:xfrm>
            <a:off x="533400" y="1524000"/>
            <a:ext cx="8153400" cy="4291013"/>
            <a:chOff x="336" y="1200"/>
            <a:chExt cx="5136" cy="2703"/>
          </a:xfrm>
        </p:grpSpPr>
        <p:pic>
          <p:nvPicPr>
            <p:cNvPr id="978948" name="Picture 4" descr="Fig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200"/>
              <a:ext cx="5136" cy="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8949" name="Text Box 5"/>
            <p:cNvSpPr txBox="1">
              <a:spLocks noChangeArrowheads="1"/>
            </p:cNvSpPr>
            <p:nvPr/>
          </p:nvSpPr>
          <p:spPr bwMode="auto">
            <a:xfrm>
              <a:off x="336" y="3216"/>
              <a:ext cx="5136" cy="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200">
                  <a:solidFill>
                    <a:schemeClr val="tx2"/>
                  </a:solidFill>
                </a:rPr>
                <a:t>a – normal; b – Parkinson’s disease</a:t>
              </a:r>
            </a:p>
            <a:p>
              <a:pPr algn="ctr">
                <a:spcBef>
                  <a:spcPct val="5000"/>
                </a:spcBef>
              </a:pPr>
              <a:r>
                <a:rPr lang="en-US" altLang="en-US" sz="3200">
                  <a:solidFill>
                    <a:schemeClr val="tx2"/>
                  </a:solidFill>
                </a:rPr>
                <a:t>(dopaminergic deficiency)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40471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0147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5902048"/>
              </p:ext>
            </p:extLst>
          </p:nvPr>
        </p:nvGraphicFramePr>
        <p:xfrm>
          <a:off x="1371600" y="1371600"/>
          <a:ext cx="6096000" cy="4449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SPW 10.0 Graph" r:id="rId4" imgW="3833421" imgH="2979410" progId="SigmaPlotGraphicObject.9">
                  <p:embed/>
                </p:oleObj>
              </mc:Choice>
              <mc:Fallback>
                <p:oleObj name="SPW 10.0 Graph" r:id="rId4" imgW="3833421" imgH="2979410" progId="SigmaPlotGraphicObject.9">
                  <p:embed/>
                  <p:pic>
                    <p:nvPicPr>
                      <p:cNvPr id="1030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139"/>
                      <a:stretch>
                        <a:fillRect/>
                      </a:stretch>
                    </p:blipFill>
                    <p:spPr bwMode="auto">
                      <a:xfrm>
                        <a:off x="1371600" y="1371600"/>
                        <a:ext cx="6096000" cy="444909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461375" cy="1143000"/>
          </a:xfrm>
        </p:spPr>
        <p:txBody>
          <a:bodyPr/>
          <a:lstStyle/>
          <a:p>
            <a:r>
              <a:rPr lang="en-US" altLang="en-US" dirty="0"/>
              <a:t>Age related decreases in striatal dopaminergic innervation in normal controls</a:t>
            </a:r>
          </a:p>
        </p:txBody>
      </p:sp>
    </p:spTree>
    <p:extLst>
      <p:ext uri="{BB962C8B-B14F-4D97-AF65-F5344CB8AC3E}">
        <p14:creationId xmlns:p14="http://schemas.microsoft.com/office/powerpoint/2010/main" val="386571285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7" name="Rectangle 5"/>
          <p:cNvSpPr>
            <a:spLocks noGrp="1" noChangeArrowheads="1"/>
          </p:cNvSpPr>
          <p:nvPr>
            <p:ph type="title"/>
          </p:nvPr>
        </p:nvSpPr>
        <p:spPr>
          <a:xfrm>
            <a:off x="460375" y="230188"/>
            <a:ext cx="8228013" cy="503237"/>
          </a:xfrm>
        </p:spPr>
        <p:txBody>
          <a:bodyPr/>
          <a:lstStyle/>
          <a:p>
            <a:r>
              <a:rPr lang="en-US" altLang="en-US"/>
              <a:t>Substantia nigra in Parkinsonism</a:t>
            </a:r>
          </a:p>
        </p:txBody>
      </p:sp>
      <p:pic>
        <p:nvPicPr>
          <p:cNvPr id="980996" name="Picture 4" descr="midbrain parkinsoni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4800600" cy="51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1000" name="Text Box 8"/>
          <p:cNvSpPr txBox="1">
            <a:spLocks noChangeArrowheads="1"/>
          </p:cNvSpPr>
          <p:nvPr/>
        </p:nvSpPr>
        <p:spPr bwMode="auto">
          <a:xfrm>
            <a:off x="457200" y="2847975"/>
            <a:ext cx="1692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i="1">
                <a:solidFill>
                  <a:schemeClr val="bg1"/>
                </a:solidFill>
              </a:rPr>
              <a:t>normal pigment in 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34FE38-55F2-45D4-ADF7-6986FCFD5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2103" y="2078831"/>
            <a:ext cx="3770313" cy="211931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S. nigra neuronal loss common to all disorders associated with parkinsonism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D366C1-7F8B-4426-8D64-9C1140006501}"/>
              </a:ext>
            </a:extLst>
          </p:cNvPr>
          <p:cNvSpPr txBox="1"/>
          <p:nvPr/>
        </p:nvSpPr>
        <p:spPr>
          <a:xfrm>
            <a:off x="5257800" y="4772561"/>
            <a:ext cx="3662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PD = Parkinson’s disease</a:t>
            </a:r>
          </a:p>
          <a:p>
            <a:r>
              <a:rPr lang="en-US" sz="1600" dirty="0"/>
              <a:t>MSA = multiple system atrophy</a:t>
            </a:r>
          </a:p>
          <a:p>
            <a:r>
              <a:rPr lang="en-US" sz="1600" dirty="0"/>
              <a:t>PSP = progressive supranuclear palsy</a:t>
            </a:r>
          </a:p>
          <a:p>
            <a:r>
              <a:rPr lang="en-US" sz="1600" dirty="0"/>
              <a:t>CBD = corticobasal degeneration</a:t>
            </a:r>
          </a:p>
          <a:p>
            <a:r>
              <a:rPr lang="en-US" sz="1600" dirty="0"/>
              <a:t>FTD = frontotemporal dementia</a:t>
            </a:r>
          </a:p>
        </p:txBody>
      </p:sp>
    </p:spTree>
    <p:extLst>
      <p:ext uri="{BB962C8B-B14F-4D97-AF65-F5344CB8AC3E}">
        <p14:creationId xmlns:p14="http://schemas.microsoft.com/office/powerpoint/2010/main" val="102633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FBC8D66-67A3-4F9A-AB23-671DA8025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Synucleinopathies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4DD990-A1A9-4D54-8334-FA78DB009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368" y="4114800"/>
            <a:ext cx="7827264" cy="990600"/>
          </a:xfrm>
        </p:spPr>
        <p:txBody>
          <a:bodyPr/>
          <a:lstStyle/>
          <a:p>
            <a:r>
              <a:rPr lang="en-US" dirty="0"/>
              <a:t>Parkinson’s disease (PD), Parkinson disease dementia (PDD) and dementia with Lewy bodies (DLB)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3F87B4-D9B7-44E2-B32E-95067748E40D}"/>
              </a:ext>
            </a:extLst>
          </p:cNvPr>
          <p:cNvSpPr txBox="1"/>
          <p:nvPr/>
        </p:nvSpPr>
        <p:spPr>
          <a:xfrm>
            <a:off x="1269123" y="5257800"/>
            <a:ext cx="6035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Lewy body dementia = PDD + DLB</a:t>
            </a:r>
          </a:p>
        </p:txBody>
      </p:sp>
    </p:spTree>
    <p:extLst>
      <p:ext uri="{BB962C8B-B14F-4D97-AF65-F5344CB8AC3E}">
        <p14:creationId xmlns:p14="http://schemas.microsoft.com/office/powerpoint/2010/main" val="14078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F6737-2556-416E-82A5-A7D6E0F4C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Genetics of Lewy body dementia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785907-8850-4828-BBA6-6B981488E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5" y="1417638"/>
            <a:ext cx="8228013" cy="3213187"/>
          </a:xfrm>
        </p:spPr>
        <p:txBody>
          <a:bodyPr/>
          <a:lstStyle/>
          <a:p>
            <a:r>
              <a:rPr lang="en-US" i="1" dirty="0"/>
              <a:t>SNCA</a:t>
            </a:r>
            <a:r>
              <a:rPr lang="en-US" dirty="0"/>
              <a:t> – coding and multiplication</a:t>
            </a:r>
          </a:p>
          <a:p>
            <a:pPr lvl="1"/>
            <a:r>
              <a:rPr lang="en-US" dirty="0"/>
              <a:t>A53T and E46K – atypical Parkinsonism with dementia</a:t>
            </a:r>
          </a:p>
          <a:p>
            <a:pPr lvl="1"/>
            <a:r>
              <a:rPr lang="en-US" i="1" dirty="0"/>
              <a:t>SNCA</a:t>
            </a:r>
            <a:r>
              <a:rPr lang="en-US" dirty="0"/>
              <a:t> triplication and duplication</a:t>
            </a:r>
          </a:p>
          <a:p>
            <a:r>
              <a:rPr lang="en-US" i="1" dirty="0"/>
              <a:t>GBA</a:t>
            </a:r>
            <a:r>
              <a:rPr lang="en-US" dirty="0"/>
              <a:t> – rare and common variants (E326K)</a:t>
            </a:r>
          </a:p>
          <a:p>
            <a:r>
              <a:rPr lang="en-US" i="1" dirty="0"/>
              <a:t>APOE</a:t>
            </a:r>
            <a:r>
              <a:rPr lang="en-US" dirty="0"/>
              <a:t> – common variants (APOE4)</a:t>
            </a:r>
          </a:p>
        </p:txBody>
      </p:sp>
    </p:spTree>
    <p:extLst>
      <p:ext uri="{BB962C8B-B14F-4D97-AF65-F5344CB8AC3E}">
        <p14:creationId xmlns:p14="http://schemas.microsoft.com/office/powerpoint/2010/main" val="1162704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8D002-3B2E-4646-A993-BFC94FB34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230188"/>
            <a:ext cx="8228013" cy="507831"/>
          </a:xfrm>
        </p:spPr>
        <p:txBody>
          <a:bodyPr/>
          <a:lstStyle/>
          <a:p>
            <a:r>
              <a:rPr lang="en-US" dirty="0"/>
              <a:t>Copy number variation (CNV) in DLB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C7152F-C678-40B5-B125-2A8DB535C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5" y="838200"/>
            <a:ext cx="8228013" cy="4573560"/>
          </a:xfrm>
        </p:spPr>
        <p:txBody>
          <a:bodyPr/>
          <a:lstStyle/>
          <a:p>
            <a:r>
              <a:rPr lang="en-US" dirty="0"/>
              <a:t>Whole genome sequencing 1454 autopsy confirmed DLB and 1525 controls</a:t>
            </a:r>
          </a:p>
          <a:p>
            <a:pPr lvl="1"/>
            <a:r>
              <a:rPr lang="en-US" dirty="0"/>
              <a:t>International consortium of DLB with cases from brain banks in US and Europe</a:t>
            </a:r>
          </a:p>
          <a:p>
            <a:r>
              <a:rPr lang="en-US" dirty="0"/>
              <a:t>Genome-wide significant CNVs identified in 5 regions</a:t>
            </a:r>
          </a:p>
          <a:p>
            <a:pPr lvl="1"/>
            <a:r>
              <a:rPr lang="en-US" dirty="0"/>
              <a:t>Lysosomal gene (LAPTM4B)</a:t>
            </a:r>
          </a:p>
          <a:p>
            <a:pPr lvl="1"/>
            <a:r>
              <a:rPr lang="en-US" dirty="0"/>
              <a:t>NME1</a:t>
            </a:r>
          </a:p>
          <a:p>
            <a:pPr lvl="1"/>
            <a:r>
              <a:rPr lang="en-US" dirty="0"/>
              <a:t>SPAG9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SNCA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MAPT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5DA00D1-5CB6-4675-8B64-A084994BBAEA}"/>
              </a:ext>
            </a:extLst>
          </p:cNvPr>
          <p:cNvSpPr/>
          <p:nvPr/>
        </p:nvSpPr>
        <p:spPr>
          <a:xfrm>
            <a:off x="760412" y="5486400"/>
            <a:ext cx="8154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chemeClr val="tx2"/>
                </a:solidFill>
              </a:rPr>
              <a:t>Kun-Rodrigues C, et al. A comprehensive screening of copy number variability in dementia with Lewy bodies. Neurobiol Aging 2019;75:223.e1-223. </a:t>
            </a:r>
          </a:p>
        </p:txBody>
      </p:sp>
    </p:spTree>
    <p:extLst>
      <p:ext uri="{BB962C8B-B14F-4D97-AF65-F5344CB8AC3E}">
        <p14:creationId xmlns:p14="http://schemas.microsoft.com/office/powerpoint/2010/main" val="28160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Mayo Theme1">
  <a:themeElements>
    <a:clrScheme name="Custom 4">
      <a:dk1>
        <a:sysClr val="windowText" lastClr="000000"/>
      </a:dk1>
      <a:lt1>
        <a:sysClr val="window" lastClr="FFFFFF"/>
      </a:lt1>
      <a:dk2>
        <a:srgbClr val="0046AD"/>
      </a:dk2>
      <a:lt2>
        <a:srgbClr val="BDD7FF"/>
      </a:lt2>
      <a:accent1>
        <a:srgbClr val="0046AD"/>
      </a:accent1>
      <a:accent2>
        <a:srgbClr val="FF5A76"/>
      </a:accent2>
      <a:accent3>
        <a:srgbClr val="15A8E5"/>
      </a:accent3>
      <a:accent4>
        <a:srgbClr val="3F9800"/>
      </a:accent4>
      <a:accent5>
        <a:srgbClr val="9F58FE"/>
      </a:accent5>
      <a:accent6>
        <a:srgbClr val="B44D00"/>
      </a:accent6>
      <a:hlink>
        <a:srgbClr val="006699"/>
      </a:hlink>
      <a:folHlink>
        <a:srgbClr val="969696"/>
      </a:folHlink>
    </a:clrScheme>
    <a:fontScheme name="mc-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Mayo Theme1</Template>
  <TotalTime>11896</TotalTime>
  <Words>1862</Words>
  <Application>Microsoft Office PowerPoint</Application>
  <PresentationFormat>On-screen Show (4:3)</PresentationFormat>
  <Paragraphs>343</Paragraphs>
  <Slides>37</Slides>
  <Notes>14</Notes>
  <HiddenSlides>5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ＭＳ ゴシック</vt:lpstr>
      <vt:lpstr>Arial</vt:lpstr>
      <vt:lpstr>Mayo Theme1</vt:lpstr>
      <vt:lpstr>SPW 10.0 Graph</vt:lpstr>
      <vt:lpstr>Neuropathology &amp; Genetics of Parkinsonism</vt:lpstr>
      <vt:lpstr>Parkinsonism: clinical syndrome</vt:lpstr>
      <vt:lpstr>Macroscopic findings in Parkinsonism</vt:lpstr>
      <vt:lpstr>Tyrosine hydroxylase immunoreactivity in striatum</vt:lpstr>
      <vt:lpstr>Age related decreases in striatal dopaminergic innervation in normal controls</vt:lpstr>
      <vt:lpstr>Substantia nigra in Parkinsonism</vt:lpstr>
      <vt:lpstr>Synucleinopathies</vt:lpstr>
      <vt:lpstr>Genetics of Lewy body dementia</vt:lpstr>
      <vt:lpstr>Copy number variation (CNV) in DLB</vt:lpstr>
      <vt:lpstr>PowerPoint Presentation</vt:lpstr>
      <vt:lpstr>GBA and LBD</vt:lpstr>
      <vt:lpstr>GBA associated with dementia in PD</vt:lpstr>
      <vt:lpstr>Apolipoprotein E &amp; Lewy body disease</vt:lpstr>
      <vt:lpstr>Chromosome 19 locus in DLB</vt:lpstr>
      <vt:lpstr>Increased Lewy body pathology in APOE4</vt:lpstr>
      <vt:lpstr>Genetic evidence for MAPT in PD (2009)</vt:lpstr>
      <vt:lpstr>PD GWAS (2018)</vt:lpstr>
      <vt:lpstr>MAPT H1/H1 is not increased in autopsy-confirmed Lewy body disease (Mayo Clinic autopsy series)</vt:lpstr>
      <vt:lpstr>Possible explanations for MAPT as a genetic risk factor for PD</vt:lpstr>
      <vt:lpstr>Tau in Lewy bodies</vt:lpstr>
      <vt:lpstr>Parkinsonian tauopathies</vt:lpstr>
      <vt:lpstr>Alternative mRNA splicing of the tau gene on chromosome 17 generates 6 major isoforms</vt:lpstr>
      <vt:lpstr>Progressive supranuclear palsy</vt:lpstr>
      <vt:lpstr>Corticobasal degeneration</vt:lpstr>
      <vt:lpstr>A personal history of the genetics of PSP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Acknowledgements</vt:lpstr>
    </vt:vector>
  </TitlesOfParts>
  <Company>Mayo Foundation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Whitwell</dc:creator>
  <cp:lastModifiedBy>GS Admin</cp:lastModifiedBy>
  <cp:revision>474</cp:revision>
  <cp:lastPrinted>2015-03-24T18:01:09Z</cp:lastPrinted>
  <dcterms:created xsi:type="dcterms:W3CDTF">2006-04-13T15:52:55Z</dcterms:created>
  <dcterms:modified xsi:type="dcterms:W3CDTF">2019-11-12T13:43:44Z</dcterms:modified>
</cp:coreProperties>
</file>