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null)" ContentType="image/x-emf"/>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386" r:id="rId3"/>
    <p:sldId id="270" r:id="rId4"/>
    <p:sldId id="316" r:id="rId5"/>
    <p:sldId id="2360" r:id="rId6"/>
    <p:sldId id="332" r:id="rId7"/>
    <p:sldId id="274" r:id="rId8"/>
    <p:sldId id="2374" r:id="rId9"/>
    <p:sldId id="281" r:id="rId10"/>
    <p:sldId id="259" r:id="rId11"/>
    <p:sldId id="2370" r:id="rId12"/>
    <p:sldId id="2373" r:id="rId13"/>
    <p:sldId id="2384" r:id="rId14"/>
    <p:sldId id="2368" r:id="rId15"/>
    <p:sldId id="258" r:id="rId16"/>
    <p:sldId id="2378" r:id="rId17"/>
    <p:sldId id="303" r:id="rId18"/>
    <p:sldId id="2381" r:id="rId19"/>
    <p:sldId id="2392" r:id="rId20"/>
    <p:sldId id="2393" r:id="rId21"/>
    <p:sldId id="2394" r:id="rId22"/>
    <p:sldId id="2397" r:id="rId23"/>
    <p:sldId id="2399" r:id="rId24"/>
    <p:sldId id="2391" r:id="rId25"/>
    <p:sldId id="2395" r:id="rId26"/>
    <p:sldId id="311" r:id="rId27"/>
    <p:sldId id="283" r:id="rId28"/>
    <p:sldId id="32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61"/>
    <p:restoredTop sz="89441"/>
  </p:normalViewPr>
  <p:slideViewPr>
    <p:cSldViewPr snapToGrid="0" snapToObjects="1">
      <p:cViewPr varScale="1">
        <p:scale>
          <a:sx n="79" d="100"/>
          <a:sy n="79" d="100"/>
        </p:scale>
        <p:origin x="102" y="5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35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Users\margenziano\Desktop\HMC3%20Manuscript\Paper%20figures\microglia%20activation%20marker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dirty="0"/>
              <a:t>Upregulated in activated HMC3 (RNA-</a:t>
            </a:r>
            <a:r>
              <a:rPr lang="en-US" sz="1600" dirty="0" err="1"/>
              <a:t>seq</a:t>
            </a:r>
            <a:r>
              <a:rPr lang="en-US" sz="1600" dirty="0"/>
              <a:t>)</a:t>
            </a:r>
          </a:p>
        </c:rich>
      </c:tx>
      <c:layout>
        <c:manualLayout>
          <c:xMode val="edge"/>
          <c:yMode val="edge"/>
          <c:x val="0.12132244031228284"/>
          <c:y val="7.6338485091889216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1682855011266662"/>
          <c:y val="0.19350981468649983"/>
          <c:w val="0.85738453196585485"/>
          <c:h val="0.69374301863723797"/>
        </c:manualLayout>
      </c:layout>
      <c:barChart>
        <c:barDir val="col"/>
        <c:grouping val="clustered"/>
        <c:varyColors val="0"/>
        <c:ser>
          <c:idx val="0"/>
          <c:order val="0"/>
          <c:spPr>
            <a:solidFill>
              <a:schemeClr val="accent1"/>
            </a:solidFill>
            <a:ln>
              <a:noFill/>
            </a:ln>
            <a:effectLst/>
          </c:spPr>
          <c:invertIfNegative val="0"/>
          <c:cat>
            <c:strRef>
              <c:f>Sheet1!$L$5:$L$10</c:f>
              <c:strCache>
                <c:ptCount val="6"/>
                <c:pt idx="0">
                  <c:v>CCL5</c:v>
                </c:pt>
                <c:pt idx="1">
                  <c:v>CD40</c:v>
                </c:pt>
                <c:pt idx="2">
                  <c:v>CD68</c:v>
                </c:pt>
                <c:pt idx="3">
                  <c:v>HLA-DRB1</c:v>
                </c:pt>
                <c:pt idx="4">
                  <c:v>IL1B</c:v>
                </c:pt>
                <c:pt idx="5">
                  <c:v>IL6</c:v>
                </c:pt>
              </c:strCache>
            </c:strRef>
          </c:cat>
          <c:val>
            <c:numRef>
              <c:f>Sheet1!$M$5:$M$10</c:f>
              <c:numCache>
                <c:formatCode>General</c:formatCode>
                <c:ptCount val="6"/>
                <c:pt idx="0">
                  <c:v>4.7592057721695298</c:v>
                </c:pt>
                <c:pt idx="1">
                  <c:v>1.13293309357215</c:v>
                </c:pt>
                <c:pt idx="2">
                  <c:v>1.78614779587623</c:v>
                </c:pt>
                <c:pt idx="3">
                  <c:v>5.6610641022209203</c:v>
                </c:pt>
                <c:pt idx="4">
                  <c:v>1.9896546620445701</c:v>
                </c:pt>
                <c:pt idx="5">
                  <c:v>2.8006085087727302</c:v>
                </c:pt>
              </c:numCache>
            </c:numRef>
          </c:val>
          <c:extLst>
            <c:ext xmlns:c16="http://schemas.microsoft.com/office/drawing/2014/chart" uri="{C3380CC4-5D6E-409C-BE32-E72D297353CC}">
              <c16:uniqueId val="{00000000-8DFE-9042-9E6F-2EECBE2F15D9}"/>
            </c:ext>
          </c:extLst>
        </c:ser>
        <c:dLbls>
          <c:showLegendKey val="0"/>
          <c:showVal val="0"/>
          <c:showCatName val="0"/>
          <c:showSerName val="0"/>
          <c:showPercent val="0"/>
          <c:showBubbleSize val="0"/>
        </c:dLbls>
        <c:gapWidth val="219"/>
        <c:overlap val="-27"/>
        <c:axId val="1383538192"/>
        <c:axId val="1383539824"/>
      </c:barChart>
      <c:catAx>
        <c:axId val="1383538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83539824"/>
        <c:crosses val="autoZero"/>
        <c:auto val="1"/>
        <c:lblAlgn val="ctr"/>
        <c:lblOffset val="100"/>
        <c:noMultiLvlLbl val="0"/>
      </c:catAx>
      <c:valAx>
        <c:axId val="1383539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logFC</a:t>
                </a:r>
              </a:p>
            </c:rich>
          </c:tx>
          <c:layout>
            <c:manualLayout>
              <c:xMode val="edge"/>
              <c:yMode val="edge"/>
              <c:x val="2.3093838975934724E-2"/>
              <c:y val="0.45910314307252559"/>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835381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848965-B2FC-AC4D-A2BB-CA6B7543E7DB}" type="datetimeFigureOut">
              <a:rPr lang="en-US" smtClean="0"/>
              <a:t>11/8/2019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BACEE3-A673-A349-AF3A-9A1F5A782270}" type="slidenum">
              <a:rPr lang="en-US" smtClean="0"/>
              <a:t>‹#›</a:t>
            </a:fld>
            <a:endParaRPr lang="en-US"/>
          </a:p>
        </p:txBody>
      </p:sp>
    </p:spTree>
    <p:extLst>
      <p:ext uri="{BB962C8B-B14F-4D97-AF65-F5344CB8AC3E}">
        <p14:creationId xmlns:p14="http://schemas.microsoft.com/office/powerpoint/2010/main" val="1195625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Tell the FTO story: Nature 2014 and NEJM 2015. FTO obesity locus paper </a:t>
            </a:r>
            <a:r>
              <a:rPr lang="en-US" altLang="en-US" dirty="0" err="1">
                <a:latin typeface="Arial" panose="020B0604020202020204" pitchFamily="34" charset="0"/>
              </a:rPr>
              <a:t>Smemo</a:t>
            </a:r>
            <a:r>
              <a:rPr lang="en-US" altLang="en-US" dirty="0">
                <a:latin typeface="Arial" panose="020B0604020202020204" pitchFamily="34" charset="0"/>
              </a:rPr>
              <a:t> et al., Nature 2014 – 4C, IRX3. </a:t>
            </a:r>
          </a:p>
          <a:p>
            <a:r>
              <a:rPr lang="en-US" sz="1200" b="0" i="0" u="none" strike="noStrike" kern="1200" dirty="0">
                <a:solidFill>
                  <a:schemeClr val="tx1"/>
                </a:solidFill>
                <a:effectLst/>
                <a:latin typeface="+mn-lt"/>
                <a:ea typeface="+mn-ea"/>
                <a:cs typeface="+mn-cs"/>
              </a:rPr>
              <a:t>Studies in mice demonstrated that </a:t>
            </a:r>
            <a:r>
              <a:rPr lang="en-US" sz="1200" b="0" i="1" u="none" strike="noStrike" kern="1200" dirty="0">
                <a:solidFill>
                  <a:schemeClr val="tx1"/>
                </a:solidFill>
                <a:effectLst/>
                <a:latin typeface="+mn-lt"/>
                <a:ea typeface="+mn-ea"/>
                <a:cs typeface="+mn-cs"/>
              </a:rPr>
              <a:t>FTO</a:t>
            </a:r>
            <a:r>
              <a:rPr lang="en-US" sz="1200" b="0" i="0" u="none" strike="noStrike" kern="1200" dirty="0">
                <a:solidFill>
                  <a:schemeClr val="tx1"/>
                </a:solidFill>
                <a:effectLst/>
                <a:latin typeface="+mn-lt"/>
                <a:ea typeface="+mn-ea"/>
                <a:cs typeface="+mn-cs"/>
              </a:rPr>
              <a:t> expression levels influence body mass and composition phenotypes. Obesity-associated SNPs are associated with expression of </a:t>
            </a:r>
            <a:r>
              <a:rPr lang="en-US" sz="1200" b="0" i="1" u="none" strike="noStrike" kern="1200" dirty="0">
                <a:solidFill>
                  <a:schemeClr val="tx1"/>
                </a:solidFill>
                <a:effectLst/>
                <a:latin typeface="+mn-lt"/>
                <a:ea typeface="+mn-ea"/>
                <a:cs typeface="+mn-cs"/>
              </a:rPr>
              <a:t>IRX3</a:t>
            </a:r>
            <a:r>
              <a:rPr lang="en-US" sz="1200" b="0" i="0" u="none" strike="noStrike" kern="1200" dirty="0">
                <a:solidFill>
                  <a:schemeClr val="tx1"/>
                </a:solidFill>
                <a:effectLst/>
                <a:latin typeface="+mn-lt"/>
                <a:ea typeface="+mn-ea"/>
                <a:cs typeface="+mn-cs"/>
              </a:rPr>
              <a:t>, but not </a:t>
            </a:r>
            <a:r>
              <a:rPr lang="en-US" sz="1200" b="0" i="1" u="none" strike="noStrike" kern="1200" dirty="0">
                <a:solidFill>
                  <a:schemeClr val="tx1"/>
                </a:solidFill>
                <a:effectLst/>
                <a:latin typeface="+mn-lt"/>
                <a:ea typeface="+mn-ea"/>
                <a:cs typeface="+mn-cs"/>
              </a:rPr>
              <a:t>FTO</a:t>
            </a:r>
            <a:r>
              <a:rPr lang="en-US" sz="1200" b="0" i="0" u="none" strike="noStrike" kern="1200" dirty="0">
                <a:solidFill>
                  <a:schemeClr val="tx1"/>
                </a:solidFill>
                <a:effectLst/>
                <a:latin typeface="+mn-lt"/>
                <a:ea typeface="+mn-ea"/>
                <a:cs typeface="+mn-cs"/>
              </a:rPr>
              <a:t>, in human brains. </a:t>
            </a:r>
            <a:r>
              <a:rPr lang="en-US" sz="1200" b="0" i="1" u="none" strike="noStrike" kern="1200" dirty="0">
                <a:solidFill>
                  <a:schemeClr val="tx1"/>
                </a:solidFill>
                <a:effectLst/>
                <a:latin typeface="+mn-lt"/>
                <a:ea typeface="+mn-ea"/>
                <a:cs typeface="+mn-cs"/>
              </a:rPr>
              <a:t>Irx3-</a:t>
            </a:r>
            <a:r>
              <a:rPr lang="en-US" sz="1200" b="0" i="0" u="none" strike="noStrike" kern="1200" dirty="0">
                <a:solidFill>
                  <a:schemeClr val="tx1"/>
                </a:solidFill>
                <a:effectLst/>
                <a:latin typeface="+mn-lt"/>
                <a:ea typeface="+mn-ea"/>
                <a:cs typeface="+mn-cs"/>
              </a:rPr>
              <a:t>deficient mice exhibit a 25–30% reduction in body weight, primarily through the loss of fat mass and increase in basal metabolic rate with browning of white adipose tissue.</a:t>
            </a:r>
            <a:endParaRPr lang="en-US" altLang="en-US" dirty="0">
              <a:latin typeface="Arial" panose="020B0604020202020204" pitchFamily="34" charset="0"/>
            </a:endParaRPr>
          </a:p>
          <a:p>
            <a:r>
              <a:rPr lang="en-US" altLang="en-US" dirty="0">
                <a:latin typeface="Arial" panose="020B0604020202020204" pitchFamily="34" charset="0"/>
              </a:rPr>
              <a:t>So, like the FTO study, we want to know:</a:t>
            </a:r>
            <a:endParaRPr lang="en-US" altLang="en-US" baseline="0" dirty="0">
              <a:latin typeface="Arial" panose="020B0604020202020204" pitchFamily="34" charset="0"/>
            </a:endParaRPr>
          </a:p>
          <a:p>
            <a:r>
              <a:rPr lang="en-US" altLang="en-US" baseline="0" dirty="0">
                <a:latin typeface="Arial" panose="020B0604020202020204" pitchFamily="34" charset="0"/>
              </a:rPr>
              <a:t>DOES this region harboring the GWAS SNP influence the local promoter or a promoter further away (as an embedded enhancer).</a:t>
            </a:r>
          </a:p>
        </p:txBody>
      </p:sp>
      <p:sp>
        <p:nvSpPr>
          <p:cNvPr id="4" name="Footer Placeholder 3"/>
          <p:cNvSpPr>
            <a:spLocks noGrp="1"/>
          </p:cNvSpPr>
          <p:nvPr>
            <p:ph type="ftr" sz="quarter" idx="4"/>
          </p:nvPr>
        </p:nvSpPr>
        <p:spPr/>
        <p:txBody>
          <a:bodyPr/>
          <a:lstStyle/>
          <a:p>
            <a:pPr>
              <a:defRPr/>
            </a:pPr>
            <a:r>
              <a:rPr lang="en-US" dirty="0"/>
              <a:t>CONFIDENTIAL</a:t>
            </a:r>
          </a:p>
        </p:txBody>
      </p:sp>
    </p:spTree>
    <p:extLst>
      <p:ext uri="{BB962C8B-B14F-4D97-AF65-F5344CB8AC3E}">
        <p14:creationId xmlns:p14="http://schemas.microsoft.com/office/powerpoint/2010/main" val="294960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observed consistent contacts for ~</a:t>
            </a:r>
            <a:r>
              <a:rPr lang="en-US" sz="1200" b="1" dirty="0">
                <a:solidFill>
                  <a:srgbClr val="FF0000"/>
                </a:solidFill>
              </a:rPr>
              <a:t>17%</a:t>
            </a:r>
            <a:r>
              <a:rPr lang="en-US" sz="1200" dirty="0"/>
              <a:t> of the </a:t>
            </a:r>
            <a:r>
              <a:rPr lang="en-US" sz="1200" b="1" dirty="0">
                <a:solidFill>
                  <a:srgbClr val="FF0000"/>
                </a:solidFill>
              </a:rPr>
              <a:t>273 BMD loci </a:t>
            </a:r>
            <a:r>
              <a:rPr lang="en-US" sz="1200" dirty="0"/>
              <a:t>investigated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For the other gene EPDR1 there is a mouse model showing a bone phenotype</a:t>
            </a:r>
          </a:p>
        </p:txBody>
      </p:sp>
      <p:sp>
        <p:nvSpPr>
          <p:cNvPr id="4" name="Slide Number Placeholder 3"/>
          <p:cNvSpPr>
            <a:spLocks noGrp="1"/>
          </p:cNvSpPr>
          <p:nvPr>
            <p:ph type="sldNum" sz="quarter" idx="5"/>
          </p:nvPr>
        </p:nvSpPr>
        <p:spPr/>
        <p:txBody>
          <a:bodyPr/>
          <a:lstStyle/>
          <a:p>
            <a:fld id="{06BACEE3-A673-A349-AF3A-9A1F5A782270}" type="slidenum">
              <a:rPr lang="en-US" smtClean="0"/>
              <a:t>15</a:t>
            </a:fld>
            <a:endParaRPr lang="en-US"/>
          </a:p>
        </p:txBody>
      </p:sp>
    </p:spTree>
    <p:extLst>
      <p:ext uri="{BB962C8B-B14F-4D97-AF65-F5344CB8AC3E}">
        <p14:creationId xmlns:p14="http://schemas.microsoft.com/office/powerpoint/2010/main" val="2120996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funded (R01) to do this (coinvestigator with Struan Grant).</a:t>
            </a:r>
          </a:p>
          <a:p>
            <a:endParaRPr lang="en-US" dirty="0"/>
          </a:p>
          <a:p>
            <a:r>
              <a:rPr lang="en-US" sz="1200" b="0" i="0" kern="1200" dirty="0">
                <a:solidFill>
                  <a:schemeClr val="tx1"/>
                </a:solidFill>
                <a:effectLst/>
                <a:latin typeface="+mn-lt"/>
                <a:ea typeface="+mn-ea"/>
                <a:cs typeface="+mn-cs"/>
              </a:rPr>
              <a:t>Famous series of self </a:t>
            </a:r>
            <a:r>
              <a:rPr lang="en-US" sz="1200" b="0" i="0" kern="1200" dirty="0" err="1">
                <a:solidFill>
                  <a:schemeClr val="tx1"/>
                </a:solidFill>
                <a:effectLst/>
                <a:latin typeface="+mn-lt"/>
                <a:ea typeface="+mn-ea"/>
                <a:cs typeface="+mn-cs"/>
              </a:rPr>
              <a:t>portraots</a:t>
            </a:r>
            <a:r>
              <a:rPr lang="en-US" sz="1200" b="0" i="0" kern="1200" dirty="0">
                <a:solidFill>
                  <a:schemeClr val="tx1"/>
                </a:solidFill>
                <a:effectLst/>
                <a:latin typeface="+mn-lt"/>
                <a:ea typeface="+mn-ea"/>
                <a:cs typeface="+mn-cs"/>
              </a:rPr>
              <a:t> from an artist (William </a:t>
            </a:r>
            <a:r>
              <a:rPr lang="en-US" sz="1200" b="0" i="0" kern="1200" dirty="0" err="1">
                <a:solidFill>
                  <a:schemeClr val="tx1"/>
                </a:solidFill>
                <a:effectLst/>
                <a:latin typeface="+mn-lt"/>
                <a:ea typeface="+mn-ea"/>
                <a:cs typeface="+mn-cs"/>
              </a:rPr>
              <a:t>Utermohlen’s</a:t>
            </a:r>
            <a:r>
              <a:rPr lang="en-US" sz="1200" b="0" i="0" kern="1200" dirty="0">
                <a:solidFill>
                  <a:schemeClr val="tx1"/>
                </a:solidFill>
                <a:effectLst/>
                <a:latin typeface="+mn-lt"/>
                <a:ea typeface="+mn-ea"/>
                <a:cs typeface="+mn-cs"/>
              </a:rPr>
              <a:t> ) with AD: the first, made in 1967, the rest from 1996 the year following his diagnosis of Alzheimer’s disease, to 2000, charting his decline.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Most common cause of dementia in older adults. Third cause of death after heart disease and cancer</a:t>
            </a:r>
          </a:p>
          <a:p>
            <a:r>
              <a:rPr lang="en-US" sz="1200" b="0" i="0" u="none" strike="noStrike" kern="1200" dirty="0">
                <a:solidFill>
                  <a:schemeClr val="tx1"/>
                </a:solidFill>
                <a:effectLst/>
                <a:latin typeface="+mn-lt"/>
                <a:ea typeface="+mn-ea"/>
                <a:cs typeface="+mn-cs"/>
              </a:rPr>
              <a:t>- Memory loss, language problems, and unpredictable behavior</a:t>
            </a:r>
            <a:endParaRPr lang="en-US" dirty="0"/>
          </a:p>
          <a:p>
            <a:endParaRPr lang="en-US" dirty="0"/>
          </a:p>
        </p:txBody>
      </p:sp>
      <p:sp>
        <p:nvSpPr>
          <p:cNvPr id="4" name="Slide Number Placeholder 3"/>
          <p:cNvSpPr>
            <a:spLocks noGrp="1"/>
          </p:cNvSpPr>
          <p:nvPr>
            <p:ph type="sldNum" sz="quarter" idx="10"/>
          </p:nvPr>
        </p:nvSpPr>
        <p:spPr/>
        <p:txBody>
          <a:bodyPr/>
          <a:lstStyle/>
          <a:p>
            <a:fld id="{06BACEE3-A673-A349-AF3A-9A1F5A782270}" type="slidenum">
              <a:rPr lang="en-US" smtClean="0"/>
              <a:t>16</a:t>
            </a:fld>
            <a:endParaRPr lang="en-US"/>
          </a:p>
        </p:txBody>
      </p:sp>
    </p:spTree>
    <p:extLst>
      <p:ext uri="{BB962C8B-B14F-4D97-AF65-F5344CB8AC3E}">
        <p14:creationId xmlns:p14="http://schemas.microsoft.com/office/powerpoint/2010/main" val="1778651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 AD</a:t>
            </a:r>
            <a:r>
              <a:rPr lang="en-US" baseline="0" dirty="0"/>
              <a:t> loci. Gerry Schellenberg here at PENN co-directed this work and we are collaborating. </a:t>
            </a:r>
          </a:p>
          <a:p>
            <a:endParaRPr lang="en-US" baseline="0" dirty="0"/>
          </a:p>
          <a:p>
            <a:r>
              <a:rPr lang="en-US" baseline="0" dirty="0"/>
              <a:t>4 new AD loci published IGAP expansion:</a:t>
            </a:r>
            <a:r>
              <a:rPr lang="en-US" sz="1200" b="0" i="0" u="none" strike="noStrike" kern="1200" dirty="0">
                <a:solidFill>
                  <a:schemeClr val="tx1"/>
                </a:solidFill>
                <a:effectLst/>
                <a:latin typeface="+mn-lt"/>
                <a:ea typeface="+mn-ea"/>
                <a:cs typeface="+mn-cs"/>
              </a:rPr>
              <a:t> confirm 20 previous LOAD risk loci and identify four new genome-wide loci (</a:t>
            </a:r>
            <a:r>
              <a:rPr lang="en-US" sz="1200" b="0" i="1" u="none" strike="noStrike" kern="1200" dirty="0">
                <a:solidFill>
                  <a:schemeClr val="tx1"/>
                </a:solidFill>
                <a:effectLst/>
                <a:latin typeface="+mn-lt"/>
                <a:ea typeface="+mn-ea"/>
                <a:cs typeface="+mn-cs"/>
              </a:rPr>
              <a:t>IQCK</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ACE</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ADAM10</a:t>
            </a:r>
            <a:r>
              <a:rPr lang="en-US" sz="1200" b="0" i="0" u="none" strike="noStrike" kern="1200" dirty="0">
                <a:solidFill>
                  <a:schemeClr val="tx1"/>
                </a:solidFill>
                <a:effectLst/>
                <a:latin typeface="+mn-lt"/>
                <a:ea typeface="+mn-ea"/>
                <a:cs typeface="+mn-cs"/>
              </a:rPr>
              <a:t>, and </a:t>
            </a:r>
            <a:r>
              <a:rPr lang="en-US" sz="1200" b="0" i="1" u="none" strike="noStrike" kern="1200" dirty="0">
                <a:solidFill>
                  <a:schemeClr val="tx1"/>
                </a:solidFill>
                <a:effectLst/>
                <a:latin typeface="+mn-lt"/>
                <a:ea typeface="+mn-ea"/>
                <a:cs typeface="+mn-cs"/>
              </a:rPr>
              <a:t>ADAMTS1). </a:t>
            </a:r>
            <a:r>
              <a:rPr lang="en-US" sz="1200" b="0" i="0" u="none" strike="noStrike" kern="1200" dirty="0">
                <a:solidFill>
                  <a:schemeClr val="tx1"/>
                </a:solidFill>
                <a:effectLst/>
                <a:latin typeface="+mn-lt"/>
                <a:ea typeface="+mn-ea"/>
                <a:cs typeface="+mn-cs"/>
              </a:rPr>
              <a:t>More from AD-by-proxy from UK10K biobank.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13 new loci in total. 33 loci total</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FAD: APP, </a:t>
            </a:r>
            <a:r>
              <a:rPr lang="en-US" sz="1200" b="0" i="0" u="none" strike="noStrike" kern="1200" dirty="0" err="1">
                <a:solidFill>
                  <a:schemeClr val="tx1"/>
                </a:solidFill>
                <a:effectLst/>
                <a:latin typeface="+mn-lt"/>
                <a:ea typeface="+mn-ea"/>
                <a:cs typeface="+mn-cs"/>
              </a:rPr>
              <a:t>presenilin</a:t>
            </a:r>
            <a:r>
              <a:rPr lang="en-US" sz="1200" b="0" i="0" u="none" strike="noStrike" kern="1200" dirty="0">
                <a:solidFill>
                  <a:schemeClr val="tx1"/>
                </a:solidFill>
                <a:effectLst/>
                <a:latin typeface="+mn-lt"/>
                <a:ea typeface="+mn-ea"/>
                <a:cs typeface="+mn-cs"/>
              </a:rPr>
              <a:t> 1 and 2</a:t>
            </a:r>
            <a:endParaRPr lang="en-US" dirty="0"/>
          </a:p>
        </p:txBody>
      </p:sp>
      <p:sp>
        <p:nvSpPr>
          <p:cNvPr id="4" name="Slide Number Placeholder 3"/>
          <p:cNvSpPr>
            <a:spLocks noGrp="1"/>
          </p:cNvSpPr>
          <p:nvPr>
            <p:ph type="sldNum" sz="quarter" idx="10"/>
          </p:nvPr>
        </p:nvSpPr>
        <p:spPr/>
        <p:txBody>
          <a:bodyPr/>
          <a:lstStyle/>
          <a:p>
            <a:fld id="{06BACEE3-A673-A349-AF3A-9A1F5A782270}" type="slidenum">
              <a:rPr lang="en-US" smtClean="0"/>
              <a:t>17</a:t>
            </a:fld>
            <a:endParaRPr lang="en-US"/>
          </a:p>
        </p:txBody>
      </p:sp>
    </p:spTree>
    <p:extLst>
      <p:ext uri="{BB962C8B-B14F-4D97-AF65-F5344CB8AC3E}">
        <p14:creationId xmlns:p14="http://schemas.microsoft.com/office/powerpoint/2010/main" val="966528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relevant cell type</a:t>
            </a:r>
          </a:p>
        </p:txBody>
      </p:sp>
      <p:sp>
        <p:nvSpPr>
          <p:cNvPr id="4" name="Slide Number Placeholder 3"/>
          <p:cNvSpPr>
            <a:spLocks noGrp="1"/>
          </p:cNvSpPr>
          <p:nvPr>
            <p:ph type="sldNum" sz="quarter" idx="5"/>
          </p:nvPr>
        </p:nvSpPr>
        <p:spPr/>
        <p:txBody>
          <a:bodyPr/>
          <a:lstStyle/>
          <a:p>
            <a:fld id="{06BACEE3-A673-A349-AF3A-9A1F5A782270}" type="slidenum">
              <a:rPr lang="en-US" smtClean="0"/>
              <a:t>18</a:t>
            </a:fld>
            <a:endParaRPr lang="en-US"/>
          </a:p>
        </p:txBody>
      </p:sp>
    </p:spTree>
    <p:extLst>
      <p:ext uri="{BB962C8B-B14F-4D97-AF65-F5344CB8AC3E}">
        <p14:creationId xmlns:p14="http://schemas.microsoft.com/office/powerpoint/2010/main" val="1455240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ACEE3-A673-A349-AF3A-9A1F5A782270}" type="slidenum">
              <a:rPr lang="en-US" smtClean="0"/>
              <a:t>19</a:t>
            </a:fld>
            <a:endParaRPr lang="en-US"/>
          </a:p>
        </p:txBody>
      </p:sp>
    </p:spTree>
    <p:extLst>
      <p:ext uri="{BB962C8B-B14F-4D97-AF65-F5344CB8AC3E}">
        <p14:creationId xmlns:p14="http://schemas.microsoft.com/office/powerpoint/2010/main" val="953432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network 1 in IPA</a:t>
            </a:r>
          </a:p>
        </p:txBody>
      </p:sp>
      <p:sp>
        <p:nvSpPr>
          <p:cNvPr id="4" name="Slide Number Placeholder 3"/>
          <p:cNvSpPr>
            <a:spLocks noGrp="1"/>
          </p:cNvSpPr>
          <p:nvPr>
            <p:ph type="sldNum" sz="quarter" idx="5"/>
          </p:nvPr>
        </p:nvSpPr>
        <p:spPr/>
        <p:txBody>
          <a:bodyPr/>
          <a:lstStyle/>
          <a:p>
            <a:fld id="{06BACEE3-A673-A349-AF3A-9A1F5A782270}" type="slidenum">
              <a:rPr lang="en-US" smtClean="0"/>
              <a:t>20</a:t>
            </a:fld>
            <a:endParaRPr lang="en-US"/>
          </a:p>
        </p:txBody>
      </p:sp>
    </p:spTree>
    <p:extLst>
      <p:ext uri="{BB962C8B-B14F-4D97-AF65-F5344CB8AC3E}">
        <p14:creationId xmlns:p14="http://schemas.microsoft.com/office/powerpoint/2010/main" val="3146516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Aft>
                <a:spcPts val="1200"/>
              </a:spcAft>
              <a:buFont typeface="Arial" panose="020B0604020202020204" pitchFamily="34" charset="0"/>
              <a:buChar char="•"/>
            </a:pPr>
            <a:r>
              <a:rPr lang="en-AU" altLang="en-US" sz="2400" dirty="0">
                <a:latin typeface="Arial" panose="020B0604020202020204" pitchFamily="34" charset="0"/>
              </a:rPr>
              <a:t>4013 differentially accessible chromatin regions </a:t>
            </a:r>
          </a:p>
          <a:p>
            <a:pPr lvl="1">
              <a:spcAft>
                <a:spcPts val="1200"/>
              </a:spcAft>
              <a:buFont typeface="System Font Regular"/>
              <a:buChar char="-"/>
            </a:pPr>
            <a:r>
              <a:rPr lang="en-US" sz="2000" dirty="0"/>
              <a:t>2307 down and 1706 up</a:t>
            </a:r>
            <a:endParaRPr lang="en-AU" altLang="en-US" sz="2000" dirty="0">
              <a:latin typeface="Arial" panose="020B0604020202020204" pitchFamily="34" charset="0"/>
            </a:endParaRPr>
          </a:p>
          <a:p>
            <a:pPr marL="342900" indent="-342900">
              <a:spcAft>
                <a:spcPts val="1200"/>
              </a:spcAft>
              <a:buFont typeface="Arial" panose="020B0604020202020204" pitchFamily="34" charset="0"/>
              <a:buChar char="•"/>
            </a:pPr>
            <a:r>
              <a:rPr lang="en-AU" sz="2400" dirty="0">
                <a:latin typeface="Arial" panose="020B0604020202020204" pitchFamily="34" charset="0"/>
              </a:rPr>
              <a:t>500 (12%) of these near promoters of coding genes </a:t>
            </a:r>
          </a:p>
          <a:p>
            <a:pPr marL="342900" indent="-342900">
              <a:spcAft>
                <a:spcPts val="2400"/>
              </a:spcAft>
              <a:buFont typeface="Arial" panose="020B0604020202020204" pitchFamily="34" charset="0"/>
              <a:buChar char="•"/>
            </a:pPr>
            <a:r>
              <a:rPr lang="en-AU" sz="2400" dirty="0">
                <a:latin typeface="Arial" panose="020B0604020202020204" pitchFamily="34" charset="0"/>
              </a:rPr>
              <a:t>183 (5%) near </a:t>
            </a:r>
            <a:r>
              <a:rPr lang="en-AU" sz="2400" dirty="0" err="1">
                <a:latin typeface="Arial" panose="020B0604020202020204" pitchFamily="34" charset="0"/>
              </a:rPr>
              <a:t>lncRNAs</a:t>
            </a:r>
            <a:endParaRPr lang="en-AU" dirty="0">
              <a:latin typeface="Arial" panose="020B0604020202020204" pitchFamily="34" charset="0"/>
            </a:endParaRPr>
          </a:p>
          <a:p>
            <a:pPr marL="0" indent="0">
              <a:buNone/>
            </a:pPr>
            <a:r>
              <a:rPr lang="en-US" b="1" dirty="0"/>
              <a:t>Down (312 DAR near coding gene): </a:t>
            </a:r>
            <a:r>
              <a:rPr lang="en-US" dirty="0"/>
              <a:t>No significant pathways; </a:t>
            </a:r>
            <a:r>
              <a:rPr lang="en-US" b="1" dirty="0"/>
              <a:t>UP (151 DAR )</a:t>
            </a:r>
          </a:p>
          <a:p>
            <a:pPr marL="0" indent="0">
              <a:buNone/>
            </a:pPr>
            <a:r>
              <a:rPr lang="en-US" dirty="0"/>
              <a:t>Relationship between ATAC-</a:t>
            </a:r>
            <a:r>
              <a:rPr lang="en-US" dirty="0" err="1"/>
              <a:t>seq</a:t>
            </a:r>
            <a:r>
              <a:rPr lang="en-US" dirty="0"/>
              <a:t> promoter openness and RNA-</a:t>
            </a:r>
            <a:r>
              <a:rPr lang="en-US" dirty="0" err="1"/>
              <a:t>seq</a:t>
            </a:r>
            <a:r>
              <a:rPr lang="en-US" dirty="0"/>
              <a:t> expression is being investigated; all of the up genes in these three pathways were more open AND more expressed</a:t>
            </a:r>
          </a:p>
          <a:p>
            <a:pPr marL="0" indent="0">
              <a:buNone/>
            </a:pPr>
            <a:r>
              <a:rPr lang="en-US" b="1" dirty="0"/>
              <a:t>IMPORTANT: we mostly use ATAC-</a:t>
            </a:r>
            <a:r>
              <a:rPr lang="en-US" b="1" dirty="0" err="1"/>
              <a:t>seq</a:t>
            </a:r>
            <a:r>
              <a:rPr lang="en-US" b="1" dirty="0"/>
              <a:t> as a filter for our SNPs and genes</a:t>
            </a:r>
          </a:p>
          <a:p>
            <a:endParaRPr lang="en-US" dirty="0"/>
          </a:p>
        </p:txBody>
      </p:sp>
      <p:sp>
        <p:nvSpPr>
          <p:cNvPr id="4" name="Slide Number Placeholder 3"/>
          <p:cNvSpPr>
            <a:spLocks noGrp="1"/>
          </p:cNvSpPr>
          <p:nvPr>
            <p:ph type="sldNum" sz="quarter" idx="5"/>
          </p:nvPr>
        </p:nvSpPr>
        <p:spPr/>
        <p:txBody>
          <a:bodyPr/>
          <a:lstStyle/>
          <a:p>
            <a:fld id="{06BACEE3-A673-A349-AF3A-9A1F5A782270}" type="slidenum">
              <a:rPr lang="en-US" smtClean="0"/>
              <a:t>21</a:t>
            </a:fld>
            <a:endParaRPr lang="en-US"/>
          </a:p>
        </p:txBody>
      </p:sp>
    </p:spTree>
    <p:extLst>
      <p:ext uri="{BB962C8B-B14F-4D97-AF65-F5344CB8AC3E}">
        <p14:creationId xmlns:p14="http://schemas.microsoft.com/office/powerpoint/2010/main" val="1283092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870 interacts with RTFDC1 and CASS4; 174 with CASS4, AURKA and CSTF1; multiple contacts, some to closest gene, some to distant genes</a:t>
            </a:r>
          </a:p>
        </p:txBody>
      </p:sp>
      <p:sp>
        <p:nvSpPr>
          <p:cNvPr id="4" name="Slide Number Placeholder 3"/>
          <p:cNvSpPr>
            <a:spLocks noGrp="1"/>
          </p:cNvSpPr>
          <p:nvPr>
            <p:ph type="sldNum" sz="quarter" idx="5"/>
          </p:nvPr>
        </p:nvSpPr>
        <p:spPr/>
        <p:txBody>
          <a:bodyPr/>
          <a:lstStyle/>
          <a:p>
            <a:fld id="{06BACEE3-A673-A349-AF3A-9A1F5A782270}" type="slidenum">
              <a:rPr lang="en-US" smtClean="0"/>
              <a:t>22</a:t>
            </a:fld>
            <a:endParaRPr lang="en-US"/>
          </a:p>
        </p:txBody>
      </p:sp>
    </p:spTree>
    <p:extLst>
      <p:ext uri="{BB962C8B-B14F-4D97-AF65-F5344CB8AC3E}">
        <p14:creationId xmlns:p14="http://schemas.microsoft.com/office/powerpoint/2010/main" val="490874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FERMT2 implicated in AD</a:t>
            </a:r>
          </a:p>
        </p:txBody>
      </p:sp>
      <p:sp>
        <p:nvSpPr>
          <p:cNvPr id="4" name="Slide Number Placeholder 3"/>
          <p:cNvSpPr>
            <a:spLocks noGrp="1"/>
          </p:cNvSpPr>
          <p:nvPr>
            <p:ph type="sldNum" sz="quarter" idx="5"/>
          </p:nvPr>
        </p:nvSpPr>
        <p:spPr/>
        <p:txBody>
          <a:bodyPr/>
          <a:lstStyle/>
          <a:p>
            <a:fld id="{06BACEE3-A673-A349-AF3A-9A1F5A782270}" type="slidenum">
              <a:rPr lang="en-US" smtClean="0"/>
              <a:t>23</a:t>
            </a:fld>
            <a:endParaRPr lang="en-US"/>
          </a:p>
        </p:txBody>
      </p:sp>
    </p:spTree>
    <p:extLst>
      <p:ext uri="{BB962C8B-B14F-4D97-AF65-F5344CB8AC3E}">
        <p14:creationId xmlns:p14="http://schemas.microsoft.com/office/powerpoint/2010/main" val="3867702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PSEN1 from 37 </a:t>
            </a:r>
            <a:r>
              <a:rPr lang="en-US" dirty="0" err="1"/>
              <a:t>yo</a:t>
            </a:r>
            <a:r>
              <a:rPr lang="en-US" dirty="0"/>
              <a:t> woman</a:t>
            </a:r>
          </a:p>
          <a:p>
            <a:r>
              <a:rPr lang="en-US" dirty="0"/>
              <a:t>APOE e4 from 86 </a:t>
            </a:r>
            <a:r>
              <a:rPr lang="en-US" dirty="0" err="1"/>
              <a:t>yo</a:t>
            </a:r>
            <a:r>
              <a:rPr lang="en-US" dirty="0"/>
              <a:t> woman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Flow cytometry profiles of day 6 NPCs (A), in (B) are neurons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collaboration with Deb French at the Stem Cell core and Stewart Anderson</a:t>
            </a:r>
          </a:p>
        </p:txBody>
      </p:sp>
      <p:sp>
        <p:nvSpPr>
          <p:cNvPr id="4" name="Slide Number Placeholder 3"/>
          <p:cNvSpPr>
            <a:spLocks noGrp="1"/>
          </p:cNvSpPr>
          <p:nvPr>
            <p:ph type="sldNum" sz="quarter" idx="5"/>
          </p:nvPr>
        </p:nvSpPr>
        <p:spPr/>
        <p:txBody>
          <a:bodyPr/>
          <a:lstStyle/>
          <a:p>
            <a:fld id="{7005A13E-1FDF-0744-97C1-22F687804B87}" type="slidenum">
              <a:rPr lang="en-US" smtClean="0"/>
              <a:t>24</a:t>
            </a:fld>
            <a:endParaRPr lang="en-US"/>
          </a:p>
        </p:txBody>
      </p:sp>
    </p:spTree>
    <p:extLst>
      <p:ext uri="{BB962C8B-B14F-4D97-AF65-F5344CB8AC3E}">
        <p14:creationId xmlns:p14="http://schemas.microsoft.com/office/powerpoint/2010/main" val="1028645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solve this problem, we need to take into account a feature of the human genome: 3D folding</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3C-based techniques (since 2002) allow mapping of contacts in 3D space between distant regions of the genome, such as enhancers harboring GWAS signals and gene promoters</a:t>
            </a:r>
          </a:p>
        </p:txBody>
      </p:sp>
      <p:sp>
        <p:nvSpPr>
          <p:cNvPr id="4" name="Slide Number Placeholder 3"/>
          <p:cNvSpPr>
            <a:spLocks noGrp="1"/>
          </p:cNvSpPr>
          <p:nvPr>
            <p:ph type="sldNum" sz="quarter" idx="5"/>
          </p:nvPr>
        </p:nvSpPr>
        <p:spPr/>
        <p:txBody>
          <a:bodyPr/>
          <a:lstStyle/>
          <a:p>
            <a:fld id="{06BACEE3-A673-A349-AF3A-9A1F5A782270}" type="slidenum">
              <a:rPr lang="en-US" smtClean="0"/>
              <a:t>4</a:t>
            </a:fld>
            <a:endParaRPr lang="en-US"/>
          </a:p>
        </p:txBody>
      </p:sp>
    </p:spTree>
    <p:extLst>
      <p:ext uri="{BB962C8B-B14F-4D97-AF65-F5344CB8AC3E}">
        <p14:creationId xmlns:p14="http://schemas.microsoft.com/office/powerpoint/2010/main" val="330384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Supported by </a:t>
            </a:r>
            <a:r>
              <a:rPr lang="en-US" dirty="0" err="1"/>
              <a:t>GTEx</a:t>
            </a:r>
            <a:r>
              <a:rPr lang="en-US" dirty="0"/>
              <a:t>. </a:t>
            </a:r>
            <a:r>
              <a:rPr lang="en-US" sz="1200" b="0" i="0" u="sng" kern="1200" dirty="0">
                <a:solidFill>
                  <a:schemeClr val="tx1"/>
                </a:solidFill>
                <a:effectLst/>
                <a:latin typeface="+mn-lt"/>
                <a:ea typeface="+mn-ea"/>
                <a:cs typeface="+mn-cs"/>
              </a:rPr>
              <a:t>APOE receptor</a:t>
            </a:r>
            <a:r>
              <a:rPr lang="en-US" sz="1200" b="0" i="0" kern="1200" dirty="0">
                <a:solidFill>
                  <a:schemeClr val="tx1"/>
                </a:solidFill>
                <a:effectLst/>
                <a:latin typeface="+mn-lt"/>
                <a:ea typeface="+mn-ea"/>
                <a:cs typeface="+mn-cs"/>
              </a:rPr>
              <a:t>; a significant reduction in SORL1 expression has been found in brain tissue of Alzheimer's disease patients.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ApoE</a:t>
            </a:r>
            <a:r>
              <a:rPr lang="en-US" sz="1200" b="0" i="0" kern="1200" dirty="0">
                <a:solidFill>
                  <a:schemeClr val="tx1"/>
                </a:solidFill>
                <a:effectLst/>
                <a:latin typeface="+mn-lt"/>
                <a:ea typeface="+mn-ea"/>
                <a:cs typeface="+mn-cs"/>
              </a:rPr>
              <a:t> enhances proteolytic break-down of a-beta. The isoform ApoE-ε4 is not as effective as the others at promoting these reactions, resulting in increased vulnerability to AD</a:t>
            </a:r>
            <a:endParaRPr lang="en-US" dirty="0"/>
          </a:p>
        </p:txBody>
      </p:sp>
      <p:sp>
        <p:nvSpPr>
          <p:cNvPr id="4" name="Slide Number Placeholder 3"/>
          <p:cNvSpPr>
            <a:spLocks noGrp="1"/>
          </p:cNvSpPr>
          <p:nvPr>
            <p:ph type="sldNum" sz="quarter" idx="10"/>
          </p:nvPr>
        </p:nvSpPr>
        <p:spPr/>
        <p:txBody>
          <a:bodyPr/>
          <a:lstStyle/>
          <a:p>
            <a:fld id="{06BACEE3-A673-A349-AF3A-9A1F5A782270}" type="slidenum">
              <a:rPr lang="en-US" smtClean="0"/>
              <a:t>26</a:t>
            </a:fld>
            <a:endParaRPr lang="en-US"/>
          </a:p>
        </p:txBody>
      </p:sp>
    </p:spTree>
    <p:extLst>
      <p:ext uri="{BB962C8B-B14F-4D97-AF65-F5344CB8AC3E}">
        <p14:creationId xmlns:p14="http://schemas.microsoft.com/office/powerpoint/2010/main" val="895274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arsenal of tools.</a:t>
            </a:r>
          </a:p>
          <a:p>
            <a:pPr>
              <a:lnSpc>
                <a:spcPct val="150000"/>
              </a:lnSpc>
            </a:pPr>
            <a:r>
              <a:rPr lang="en-US" sz="1200" dirty="0"/>
              <a:t>Not shown here: gene knock-down or over-expression in a suitable cellular or organism model (like for bone)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Loop back to the genetics: whole exome/genome sequencing of AD cases </a:t>
            </a:r>
            <a:r>
              <a:rPr lang="en-US" dirty="0"/>
              <a:t>at PNCG: lookup variants (burden) on candidate genes</a:t>
            </a:r>
            <a:endParaRPr lang="en-US" sz="1200" dirty="0"/>
          </a:p>
          <a:p>
            <a:endParaRPr lang="en-US" dirty="0"/>
          </a:p>
        </p:txBody>
      </p:sp>
      <p:sp>
        <p:nvSpPr>
          <p:cNvPr id="4" name="Slide Number Placeholder 3"/>
          <p:cNvSpPr>
            <a:spLocks noGrp="1"/>
          </p:cNvSpPr>
          <p:nvPr>
            <p:ph type="sldNum" sz="quarter" idx="5"/>
          </p:nvPr>
        </p:nvSpPr>
        <p:spPr/>
        <p:txBody>
          <a:bodyPr/>
          <a:lstStyle/>
          <a:p>
            <a:fld id="{06BACEE3-A673-A349-AF3A-9A1F5A782270}" type="slidenum">
              <a:rPr lang="en-US" smtClean="0"/>
              <a:t>27</a:t>
            </a:fld>
            <a:endParaRPr lang="en-US"/>
          </a:p>
        </p:txBody>
      </p:sp>
    </p:spTree>
    <p:extLst>
      <p:ext uri="{BB962C8B-B14F-4D97-AF65-F5344CB8AC3E}">
        <p14:creationId xmlns:p14="http://schemas.microsoft.com/office/powerpoint/2010/main" val="250241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BACEE3-A673-A349-AF3A-9A1F5A782270}" type="slidenum">
              <a:rPr lang="en-US" smtClean="0"/>
              <a:t>28</a:t>
            </a:fld>
            <a:endParaRPr lang="en-US"/>
          </a:p>
        </p:txBody>
      </p:sp>
    </p:spTree>
    <p:extLst>
      <p:ext uri="{BB962C8B-B14F-4D97-AF65-F5344CB8AC3E}">
        <p14:creationId xmlns:p14="http://schemas.microsoft.com/office/powerpoint/2010/main" val="10885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solve these problems (resolution and sequencing depth) and to have genome-wide coverage we decided to go with Capture C</a:t>
            </a:r>
          </a:p>
        </p:txBody>
      </p:sp>
      <p:sp>
        <p:nvSpPr>
          <p:cNvPr id="4" name="Slide Number Placeholder 3"/>
          <p:cNvSpPr>
            <a:spLocks noGrp="1"/>
          </p:cNvSpPr>
          <p:nvPr>
            <p:ph type="sldNum" sz="quarter" idx="5"/>
          </p:nvPr>
        </p:nvSpPr>
        <p:spPr/>
        <p:txBody>
          <a:bodyPr/>
          <a:lstStyle/>
          <a:p>
            <a:fld id="{06BACEE3-A673-A349-AF3A-9A1F5A782270}" type="slidenum">
              <a:rPr lang="en-US" smtClean="0"/>
              <a:t>5</a:t>
            </a:fld>
            <a:endParaRPr lang="en-US"/>
          </a:p>
        </p:txBody>
      </p:sp>
    </p:spTree>
    <p:extLst>
      <p:ext uri="{BB962C8B-B14F-4D97-AF65-F5344CB8AC3E}">
        <p14:creationId xmlns:p14="http://schemas.microsoft.com/office/powerpoint/2010/main" val="479758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sz="1200" kern="1200" dirty="0">
                <a:solidFill>
                  <a:schemeClr val="tx1"/>
                </a:solidFill>
                <a:effectLst/>
                <a:latin typeface="+mn-lt"/>
                <a:ea typeface="+mn-ea"/>
                <a:cs typeface="+mn-cs"/>
              </a:rPr>
              <a:t>Capture-C, promoter capture Hi-C, HiChIP: </a:t>
            </a:r>
            <a:r>
              <a:rPr lang="en-US" sz="1200" kern="1200" dirty="0" err="1">
                <a:solidFill>
                  <a:schemeClr val="tx1"/>
                </a:solidFill>
                <a:effectLst/>
                <a:latin typeface="+mn-lt"/>
                <a:ea typeface="+mn-ea"/>
                <a:cs typeface="+mn-cs"/>
              </a:rPr>
              <a:t>HindIII</a:t>
            </a:r>
            <a:r>
              <a:rPr lang="en-US" sz="1200" kern="1200" dirty="0">
                <a:solidFill>
                  <a:schemeClr val="tx1"/>
                </a:solidFill>
                <a:effectLst/>
                <a:latin typeface="+mn-lt"/>
                <a:ea typeface="+mn-ea"/>
                <a:cs typeface="+mn-cs"/>
              </a:rPr>
              <a:t>, </a:t>
            </a:r>
            <a:r>
              <a:rPr lang="is-IS" sz="1200" kern="1200" dirty="0">
                <a:solidFill>
                  <a:schemeClr val="tx1"/>
                </a:solidFill>
                <a:effectLst/>
                <a:latin typeface="+mn-lt"/>
                <a:ea typeface="+mn-ea"/>
                <a:cs typeface="+mn-cs"/>
              </a:rPr>
              <a:t>H3K427ac</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Problems: resolution and sequencing depth</a:t>
            </a:r>
            <a:r>
              <a:rPr lang="en-US" sz="1200" u="none" kern="1200" dirty="0">
                <a:solidFill>
                  <a:schemeClr val="tx1"/>
                </a:solidFill>
                <a:effectLst/>
                <a:latin typeface="+mn-lt"/>
                <a:ea typeface="+mn-ea"/>
                <a:cs typeface="+mn-cs"/>
              </a:rPr>
              <a:t>. T</a:t>
            </a:r>
            <a:r>
              <a:rPr lang="en-US" dirty="0"/>
              <a:t>o solve these problems and to have genome-wide coverage we decided to go with Capture C, targeting all gene promoters</a:t>
            </a:r>
          </a:p>
          <a:p>
            <a:pPr marL="0" marR="0" indent="0" algn="l" defTabSz="914400" rtl="0" eaLnBrk="1" fontAlgn="auto" latinLnBrk="0" hangingPunct="1">
              <a:lnSpc>
                <a:spcPct val="100000"/>
              </a:lnSpc>
              <a:spcBef>
                <a:spcPts val="0"/>
              </a:spcBef>
              <a:spcAft>
                <a:spcPts val="0"/>
              </a:spcAft>
              <a:buClrTx/>
              <a:buSzTx/>
              <a:buFontTx/>
              <a:buNone/>
              <a:tabLst/>
              <a:defRPr/>
            </a:pPr>
            <a:r>
              <a:rPr lang="is-IS" sz="1200" kern="1200" dirty="0">
                <a:solidFill>
                  <a:schemeClr val="tx1"/>
                </a:solidFill>
                <a:effectLst/>
                <a:latin typeface="+mn-lt"/>
                <a:ea typeface="+mn-ea"/>
                <a:cs typeface="+mn-cs"/>
              </a:rPr>
              <a:t>Our approach has the higher resolution than standard HindIII based approaches</a:t>
            </a:r>
            <a:r>
              <a:rPr lang="en-US" sz="1200" b="1" kern="1200" dirty="0">
                <a:solidFill>
                  <a:srgbClr val="FF0000"/>
                </a:solidFill>
                <a:effectLst/>
                <a:latin typeface="+mn-lt"/>
                <a:ea typeface="+mn-ea"/>
                <a:cs typeface="+mn-cs"/>
              </a:rPr>
              <a:t>: </a:t>
            </a:r>
            <a:r>
              <a:rPr lang="en-US" dirty="0" err="1"/>
              <a:t>DpnII</a:t>
            </a:r>
            <a:r>
              <a:rPr lang="en-US" dirty="0"/>
              <a:t> (4-cutter) higher resolution (average 450bp) than </a:t>
            </a:r>
            <a:r>
              <a:rPr lang="en-US" dirty="0" err="1"/>
              <a:t>HindIII</a:t>
            </a:r>
            <a:r>
              <a:rPr lang="en-US" dirty="0"/>
              <a:t> (6-cutter) (~4kb).</a:t>
            </a:r>
          </a:p>
          <a:p>
            <a:r>
              <a:rPr lang="en-US" dirty="0"/>
              <a:t>I designed the library.</a:t>
            </a:r>
          </a:p>
        </p:txBody>
      </p:sp>
      <p:sp>
        <p:nvSpPr>
          <p:cNvPr id="4" name="Slide Number Placeholder 3"/>
          <p:cNvSpPr>
            <a:spLocks noGrp="1"/>
          </p:cNvSpPr>
          <p:nvPr>
            <p:ph type="sldNum" sz="quarter" idx="10"/>
          </p:nvPr>
        </p:nvSpPr>
        <p:spPr/>
        <p:txBody>
          <a:bodyPr/>
          <a:lstStyle/>
          <a:p>
            <a:fld id="{A8BC2CFF-0B17-534B-8FF5-53DA9DBE0D59}" type="slidenum">
              <a:rPr lang="en-US" smtClean="0"/>
              <a:t>6</a:t>
            </a:fld>
            <a:endParaRPr lang="en-US"/>
          </a:p>
        </p:txBody>
      </p:sp>
    </p:spTree>
    <p:extLst>
      <p:ext uri="{BB962C8B-B14F-4D97-AF65-F5344CB8AC3E}">
        <p14:creationId xmlns:p14="http://schemas.microsoft.com/office/powerpoint/2010/main" val="657977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GWAS studies have identified many</a:t>
            </a:r>
            <a:r>
              <a:rPr lang="en-US" altLang="en-US" baseline="0" dirty="0">
                <a:latin typeface="Arial" panose="020B0604020202020204" pitchFamily="34" charset="0"/>
              </a:rPr>
              <a:t> loci associated with disease.  However, these SNPs are not necessary the causal SNPs.  As exemplified here, here are many SNPs that capture the association, but only one of them is causal. </a:t>
            </a:r>
            <a:r>
              <a:rPr lang="en-US" altLang="en-US" b="0" dirty="0">
                <a:latin typeface="Arial" panose="020B0604020202020204" pitchFamily="34" charset="0"/>
              </a:rPr>
              <a:t>Some approaches have been developed to identify the causal SNP such as fine mapping from African genome, Bayesian modeling and looking</a:t>
            </a:r>
            <a:r>
              <a:rPr lang="en-US" altLang="en-US" b="0" baseline="0" dirty="0">
                <a:latin typeface="Arial" panose="020B0604020202020204" pitchFamily="34" charset="0"/>
              </a:rPr>
              <a:t> at </a:t>
            </a:r>
            <a:r>
              <a:rPr lang="en-US" altLang="en-US" b="1" baseline="0" dirty="0">
                <a:solidFill>
                  <a:srgbClr val="C00000"/>
                </a:solidFill>
                <a:latin typeface="Arial" panose="020B0604020202020204" pitchFamily="34" charset="0"/>
                <a:ea typeface="ＭＳ Ｐゴシック" panose="020B0600070205080204" pitchFamily="34" charset="-128"/>
              </a:rPr>
              <a:t>c</a:t>
            </a:r>
            <a:r>
              <a:rPr lang="en-US" altLang="en-US" b="1" dirty="0">
                <a:solidFill>
                  <a:srgbClr val="C00000"/>
                </a:solidFill>
                <a:ea typeface="ＭＳ Ｐゴシック" panose="020B0600070205080204" pitchFamily="34" charset="-128"/>
              </a:rPr>
              <a:t>hromatin marks and </a:t>
            </a:r>
            <a:r>
              <a:rPr lang="en-US" altLang="en-US" b="1" dirty="0" err="1">
                <a:solidFill>
                  <a:srgbClr val="C00000"/>
                </a:solidFill>
                <a:ea typeface="ＭＳ Ｐゴシック" panose="020B0600070205080204" pitchFamily="34" charset="-128"/>
              </a:rPr>
              <a:t>eQTLs</a:t>
            </a:r>
            <a:endParaRPr lang="en-US" altLang="en-US" b="0" dirty="0">
              <a:latin typeface="Arial" panose="020B0604020202020204" pitchFamily="34" charset="0"/>
            </a:endParaRPr>
          </a:p>
          <a:p>
            <a:endParaRPr lang="en-US" altLang="en-US" baseline="0" dirty="0">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A</a:t>
            </a:r>
            <a:r>
              <a:rPr lang="en-US" sz="1200" b="0" i="0" u="none" strike="noStrike" kern="1200" dirty="0">
                <a:solidFill>
                  <a:schemeClr val="tx1"/>
                </a:solidFill>
                <a:effectLst/>
                <a:latin typeface="+mn-lt"/>
                <a:ea typeface="+mn-ea"/>
                <a:cs typeface="+mn-cs"/>
              </a:rPr>
              <a:t>ssay for </a:t>
            </a:r>
            <a:r>
              <a:rPr lang="en-US" sz="1200" b="1" i="0" u="none" strike="noStrike" kern="1200" dirty="0">
                <a:solidFill>
                  <a:schemeClr val="tx1"/>
                </a:solidFill>
                <a:effectLst/>
                <a:latin typeface="+mn-lt"/>
                <a:ea typeface="+mn-ea"/>
                <a:cs typeface="+mn-cs"/>
              </a:rPr>
              <a:t>T</a:t>
            </a:r>
            <a:r>
              <a:rPr lang="en-US" sz="1200" b="0" i="0" u="none" strike="noStrike" kern="1200" dirty="0">
                <a:solidFill>
                  <a:schemeClr val="tx1"/>
                </a:solidFill>
                <a:effectLst/>
                <a:latin typeface="+mn-lt"/>
                <a:ea typeface="+mn-ea"/>
                <a:cs typeface="+mn-cs"/>
              </a:rPr>
              <a:t>ransposase-</a:t>
            </a:r>
            <a:r>
              <a:rPr lang="en-US" sz="1200" b="1" i="0" u="none" strike="noStrike" kern="1200" dirty="0">
                <a:solidFill>
                  <a:schemeClr val="tx1"/>
                </a:solidFill>
                <a:effectLst/>
                <a:latin typeface="+mn-lt"/>
                <a:ea typeface="+mn-ea"/>
                <a:cs typeface="+mn-cs"/>
              </a:rPr>
              <a:t>A</a:t>
            </a:r>
            <a:r>
              <a:rPr lang="en-US" sz="1200" b="0" i="0" u="none" strike="noStrike" kern="1200" dirty="0">
                <a:solidFill>
                  <a:schemeClr val="tx1"/>
                </a:solidFill>
                <a:effectLst/>
                <a:latin typeface="+mn-lt"/>
                <a:ea typeface="+mn-ea"/>
                <a:cs typeface="+mn-cs"/>
              </a:rPr>
              <a:t>ccessible </a:t>
            </a:r>
            <a:r>
              <a:rPr lang="en-US" sz="1200" b="1" i="0" u="none" strike="noStrike" kern="1200" dirty="0">
                <a:solidFill>
                  <a:schemeClr val="tx1"/>
                </a:solidFill>
                <a:effectLst/>
                <a:latin typeface="+mn-lt"/>
                <a:ea typeface="+mn-ea"/>
                <a:cs typeface="+mn-cs"/>
              </a:rPr>
              <a:t>C</a:t>
            </a:r>
            <a:r>
              <a:rPr lang="en-US" sz="1200" b="0" i="0" u="none" strike="noStrike" kern="1200" dirty="0">
                <a:solidFill>
                  <a:schemeClr val="tx1"/>
                </a:solidFill>
                <a:effectLst/>
                <a:latin typeface="+mn-lt"/>
                <a:ea typeface="+mn-ea"/>
                <a:cs typeface="+mn-cs"/>
              </a:rPr>
              <a:t>hromatin to study chromatin accessibility (2013)</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Mutant transposase Tn5 allows for highly efficient cutting of exposed DNA and simultaneous ligation of adapters</a:t>
            </a:r>
            <a:endParaRPr lang="en-US" altLang="en-US" baseline="0" dirty="0">
              <a:latin typeface="Arial" panose="020B0604020202020204" pitchFamily="34" charset="0"/>
            </a:endParaRPr>
          </a:p>
          <a:p>
            <a:endParaRPr lang="en-US" altLang="en-US" b="1" dirty="0">
              <a:latin typeface="Arial" panose="020B0604020202020204" pitchFamily="34" charset="0"/>
            </a:endParaRPr>
          </a:p>
        </p:txBody>
      </p:sp>
      <p:sp>
        <p:nvSpPr>
          <p:cNvPr id="4" name="Footer Placeholder 3"/>
          <p:cNvSpPr>
            <a:spLocks noGrp="1"/>
          </p:cNvSpPr>
          <p:nvPr>
            <p:ph type="ftr" sz="quarter" idx="4"/>
          </p:nvPr>
        </p:nvSpPr>
        <p:spPr/>
        <p:txBody>
          <a:bodyPr/>
          <a:lstStyle/>
          <a:p>
            <a:pPr>
              <a:defRPr/>
            </a:pPr>
            <a:r>
              <a:rPr lang="en-US" dirty="0"/>
              <a:t>CONFIDENTIAL</a:t>
            </a:r>
          </a:p>
        </p:txBody>
      </p:sp>
    </p:spTree>
    <p:extLst>
      <p:ext uri="{BB962C8B-B14F-4D97-AF65-F5344CB8AC3E}">
        <p14:creationId xmlns:p14="http://schemas.microsoft.com/office/powerpoint/2010/main" val="404348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BC2CFF-0B17-534B-8FF5-53DA9DBE0D59}" type="slidenum">
              <a:rPr lang="en-US" smtClean="0"/>
              <a:t>8</a:t>
            </a:fld>
            <a:endParaRPr lang="en-US"/>
          </a:p>
        </p:txBody>
      </p:sp>
    </p:spTree>
    <p:extLst>
      <p:ext uri="{BB962C8B-B14F-4D97-AF65-F5344CB8AC3E}">
        <p14:creationId xmlns:p14="http://schemas.microsoft.com/office/powerpoint/2010/main" val="1409579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Estrada 56 loci DEXA</a:t>
            </a:r>
          </a:p>
          <a:p>
            <a:r>
              <a:rPr lang="en-US" dirty="0"/>
              <a:t>Kemp: </a:t>
            </a:r>
            <a:r>
              <a:rPr lang="en-US" sz="900" b="0" i="0" u="none" strike="noStrike" kern="1200" dirty="0">
                <a:solidFill>
                  <a:schemeClr val="tx1"/>
                </a:solidFill>
                <a:effectLst/>
                <a:latin typeface="+mn-lt"/>
                <a:ea typeface="+mn-ea"/>
                <a:cs typeface="+mn-cs"/>
              </a:rPr>
              <a:t>142,487 individuals from the UK Biobank, 307 conditionally independent SNPs at 203 loci; ultrasound heel </a:t>
            </a:r>
          </a:p>
          <a:p>
            <a:endParaRPr lang="en-US" dirty="0"/>
          </a:p>
        </p:txBody>
      </p:sp>
      <p:sp>
        <p:nvSpPr>
          <p:cNvPr id="4" name="Slide Number Placeholder 3"/>
          <p:cNvSpPr>
            <a:spLocks noGrp="1"/>
          </p:cNvSpPr>
          <p:nvPr>
            <p:ph type="sldNum" sz="quarter" idx="5"/>
          </p:nvPr>
        </p:nvSpPr>
        <p:spPr/>
        <p:txBody>
          <a:bodyPr/>
          <a:lstStyle/>
          <a:p>
            <a:fld id="{A8BC2CFF-0B17-534B-8FF5-53DA9DBE0D59}" type="slidenum">
              <a:rPr lang="en-US" smtClean="0"/>
              <a:t>11</a:t>
            </a:fld>
            <a:endParaRPr lang="en-US"/>
          </a:p>
        </p:txBody>
      </p:sp>
    </p:spTree>
    <p:extLst>
      <p:ext uri="{BB962C8B-B14F-4D97-AF65-F5344CB8AC3E}">
        <p14:creationId xmlns:p14="http://schemas.microsoft.com/office/powerpoint/2010/main" val="1175001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PIR enriched in active chromatin marks derived from primary osteoblasts (ENCODE) and our own ATAC-</a:t>
            </a:r>
            <a:r>
              <a:rPr lang="en-US" sz="1200" kern="1200" dirty="0" err="1">
                <a:solidFill>
                  <a:schemeClr val="tx1"/>
                </a:solidFill>
                <a:effectLst/>
                <a:latin typeface="+mn-lt"/>
                <a:ea typeface="+mn-ea"/>
                <a:cs typeface="+mn-cs"/>
              </a:rPr>
              <a:t>seq</a:t>
            </a:r>
            <a:r>
              <a:rPr lang="en-US" sz="1200" kern="1200" dirty="0">
                <a:solidFill>
                  <a:schemeClr val="tx1"/>
                </a:solidFill>
                <a:effectLst/>
                <a:latin typeface="+mn-lt"/>
                <a:ea typeface="+mn-ea"/>
                <a:cs typeface="+mn-cs"/>
              </a:rPr>
              <a:t>, proving that the system is working and identifying enhancers; also PIR enriched in BMD GWAS SNPs but not AD, proving that the cell type is relevant. Finally, implicated target genes are in bone-relevant pathways.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r>
              <a:rPr lang="en-US" sz="1200" kern="1200" dirty="0">
                <a:solidFill>
                  <a:schemeClr val="tx1"/>
                </a:solidFill>
                <a:effectLst/>
                <a:latin typeface="+mn-lt"/>
                <a:ea typeface="+mn-ea"/>
                <a:cs typeface="+mn-cs"/>
              </a:rPr>
              <a:t>Enrichment of PIR in chromatin marks. Yellow bars: number of overlaps with significant (</a:t>
            </a:r>
            <a:r>
              <a:rPr lang="en-US" sz="1200" kern="1200" dirty="0" err="1">
                <a:solidFill>
                  <a:schemeClr val="tx1"/>
                </a:solidFill>
                <a:effectLst/>
                <a:latin typeface="+mn-lt"/>
                <a:ea typeface="+mn-ea"/>
                <a:cs typeface="+mn-cs"/>
              </a:rPr>
              <a:t>CHiCAGO</a:t>
            </a:r>
            <a:r>
              <a:rPr lang="en-US" sz="1200" kern="1200" dirty="0">
                <a:solidFill>
                  <a:schemeClr val="tx1"/>
                </a:solidFill>
                <a:effectLst/>
                <a:latin typeface="+mn-lt"/>
                <a:ea typeface="+mn-ea"/>
                <a:cs typeface="+mn-cs"/>
              </a:rPr>
              <a:t> score&gt;5) cis-interacting fragments (at 4-fragment resolution; bait-to-bait interactions were excluded); blue bars: expected overlaps based on 100 random subsets of fragments with a similar distribution of distances from the baits. ATAC-</a:t>
            </a:r>
            <a:r>
              <a:rPr lang="en-US" sz="1200" kern="1200" dirty="0" err="1">
                <a:solidFill>
                  <a:schemeClr val="tx1"/>
                </a:solidFill>
                <a:effectLst/>
                <a:latin typeface="+mn-lt"/>
                <a:ea typeface="+mn-ea"/>
                <a:cs typeface="+mn-cs"/>
              </a:rPr>
              <a:t>seq</a:t>
            </a:r>
            <a:r>
              <a:rPr lang="en-US" sz="1200" kern="1200" dirty="0">
                <a:solidFill>
                  <a:schemeClr val="tx1"/>
                </a:solidFill>
                <a:effectLst/>
                <a:latin typeface="+mn-lt"/>
                <a:ea typeface="+mn-ea"/>
                <a:cs typeface="+mn-cs"/>
              </a:rPr>
              <a:t> data is from our own experiments in </a:t>
            </a:r>
            <a:r>
              <a:rPr lang="en-US" sz="1200" kern="1200" dirty="0" err="1">
                <a:solidFill>
                  <a:schemeClr val="tx1"/>
                </a:solidFill>
                <a:effectLst/>
                <a:latin typeface="+mn-lt"/>
                <a:ea typeface="+mn-ea"/>
                <a:cs typeface="+mn-cs"/>
              </a:rPr>
              <a:t>hMSC</a:t>
            </a:r>
            <a:r>
              <a:rPr lang="en-US" sz="1200" kern="1200" dirty="0">
                <a:solidFill>
                  <a:schemeClr val="tx1"/>
                </a:solidFill>
                <a:effectLst/>
                <a:latin typeface="+mn-lt"/>
                <a:ea typeface="+mn-ea"/>
                <a:cs typeface="+mn-cs"/>
              </a:rPr>
              <a:t>-derived osteoblasts; other markers are from primary human osteoblasts from the ENCODE project. Error bars represent 95% confidence intervals. </a:t>
            </a: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r>
              <a:rPr lang="en-US" sz="1200" kern="1200" dirty="0">
                <a:solidFill>
                  <a:schemeClr val="tx1"/>
                </a:solidFill>
                <a:effectLst/>
                <a:latin typeface="+mn-lt"/>
                <a:ea typeface="+mn-ea"/>
                <a:cs typeface="+mn-cs"/>
              </a:rPr>
              <a:t>Enrichment of PIR in BMD GWAS signals. As above, but overlaps are computed with BMD or Alzheimer’s disease GWAS SNPs and their proxies (r2&gt;0.4). </a:t>
            </a: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18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BMP, </a:t>
            </a:r>
            <a:r>
              <a:rPr kumimoji="0" lang="en-US" sz="2000" b="0" i="0" u="none" strike="noStrike" kern="1200" cap="none" spc="0" normalizeH="0" baseline="0" noProof="0" dirty="0" err="1">
                <a:ln>
                  <a:noFill/>
                </a:ln>
                <a:solidFill>
                  <a:prstClr val="black"/>
                </a:solidFill>
                <a:effectLst/>
                <a:uLnTx/>
                <a:uFillTx/>
                <a:latin typeface="+mn-lt"/>
                <a:ea typeface="+mn-ea"/>
                <a:cs typeface="+mn-cs"/>
              </a:rPr>
              <a:t>TGFbeta</a:t>
            </a:r>
            <a:r>
              <a:rPr kumimoji="0" lang="en-US" sz="2000" b="0" i="0" u="none" strike="noStrike" kern="1200" cap="none" spc="0" normalizeH="0" baseline="0" noProof="0" dirty="0">
                <a:ln>
                  <a:noFill/>
                </a:ln>
                <a:solidFill>
                  <a:prstClr val="black"/>
                </a:solidFill>
                <a:effectLst/>
                <a:uLnTx/>
                <a:uFillTx/>
                <a:latin typeface="+mn-lt"/>
                <a:ea typeface="+mn-ea"/>
                <a:cs typeface="+mn-cs"/>
              </a:rPr>
              <a:t> and </a:t>
            </a:r>
            <a:r>
              <a:rPr kumimoji="0" lang="en-US" sz="2000" b="0" i="0" u="none" strike="noStrike" kern="1200" cap="none" spc="0" normalizeH="0" baseline="0" noProof="0" dirty="0" err="1">
                <a:ln>
                  <a:noFill/>
                </a:ln>
                <a:solidFill>
                  <a:prstClr val="black"/>
                </a:solidFill>
                <a:effectLst/>
                <a:uLnTx/>
                <a:uFillTx/>
                <a:latin typeface="+mn-lt"/>
                <a:ea typeface="+mn-ea"/>
                <a:cs typeface="+mn-cs"/>
              </a:rPr>
              <a:t>Wnt</a:t>
            </a:r>
            <a:r>
              <a:rPr kumimoji="0" lang="en-US" sz="2000" b="0" i="0" u="none" strike="noStrike" kern="1200" cap="none" spc="0" normalizeH="0" baseline="0" noProof="0" dirty="0">
                <a:ln>
                  <a:noFill/>
                </a:ln>
                <a:solidFill>
                  <a:prstClr val="black"/>
                </a:solidFill>
                <a:effectLst/>
                <a:uLnTx/>
                <a:uFillTx/>
                <a:latin typeface="+mn-lt"/>
                <a:ea typeface="+mn-ea"/>
                <a:cs typeface="+mn-cs"/>
              </a:rPr>
              <a:t>/</a:t>
            </a:r>
            <a:r>
              <a:rPr kumimoji="0" lang="en-US" sz="2000" b="0" i="0" u="none" strike="noStrike" kern="1200" cap="none" spc="0" normalizeH="0" baseline="0" noProof="0" dirty="0">
                <a:ln>
                  <a:noFill/>
                </a:ln>
                <a:solidFill>
                  <a:prstClr val="black"/>
                </a:solidFill>
                <a:effectLst/>
                <a:uLnTx/>
                <a:uFillTx/>
                <a:latin typeface="+mn-lt"/>
                <a:ea typeface="+mn-ea"/>
                <a:cs typeface="+mn-cs"/>
                <a:sym typeface="Symbol" pitchFamily="2" charset="2"/>
              </a:rPr>
              <a:t></a:t>
            </a:r>
            <a:r>
              <a:rPr kumimoji="0" lang="en-US" sz="2000" b="0" i="0" u="none" strike="noStrike" kern="1200" cap="none" spc="0" normalizeH="0" baseline="0" noProof="0" dirty="0">
                <a:ln>
                  <a:noFill/>
                </a:ln>
                <a:solidFill>
                  <a:prstClr val="black"/>
                </a:solidFill>
                <a:effectLst/>
                <a:uLnTx/>
                <a:uFillTx/>
                <a:latin typeface="+mn-lt"/>
                <a:ea typeface="+mn-ea"/>
                <a:cs typeface="+mn-cs"/>
              </a:rPr>
              <a:t>-catenin signaling pathways</a:t>
            </a:r>
            <a:endParaRPr lang="en-US" dirty="0"/>
          </a:p>
          <a:p>
            <a:endParaRPr lang="en-US" dirty="0"/>
          </a:p>
        </p:txBody>
      </p:sp>
      <p:sp>
        <p:nvSpPr>
          <p:cNvPr id="4" name="Slide Number Placeholder 3"/>
          <p:cNvSpPr>
            <a:spLocks noGrp="1"/>
          </p:cNvSpPr>
          <p:nvPr>
            <p:ph type="sldNum" sz="quarter" idx="5"/>
          </p:nvPr>
        </p:nvSpPr>
        <p:spPr/>
        <p:txBody>
          <a:bodyPr/>
          <a:lstStyle/>
          <a:p>
            <a:fld id="{06BACEE3-A673-A349-AF3A-9A1F5A782270}" type="slidenum">
              <a:rPr lang="en-US" smtClean="0"/>
              <a:t>13</a:t>
            </a:fld>
            <a:endParaRPr lang="en-US"/>
          </a:p>
        </p:txBody>
      </p:sp>
    </p:spTree>
    <p:extLst>
      <p:ext uri="{BB962C8B-B14F-4D97-AF65-F5344CB8AC3E}">
        <p14:creationId xmlns:p14="http://schemas.microsoft.com/office/powerpoint/2010/main" val="3272590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mn-lt"/>
                <a:ea typeface="+mn-ea"/>
                <a:cs typeface="+mn-cs"/>
              </a:rPr>
              <a:t>Sentinel rs13245690 black closed, proxies open </a:t>
            </a:r>
            <a:r>
              <a:rPr lang="en-US" sz="900" kern="1200" dirty="0">
                <a:solidFill>
                  <a:srgbClr val="FF0000"/>
                </a:solidFill>
                <a:effectLst/>
                <a:latin typeface="+mn-lt"/>
                <a:ea typeface="+mn-ea"/>
                <a:cs typeface="+mn-cs"/>
              </a:rPr>
              <a:t>R2=0.63</a:t>
            </a:r>
          </a:p>
          <a:p>
            <a:endParaRPr lang="en-US"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ING3 is part of a histone acetyltransferase (HAT) complex that recognizes H3K4me3, so silencing of </a:t>
            </a:r>
            <a:r>
              <a:rPr lang="en-US" sz="900" i="1" kern="1200" dirty="0">
                <a:solidFill>
                  <a:schemeClr val="tx1"/>
                </a:solidFill>
                <a:effectLst/>
                <a:latin typeface="+mn-lt"/>
                <a:ea typeface="+mn-ea"/>
                <a:cs typeface="+mn-cs"/>
              </a:rPr>
              <a:t>ING3</a:t>
            </a:r>
            <a:r>
              <a:rPr lang="en-US" sz="900" kern="1200" dirty="0">
                <a:solidFill>
                  <a:schemeClr val="tx1"/>
                </a:solidFill>
                <a:effectLst/>
                <a:latin typeface="+mn-lt"/>
                <a:ea typeface="+mn-ea"/>
                <a:cs typeface="+mn-cs"/>
              </a:rPr>
              <a:t> might affect key osteoblastic genes during human osteoblast differentiation</a:t>
            </a:r>
          </a:p>
          <a:p>
            <a:r>
              <a:rPr lang="en-US" sz="900" kern="1200" dirty="0">
                <a:solidFill>
                  <a:schemeClr val="tx1"/>
                </a:solidFill>
                <a:effectLst/>
                <a:latin typeface="+mn-lt"/>
                <a:ea typeface="+mn-ea"/>
                <a:cs typeface="+mn-cs"/>
              </a:rPr>
              <a:t>ING3 levels are down-regulated in some cancers. The absence of ING3 may allow cells to avoid differentiation by continuously re-entering the cell cycle; however, our studies are carried out in serum-free media and thus, we did not note any changes in cell proliferation</a:t>
            </a:r>
            <a:r>
              <a:rPr lang="en-US" dirty="0">
                <a:effectLst/>
              </a:rPr>
              <a:t> </a:t>
            </a:r>
            <a:endParaRPr lang="en-US" dirty="0"/>
          </a:p>
        </p:txBody>
      </p:sp>
      <p:sp>
        <p:nvSpPr>
          <p:cNvPr id="4" name="Slide Number Placeholder 3"/>
          <p:cNvSpPr>
            <a:spLocks noGrp="1"/>
          </p:cNvSpPr>
          <p:nvPr>
            <p:ph type="sldNum" sz="quarter" idx="10"/>
          </p:nvPr>
        </p:nvSpPr>
        <p:spPr/>
        <p:txBody>
          <a:bodyPr/>
          <a:lstStyle/>
          <a:p>
            <a:fld id="{A8BC2CFF-0B17-534B-8FF5-53DA9DBE0D59}" type="slidenum">
              <a:rPr lang="en-US" smtClean="0"/>
              <a:t>14</a:t>
            </a:fld>
            <a:endParaRPr lang="en-US"/>
          </a:p>
        </p:txBody>
      </p:sp>
    </p:spTree>
    <p:extLst>
      <p:ext uri="{BB962C8B-B14F-4D97-AF65-F5344CB8AC3E}">
        <p14:creationId xmlns:p14="http://schemas.microsoft.com/office/powerpoint/2010/main" val="3507324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D0B721F-D573-5043-8D03-29ECF57C8142}" type="datetimeFigureOut">
              <a:rPr lang="en-US" smtClean="0"/>
              <a:t>11/8/2019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EA8C460-8096-F940-83F6-6950869EEF76}" type="slidenum">
              <a:rPr lang="en-US" smtClean="0"/>
              <a:t>‹#›</a:t>
            </a:fld>
            <a:endParaRPr lang="en-US"/>
          </a:p>
        </p:txBody>
      </p:sp>
    </p:spTree>
    <p:extLst>
      <p:ext uri="{BB962C8B-B14F-4D97-AF65-F5344CB8AC3E}">
        <p14:creationId xmlns:p14="http://schemas.microsoft.com/office/powerpoint/2010/main" val="2014988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D0B721F-D573-5043-8D03-29ECF57C8142}" type="datetimeFigureOut">
              <a:rPr lang="en-US" smtClean="0"/>
              <a:t>11/8/2019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EA8C460-8096-F940-83F6-6950869EEF76}" type="slidenum">
              <a:rPr lang="en-US" smtClean="0"/>
              <a:t>‹#›</a:t>
            </a:fld>
            <a:endParaRPr lang="en-US"/>
          </a:p>
        </p:txBody>
      </p:sp>
    </p:spTree>
    <p:extLst>
      <p:ext uri="{BB962C8B-B14F-4D97-AF65-F5344CB8AC3E}">
        <p14:creationId xmlns:p14="http://schemas.microsoft.com/office/powerpoint/2010/main" val="818669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D0B721F-D573-5043-8D03-29ECF57C8142}" type="datetimeFigureOut">
              <a:rPr lang="en-US" smtClean="0"/>
              <a:t>11/8/2019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EA8C460-8096-F940-83F6-6950869EEF76}" type="slidenum">
              <a:rPr lang="en-US" smtClean="0"/>
              <a:t>‹#›</a:t>
            </a:fld>
            <a:endParaRPr lang="en-US"/>
          </a:p>
        </p:txBody>
      </p:sp>
    </p:spTree>
    <p:extLst>
      <p:ext uri="{BB962C8B-B14F-4D97-AF65-F5344CB8AC3E}">
        <p14:creationId xmlns:p14="http://schemas.microsoft.com/office/powerpoint/2010/main" val="449316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D0B721F-D573-5043-8D03-29ECF57C8142}" type="datetimeFigureOut">
              <a:rPr lang="en-US" smtClean="0"/>
              <a:t>11/8/2019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EA8C460-8096-F940-83F6-6950869EEF76}" type="slidenum">
              <a:rPr lang="en-US" smtClean="0"/>
              <a:t>‹#›</a:t>
            </a:fld>
            <a:endParaRPr lang="en-US"/>
          </a:p>
        </p:txBody>
      </p:sp>
    </p:spTree>
    <p:extLst>
      <p:ext uri="{BB962C8B-B14F-4D97-AF65-F5344CB8AC3E}">
        <p14:creationId xmlns:p14="http://schemas.microsoft.com/office/powerpoint/2010/main" val="101077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D0B721F-D573-5043-8D03-29ECF57C8142}" type="datetimeFigureOut">
              <a:rPr lang="en-US" smtClean="0"/>
              <a:t>11/8/2019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EA8C460-8096-F940-83F6-6950869EEF76}" type="slidenum">
              <a:rPr lang="en-US" smtClean="0"/>
              <a:t>‹#›</a:t>
            </a:fld>
            <a:endParaRPr lang="en-US"/>
          </a:p>
        </p:txBody>
      </p:sp>
    </p:spTree>
    <p:extLst>
      <p:ext uri="{BB962C8B-B14F-4D97-AF65-F5344CB8AC3E}">
        <p14:creationId xmlns:p14="http://schemas.microsoft.com/office/powerpoint/2010/main" val="141658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D0B721F-D573-5043-8D03-29ECF57C8142}" type="datetimeFigureOut">
              <a:rPr lang="en-US" smtClean="0"/>
              <a:t>11/8/2019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EA8C460-8096-F940-83F6-6950869EEF76}" type="slidenum">
              <a:rPr lang="en-US" smtClean="0"/>
              <a:t>‹#›</a:t>
            </a:fld>
            <a:endParaRPr lang="en-US"/>
          </a:p>
        </p:txBody>
      </p:sp>
    </p:spTree>
    <p:extLst>
      <p:ext uri="{BB962C8B-B14F-4D97-AF65-F5344CB8AC3E}">
        <p14:creationId xmlns:p14="http://schemas.microsoft.com/office/powerpoint/2010/main" val="1438461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D0B721F-D573-5043-8D03-29ECF57C8142}" type="datetimeFigureOut">
              <a:rPr lang="en-US" smtClean="0"/>
              <a:t>11/8/2019</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EA8C460-8096-F940-83F6-6950869EEF76}" type="slidenum">
              <a:rPr lang="en-US" smtClean="0"/>
              <a:t>‹#›</a:t>
            </a:fld>
            <a:endParaRPr lang="en-US"/>
          </a:p>
        </p:txBody>
      </p:sp>
    </p:spTree>
    <p:extLst>
      <p:ext uri="{BB962C8B-B14F-4D97-AF65-F5344CB8AC3E}">
        <p14:creationId xmlns:p14="http://schemas.microsoft.com/office/powerpoint/2010/main" val="1996159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D0B721F-D573-5043-8D03-29ECF57C8142}" type="datetimeFigureOut">
              <a:rPr lang="en-US" smtClean="0"/>
              <a:t>11/8/2019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EA8C460-8096-F940-83F6-6950869EEF76}" type="slidenum">
              <a:rPr lang="en-US" smtClean="0"/>
              <a:t>‹#›</a:t>
            </a:fld>
            <a:endParaRPr lang="en-US"/>
          </a:p>
        </p:txBody>
      </p:sp>
    </p:spTree>
    <p:extLst>
      <p:ext uri="{BB962C8B-B14F-4D97-AF65-F5344CB8AC3E}">
        <p14:creationId xmlns:p14="http://schemas.microsoft.com/office/powerpoint/2010/main" val="1455300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D0B721F-D573-5043-8D03-29ECF57C8142}" type="datetimeFigureOut">
              <a:rPr lang="en-US" smtClean="0"/>
              <a:t>11/8/2019</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EA8C460-8096-F940-83F6-6950869EEF76}" type="slidenum">
              <a:rPr lang="en-US" smtClean="0"/>
              <a:t>‹#›</a:t>
            </a:fld>
            <a:endParaRPr lang="en-US"/>
          </a:p>
        </p:txBody>
      </p:sp>
    </p:spTree>
    <p:extLst>
      <p:ext uri="{BB962C8B-B14F-4D97-AF65-F5344CB8AC3E}">
        <p14:creationId xmlns:p14="http://schemas.microsoft.com/office/powerpoint/2010/main" val="1545642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D0B721F-D573-5043-8D03-29ECF57C8142}" type="datetimeFigureOut">
              <a:rPr lang="en-US" smtClean="0"/>
              <a:t>11/8/2019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EA8C460-8096-F940-83F6-6950869EEF76}" type="slidenum">
              <a:rPr lang="en-US" smtClean="0"/>
              <a:t>‹#›</a:t>
            </a:fld>
            <a:endParaRPr lang="en-US"/>
          </a:p>
        </p:txBody>
      </p:sp>
    </p:spTree>
    <p:extLst>
      <p:ext uri="{BB962C8B-B14F-4D97-AF65-F5344CB8AC3E}">
        <p14:creationId xmlns:p14="http://schemas.microsoft.com/office/powerpoint/2010/main" val="1656311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D0B721F-D573-5043-8D03-29ECF57C8142}" type="datetimeFigureOut">
              <a:rPr lang="en-US" smtClean="0"/>
              <a:t>11/8/2019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EA8C460-8096-F940-83F6-6950869EEF76}" type="slidenum">
              <a:rPr lang="en-US" smtClean="0"/>
              <a:t>‹#›</a:t>
            </a:fld>
            <a:endParaRPr lang="en-US"/>
          </a:p>
        </p:txBody>
      </p:sp>
    </p:spTree>
    <p:extLst>
      <p:ext uri="{BB962C8B-B14F-4D97-AF65-F5344CB8AC3E}">
        <p14:creationId xmlns:p14="http://schemas.microsoft.com/office/powerpoint/2010/main" val="1950633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7403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nul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nul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nul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2.(nul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emf"/></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9.emf"/></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0282" y="1622802"/>
            <a:ext cx="10811436" cy="2295728"/>
          </a:xfrm>
          <a:effectLst/>
        </p:spPr>
        <p:txBody>
          <a:bodyPr>
            <a:noAutofit/>
          </a:bodyPr>
          <a:lstStyle/>
          <a:p>
            <a:pPr>
              <a:lnSpc>
                <a:spcPct val="100000"/>
              </a:lnSpc>
            </a:pPr>
            <a:r>
              <a:rPr lang="en-US" sz="5400" b="1" dirty="0">
                <a:solidFill>
                  <a:schemeClr val="accent1"/>
                </a:solidFill>
                <a:latin typeface="+mn-lt"/>
              </a:rPr>
              <a:t>Variant-to-gene mapping </a:t>
            </a:r>
            <a:br>
              <a:rPr lang="en-US" sz="5400" b="1" dirty="0">
                <a:solidFill>
                  <a:schemeClr val="accent1"/>
                </a:solidFill>
                <a:latin typeface="+mn-lt"/>
              </a:rPr>
            </a:br>
            <a:r>
              <a:rPr lang="en-US" sz="5400" b="1" dirty="0">
                <a:solidFill>
                  <a:schemeClr val="accent1"/>
                </a:solidFill>
                <a:latin typeface="+mn-lt"/>
              </a:rPr>
              <a:t>for Alzheimer’s disease</a:t>
            </a:r>
          </a:p>
        </p:txBody>
      </p:sp>
      <p:sp>
        <p:nvSpPr>
          <p:cNvPr id="3" name="Subtitle 2"/>
          <p:cNvSpPr>
            <a:spLocks noGrp="1"/>
          </p:cNvSpPr>
          <p:nvPr>
            <p:ph type="subTitle" idx="1"/>
          </p:nvPr>
        </p:nvSpPr>
        <p:spPr>
          <a:xfrm>
            <a:off x="1524000" y="4774762"/>
            <a:ext cx="9144000" cy="1655762"/>
          </a:xfrm>
        </p:spPr>
        <p:txBody>
          <a:bodyPr>
            <a:normAutofit/>
          </a:bodyPr>
          <a:lstStyle/>
          <a:p>
            <a:pPr>
              <a:lnSpc>
                <a:spcPct val="150000"/>
              </a:lnSpc>
            </a:pPr>
            <a:r>
              <a:rPr lang="en-US" sz="3600" b="1" u="sng" dirty="0"/>
              <a:t>Alessandra Chesi, PhD</a:t>
            </a:r>
          </a:p>
          <a:p>
            <a:r>
              <a:rPr lang="en-US" b="1" dirty="0" err="1">
                <a:solidFill>
                  <a:srgbClr val="00B0F0"/>
                </a:solidFill>
              </a:rPr>
              <a:t>chesia@email.chop.edu</a:t>
            </a:r>
            <a:endParaRPr lang="en-US" b="1" dirty="0">
              <a:solidFill>
                <a:srgbClr val="00B0F0"/>
              </a:solidFill>
            </a:endParaRPr>
          </a:p>
        </p:txBody>
      </p:sp>
      <p:pic>
        <p:nvPicPr>
          <p:cNvPr id="4" name="Picture 3"/>
          <p:cNvPicPr>
            <a:picLocks noChangeAspect="1"/>
          </p:cNvPicPr>
          <p:nvPr/>
        </p:nvPicPr>
        <p:blipFill rotWithShape="1">
          <a:blip r:embed="rId2"/>
          <a:srcRect l="24957" t="46368" r="21652" b="33381"/>
          <a:stretch/>
        </p:blipFill>
        <p:spPr>
          <a:xfrm>
            <a:off x="357809" y="119271"/>
            <a:ext cx="4146956" cy="884774"/>
          </a:xfrm>
          <a:prstGeom prst="rect">
            <a:avLst/>
          </a:prstGeom>
        </p:spPr>
      </p:pic>
    </p:spTree>
    <p:extLst>
      <p:ext uri="{BB962C8B-B14F-4D97-AF65-F5344CB8AC3E}">
        <p14:creationId xmlns:p14="http://schemas.microsoft.com/office/powerpoint/2010/main" val="1109122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267" y="154110"/>
            <a:ext cx="10515600" cy="1325563"/>
          </a:xfrm>
          <a:effectLst/>
        </p:spPr>
        <p:txBody>
          <a:bodyPr>
            <a:normAutofit/>
          </a:bodyPr>
          <a:lstStyle/>
          <a:p>
            <a:pPr algn="ctr"/>
            <a:r>
              <a:rPr lang="en-US" sz="6000" b="1" dirty="0">
                <a:solidFill>
                  <a:schemeClr val="accent1"/>
                </a:solidFill>
                <a:latin typeface="+mn-lt"/>
              </a:rPr>
              <a:t>Osteoporosis and BMD</a:t>
            </a:r>
          </a:p>
        </p:txBody>
      </p:sp>
      <p:sp>
        <p:nvSpPr>
          <p:cNvPr id="3" name="Content Placeholder 2"/>
          <p:cNvSpPr>
            <a:spLocks noGrp="1"/>
          </p:cNvSpPr>
          <p:nvPr>
            <p:ph idx="1"/>
          </p:nvPr>
        </p:nvSpPr>
        <p:spPr>
          <a:xfrm>
            <a:off x="1538067" y="2606736"/>
            <a:ext cx="6081933" cy="1918847"/>
          </a:xfrm>
        </p:spPr>
        <p:txBody>
          <a:bodyPr>
            <a:noAutofit/>
          </a:bodyPr>
          <a:lstStyle/>
          <a:p>
            <a:pPr marL="0" indent="0">
              <a:lnSpc>
                <a:spcPct val="120000"/>
              </a:lnSpc>
              <a:spcBef>
                <a:spcPts val="0"/>
              </a:spcBef>
              <a:spcAft>
                <a:spcPts val="1200"/>
              </a:spcAft>
              <a:buNone/>
            </a:pPr>
            <a:r>
              <a:rPr lang="en-US" dirty="0"/>
              <a:t>Bone mineral density (BMD) is used for: </a:t>
            </a:r>
          </a:p>
          <a:p>
            <a:pPr lvl="1">
              <a:lnSpc>
                <a:spcPct val="120000"/>
              </a:lnSpc>
              <a:spcBef>
                <a:spcPts val="0"/>
              </a:spcBef>
              <a:spcAft>
                <a:spcPts val="1200"/>
              </a:spcAft>
            </a:pPr>
            <a:r>
              <a:rPr lang="en-US" dirty="0"/>
              <a:t>the diagnosis of osteoporosis in adults  </a:t>
            </a:r>
          </a:p>
          <a:p>
            <a:pPr lvl="1">
              <a:lnSpc>
                <a:spcPct val="120000"/>
              </a:lnSpc>
              <a:spcBef>
                <a:spcPts val="0"/>
              </a:spcBef>
              <a:spcAft>
                <a:spcPts val="1200"/>
              </a:spcAft>
            </a:pPr>
            <a:r>
              <a:rPr lang="en-US" dirty="0"/>
              <a:t>to assess bone health in children</a:t>
            </a:r>
          </a:p>
        </p:txBody>
      </p:sp>
      <p:pic>
        <p:nvPicPr>
          <p:cNvPr id="4" name="Picture 3" descr="bone-growth.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5338" y="2270760"/>
            <a:ext cx="2223101" cy="3246120"/>
          </a:xfrm>
          <a:prstGeom prst="rect">
            <a:avLst/>
          </a:prstGeom>
        </p:spPr>
      </p:pic>
    </p:spTree>
    <p:extLst>
      <p:ext uri="{BB962C8B-B14F-4D97-AF65-F5344CB8AC3E}">
        <p14:creationId xmlns:p14="http://schemas.microsoft.com/office/powerpoint/2010/main" val="3149172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2B3A4E-080A-B043-B7A0-750FF8EE6C5A}"/>
              </a:ext>
            </a:extLst>
          </p:cNvPr>
          <p:cNvPicPr>
            <a:picLocks noChangeAspect="1"/>
          </p:cNvPicPr>
          <p:nvPr/>
        </p:nvPicPr>
        <p:blipFill rotWithShape="1">
          <a:blip r:embed="rId3"/>
          <a:srcRect l="11744" t="24807" r="12210" b="9397"/>
          <a:stretch/>
        </p:blipFill>
        <p:spPr>
          <a:xfrm>
            <a:off x="254674" y="1984568"/>
            <a:ext cx="6846423" cy="3467386"/>
          </a:xfrm>
          <a:prstGeom prst="rect">
            <a:avLst/>
          </a:prstGeom>
        </p:spPr>
      </p:pic>
      <p:sp>
        <p:nvSpPr>
          <p:cNvPr id="2" name="TextBox 1">
            <a:extLst>
              <a:ext uri="{FF2B5EF4-FFF2-40B4-BE49-F238E27FC236}">
                <a16:creationId xmlns:a16="http://schemas.microsoft.com/office/drawing/2014/main" id="{7F9611FD-AEAB-D848-8224-89567599203A}"/>
              </a:ext>
            </a:extLst>
          </p:cNvPr>
          <p:cNvSpPr txBox="1"/>
          <p:nvPr/>
        </p:nvSpPr>
        <p:spPr>
          <a:xfrm>
            <a:off x="3865790" y="5531117"/>
            <a:ext cx="2589085" cy="584775"/>
          </a:xfrm>
          <a:prstGeom prst="rect">
            <a:avLst/>
          </a:prstGeom>
          <a:noFill/>
        </p:spPr>
        <p:txBody>
          <a:bodyPr wrap="square" rtlCol="0">
            <a:spAutoFit/>
          </a:bodyPr>
          <a:lstStyle/>
          <a:p>
            <a:r>
              <a:rPr lang="en-US" sz="1600" dirty="0"/>
              <a:t>Medina-Gomez, AJHG 2018 </a:t>
            </a:r>
          </a:p>
          <a:p>
            <a:r>
              <a:rPr lang="en-US" sz="1600" dirty="0"/>
              <a:t>Kemp, Nat Genet 2017</a:t>
            </a:r>
          </a:p>
        </p:txBody>
      </p:sp>
      <p:sp>
        <p:nvSpPr>
          <p:cNvPr id="4" name="Title 3">
            <a:extLst>
              <a:ext uri="{FF2B5EF4-FFF2-40B4-BE49-F238E27FC236}">
                <a16:creationId xmlns:a16="http://schemas.microsoft.com/office/drawing/2014/main" id="{D74A102C-F705-E749-86B9-B50B6733AB78}"/>
              </a:ext>
            </a:extLst>
          </p:cNvPr>
          <p:cNvSpPr>
            <a:spLocks noGrp="1"/>
          </p:cNvSpPr>
          <p:nvPr>
            <p:ph type="title"/>
          </p:nvPr>
        </p:nvSpPr>
        <p:spPr>
          <a:xfrm>
            <a:off x="809845" y="20383"/>
            <a:ext cx="10515600" cy="1325563"/>
          </a:xfrm>
        </p:spPr>
        <p:txBody>
          <a:bodyPr>
            <a:normAutofit fontScale="90000"/>
          </a:bodyPr>
          <a:lstStyle/>
          <a:p>
            <a:pPr>
              <a:lnSpc>
                <a:spcPct val="100000"/>
              </a:lnSpc>
              <a:spcBef>
                <a:spcPts val="0"/>
              </a:spcBef>
              <a:defRPr/>
            </a:pPr>
            <a:r>
              <a:rPr lang="en-US" sz="5333" b="1" dirty="0">
                <a:solidFill>
                  <a:srgbClr val="0066CC"/>
                </a:solidFill>
                <a:effectLst>
                  <a:outerShdw blurRad="38100" dist="38100" dir="2700000" algn="tl">
                    <a:srgbClr val="DDDDDD"/>
                  </a:outerShdw>
                </a:effectLst>
                <a:latin typeface="Calibri" panose="020F0502020204030204" pitchFamily="34" charset="0"/>
                <a:ea typeface="ＭＳ Ｐゴシック" charset="0"/>
                <a:cs typeface="Arial" charset="0"/>
              </a:rPr>
              <a:t>Many BMD GWAS loci reported to date</a:t>
            </a:r>
            <a:endParaRPr lang="en-US" dirty="0"/>
          </a:p>
        </p:txBody>
      </p:sp>
      <p:sp>
        <p:nvSpPr>
          <p:cNvPr id="6" name="TextBox 5">
            <a:extLst>
              <a:ext uri="{FF2B5EF4-FFF2-40B4-BE49-F238E27FC236}">
                <a16:creationId xmlns:a16="http://schemas.microsoft.com/office/drawing/2014/main" id="{BCD89303-164D-6F40-B874-3D8A9CBB9635}"/>
              </a:ext>
            </a:extLst>
          </p:cNvPr>
          <p:cNvSpPr txBox="1"/>
          <p:nvPr/>
        </p:nvSpPr>
        <p:spPr>
          <a:xfrm>
            <a:off x="1495645" y="5531118"/>
            <a:ext cx="2589085" cy="584775"/>
          </a:xfrm>
          <a:prstGeom prst="rect">
            <a:avLst/>
          </a:prstGeom>
          <a:noFill/>
        </p:spPr>
        <p:txBody>
          <a:bodyPr wrap="square" rtlCol="0">
            <a:spAutoFit/>
          </a:bodyPr>
          <a:lstStyle/>
          <a:p>
            <a:r>
              <a:rPr lang="en-US" sz="1600" dirty="0"/>
              <a:t>Estrada, Nat Genet 2012</a:t>
            </a:r>
          </a:p>
          <a:p>
            <a:r>
              <a:rPr lang="en-US" sz="1600" dirty="0"/>
              <a:t>Zheng, Nature 2015</a:t>
            </a:r>
          </a:p>
        </p:txBody>
      </p:sp>
      <p:sp>
        <p:nvSpPr>
          <p:cNvPr id="9" name="TextBox 8">
            <a:extLst>
              <a:ext uri="{FF2B5EF4-FFF2-40B4-BE49-F238E27FC236}">
                <a16:creationId xmlns:a16="http://schemas.microsoft.com/office/drawing/2014/main" id="{E5A3096C-0909-B24B-9263-8293951A9218}"/>
              </a:ext>
            </a:extLst>
          </p:cNvPr>
          <p:cNvSpPr txBox="1">
            <a:spLocks noChangeArrowheads="1"/>
          </p:cNvSpPr>
          <p:nvPr/>
        </p:nvSpPr>
        <p:spPr bwMode="auto">
          <a:xfrm>
            <a:off x="7101097" y="5192544"/>
            <a:ext cx="50909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800">
                <a:solidFill>
                  <a:schemeClr val="tx1"/>
                </a:solidFill>
                <a:latin typeface="Arial" panose="020B0604020202020204" pitchFamily="34" charset="0"/>
                <a:ea typeface="MS PGothic" panose="020B0600070205080204" pitchFamily="34" charset="-128"/>
              </a:defRPr>
            </a:lvl1pPr>
            <a:lvl2pPr marL="742950" indent="-285750">
              <a:defRPr sz="4800">
                <a:solidFill>
                  <a:schemeClr val="tx1"/>
                </a:solidFill>
                <a:latin typeface="Arial" panose="020B0604020202020204" pitchFamily="34" charset="0"/>
                <a:ea typeface="MS PGothic" panose="020B0600070205080204" pitchFamily="34" charset="-128"/>
              </a:defRPr>
            </a:lvl2pPr>
            <a:lvl3pPr marL="1143000" indent="-228600">
              <a:defRPr sz="4800">
                <a:solidFill>
                  <a:schemeClr val="tx1"/>
                </a:solidFill>
                <a:latin typeface="Arial" panose="020B0604020202020204" pitchFamily="34" charset="0"/>
                <a:ea typeface="MS PGothic" panose="020B0600070205080204" pitchFamily="34" charset="-128"/>
              </a:defRPr>
            </a:lvl3pPr>
            <a:lvl4pPr marL="1600200" indent="-228600">
              <a:defRPr sz="4800">
                <a:solidFill>
                  <a:schemeClr val="tx1"/>
                </a:solidFill>
                <a:latin typeface="Arial" panose="020B0604020202020204" pitchFamily="34" charset="0"/>
                <a:ea typeface="MS PGothic" panose="020B0600070205080204" pitchFamily="34" charset="-128"/>
              </a:defRPr>
            </a:lvl4pPr>
            <a:lvl5pPr marL="2057400" indent="-228600">
              <a:defRPr sz="4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9pPr>
          </a:lstStyle>
          <a:p>
            <a:pPr algn="r"/>
            <a:r>
              <a:rPr lang="en-US" altLang="en-US" sz="1600" dirty="0">
                <a:latin typeface="Calibri" panose="020F0502020204030204" pitchFamily="34" charset="0"/>
              </a:rPr>
              <a:t>Chesi </a:t>
            </a:r>
            <a:r>
              <a:rPr lang="en-US" altLang="en-US" sz="1600" i="1" dirty="0">
                <a:latin typeface="Calibri" panose="020F0502020204030204" pitchFamily="34" charset="0"/>
              </a:rPr>
              <a:t>et al</a:t>
            </a:r>
            <a:r>
              <a:rPr lang="en-US" altLang="en-US" sz="1600" dirty="0">
                <a:latin typeface="Calibri" panose="020F0502020204030204" pitchFamily="34" charset="0"/>
              </a:rPr>
              <a:t>. JBMR 2017; Chesi </a:t>
            </a:r>
            <a:r>
              <a:rPr lang="en-US" altLang="en-US" sz="1600" i="1" dirty="0">
                <a:latin typeface="Calibri" panose="020F0502020204030204" pitchFamily="34" charset="0"/>
              </a:rPr>
              <a:t>et al</a:t>
            </a:r>
            <a:r>
              <a:rPr lang="en-US" altLang="en-US" sz="1600" dirty="0">
                <a:latin typeface="Calibri" panose="020F0502020204030204" pitchFamily="34" charset="0"/>
              </a:rPr>
              <a:t>. Hum </a:t>
            </a:r>
            <a:r>
              <a:rPr lang="en-US" altLang="en-US" sz="1600" dirty="0" err="1">
                <a:latin typeface="Calibri" panose="020F0502020204030204" pitchFamily="34" charset="0"/>
              </a:rPr>
              <a:t>Mol</a:t>
            </a:r>
            <a:r>
              <a:rPr lang="en-US" altLang="en-US" sz="1600" dirty="0">
                <a:latin typeface="Calibri" panose="020F0502020204030204" pitchFamily="34" charset="0"/>
              </a:rPr>
              <a:t> Genet 2015</a:t>
            </a:r>
          </a:p>
        </p:txBody>
      </p:sp>
      <p:pic>
        <p:nvPicPr>
          <p:cNvPr id="10" name="Picture 9">
            <a:extLst>
              <a:ext uri="{FF2B5EF4-FFF2-40B4-BE49-F238E27FC236}">
                <a16:creationId xmlns:a16="http://schemas.microsoft.com/office/drawing/2014/main" id="{E7261014-D9D8-C44E-ADA1-3616878591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1097" y="2253343"/>
            <a:ext cx="5090903" cy="2701768"/>
          </a:xfrm>
          <a:prstGeom prst="rect">
            <a:avLst/>
          </a:prstGeom>
        </p:spPr>
      </p:pic>
    </p:spTree>
    <p:extLst>
      <p:ext uri="{BB962C8B-B14F-4D97-AF65-F5344CB8AC3E}">
        <p14:creationId xmlns:p14="http://schemas.microsoft.com/office/powerpoint/2010/main" val="2123703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2686" y="1833023"/>
            <a:ext cx="10936071" cy="4622804"/>
          </a:xfrm>
          <a:prstGeom prst="rect">
            <a:avLst/>
          </a:prstGeom>
          <a:noFill/>
        </p:spPr>
        <p:txBody>
          <a:bodyPr wrap="none" rtlCol="0">
            <a:spAutoFit/>
          </a:bodyPr>
          <a:lstStyle/>
          <a:p>
            <a:pPr marL="380990" indent="-380990">
              <a:lnSpc>
                <a:spcPct val="200000"/>
              </a:lnSpc>
              <a:buFont typeface="Arial" panose="020B0604020202020204" pitchFamily="34" charset="0"/>
              <a:buChar char="•"/>
            </a:pPr>
            <a:r>
              <a:rPr lang="en-US" sz="2500" b="1" dirty="0">
                <a:latin typeface="Calibri" panose="020F0502020204030204" pitchFamily="34" charset="0"/>
              </a:rPr>
              <a:t>Paucity of bone-related cell types in ENCODE, </a:t>
            </a:r>
            <a:r>
              <a:rPr lang="en-US" sz="2500" b="1" dirty="0" err="1">
                <a:latin typeface="Calibri" panose="020F0502020204030204" pitchFamily="34" charset="0"/>
              </a:rPr>
              <a:t>GTEx</a:t>
            </a:r>
            <a:r>
              <a:rPr lang="en-US" sz="2500" b="1" dirty="0">
                <a:latin typeface="Calibri" panose="020F0502020204030204" pitchFamily="34" charset="0"/>
              </a:rPr>
              <a:t> and other public resources</a:t>
            </a:r>
          </a:p>
          <a:p>
            <a:pPr marL="380990" indent="-380990">
              <a:lnSpc>
                <a:spcPct val="200000"/>
              </a:lnSpc>
              <a:buFont typeface="Arial" panose="020B0604020202020204" pitchFamily="34" charset="0"/>
              <a:buChar char="•"/>
            </a:pPr>
            <a:endParaRPr lang="en-US" sz="2500" dirty="0">
              <a:latin typeface="Calibri" panose="020F0502020204030204" pitchFamily="34" charset="0"/>
            </a:endParaRPr>
          </a:p>
          <a:p>
            <a:pPr marL="380990" indent="-380990">
              <a:lnSpc>
                <a:spcPct val="200000"/>
              </a:lnSpc>
              <a:buFont typeface="Arial" panose="020B0604020202020204" pitchFamily="34" charset="0"/>
              <a:buChar char="•"/>
            </a:pPr>
            <a:r>
              <a:rPr lang="en-US" sz="2500" b="1" dirty="0">
                <a:latin typeface="Calibri" panose="020F0502020204030204" pitchFamily="34" charset="0"/>
              </a:rPr>
              <a:t>Elected to carry out direct, high-resolution, physical ‘variant-to-gene’ mapping</a:t>
            </a:r>
          </a:p>
          <a:p>
            <a:pPr marL="380990" indent="-380990">
              <a:lnSpc>
                <a:spcPct val="200000"/>
              </a:lnSpc>
              <a:buFont typeface="Arial" panose="020B0604020202020204" pitchFamily="34" charset="0"/>
              <a:buChar char="•"/>
            </a:pPr>
            <a:endParaRPr lang="en-US" sz="2500" b="1" dirty="0">
              <a:latin typeface="Calibri" panose="020F0502020204030204" pitchFamily="34" charset="0"/>
            </a:endParaRPr>
          </a:p>
          <a:p>
            <a:pPr marL="380990" indent="-380990">
              <a:lnSpc>
                <a:spcPct val="150000"/>
              </a:lnSpc>
              <a:buFont typeface="Arial" panose="020B0604020202020204" pitchFamily="34" charset="0"/>
              <a:buChar char="•"/>
            </a:pPr>
            <a:r>
              <a:rPr lang="en-US" sz="2500" b="1" dirty="0">
                <a:latin typeface="Calibri" panose="020F0502020204030204" pitchFamily="34" charset="0"/>
              </a:rPr>
              <a:t>Applied to primary human MSC-derived osteoblasts</a:t>
            </a:r>
          </a:p>
          <a:p>
            <a:pPr marL="1523962" lvl="3" indent="-380990">
              <a:lnSpc>
                <a:spcPct val="150000"/>
              </a:lnSpc>
              <a:buFont typeface="Wingdings" panose="05000000000000000000" pitchFamily="2" charset="2"/>
              <a:buChar char="Ø"/>
            </a:pPr>
            <a:r>
              <a:rPr lang="en-US" sz="2000" dirty="0">
                <a:latin typeface="Calibri" panose="020F0502020204030204" pitchFamily="34" charset="0"/>
              </a:rPr>
              <a:t>from bone marrow of 3 healthy individuals</a:t>
            </a:r>
          </a:p>
          <a:p>
            <a:pPr marL="1523962" lvl="3" indent="-380990">
              <a:lnSpc>
                <a:spcPct val="150000"/>
              </a:lnSpc>
              <a:buFont typeface="Wingdings" panose="05000000000000000000" pitchFamily="2" charset="2"/>
              <a:buChar char="Ø"/>
            </a:pPr>
            <a:r>
              <a:rPr lang="en-US" sz="2000" dirty="0">
                <a:latin typeface="Calibri" panose="020F0502020204030204" pitchFamily="34" charset="0"/>
              </a:rPr>
              <a:t>model relevant to bone</a:t>
            </a:r>
          </a:p>
        </p:txBody>
      </p:sp>
      <p:sp>
        <p:nvSpPr>
          <p:cNvPr id="5" name="Rectangle 12"/>
          <p:cNvSpPr>
            <a:spLocks noChangeArrowheads="1"/>
          </p:cNvSpPr>
          <p:nvPr/>
        </p:nvSpPr>
        <p:spPr bwMode="auto">
          <a:xfrm>
            <a:off x="236557" y="405871"/>
            <a:ext cx="11252200" cy="889000"/>
          </a:xfrm>
          <a:prstGeom prst="rect">
            <a:avLst/>
          </a:prstGeom>
          <a:noFill/>
          <a:ln w="9525">
            <a:noFill/>
            <a:miter lim="800000"/>
            <a:headEnd/>
            <a:tailEnd/>
          </a:ln>
          <a:effectLst/>
        </p:spPr>
        <p:txBody>
          <a:bodyPr lIns="108851" tIns="54425" rIns="108851" bIns="54425" anchor="ctr"/>
          <a:lstStyle/>
          <a:p>
            <a:pPr algn="ctr" defTabSz="1088734">
              <a:defRPr/>
            </a:pPr>
            <a:r>
              <a:rPr lang="en-US" sz="4500" b="1" dirty="0">
                <a:solidFill>
                  <a:srgbClr val="0066CC"/>
                </a:solidFill>
                <a:effectLst>
                  <a:outerShdw blurRad="38100" dist="38100" dir="2700000" algn="tl">
                    <a:srgbClr val="C0C0C0"/>
                  </a:outerShdw>
                </a:effectLst>
                <a:latin typeface="Calibri" panose="020F0502020204030204" pitchFamily="34" charset="0"/>
              </a:rPr>
              <a:t>Implicating effector genes at BMD GWAS loci</a:t>
            </a:r>
          </a:p>
          <a:p>
            <a:pPr algn="ctr" defTabSz="1088734">
              <a:defRPr/>
            </a:pPr>
            <a:r>
              <a:rPr lang="en-US" sz="3000" i="1" dirty="0">
                <a:solidFill>
                  <a:srgbClr val="0066CC"/>
                </a:solidFill>
                <a:latin typeface="Calibri" panose="020F0502020204030204" pitchFamily="34" charset="0"/>
              </a:rPr>
              <a:t>Considerations</a:t>
            </a:r>
          </a:p>
        </p:txBody>
      </p:sp>
    </p:spTree>
    <p:extLst>
      <p:ext uri="{BB962C8B-B14F-4D97-AF65-F5344CB8AC3E}">
        <p14:creationId xmlns:p14="http://schemas.microsoft.com/office/powerpoint/2010/main" val="3489813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BBF67-CCDA-7442-A542-16DAD8C9E027}"/>
              </a:ext>
            </a:extLst>
          </p:cNvPr>
          <p:cNvSpPr>
            <a:spLocks noGrp="1"/>
          </p:cNvSpPr>
          <p:nvPr>
            <p:ph type="title"/>
          </p:nvPr>
        </p:nvSpPr>
        <p:spPr>
          <a:xfrm>
            <a:off x="838200" y="169177"/>
            <a:ext cx="10515600" cy="1325563"/>
          </a:xfrm>
        </p:spPr>
        <p:txBody>
          <a:bodyPr>
            <a:normAutofit/>
          </a:bodyPr>
          <a:lstStyle/>
          <a:p>
            <a:r>
              <a:rPr lang="en-US" sz="4200" b="1" dirty="0">
                <a:solidFill>
                  <a:schemeClr val="accent1"/>
                </a:solidFill>
                <a:latin typeface="+mn-lt"/>
              </a:rPr>
              <a:t>Promoter-interacting regions (PIR) enrichment </a:t>
            </a:r>
            <a:endParaRPr lang="en-US" sz="4200" dirty="0">
              <a:solidFill>
                <a:schemeClr val="accent1"/>
              </a:solidFill>
              <a:latin typeface="+mn-lt"/>
            </a:endParaRPr>
          </a:p>
        </p:txBody>
      </p:sp>
      <p:pic>
        <p:nvPicPr>
          <p:cNvPr id="5" name="Content Placeholder 4">
            <a:extLst>
              <a:ext uri="{FF2B5EF4-FFF2-40B4-BE49-F238E27FC236}">
                <a16:creationId xmlns:a16="http://schemas.microsoft.com/office/drawing/2014/main" id="{8B514B50-9207-AD4E-80D4-681DFD041B74}"/>
              </a:ext>
            </a:extLst>
          </p:cNvPr>
          <p:cNvPicPr>
            <a:picLocks noGrp="1" noChangeAspect="1"/>
          </p:cNvPicPr>
          <p:nvPr>
            <p:ph idx="1"/>
          </p:nvPr>
        </p:nvPicPr>
        <p:blipFill rotWithShape="1">
          <a:blip r:embed="rId3"/>
          <a:srcRect r="34187" b="7219"/>
          <a:stretch/>
        </p:blipFill>
        <p:spPr>
          <a:xfrm>
            <a:off x="405515" y="1240974"/>
            <a:ext cx="4966585" cy="4233779"/>
          </a:xfrm>
        </p:spPr>
      </p:pic>
      <p:sp>
        <p:nvSpPr>
          <p:cNvPr id="6" name="TextBox 5">
            <a:extLst>
              <a:ext uri="{FF2B5EF4-FFF2-40B4-BE49-F238E27FC236}">
                <a16:creationId xmlns:a16="http://schemas.microsoft.com/office/drawing/2014/main" id="{744561DF-8EAD-D442-8AE8-A7BABBD33706}"/>
              </a:ext>
            </a:extLst>
          </p:cNvPr>
          <p:cNvSpPr txBox="1"/>
          <p:nvPr/>
        </p:nvSpPr>
        <p:spPr>
          <a:xfrm rot="16200000">
            <a:off x="2427853" y="4256626"/>
            <a:ext cx="1217000" cy="3611245"/>
          </a:xfrm>
          <a:prstGeom prst="rect">
            <a:avLst/>
          </a:prstGeom>
          <a:noFill/>
        </p:spPr>
        <p:txBody>
          <a:bodyPr wrap="none" rtlCol="0">
            <a:spAutoFit/>
          </a:bodyPr>
          <a:lstStyle/>
          <a:p>
            <a:pPr algn="r">
              <a:spcAft>
                <a:spcPts val="1000"/>
              </a:spcAft>
            </a:pPr>
            <a:r>
              <a:rPr lang="en-US" dirty="0"/>
              <a:t>ATAC-</a:t>
            </a:r>
            <a:r>
              <a:rPr lang="en-US" dirty="0" err="1"/>
              <a:t>seq</a:t>
            </a:r>
            <a:endParaRPr lang="en-US" dirty="0"/>
          </a:p>
          <a:p>
            <a:pPr algn="r">
              <a:spcAft>
                <a:spcPts val="1000"/>
              </a:spcAft>
            </a:pPr>
            <a:r>
              <a:rPr lang="en-US" dirty="0"/>
              <a:t>H3K27ac</a:t>
            </a:r>
          </a:p>
          <a:p>
            <a:pPr algn="r">
              <a:spcAft>
                <a:spcPts val="1000"/>
              </a:spcAft>
            </a:pPr>
            <a:r>
              <a:rPr lang="en-US" dirty="0"/>
              <a:t>CTCF</a:t>
            </a:r>
          </a:p>
          <a:p>
            <a:pPr algn="r">
              <a:spcAft>
                <a:spcPts val="1000"/>
              </a:spcAft>
            </a:pPr>
            <a:r>
              <a:rPr lang="en-US" dirty="0"/>
              <a:t>H3K4me1</a:t>
            </a:r>
          </a:p>
          <a:p>
            <a:pPr algn="r">
              <a:spcAft>
                <a:spcPts val="1000"/>
              </a:spcAft>
            </a:pPr>
            <a:r>
              <a:rPr lang="en-US" dirty="0"/>
              <a:t>H3K4me2</a:t>
            </a:r>
          </a:p>
          <a:p>
            <a:pPr algn="r">
              <a:spcAft>
                <a:spcPts val="1000"/>
              </a:spcAft>
            </a:pPr>
            <a:r>
              <a:rPr lang="en-US" dirty="0"/>
              <a:t>H3K4me3</a:t>
            </a:r>
          </a:p>
          <a:p>
            <a:pPr algn="r">
              <a:spcAft>
                <a:spcPts val="1000"/>
              </a:spcAft>
            </a:pPr>
            <a:r>
              <a:rPr lang="en-US" dirty="0"/>
              <a:t>H3K9me3</a:t>
            </a:r>
          </a:p>
          <a:p>
            <a:pPr algn="r">
              <a:spcAft>
                <a:spcPts val="1000"/>
              </a:spcAft>
            </a:pPr>
            <a:r>
              <a:rPr lang="en-US" dirty="0"/>
              <a:t>H3K27me3</a:t>
            </a:r>
          </a:p>
          <a:p>
            <a:pPr algn="r">
              <a:spcAft>
                <a:spcPts val="1000"/>
              </a:spcAft>
            </a:pPr>
            <a:r>
              <a:rPr lang="en-US" dirty="0"/>
              <a:t>H3K36me3</a:t>
            </a:r>
          </a:p>
        </p:txBody>
      </p:sp>
      <p:grpSp>
        <p:nvGrpSpPr>
          <p:cNvPr id="12" name="Group 11">
            <a:extLst>
              <a:ext uri="{FF2B5EF4-FFF2-40B4-BE49-F238E27FC236}">
                <a16:creationId xmlns:a16="http://schemas.microsoft.com/office/drawing/2014/main" id="{04F80119-945E-BA47-BA2F-2DE3567CF5ED}"/>
              </a:ext>
            </a:extLst>
          </p:cNvPr>
          <p:cNvGrpSpPr/>
          <p:nvPr/>
        </p:nvGrpSpPr>
        <p:grpSpPr>
          <a:xfrm>
            <a:off x="5667191" y="1240974"/>
            <a:ext cx="2524822" cy="4748487"/>
            <a:chOff x="7364187" y="1334438"/>
            <a:chExt cx="2524822" cy="4748487"/>
          </a:xfrm>
        </p:grpSpPr>
        <p:pic>
          <p:nvPicPr>
            <p:cNvPr id="8" name="Picture 7">
              <a:extLst>
                <a:ext uri="{FF2B5EF4-FFF2-40B4-BE49-F238E27FC236}">
                  <a16:creationId xmlns:a16="http://schemas.microsoft.com/office/drawing/2014/main" id="{B7274954-825D-FB4E-969A-70616BDDE699}"/>
                </a:ext>
              </a:extLst>
            </p:cNvPr>
            <p:cNvPicPr>
              <a:picLocks noChangeAspect="1"/>
            </p:cNvPicPr>
            <p:nvPr/>
          </p:nvPicPr>
          <p:blipFill rotWithShape="1">
            <a:blip r:embed="rId3"/>
            <a:srcRect l="66365" b="5714"/>
            <a:stretch/>
          </p:blipFill>
          <p:spPr>
            <a:xfrm>
              <a:off x="7364187" y="1334438"/>
              <a:ext cx="2524822" cy="4279613"/>
            </a:xfrm>
            <a:prstGeom prst="rect">
              <a:avLst/>
            </a:prstGeom>
          </p:spPr>
        </p:pic>
        <p:sp>
          <p:nvSpPr>
            <p:cNvPr id="9" name="TextBox 8">
              <a:extLst>
                <a:ext uri="{FF2B5EF4-FFF2-40B4-BE49-F238E27FC236}">
                  <a16:creationId xmlns:a16="http://schemas.microsoft.com/office/drawing/2014/main" id="{513F0333-5258-714F-810D-FF58FBA0E223}"/>
                </a:ext>
              </a:extLst>
            </p:cNvPr>
            <p:cNvSpPr txBox="1"/>
            <p:nvPr/>
          </p:nvSpPr>
          <p:spPr>
            <a:xfrm>
              <a:off x="8119574" y="5713593"/>
              <a:ext cx="1242648" cy="369332"/>
            </a:xfrm>
            <a:prstGeom prst="rect">
              <a:avLst/>
            </a:prstGeom>
            <a:noFill/>
          </p:spPr>
          <p:txBody>
            <a:bodyPr wrap="none" rtlCol="0">
              <a:spAutoFit/>
            </a:bodyPr>
            <a:lstStyle/>
            <a:p>
              <a:r>
                <a:rPr lang="en-US" dirty="0"/>
                <a:t>BMD      AD</a:t>
              </a:r>
            </a:p>
          </p:txBody>
        </p:sp>
      </p:grpSp>
      <p:pic>
        <p:nvPicPr>
          <p:cNvPr id="11" name="Picture 10">
            <a:extLst>
              <a:ext uri="{FF2B5EF4-FFF2-40B4-BE49-F238E27FC236}">
                <a16:creationId xmlns:a16="http://schemas.microsoft.com/office/drawing/2014/main" id="{B0194CC7-07B4-874C-963D-A96CEC926C45}"/>
              </a:ext>
            </a:extLst>
          </p:cNvPr>
          <p:cNvPicPr>
            <a:picLocks noChangeAspect="1"/>
          </p:cNvPicPr>
          <p:nvPr/>
        </p:nvPicPr>
        <p:blipFill>
          <a:blip r:embed="rId4"/>
          <a:stretch>
            <a:fillRect/>
          </a:stretch>
        </p:blipFill>
        <p:spPr>
          <a:xfrm>
            <a:off x="8509576" y="1628352"/>
            <a:ext cx="2844224" cy="1122279"/>
          </a:xfrm>
          <a:prstGeom prst="rect">
            <a:avLst/>
          </a:prstGeom>
        </p:spPr>
      </p:pic>
      <p:sp>
        <p:nvSpPr>
          <p:cNvPr id="10" name="TextBox 9">
            <a:extLst>
              <a:ext uri="{FF2B5EF4-FFF2-40B4-BE49-F238E27FC236}">
                <a16:creationId xmlns:a16="http://schemas.microsoft.com/office/drawing/2014/main" id="{454562E8-4DD7-FA40-82F9-476E71D7C604}"/>
              </a:ext>
            </a:extLst>
          </p:cNvPr>
          <p:cNvSpPr txBox="1"/>
          <p:nvPr/>
        </p:nvSpPr>
        <p:spPr>
          <a:xfrm>
            <a:off x="8899072" y="6372534"/>
            <a:ext cx="3153299" cy="369332"/>
          </a:xfrm>
          <a:prstGeom prst="rect">
            <a:avLst/>
          </a:prstGeom>
          <a:noFill/>
        </p:spPr>
        <p:txBody>
          <a:bodyPr wrap="none" rtlCol="0">
            <a:spAutoFit/>
          </a:bodyPr>
          <a:lstStyle/>
          <a:p>
            <a:r>
              <a:rPr lang="en-US" b="1" dirty="0"/>
              <a:t>Chesi et al., Nat </a:t>
            </a:r>
            <a:r>
              <a:rPr lang="en-US" b="1" dirty="0" err="1"/>
              <a:t>Commun</a:t>
            </a:r>
            <a:r>
              <a:rPr lang="en-US" b="1" dirty="0"/>
              <a:t> 2019</a:t>
            </a:r>
          </a:p>
        </p:txBody>
      </p:sp>
      <p:sp>
        <p:nvSpPr>
          <p:cNvPr id="3" name="TextBox 2">
            <a:extLst>
              <a:ext uri="{FF2B5EF4-FFF2-40B4-BE49-F238E27FC236}">
                <a16:creationId xmlns:a16="http://schemas.microsoft.com/office/drawing/2014/main" id="{CD56DD50-CA5E-BA47-AD65-4DBFB504C063}"/>
              </a:ext>
            </a:extLst>
          </p:cNvPr>
          <p:cNvSpPr txBox="1"/>
          <p:nvPr/>
        </p:nvSpPr>
        <p:spPr>
          <a:xfrm>
            <a:off x="8101563" y="3380780"/>
            <a:ext cx="3633237" cy="1015663"/>
          </a:xfrm>
          <a:prstGeom prst="rect">
            <a:avLst/>
          </a:prstGeom>
          <a:noFill/>
        </p:spPr>
        <p:txBody>
          <a:bodyPr wrap="square" rtlCol="0">
            <a:spAutoFit/>
          </a:bodyPr>
          <a:lstStyle/>
          <a:p>
            <a:r>
              <a:rPr lang="en-US" sz="2000" b="1" dirty="0"/>
              <a:t>Canonical pathways enriched in </a:t>
            </a:r>
          </a:p>
          <a:p>
            <a:r>
              <a:rPr lang="en-US" sz="2000" b="1" dirty="0"/>
              <a:t>implicated genes in osteoblasts are bone-relevant </a:t>
            </a:r>
            <a:endParaRPr lang="en-US" sz="2000" dirty="0"/>
          </a:p>
        </p:txBody>
      </p:sp>
    </p:spTree>
    <p:extLst>
      <p:ext uri="{BB962C8B-B14F-4D97-AF65-F5344CB8AC3E}">
        <p14:creationId xmlns:p14="http://schemas.microsoft.com/office/powerpoint/2010/main" val="1282213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E211AD-78E5-8D46-A4BA-E4FCEBC0A36A}"/>
              </a:ext>
            </a:extLst>
          </p:cNvPr>
          <p:cNvSpPr>
            <a:spLocks noGrp="1"/>
          </p:cNvSpPr>
          <p:nvPr>
            <p:ph type="title"/>
          </p:nvPr>
        </p:nvSpPr>
        <p:spPr/>
        <p:txBody>
          <a:bodyPr>
            <a:noAutofit/>
          </a:bodyPr>
          <a:lstStyle/>
          <a:p>
            <a:r>
              <a:rPr lang="en-US" dirty="0"/>
              <a:t/>
            </a:r>
            <a:br>
              <a:rPr lang="en-US" dirty="0"/>
            </a:br>
            <a:r>
              <a:rPr lang="en-US" dirty="0"/>
              <a:t/>
            </a:r>
            <a:br>
              <a:rPr lang="en-US" dirty="0"/>
            </a:br>
            <a:endParaRPr lang="en-US" dirty="0"/>
          </a:p>
        </p:txBody>
      </p:sp>
      <p:sp>
        <p:nvSpPr>
          <p:cNvPr id="5" name="Title 1">
            <a:extLst>
              <a:ext uri="{FF2B5EF4-FFF2-40B4-BE49-F238E27FC236}">
                <a16:creationId xmlns:a16="http://schemas.microsoft.com/office/drawing/2014/main" id="{E1CE421B-762F-C14B-AC23-AF27EBA46A90}"/>
              </a:ext>
            </a:extLst>
          </p:cNvPr>
          <p:cNvSpPr txBox="1">
            <a:spLocks/>
          </p:cNvSpPr>
          <p:nvPr/>
        </p:nvSpPr>
        <p:spPr>
          <a:xfrm>
            <a:off x="0" y="-95544"/>
            <a:ext cx="12192000" cy="2653391"/>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7700" b="1" i="1" dirty="0">
                <a:solidFill>
                  <a:schemeClr val="accent1"/>
                </a:solidFill>
              </a:rPr>
              <a:t>CPED1</a:t>
            </a:r>
            <a:endParaRPr lang="en-US" sz="7700" b="1" dirty="0">
              <a:solidFill>
                <a:schemeClr val="accent1"/>
              </a:solidFill>
            </a:endParaRPr>
          </a:p>
          <a:p>
            <a:r>
              <a:rPr lang="en-US" sz="2600" b="1" i="1" dirty="0">
                <a:solidFill>
                  <a:schemeClr val="accent1"/>
                </a:solidFill>
              </a:rPr>
              <a:t>close and distant gene (~13% of observations)</a:t>
            </a:r>
          </a:p>
          <a:p>
            <a:r>
              <a:rPr lang="en-US" sz="3200" b="1" i="1" dirty="0">
                <a:solidFill>
                  <a:schemeClr val="accent1"/>
                </a:solidFill>
              </a:rPr>
              <a:t> </a:t>
            </a:r>
          </a:p>
          <a:p>
            <a:r>
              <a:rPr lang="en-US" sz="3200" b="1" i="1" dirty="0">
                <a:solidFill>
                  <a:schemeClr val="accent1"/>
                </a:solidFill>
              </a:rPr>
              <a:t>CPED1 and ING3</a:t>
            </a:r>
          </a:p>
        </p:txBody>
      </p:sp>
      <p:grpSp>
        <p:nvGrpSpPr>
          <p:cNvPr id="2" name="Group 1">
            <a:extLst>
              <a:ext uri="{FF2B5EF4-FFF2-40B4-BE49-F238E27FC236}">
                <a16:creationId xmlns:a16="http://schemas.microsoft.com/office/drawing/2014/main" id="{A6B5AD03-5F1D-BD42-B8DC-F99179B963D2}"/>
              </a:ext>
            </a:extLst>
          </p:cNvPr>
          <p:cNvGrpSpPr/>
          <p:nvPr/>
        </p:nvGrpSpPr>
        <p:grpSpPr>
          <a:xfrm>
            <a:off x="0" y="3018516"/>
            <a:ext cx="12192000" cy="3242555"/>
            <a:chOff x="0" y="3018516"/>
            <a:chExt cx="12192000" cy="3242555"/>
          </a:xfrm>
        </p:grpSpPr>
        <p:pic>
          <p:nvPicPr>
            <p:cNvPr id="3" name="Picture 2">
              <a:extLst>
                <a:ext uri="{FF2B5EF4-FFF2-40B4-BE49-F238E27FC236}">
                  <a16:creationId xmlns:a16="http://schemas.microsoft.com/office/drawing/2014/main" id="{D7CDE234-9DAE-E24F-A1CB-1CF8A320545F}"/>
                </a:ext>
              </a:extLst>
            </p:cNvPr>
            <p:cNvPicPr>
              <a:picLocks noChangeAspect="1"/>
            </p:cNvPicPr>
            <p:nvPr/>
          </p:nvPicPr>
          <p:blipFill rotWithShape="1">
            <a:blip r:embed="rId3"/>
            <a:srcRect t="33854" b="18866"/>
            <a:stretch/>
          </p:blipFill>
          <p:spPr>
            <a:xfrm>
              <a:off x="0" y="3018516"/>
              <a:ext cx="12192000" cy="3242555"/>
            </a:xfrm>
            <a:prstGeom prst="rect">
              <a:avLst/>
            </a:prstGeom>
          </p:spPr>
        </p:pic>
        <p:cxnSp>
          <p:nvCxnSpPr>
            <p:cNvPr id="6" name="Straight Connector 5">
              <a:extLst>
                <a:ext uri="{FF2B5EF4-FFF2-40B4-BE49-F238E27FC236}">
                  <a16:creationId xmlns:a16="http://schemas.microsoft.com/office/drawing/2014/main" id="{C5ED7638-79E6-F242-8AEE-09D4596E9B40}"/>
                </a:ext>
              </a:extLst>
            </p:cNvPr>
            <p:cNvCxnSpPr/>
            <p:nvPr/>
          </p:nvCxnSpPr>
          <p:spPr>
            <a:xfrm>
              <a:off x="7753463" y="4476137"/>
              <a:ext cx="0" cy="113211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CBBCD97F-B019-2E4B-A611-78AAAB6080F2}"/>
              </a:ext>
            </a:extLst>
          </p:cNvPr>
          <p:cNvSpPr txBox="1"/>
          <p:nvPr/>
        </p:nvSpPr>
        <p:spPr>
          <a:xfrm>
            <a:off x="8899072" y="6372534"/>
            <a:ext cx="3153299" cy="369332"/>
          </a:xfrm>
          <a:prstGeom prst="rect">
            <a:avLst/>
          </a:prstGeom>
          <a:noFill/>
        </p:spPr>
        <p:txBody>
          <a:bodyPr wrap="none" rtlCol="0">
            <a:spAutoFit/>
          </a:bodyPr>
          <a:lstStyle/>
          <a:p>
            <a:r>
              <a:rPr lang="en-US" b="1" dirty="0"/>
              <a:t>Chesi et al., Nat </a:t>
            </a:r>
            <a:r>
              <a:rPr lang="en-US" b="1" dirty="0" err="1"/>
              <a:t>Commun</a:t>
            </a:r>
            <a:r>
              <a:rPr lang="en-US" b="1" dirty="0"/>
              <a:t> 2019</a:t>
            </a:r>
          </a:p>
        </p:txBody>
      </p:sp>
    </p:spTree>
    <p:extLst>
      <p:ext uri="{BB962C8B-B14F-4D97-AF65-F5344CB8AC3E}">
        <p14:creationId xmlns:p14="http://schemas.microsoft.com/office/powerpoint/2010/main" val="4174382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462D623-A751-D04A-9A51-FAD04D19D5A3}"/>
              </a:ext>
            </a:extLst>
          </p:cNvPr>
          <p:cNvGrpSpPr>
            <a:grpSpLocks noChangeAspect="1"/>
          </p:cNvGrpSpPr>
          <p:nvPr/>
        </p:nvGrpSpPr>
        <p:grpSpPr>
          <a:xfrm>
            <a:off x="4052429" y="1977545"/>
            <a:ext cx="3944470" cy="4354023"/>
            <a:chOff x="652396" y="1380624"/>
            <a:chExt cx="3228487" cy="3589620"/>
          </a:xfrm>
        </p:grpSpPr>
        <p:pic>
          <p:nvPicPr>
            <p:cNvPr id="4" name="Picture 3">
              <a:extLst>
                <a:ext uri="{FF2B5EF4-FFF2-40B4-BE49-F238E27FC236}">
                  <a16:creationId xmlns:a16="http://schemas.microsoft.com/office/drawing/2014/main" id="{AE0EAD63-1BAD-CE44-98B4-3212E293D13E}"/>
                </a:ext>
              </a:extLst>
            </p:cNvPr>
            <p:cNvPicPr>
              <a:picLocks noChangeAspect="1"/>
            </p:cNvPicPr>
            <p:nvPr/>
          </p:nvPicPr>
          <p:blipFill rotWithShape="1">
            <a:blip r:embed="rId3"/>
            <a:srcRect t="6989" r="76589" b="60249"/>
            <a:stretch/>
          </p:blipFill>
          <p:spPr>
            <a:xfrm>
              <a:off x="652396" y="1380624"/>
              <a:ext cx="3228487" cy="3291840"/>
            </a:xfrm>
            <a:prstGeom prst="rect">
              <a:avLst/>
            </a:prstGeom>
          </p:spPr>
        </p:pic>
        <p:pic>
          <p:nvPicPr>
            <p:cNvPr id="7" name="Picture 6">
              <a:extLst>
                <a:ext uri="{FF2B5EF4-FFF2-40B4-BE49-F238E27FC236}">
                  <a16:creationId xmlns:a16="http://schemas.microsoft.com/office/drawing/2014/main" id="{80F1D7BB-BAD7-1C40-BABF-104012DE2D20}"/>
                </a:ext>
              </a:extLst>
            </p:cNvPr>
            <p:cNvPicPr>
              <a:picLocks noChangeAspect="1"/>
            </p:cNvPicPr>
            <p:nvPr/>
          </p:nvPicPr>
          <p:blipFill rotWithShape="1">
            <a:blip r:embed="rId4"/>
            <a:srcRect l="21463" t="46485" r="68316" b="48660"/>
            <a:stretch/>
          </p:blipFill>
          <p:spPr>
            <a:xfrm>
              <a:off x="2574757" y="4604484"/>
              <a:ext cx="1188720" cy="365760"/>
            </a:xfrm>
            <a:prstGeom prst="rect">
              <a:avLst/>
            </a:prstGeom>
          </p:spPr>
        </p:pic>
        <p:pic>
          <p:nvPicPr>
            <p:cNvPr id="8" name="Picture 7">
              <a:extLst>
                <a:ext uri="{FF2B5EF4-FFF2-40B4-BE49-F238E27FC236}">
                  <a16:creationId xmlns:a16="http://schemas.microsoft.com/office/drawing/2014/main" id="{E6150C13-577D-B149-A7C7-1EE252B920BF}"/>
                </a:ext>
              </a:extLst>
            </p:cNvPr>
            <p:cNvPicPr>
              <a:picLocks noChangeAspect="1"/>
            </p:cNvPicPr>
            <p:nvPr/>
          </p:nvPicPr>
          <p:blipFill rotWithShape="1">
            <a:blip r:embed="rId4"/>
            <a:srcRect l="11476" t="46485" r="81447" b="49874"/>
            <a:stretch/>
          </p:blipFill>
          <p:spPr>
            <a:xfrm>
              <a:off x="1546455" y="4604484"/>
              <a:ext cx="822960" cy="274320"/>
            </a:xfrm>
            <a:prstGeom prst="rect">
              <a:avLst/>
            </a:prstGeom>
          </p:spPr>
        </p:pic>
      </p:grpSp>
      <p:sp>
        <p:nvSpPr>
          <p:cNvPr id="6" name="Title 5">
            <a:extLst>
              <a:ext uri="{FF2B5EF4-FFF2-40B4-BE49-F238E27FC236}">
                <a16:creationId xmlns:a16="http://schemas.microsoft.com/office/drawing/2014/main" id="{1D085DF3-759F-AA4F-BFCC-2B4E78EC4661}"/>
              </a:ext>
            </a:extLst>
          </p:cNvPr>
          <p:cNvSpPr>
            <a:spLocks noGrp="1"/>
          </p:cNvSpPr>
          <p:nvPr>
            <p:ph type="title"/>
          </p:nvPr>
        </p:nvSpPr>
        <p:spPr>
          <a:xfrm>
            <a:off x="-142672" y="43190"/>
            <a:ext cx="12334672" cy="1722140"/>
          </a:xfrm>
        </p:spPr>
        <p:txBody>
          <a:bodyPr>
            <a:normAutofit/>
          </a:bodyPr>
          <a:lstStyle/>
          <a:p>
            <a:pPr algn="ctr">
              <a:lnSpc>
                <a:spcPct val="150000"/>
              </a:lnSpc>
            </a:pPr>
            <a:r>
              <a:rPr lang="en-US" sz="4267" b="1" i="1" dirty="0">
                <a:solidFill>
                  <a:srgbClr val="0066CC"/>
                </a:solidFill>
                <a:effectLst>
                  <a:outerShdw blurRad="38100" dist="38100" dir="2700000" algn="tl">
                    <a:srgbClr val="C0C0C0"/>
                  </a:outerShdw>
                </a:effectLst>
                <a:latin typeface="Calibri" panose="020F0502020204030204" pitchFamily="34" charset="0"/>
              </a:rPr>
              <a:t>CPED1</a:t>
            </a:r>
            <a:r>
              <a:rPr lang="en-US" sz="2533" b="1" dirty="0">
                <a:solidFill>
                  <a:srgbClr val="0066CC"/>
                </a:solidFill>
                <a:effectLst>
                  <a:outerShdw blurRad="38100" dist="38100" dir="2700000" algn="tl">
                    <a:srgbClr val="C0C0C0"/>
                  </a:outerShdw>
                </a:effectLst>
                <a:latin typeface="Calibri" panose="020F0502020204030204" pitchFamily="34" charset="0"/>
              </a:rPr>
              <a:t/>
            </a:r>
            <a:br>
              <a:rPr lang="en-US" sz="2533" b="1" dirty="0">
                <a:solidFill>
                  <a:srgbClr val="0066CC"/>
                </a:solidFill>
                <a:effectLst>
                  <a:outerShdw blurRad="38100" dist="38100" dir="2700000" algn="tl">
                    <a:srgbClr val="C0C0C0"/>
                  </a:outerShdw>
                </a:effectLst>
                <a:latin typeface="Calibri" panose="020F0502020204030204" pitchFamily="34" charset="0"/>
              </a:rPr>
            </a:br>
            <a:r>
              <a:rPr lang="en-US" sz="2533" b="1" dirty="0">
                <a:solidFill>
                  <a:srgbClr val="0066CC"/>
                </a:solidFill>
                <a:effectLst>
                  <a:outerShdw blurRad="38100" dist="38100" dir="2700000" algn="tl">
                    <a:srgbClr val="C0C0C0"/>
                  </a:outerShdw>
                </a:effectLst>
                <a:latin typeface="Calibri" panose="020F0502020204030204" pitchFamily="34" charset="0"/>
              </a:rPr>
              <a:t>Knockdown of ING3 - but neither WNT16 nor CPED1 - impairs osteoblast differentiation</a:t>
            </a:r>
            <a:endParaRPr lang="en-US" sz="2533" dirty="0">
              <a:latin typeface="+mn-lt"/>
            </a:endParaRPr>
          </a:p>
        </p:txBody>
      </p:sp>
      <p:sp>
        <p:nvSpPr>
          <p:cNvPr id="2" name="TextBox 1">
            <a:extLst>
              <a:ext uri="{FF2B5EF4-FFF2-40B4-BE49-F238E27FC236}">
                <a16:creationId xmlns:a16="http://schemas.microsoft.com/office/drawing/2014/main" id="{236AF4A3-D1E9-C846-A42C-FE22A424A609}"/>
              </a:ext>
            </a:extLst>
          </p:cNvPr>
          <p:cNvSpPr txBox="1"/>
          <p:nvPr/>
        </p:nvSpPr>
        <p:spPr>
          <a:xfrm>
            <a:off x="8899072" y="6372534"/>
            <a:ext cx="3153299" cy="369332"/>
          </a:xfrm>
          <a:prstGeom prst="rect">
            <a:avLst/>
          </a:prstGeom>
          <a:noFill/>
        </p:spPr>
        <p:txBody>
          <a:bodyPr wrap="none" rtlCol="0">
            <a:spAutoFit/>
          </a:bodyPr>
          <a:lstStyle/>
          <a:p>
            <a:r>
              <a:rPr lang="en-US" b="1" dirty="0"/>
              <a:t>Chesi et al., Nat </a:t>
            </a:r>
            <a:r>
              <a:rPr lang="en-US" b="1" dirty="0" err="1"/>
              <a:t>Commun</a:t>
            </a:r>
            <a:r>
              <a:rPr lang="en-US" b="1" dirty="0"/>
              <a:t> 2019</a:t>
            </a:r>
          </a:p>
        </p:txBody>
      </p:sp>
    </p:spTree>
    <p:extLst>
      <p:ext uri="{BB962C8B-B14F-4D97-AF65-F5344CB8AC3E}">
        <p14:creationId xmlns:p14="http://schemas.microsoft.com/office/powerpoint/2010/main" val="1762589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4498" name="Text Box 2"/>
          <p:cNvSpPr txBox="1">
            <a:spLocks noChangeArrowheads="1"/>
          </p:cNvSpPr>
          <p:nvPr/>
        </p:nvSpPr>
        <p:spPr bwMode="auto">
          <a:xfrm>
            <a:off x="3289828" y="309941"/>
            <a:ext cx="5936882" cy="938719"/>
          </a:xfrm>
          <a:prstGeom prst="rect">
            <a:avLst/>
          </a:prstGeom>
          <a:noFill/>
          <a:ln w="9525">
            <a:noFill/>
            <a:miter lim="800000"/>
            <a:headEnd/>
            <a:tailEnd/>
          </a:ln>
          <a:effectLst/>
        </p:spPr>
        <p:txBody>
          <a:bodyPr wrap="none">
            <a:spAutoFit/>
          </a:bodyPr>
          <a:lstStyle/>
          <a:p>
            <a:pPr algn="ctr" defTabSz="1088717">
              <a:defRPr/>
            </a:pPr>
            <a:r>
              <a:rPr lang="en-US" sz="5500" b="1" dirty="0">
                <a:solidFill>
                  <a:srgbClr val="0066CC"/>
                </a:solidFill>
                <a:effectLst>
                  <a:outerShdw blurRad="38100" dist="38100" dir="2700000" algn="tl">
                    <a:srgbClr val="C0C0C0"/>
                  </a:outerShdw>
                </a:effectLst>
                <a:latin typeface="Calibri" panose="020F0502020204030204" pitchFamily="34" charset="0"/>
                <a:ea typeface="ＭＳ Ｐゴシック" pitchFamily="34" charset="-128"/>
              </a:rPr>
              <a:t>Alzheimer’s disease</a:t>
            </a:r>
          </a:p>
        </p:txBody>
      </p:sp>
      <p:pic>
        <p:nvPicPr>
          <p:cNvPr id="4" name="Content Placeholder 3">
            <a:extLst>
              <a:ext uri="{FF2B5EF4-FFF2-40B4-BE49-F238E27FC236}">
                <a16:creationId xmlns:a16="http://schemas.microsoft.com/office/drawing/2014/main" id="{00001FA5-FB41-0247-9E5E-1AF3FA468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6309" y="1609493"/>
            <a:ext cx="8709925" cy="4354963"/>
          </a:xfrm>
          <a:prstGeom prst="rect">
            <a:avLst/>
          </a:prstGeom>
        </p:spPr>
      </p:pic>
      <p:sp>
        <p:nvSpPr>
          <p:cNvPr id="5" name="TextBox 4">
            <a:extLst>
              <a:ext uri="{FF2B5EF4-FFF2-40B4-BE49-F238E27FC236}">
                <a16:creationId xmlns:a16="http://schemas.microsoft.com/office/drawing/2014/main" id="{A9B6D2A6-7C0D-1E4D-8580-81A3ACB94F77}"/>
              </a:ext>
            </a:extLst>
          </p:cNvPr>
          <p:cNvSpPr txBox="1"/>
          <p:nvPr/>
        </p:nvSpPr>
        <p:spPr>
          <a:xfrm>
            <a:off x="5783964" y="6325290"/>
            <a:ext cx="6408036" cy="338554"/>
          </a:xfrm>
          <a:prstGeom prst="rect">
            <a:avLst/>
          </a:prstGeom>
          <a:noFill/>
        </p:spPr>
        <p:txBody>
          <a:bodyPr wrap="none" rtlCol="0">
            <a:spAutoFit/>
          </a:bodyPr>
          <a:lstStyle/>
          <a:p>
            <a:r>
              <a:rPr lang="en-US" sz="1600" dirty="0"/>
              <a:t>Images courtesy of William Utermohlen’s estate and GVArt Gallery, London</a:t>
            </a:r>
          </a:p>
        </p:txBody>
      </p:sp>
    </p:spTree>
    <p:extLst>
      <p:ext uri="{BB962C8B-B14F-4D97-AF65-F5344CB8AC3E}">
        <p14:creationId xmlns:p14="http://schemas.microsoft.com/office/powerpoint/2010/main" val="1854164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3310"/>
            <a:ext cx="10515600" cy="1325563"/>
          </a:xfrm>
        </p:spPr>
        <p:txBody>
          <a:bodyPr/>
          <a:lstStyle/>
          <a:p>
            <a:pPr algn="ctr"/>
            <a:r>
              <a:rPr lang="en-US" b="1" dirty="0">
                <a:solidFill>
                  <a:schemeClr val="accent1"/>
                </a:solidFill>
                <a:latin typeface="+mn-lt"/>
              </a:rPr>
              <a:t>AD GWAS loci</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19071" y="1468873"/>
            <a:ext cx="8096250" cy="4762501"/>
          </a:xfrm>
        </p:spPr>
      </p:pic>
      <p:sp>
        <p:nvSpPr>
          <p:cNvPr id="6" name="TextBox 5"/>
          <p:cNvSpPr txBox="1"/>
          <p:nvPr/>
        </p:nvSpPr>
        <p:spPr>
          <a:xfrm>
            <a:off x="9190892" y="6429982"/>
            <a:ext cx="2814662" cy="307777"/>
          </a:xfrm>
          <a:prstGeom prst="rect">
            <a:avLst/>
          </a:prstGeom>
          <a:noFill/>
        </p:spPr>
        <p:txBody>
          <a:bodyPr wrap="square" rtlCol="0">
            <a:spAutoFit/>
          </a:bodyPr>
          <a:lstStyle/>
          <a:p>
            <a:r>
              <a:rPr lang="en-US" sz="1400" dirty="0"/>
              <a:t>Lambert </a:t>
            </a:r>
            <a:r>
              <a:rPr lang="en-US" sz="1400" i="1" dirty="0"/>
              <a:t>et al</a:t>
            </a:r>
            <a:r>
              <a:rPr lang="en-US" sz="1400" dirty="0"/>
              <a:t>., Nat Genet (2013)</a:t>
            </a:r>
          </a:p>
        </p:txBody>
      </p:sp>
    </p:spTree>
    <p:extLst>
      <p:ext uri="{BB962C8B-B14F-4D97-AF65-F5344CB8AC3E}">
        <p14:creationId xmlns:p14="http://schemas.microsoft.com/office/powerpoint/2010/main" val="195196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normAutofit/>
          </a:bodyPr>
          <a:lstStyle/>
          <a:p>
            <a:pPr algn="ctr"/>
            <a:r>
              <a:rPr lang="en-US" altLang="en-US" sz="4800" b="1" dirty="0">
                <a:solidFill>
                  <a:schemeClr val="accent1"/>
                </a:solidFill>
                <a:latin typeface="+mn-lt"/>
              </a:rPr>
              <a:t>From signals to therapeutic targets</a:t>
            </a:r>
          </a:p>
        </p:txBody>
      </p:sp>
      <p:sp>
        <p:nvSpPr>
          <p:cNvPr id="16386" name="Content Placeholder 2"/>
          <p:cNvSpPr>
            <a:spLocks noGrp="1"/>
          </p:cNvSpPr>
          <p:nvPr>
            <p:ph idx="1"/>
          </p:nvPr>
        </p:nvSpPr>
        <p:spPr/>
        <p:txBody>
          <a:bodyPr/>
          <a:lstStyle/>
          <a:p>
            <a:pPr>
              <a:lnSpc>
                <a:spcPct val="150000"/>
              </a:lnSpc>
            </a:pPr>
            <a:r>
              <a:rPr lang="en-US" altLang="en-US" dirty="0"/>
              <a:t>Causal variant in LD block</a:t>
            </a:r>
          </a:p>
          <a:p>
            <a:pPr>
              <a:lnSpc>
                <a:spcPct val="150000"/>
              </a:lnSpc>
            </a:pPr>
            <a:r>
              <a:rPr lang="en-US" altLang="en-US" u="sng" dirty="0"/>
              <a:t>Relevant cell type</a:t>
            </a:r>
          </a:p>
          <a:p>
            <a:pPr>
              <a:lnSpc>
                <a:spcPct val="150000"/>
              </a:lnSpc>
            </a:pPr>
            <a:r>
              <a:rPr lang="en-US" altLang="en-US" dirty="0"/>
              <a:t>Upstream regulator</a:t>
            </a:r>
          </a:p>
          <a:p>
            <a:pPr>
              <a:lnSpc>
                <a:spcPct val="150000"/>
              </a:lnSpc>
            </a:pPr>
            <a:r>
              <a:rPr lang="en-US" altLang="en-US" dirty="0"/>
              <a:t>Effector gene(s) at given loci</a:t>
            </a:r>
          </a:p>
          <a:p>
            <a:pPr>
              <a:lnSpc>
                <a:spcPct val="150000"/>
              </a:lnSpc>
            </a:pPr>
            <a:r>
              <a:rPr lang="en-US" altLang="en-US" dirty="0"/>
              <a:t>Biological mechanism</a:t>
            </a:r>
          </a:p>
        </p:txBody>
      </p:sp>
      <p:pic>
        <p:nvPicPr>
          <p:cNvPr id="3" name="Picture 2">
            <a:extLst>
              <a:ext uri="{FF2B5EF4-FFF2-40B4-BE49-F238E27FC236}">
                <a16:creationId xmlns:a16="http://schemas.microsoft.com/office/drawing/2014/main" id="{AD7F7FD6-164E-E94E-8DC3-8B362C00A6DE}"/>
              </a:ext>
            </a:extLst>
          </p:cNvPr>
          <p:cNvPicPr>
            <a:picLocks noChangeAspect="1"/>
          </p:cNvPicPr>
          <p:nvPr/>
        </p:nvPicPr>
        <p:blipFill>
          <a:blip r:embed="rId3"/>
          <a:stretch>
            <a:fillRect/>
          </a:stretch>
        </p:blipFill>
        <p:spPr>
          <a:xfrm>
            <a:off x="8470248" y="2470756"/>
            <a:ext cx="1664351" cy="2508832"/>
          </a:xfrm>
          <a:prstGeom prst="rect">
            <a:avLst/>
          </a:prstGeom>
        </p:spPr>
      </p:pic>
      <p:sp>
        <p:nvSpPr>
          <p:cNvPr id="4" name="TextBox 3">
            <a:extLst>
              <a:ext uri="{FF2B5EF4-FFF2-40B4-BE49-F238E27FC236}">
                <a16:creationId xmlns:a16="http://schemas.microsoft.com/office/drawing/2014/main" id="{C0FE6378-AC56-3D4B-BE4F-CCB6E7533D32}"/>
              </a:ext>
            </a:extLst>
          </p:cNvPr>
          <p:cNvSpPr txBox="1"/>
          <p:nvPr/>
        </p:nvSpPr>
        <p:spPr>
          <a:xfrm>
            <a:off x="8375825" y="5114525"/>
            <a:ext cx="2172905" cy="338554"/>
          </a:xfrm>
          <a:prstGeom prst="rect">
            <a:avLst/>
          </a:prstGeom>
          <a:noFill/>
        </p:spPr>
        <p:txBody>
          <a:bodyPr wrap="square" rtlCol="0">
            <a:spAutoFit/>
          </a:bodyPr>
          <a:lstStyle/>
          <a:p>
            <a:r>
              <a:rPr lang="en-US" sz="1600" b="1" dirty="0"/>
              <a:t>Mariana </a:t>
            </a:r>
            <a:r>
              <a:rPr lang="en-US" sz="1600" b="1" dirty="0" err="1"/>
              <a:t>Argenziano</a:t>
            </a:r>
            <a:endParaRPr lang="en-US" sz="1600" b="1" dirty="0"/>
          </a:p>
        </p:txBody>
      </p:sp>
    </p:spTree>
    <p:extLst>
      <p:ext uri="{BB962C8B-B14F-4D97-AF65-F5344CB8AC3E}">
        <p14:creationId xmlns:p14="http://schemas.microsoft.com/office/powerpoint/2010/main" val="3081426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DE09E-B363-8149-BA00-588A50129BC7}"/>
              </a:ext>
            </a:extLst>
          </p:cNvPr>
          <p:cNvSpPr>
            <a:spLocks noGrp="1"/>
          </p:cNvSpPr>
          <p:nvPr>
            <p:ph type="title"/>
          </p:nvPr>
        </p:nvSpPr>
        <p:spPr>
          <a:xfrm>
            <a:off x="796158" y="113229"/>
            <a:ext cx="10515600" cy="1325563"/>
          </a:xfrm>
        </p:spPr>
        <p:txBody>
          <a:bodyPr/>
          <a:lstStyle/>
          <a:p>
            <a:pPr algn="ctr"/>
            <a:r>
              <a:rPr lang="en-US" b="1" dirty="0">
                <a:solidFill>
                  <a:schemeClr val="accent1"/>
                </a:solidFill>
                <a:latin typeface="+mn-lt"/>
              </a:rPr>
              <a:t>Microglia: HMC3 cell line</a:t>
            </a:r>
          </a:p>
        </p:txBody>
      </p:sp>
      <p:graphicFrame>
        <p:nvGraphicFramePr>
          <p:cNvPr id="4" name="Chart 3">
            <a:extLst>
              <a:ext uri="{FF2B5EF4-FFF2-40B4-BE49-F238E27FC236}">
                <a16:creationId xmlns:a16="http://schemas.microsoft.com/office/drawing/2014/main" id="{170CC0D8-8F9D-0E48-BB23-B53ADB21C685}"/>
              </a:ext>
            </a:extLst>
          </p:cNvPr>
          <p:cNvGraphicFramePr/>
          <p:nvPr>
            <p:extLst>
              <p:ext uri="{D42A27DB-BD31-4B8C-83A1-F6EECF244321}">
                <p14:modId xmlns:p14="http://schemas.microsoft.com/office/powerpoint/2010/main" val="1595368614"/>
              </p:ext>
            </p:extLst>
          </p:nvPr>
        </p:nvGraphicFramePr>
        <p:xfrm>
          <a:off x="6271638" y="1482905"/>
          <a:ext cx="5634962" cy="2776868"/>
        </p:xfrm>
        <a:graphic>
          <a:graphicData uri="http://schemas.openxmlformats.org/drawingml/2006/chart">
            <c:chart xmlns:c="http://schemas.openxmlformats.org/drawingml/2006/chart" xmlns:r="http://schemas.openxmlformats.org/officeDocument/2006/relationships" r:id="rId3"/>
          </a:graphicData>
        </a:graphic>
      </p:graphicFrame>
      <p:grpSp>
        <p:nvGrpSpPr>
          <p:cNvPr id="17" name="Group 16">
            <a:extLst>
              <a:ext uri="{FF2B5EF4-FFF2-40B4-BE49-F238E27FC236}">
                <a16:creationId xmlns:a16="http://schemas.microsoft.com/office/drawing/2014/main" id="{73E2BBD0-110E-744F-9196-CBAD7BF7123D}"/>
              </a:ext>
            </a:extLst>
          </p:cNvPr>
          <p:cNvGrpSpPr>
            <a:grpSpLocks noChangeAspect="1"/>
          </p:cNvGrpSpPr>
          <p:nvPr/>
        </p:nvGrpSpPr>
        <p:grpSpPr>
          <a:xfrm>
            <a:off x="281907" y="1394898"/>
            <a:ext cx="5814093" cy="3423252"/>
            <a:chOff x="11682963" y="10812588"/>
            <a:chExt cx="8066601" cy="4749496"/>
          </a:xfrm>
        </p:grpSpPr>
        <p:pic>
          <p:nvPicPr>
            <p:cNvPr id="18" name="Google Shape;144;p20">
              <a:extLst>
                <a:ext uri="{FF2B5EF4-FFF2-40B4-BE49-F238E27FC236}">
                  <a16:creationId xmlns:a16="http://schemas.microsoft.com/office/drawing/2014/main" id="{E6C0128F-2D94-1A4E-B6B6-9A284BA197BA}"/>
                </a:ext>
              </a:extLst>
            </p:cNvPr>
            <p:cNvPicPr preferRelativeResize="0"/>
            <p:nvPr/>
          </p:nvPicPr>
          <p:blipFill>
            <a:blip r:embed="rId4">
              <a:alphaModFix/>
            </a:blip>
            <a:stretch>
              <a:fillRect/>
            </a:stretch>
          </p:blipFill>
          <p:spPr>
            <a:xfrm>
              <a:off x="11682963" y="11362893"/>
              <a:ext cx="3913455" cy="2996286"/>
            </a:xfrm>
            <a:prstGeom prst="rect">
              <a:avLst/>
            </a:prstGeom>
            <a:noFill/>
            <a:ln>
              <a:noFill/>
            </a:ln>
          </p:spPr>
        </p:pic>
        <p:pic>
          <p:nvPicPr>
            <p:cNvPr id="19" name="Google Shape;145;p20">
              <a:extLst>
                <a:ext uri="{FF2B5EF4-FFF2-40B4-BE49-F238E27FC236}">
                  <a16:creationId xmlns:a16="http://schemas.microsoft.com/office/drawing/2014/main" id="{887DBBED-0C23-FA4E-90BF-6A24C26CEF3C}"/>
                </a:ext>
              </a:extLst>
            </p:cNvPr>
            <p:cNvPicPr preferRelativeResize="0"/>
            <p:nvPr/>
          </p:nvPicPr>
          <p:blipFill>
            <a:blip r:embed="rId5">
              <a:alphaModFix/>
            </a:blip>
            <a:stretch>
              <a:fillRect/>
            </a:stretch>
          </p:blipFill>
          <p:spPr>
            <a:xfrm>
              <a:off x="15840103" y="11362893"/>
              <a:ext cx="3909461" cy="2996286"/>
            </a:xfrm>
            <a:prstGeom prst="rect">
              <a:avLst/>
            </a:prstGeom>
            <a:noFill/>
            <a:ln>
              <a:noFill/>
            </a:ln>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1C4250A-D63C-424F-BFA4-605200EA2680}"/>
                    </a:ext>
                  </a:extLst>
                </p:cNvPr>
                <p:cNvSpPr txBox="1"/>
                <p:nvPr/>
              </p:nvSpPr>
              <p:spPr>
                <a:xfrm>
                  <a:off x="14614939" y="14481583"/>
                  <a:ext cx="2491296" cy="843876"/>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IFN-</a:t>
                  </a:r>
                  <a14:m>
                    <m:oMath xmlns:m="http://schemas.openxmlformats.org/officeDocument/2006/math">
                      <m:r>
                        <a:rPr lang="en-US" sz="1600" i="1" dirty="0" smtClean="0">
                          <a:latin typeface="Cambria Math" panose="02040503050406030204" pitchFamily="18" charset="0"/>
                          <a:ea typeface="Cambria Math" panose="02040503050406030204" pitchFamily="18" charset="0"/>
                        </a:rPr>
                        <m:t>𝛾</m:t>
                      </m:r>
                    </m:oMath>
                  </a14:m>
                  <a:r>
                    <a:rPr lang="en-US" sz="1600" dirty="0">
                      <a:latin typeface="Arial" panose="020B0604020202020204" pitchFamily="34" charset="0"/>
                      <a:cs typeface="Arial" panose="020B0604020202020204" pitchFamily="34" charset="0"/>
                    </a:rPr>
                    <a:t> </a:t>
                  </a:r>
                </a:p>
                <a:p>
                  <a:pPr algn="ctr"/>
                  <a:r>
                    <a:rPr lang="en-US" sz="1600" dirty="0">
                      <a:latin typeface="Arial" panose="020B0604020202020204" pitchFamily="34" charset="0"/>
                      <a:cs typeface="Arial" panose="020B0604020202020204" pitchFamily="34" charset="0"/>
                    </a:rPr>
                    <a:t>20 ng 24 h</a:t>
                  </a:r>
                </a:p>
              </p:txBody>
            </p:sp>
          </mc:Choice>
          <mc:Fallback xmlns="">
            <p:sp>
              <p:nvSpPr>
                <p:cNvPr id="20" name="TextBox 19">
                  <a:extLst>
                    <a:ext uri="{FF2B5EF4-FFF2-40B4-BE49-F238E27FC236}">
                      <a16:creationId xmlns:a16="http://schemas.microsoft.com/office/drawing/2014/main" id="{A1C4250A-D63C-424F-BFA4-605200EA2680}"/>
                    </a:ext>
                  </a:extLst>
                </p:cNvPr>
                <p:cNvSpPr txBox="1">
                  <a:spLocks noRot="1" noChangeAspect="1" noMove="1" noResize="1" noEditPoints="1" noAdjustHandles="1" noChangeArrowheads="1" noChangeShapeType="1" noTextEdit="1"/>
                </p:cNvSpPr>
                <p:nvPr/>
              </p:nvSpPr>
              <p:spPr>
                <a:xfrm>
                  <a:off x="14614939" y="14481583"/>
                  <a:ext cx="2491296" cy="843876"/>
                </a:xfrm>
                <a:prstGeom prst="rect">
                  <a:avLst/>
                </a:prstGeom>
                <a:blipFill>
                  <a:blip r:embed="rId6"/>
                  <a:stretch>
                    <a:fillRect b="-35897"/>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6CE622A3-6870-C54F-BDD5-D2815A037BEE}"/>
                </a:ext>
              </a:extLst>
            </p:cNvPr>
            <p:cNvSpPr txBox="1"/>
            <p:nvPr/>
          </p:nvSpPr>
          <p:spPr>
            <a:xfrm rot="10800000" flipV="1">
              <a:off x="14219784" y="10812588"/>
              <a:ext cx="2996954" cy="57739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IBA1</a:t>
              </a:r>
            </a:p>
          </p:txBody>
        </p:sp>
        <p:sp>
          <p:nvSpPr>
            <p:cNvPr id="22" name="Curved Left Arrow 21">
              <a:extLst>
                <a:ext uri="{FF2B5EF4-FFF2-40B4-BE49-F238E27FC236}">
                  <a16:creationId xmlns:a16="http://schemas.microsoft.com/office/drawing/2014/main" id="{BBDE9176-BE31-B446-AA71-08DFA5C32384}"/>
                </a:ext>
              </a:extLst>
            </p:cNvPr>
            <p:cNvSpPr/>
            <p:nvPr/>
          </p:nvSpPr>
          <p:spPr>
            <a:xfrm rot="16200000" flipH="1">
              <a:off x="15402184" y="13262855"/>
              <a:ext cx="1007332" cy="3591126"/>
            </a:xfrm>
            <a:prstGeom prst="curvedLeftArrow">
              <a:avLst>
                <a:gd name="adj1" fmla="val 25000"/>
                <a:gd name="adj2" fmla="val 50000"/>
                <a:gd name="adj3" fmla="val 43155"/>
              </a:avLst>
            </a:prstGeom>
            <a:solidFill>
              <a:srgbClr val="FFD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40FF"/>
                </a:solidFill>
              </a:endParaRPr>
            </a:p>
          </p:txBody>
        </p:sp>
      </p:grpSp>
      <p:sp>
        <p:nvSpPr>
          <p:cNvPr id="29" name="TextBox 28">
            <a:extLst>
              <a:ext uri="{FF2B5EF4-FFF2-40B4-BE49-F238E27FC236}">
                <a16:creationId xmlns:a16="http://schemas.microsoft.com/office/drawing/2014/main" id="{95B9E1CD-D69F-814B-8C8B-01FADCFF8AD5}"/>
              </a:ext>
            </a:extLst>
          </p:cNvPr>
          <p:cNvSpPr txBox="1"/>
          <p:nvPr/>
        </p:nvSpPr>
        <p:spPr>
          <a:xfrm>
            <a:off x="10290629" y="5050971"/>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93BF0B7D-CF15-964F-A369-36C690E0F9DC}"/>
              </a:ext>
            </a:extLst>
          </p:cNvPr>
          <p:cNvSpPr txBox="1"/>
          <p:nvPr/>
        </p:nvSpPr>
        <p:spPr>
          <a:xfrm>
            <a:off x="1072055" y="5234152"/>
            <a:ext cx="9963807" cy="907941"/>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400" dirty="0"/>
              <a:t>SV40 immortalized human fetal brain primary microglia culture</a:t>
            </a:r>
          </a:p>
          <a:p>
            <a:pPr marL="342900" indent="-342900">
              <a:spcAft>
                <a:spcPts val="600"/>
              </a:spcAft>
              <a:buFont typeface="Arial" panose="020B0604020202020204" pitchFamily="34" charset="0"/>
              <a:buChar char="•"/>
            </a:pPr>
            <a:r>
              <a:rPr lang="en-US" sz="2400" dirty="0"/>
              <a:t>Activated with Interferon-</a:t>
            </a:r>
            <a:r>
              <a:rPr lang="en-US" sz="2400" dirty="0" err="1"/>
              <a:t>γ</a:t>
            </a:r>
            <a:endParaRPr lang="en-US" sz="2400" dirty="0"/>
          </a:p>
        </p:txBody>
      </p:sp>
    </p:spTree>
    <p:extLst>
      <p:ext uri="{BB962C8B-B14F-4D97-AF65-F5344CB8AC3E}">
        <p14:creationId xmlns:p14="http://schemas.microsoft.com/office/powerpoint/2010/main" val="4103293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443887" y="513292"/>
            <a:ext cx="11116112" cy="897616"/>
          </a:xfrm>
          <a:prstGeom prst="rect">
            <a:avLst/>
          </a:prstGeom>
          <a:noFill/>
          <a:ln w="9525">
            <a:noFill/>
            <a:miter lim="800000"/>
            <a:headEnd/>
            <a:tailEnd/>
          </a:ln>
          <a:effectLst/>
        </p:spPr>
        <p:txBody>
          <a:bodyPr wrap="none" lIns="76196" tIns="38099" rIns="76196" bIns="38099">
            <a:spAutoFit/>
          </a:bodyPr>
          <a:lstStyle/>
          <a:p>
            <a:pPr algn="ctr">
              <a:defRPr/>
            </a:pPr>
            <a:r>
              <a:rPr lang="en-US" sz="5333" b="1" dirty="0">
                <a:solidFill>
                  <a:srgbClr val="0066CC"/>
                </a:solidFill>
                <a:effectLst>
                  <a:outerShdw blurRad="38100" dist="38100" dir="2700000" algn="tl">
                    <a:srgbClr val="DDDDDD"/>
                  </a:outerShdw>
                </a:effectLst>
                <a:latin typeface="Calibri" panose="020F0502020204030204" pitchFamily="34" charset="0"/>
                <a:ea typeface="ＭＳ Ｐゴシック" charset="0"/>
                <a:cs typeface="Arial" charset="0"/>
              </a:rPr>
              <a:t>What is the genetic variant </a:t>
            </a:r>
            <a:r>
              <a:rPr lang="en-US" sz="5333" b="1" dirty="0">
                <a:solidFill>
                  <a:srgbClr val="0066CC"/>
                </a:solidFill>
                <a:latin typeface="Calibri" panose="020F0502020204030204" pitchFamily="34" charset="0"/>
                <a:ea typeface="ＭＳ Ｐゴシック" charset="0"/>
                <a:cs typeface="Arial" charset="0"/>
              </a:rPr>
              <a:t>regulating?</a:t>
            </a:r>
            <a:endParaRPr lang="en-US" sz="5333" b="1" dirty="0">
              <a:solidFill>
                <a:srgbClr val="0066CC"/>
              </a:solidFill>
              <a:effectLst>
                <a:outerShdw blurRad="38100" dist="38100" dir="2700000" algn="tl">
                  <a:srgbClr val="DDDDDD"/>
                </a:outerShdw>
              </a:effectLst>
              <a:latin typeface="Calibri" panose="020F0502020204030204" pitchFamily="34" charset="0"/>
              <a:ea typeface="ＭＳ Ｐゴシック" charset="0"/>
              <a:cs typeface="Arial" charset="0"/>
            </a:endParaRPr>
          </a:p>
        </p:txBody>
      </p:sp>
      <p:grpSp>
        <p:nvGrpSpPr>
          <p:cNvPr id="8" name="Group 7">
            <a:extLst>
              <a:ext uri="{FF2B5EF4-FFF2-40B4-BE49-F238E27FC236}">
                <a16:creationId xmlns:a16="http://schemas.microsoft.com/office/drawing/2014/main" id="{1234FA7C-57D3-494F-8A9D-A03C98C112B9}"/>
              </a:ext>
            </a:extLst>
          </p:cNvPr>
          <p:cNvGrpSpPr/>
          <p:nvPr/>
        </p:nvGrpSpPr>
        <p:grpSpPr>
          <a:xfrm>
            <a:off x="276575" y="2420374"/>
            <a:ext cx="11744445" cy="2849981"/>
            <a:chOff x="231494" y="1731059"/>
            <a:chExt cx="8808334" cy="2137486"/>
          </a:xfrm>
        </p:grpSpPr>
        <p:grpSp>
          <p:nvGrpSpPr>
            <p:cNvPr id="5" name="Group 4"/>
            <p:cNvGrpSpPr>
              <a:grpSpLocks/>
            </p:cNvGrpSpPr>
            <p:nvPr/>
          </p:nvGrpSpPr>
          <p:grpSpPr bwMode="auto">
            <a:xfrm>
              <a:off x="2470117" y="2096752"/>
              <a:ext cx="364522" cy="865474"/>
              <a:chOff x="6772180" y="4375548"/>
              <a:chExt cx="601850" cy="1384577"/>
            </a:xfrm>
          </p:grpSpPr>
          <p:sp>
            <p:nvSpPr>
              <p:cNvPr id="89117" name="Rectangle 3"/>
              <p:cNvSpPr>
                <a:spLocks noChangeArrowheads="1"/>
              </p:cNvSpPr>
              <p:nvPr/>
            </p:nvSpPr>
            <p:spPr bwMode="auto">
              <a:xfrm>
                <a:off x="6958735" y="5218585"/>
                <a:ext cx="228751" cy="54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306513">
                  <a:defRPr sz="4800">
                    <a:solidFill>
                      <a:schemeClr val="tx1"/>
                    </a:solidFill>
                    <a:latin typeface="Arial" panose="020B0604020202020204" pitchFamily="34" charset="0"/>
                    <a:ea typeface="MS PGothic" panose="020B0600070205080204" pitchFamily="34" charset="-128"/>
                  </a:defRPr>
                </a:lvl1pPr>
                <a:lvl2pPr marL="742950" indent="-285750" defTabSz="1306513">
                  <a:defRPr sz="4800">
                    <a:solidFill>
                      <a:schemeClr val="tx1"/>
                    </a:solidFill>
                    <a:latin typeface="Arial" panose="020B0604020202020204" pitchFamily="34" charset="0"/>
                    <a:ea typeface="MS PGothic" panose="020B0600070205080204" pitchFamily="34" charset="-128"/>
                  </a:defRPr>
                </a:lvl2pPr>
                <a:lvl3pPr marL="1143000" indent="-228600" defTabSz="1306513">
                  <a:defRPr sz="4800">
                    <a:solidFill>
                      <a:schemeClr val="tx1"/>
                    </a:solidFill>
                    <a:latin typeface="Arial" panose="020B0604020202020204" pitchFamily="34" charset="0"/>
                    <a:ea typeface="MS PGothic" panose="020B0600070205080204" pitchFamily="34" charset="-128"/>
                  </a:defRPr>
                </a:lvl3pPr>
                <a:lvl4pPr marL="1600200" indent="-228600" defTabSz="1306513">
                  <a:defRPr sz="4800">
                    <a:solidFill>
                      <a:schemeClr val="tx1"/>
                    </a:solidFill>
                    <a:latin typeface="Arial" panose="020B0604020202020204" pitchFamily="34" charset="0"/>
                    <a:ea typeface="MS PGothic" panose="020B0600070205080204" pitchFamily="34" charset="-128"/>
                  </a:defRPr>
                </a:lvl4pPr>
                <a:lvl5pPr marL="2057400" indent="-228600" defTabSz="1306513">
                  <a:defRPr sz="4800">
                    <a:solidFill>
                      <a:schemeClr val="tx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2333" b="1" dirty="0">
                  <a:solidFill>
                    <a:srgbClr val="FF0000"/>
                  </a:solidFill>
                  <a:latin typeface="Calibri" panose="020F0502020204030204" pitchFamily="34" charset="0"/>
                </a:endParaRPr>
              </a:p>
            </p:txBody>
          </p:sp>
          <p:sp>
            <p:nvSpPr>
              <p:cNvPr id="89118" name="TextBox 4"/>
              <p:cNvSpPr txBox="1">
                <a:spLocks noChangeArrowheads="1"/>
              </p:cNvSpPr>
              <p:nvPr/>
            </p:nvSpPr>
            <p:spPr bwMode="auto">
              <a:xfrm>
                <a:off x="6772180" y="4375548"/>
                <a:ext cx="601850" cy="898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anose="020B0604020202020204" pitchFamily="34" charset="0"/>
                    <a:ea typeface="MS PGothic" panose="020B0600070205080204" pitchFamily="34" charset="-128"/>
                  </a:defRPr>
                </a:lvl1pPr>
                <a:lvl2pPr marL="742950" indent="-285750">
                  <a:defRPr sz="4800">
                    <a:solidFill>
                      <a:schemeClr val="tx1"/>
                    </a:solidFill>
                    <a:latin typeface="Arial" panose="020B0604020202020204" pitchFamily="34" charset="0"/>
                    <a:ea typeface="MS PGothic" panose="020B0600070205080204" pitchFamily="34" charset="-128"/>
                  </a:defRPr>
                </a:lvl2pPr>
                <a:lvl3pPr marL="1143000" indent="-228600">
                  <a:defRPr sz="4800">
                    <a:solidFill>
                      <a:schemeClr val="tx1"/>
                    </a:solidFill>
                    <a:latin typeface="Arial" panose="020B0604020202020204" pitchFamily="34" charset="0"/>
                    <a:ea typeface="MS PGothic" panose="020B0600070205080204" pitchFamily="34" charset="-128"/>
                  </a:defRPr>
                </a:lvl3pPr>
                <a:lvl4pPr marL="1600200" indent="-228600">
                  <a:defRPr sz="4800">
                    <a:solidFill>
                      <a:schemeClr val="tx1"/>
                    </a:solidFill>
                    <a:latin typeface="Arial" panose="020B0604020202020204" pitchFamily="34" charset="0"/>
                    <a:ea typeface="MS PGothic" panose="020B0600070205080204" pitchFamily="34" charset="-128"/>
                  </a:defRPr>
                </a:lvl4pPr>
                <a:lvl5pPr marL="2057400" indent="-228600">
                  <a:defRPr sz="4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4267" b="1" dirty="0">
                    <a:solidFill>
                      <a:srgbClr val="FF0000"/>
                    </a:solidFill>
                    <a:latin typeface="Calibri" panose="020F0502020204030204" pitchFamily="34" charset="0"/>
                  </a:rPr>
                  <a:t>X</a:t>
                </a:r>
              </a:p>
            </p:txBody>
          </p:sp>
        </p:grpSp>
        <p:grpSp>
          <p:nvGrpSpPr>
            <p:cNvPr id="89099" name="Group 6"/>
            <p:cNvGrpSpPr>
              <a:grpSpLocks/>
            </p:cNvGrpSpPr>
            <p:nvPr/>
          </p:nvGrpSpPr>
          <p:grpSpPr bwMode="auto">
            <a:xfrm>
              <a:off x="558513" y="2232428"/>
              <a:ext cx="6998351" cy="315516"/>
              <a:chOff x="904875" y="4592922"/>
              <a:chExt cx="11551492" cy="504274"/>
            </a:xfrm>
          </p:grpSpPr>
          <p:cxnSp>
            <p:nvCxnSpPr>
              <p:cNvPr id="89101" name="Straight Connector 2"/>
              <p:cNvCxnSpPr>
                <a:cxnSpLocks noChangeShapeType="1"/>
              </p:cNvCxnSpPr>
              <p:nvPr/>
            </p:nvCxnSpPr>
            <p:spPr bwMode="auto">
              <a:xfrm>
                <a:off x="904875" y="4845059"/>
                <a:ext cx="115514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9102" name="Straight Connector 3"/>
              <p:cNvCxnSpPr>
                <a:cxnSpLocks noChangeShapeType="1"/>
              </p:cNvCxnSpPr>
              <p:nvPr/>
            </p:nvCxnSpPr>
            <p:spPr bwMode="auto">
              <a:xfrm>
                <a:off x="941615" y="4592922"/>
                <a:ext cx="0" cy="504274"/>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89103" name="Straight Connector 16"/>
              <p:cNvCxnSpPr>
                <a:cxnSpLocks noChangeShapeType="1"/>
              </p:cNvCxnSpPr>
              <p:nvPr/>
            </p:nvCxnSpPr>
            <p:spPr bwMode="auto">
              <a:xfrm>
                <a:off x="1197235" y="4592922"/>
                <a:ext cx="0" cy="504274"/>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89104" name="Straight Connector 17"/>
              <p:cNvCxnSpPr>
                <a:cxnSpLocks noChangeShapeType="1"/>
              </p:cNvCxnSpPr>
              <p:nvPr/>
            </p:nvCxnSpPr>
            <p:spPr bwMode="auto">
              <a:xfrm>
                <a:off x="1498925" y="4592922"/>
                <a:ext cx="0" cy="504274"/>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89105" name="Straight Connector 18"/>
              <p:cNvCxnSpPr>
                <a:cxnSpLocks noChangeShapeType="1"/>
              </p:cNvCxnSpPr>
              <p:nvPr/>
            </p:nvCxnSpPr>
            <p:spPr bwMode="auto">
              <a:xfrm>
                <a:off x="5784850" y="4592922"/>
                <a:ext cx="0" cy="504274"/>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89106" name="Straight Connector 19"/>
              <p:cNvCxnSpPr>
                <a:cxnSpLocks noChangeShapeType="1"/>
              </p:cNvCxnSpPr>
              <p:nvPr/>
            </p:nvCxnSpPr>
            <p:spPr bwMode="auto">
              <a:xfrm>
                <a:off x="10994377" y="4592922"/>
                <a:ext cx="0" cy="504274"/>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89107" name="Straight Connector 20"/>
              <p:cNvCxnSpPr>
                <a:cxnSpLocks noChangeShapeType="1"/>
              </p:cNvCxnSpPr>
              <p:nvPr/>
            </p:nvCxnSpPr>
            <p:spPr bwMode="auto">
              <a:xfrm>
                <a:off x="10838867" y="4592922"/>
                <a:ext cx="0" cy="504274"/>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89108" name="Straight Connector 21"/>
              <p:cNvCxnSpPr>
                <a:cxnSpLocks noChangeShapeType="1"/>
              </p:cNvCxnSpPr>
              <p:nvPr/>
            </p:nvCxnSpPr>
            <p:spPr bwMode="auto">
              <a:xfrm>
                <a:off x="10702018" y="4592922"/>
                <a:ext cx="0" cy="504274"/>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89109" name="Straight Connector 22"/>
              <p:cNvCxnSpPr>
                <a:cxnSpLocks noChangeShapeType="1"/>
              </p:cNvCxnSpPr>
              <p:nvPr/>
            </p:nvCxnSpPr>
            <p:spPr bwMode="auto">
              <a:xfrm>
                <a:off x="10117300" y="4592922"/>
                <a:ext cx="0" cy="504274"/>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89110" name="Straight Connector 23"/>
              <p:cNvCxnSpPr>
                <a:cxnSpLocks noChangeShapeType="1"/>
              </p:cNvCxnSpPr>
              <p:nvPr/>
            </p:nvCxnSpPr>
            <p:spPr bwMode="auto">
              <a:xfrm>
                <a:off x="9821831" y="4592922"/>
                <a:ext cx="0" cy="504274"/>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89111" name="Straight Connector 24"/>
              <p:cNvCxnSpPr>
                <a:cxnSpLocks noChangeShapeType="1"/>
              </p:cNvCxnSpPr>
              <p:nvPr/>
            </p:nvCxnSpPr>
            <p:spPr bwMode="auto">
              <a:xfrm>
                <a:off x="9507699" y="4592922"/>
                <a:ext cx="0" cy="504274"/>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89112" name="Straight Connector 25"/>
              <p:cNvCxnSpPr>
                <a:cxnSpLocks noChangeShapeType="1"/>
              </p:cNvCxnSpPr>
              <p:nvPr/>
            </p:nvCxnSpPr>
            <p:spPr bwMode="auto">
              <a:xfrm>
                <a:off x="12207356" y="4592922"/>
                <a:ext cx="0" cy="504274"/>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89113" name="Straight Connector 26"/>
              <p:cNvCxnSpPr>
                <a:cxnSpLocks noChangeShapeType="1"/>
              </p:cNvCxnSpPr>
              <p:nvPr/>
            </p:nvCxnSpPr>
            <p:spPr bwMode="auto">
              <a:xfrm>
                <a:off x="12005193" y="4592922"/>
                <a:ext cx="0" cy="504274"/>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89114" name="Straight Connector 27"/>
              <p:cNvCxnSpPr>
                <a:cxnSpLocks noChangeShapeType="1"/>
              </p:cNvCxnSpPr>
              <p:nvPr/>
            </p:nvCxnSpPr>
            <p:spPr bwMode="auto">
              <a:xfrm>
                <a:off x="11859014" y="4592922"/>
                <a:ext cx="0" cy="504274"/>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89115" name="Straight Connector 28"/>
              <p:cNvCxnSpPr>
                <a:cxnSpLocks noChangeShapeType="1"/>
              </p:cNvCxnSpPr>
              <p:nvPr/>
            </p:nvCxnSpPr>
            <p:spPr bwMode="auto">
              <a:xfrm>
                <a:off x="11712834" y="4592922"/>
                <a:ext cx="0" cy="504274"/>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89116" name="Straight Connector 29"/>
              <p:cNvCxnSpPr>
                <a:cxnSpLocks noChangeShapeType="1"/>
              </p:cNvCxnSpPr>
              <p:nvPr/>
            </p:nvCxnSpPr>
            <p:spPr bwMode="auto">
              <a:xfrm>
                <a:off x="12456367" y="4592922"/>
                <a:ext cx="0" cy="504274"/>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grpSp>
        <p:sp>
          <p:nvSpPr>
            <p:cNvPr id="11" name="TextBox 10"/>
            <p:cNvSpPr txBox="1"/>
            <p:nvPr/>
          </p:nvSpPr>
          <p:spPr bwMode="auto">
            <a:xfrm>
              <a:off x="7757726" y="2245326"/>
              <a:ext cx="138548" cy="300083"/>
            </a:xfrm>
            <a:prstGeom prst="rect">
              <a:avLst/>
            </a:prstGeom>
            <a:noFill/>
          </p:spPr>
          <p:txBody>
            <a:bodyPr wrap="none">
              <a:spAutoFit/>
            </a:bodyPr>
            <a:lstStyle>
              <a:lvl1pPr eaLnBrk="0" hangingPunct="0">
                <a:defRPr sz="4800">
                  <a:solidFill>
                    <a:schemeClr val="tx1"/>
                  </a:solidFill>
                  <a:latin typeface="Arial" pitchFamily="34" charset="0"/>
                  <a:ea typeface="MS PGothic" pitchFamily="34" charset="-128"/>
                </a:defRPr>
              </a:lvl1pPr>
              <a:lvl2pPr marL="742950" indent="-285750" eaLnBrk="0" hangingPunct="0">
                <a:defRPr sz="4800">
                  <a:solidFill>
                    <a:schemeClr val="tx1"/>
                  </a:solidFill>
                  <a:latin typeface="Arial" pitchFamily="34" charset="0"/>
                  <a:ea typeface="MS PGothic" pitchFamily="34" charset="-128"/>
                </a:defRPr>
              </a:lvl2pPr>
              <a:lvl3pPr marL="1143000" indent="-228600" eaLnBrk="0" hangingPunct="0">
                <a:defRPr sz="4800">
                  <a:solidFill>
                    <a:schemeClr val="tx1"/>
                  </a:solidFill>
                  <a:latin typeface="Arial" pitchFamily="34" charset="0"/>
                  <a:ea typeface="MS PGothic" pitchFamily="34" charset="-128"/>
                </a:defRPr>
              </a:lvl3pPr>
              <a:lvl4pPr marL="1600200" indent="-228600" eaLnBrk="0" hangingPunct="0">
                <a:defRPr sz="4800">
                  <a:solidFill>
                    <a:schemeClr val="tx1"/>
                  </a:solidFill>
                  <a:latin typeface="Arial" pitchFamily="34" charset="0"/>
                  <a:ea typeface="MS PGothic" pitchFamily="34" charset="-128"/>
                </a:defRPr>
              </a:lvl4pPr>
              <a:lvl5pPr marL="2057400" indent="-228600" eaLnBrk="0" hangingPunct="0">
                <a:defRPr sz="48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MS PGothic" pitchFamily="34" charset="-128"/>
                </a:defRPr>
              </a:lvl9pPr>
            </a:lstStyle>
            <a:p>
              <a:pPr eaLnBrk="1" hangingPunct="1">
                <a:defRPr/>
              </a:pPr>
              <a:endParaRPr lang="en-US" altLang="en-US" sz="2000" b="1" i="1" dirty="0">
                <a:solidFill>
                  <a:srgbClr val="7030A0"/>
                </a:solidFill>
                <a:effectLst>
                  <a:outerShdw blurRad="38100" dist="38100" dir="2700000" algn="tl">
                    <a:srgbClr val="C0C0C0"/>
                  </a:outerShdw>
                </a:effectLst>
                <a:latin typeface="Calibri" panose="020F0502020204030204" pitchFamily="34" charset="0"/>
              </a:endParaRPr>
            </a:p>
          </p:txBody>
        </p:sp>
        <p:grpSp>
          <p:nvGrpSpPr>
            <p:cNvPr id="2" name="Group 1"/>
            <p:cNvGrpSpPr/>
            <p:nvPr/>
          </p:nvGrpSpPr>
          <p:grpSpPr>
            <a:xfrm>
              <a:off x="231494" y="3028162"/>
              <a:ext cx="2420897" cy="840383"/>
              <a:chOff x="-85725" y="4956175"/>
              <a:chExt cx="3995738" cy="1344613"/>
            </a:xfrm>
          </p:grpSpPr>
          <p:sp>
            <p:nvSpPr>
              <p:cNvPr id="89095" name="Curved Up Arrow 28"/>
              <p:cNvSpPr>
                <a:spLocks noChangeArrowheads="1"/>
              </p:cNvSpPr>
              <p:nvPr/>
            </p:nvSpPr>
            <p:spPr bwMode="auto">
              <a:xfrm flipH="1">
                <a:off x="-85725" y="4956175"/>
                <a:ext cx="3995738" cy="1344613"/>
              </a:xfrm>
              <a:prstGeom prst="curvedUpArrow">
                <a:avLst>
                  <a:gd name="adj1" fmla="val 25012"/>
                  <a:gd name="adj2" fmla="val 49996"/>
                  <a:gd name="adj3" fmla="val 25000"/>
                </a:avLst>
              </a:prstGeom>
              <a:solidFill>
                <a:srgbClr val="FF0000"/>
              </a:solidFill>
              <a:ln w="9525" algn="ctr">
                <a:solidFill>
                  <a:schemeClr val="tx1"/>
                </a:solidFill>
                <a:round/>
                <a:headEnd/>
                <a:tailEnd/>
              </a:ln>
            </p:spPr>
            <p:txBody>
              <a:bodyPr/>
              <a:lstStyle>
                <a:lvl1pPr defTabSz="1306513">
                  <a:defRPr sz="4800">
                    <a:solidFill>
                      <a:schemeClr val="tx1"/>
                    </a:solidFill>
                    <a:latin typeface="Arial" panose="020B0604020202020204" pitchFamily="34" charset="0"/>
                    <a:ea typeface="MS PGothic" panose="020B0600070205080204" pitchFamily="34" charset="-128"/>
                  </a:defRPr>
                </a:lvl1pPr>
                <a:lvl2pPr marL="742950" indent="-285750" defTabSz="1306513">
                  <a:defRPr sz="4800">
                    <a:solidFill>
                      <a:schemeClr val="tx1"/>
                    </a:solidFill>
                    <a:latin typeface="Arial" panose="020B0604020202020204" pitchFamily="34" charset="0"/>
                    <a:ea typeface="MS PGothic" panose="020B0600070205080204" pitchFamily="34" charset="-128"/>
                  </a:defRPr>
                </a:lvl2pPr>
                <a:lvl3pPr marL="1143000" indent="-228600" defTabSz="1306513">
                  <a:defRPr sz="4800">
                    <a:solidFill>
                      <a:schemeClr val="tx1"/>
                    </a:solidFill>
                    <a:latin typeface="Arial" panose="020B0604020202020204" pitchFamily="34" charset="0"/>
                    <a:ea typeface="MS PGothic" panose="020B0600070205080204" pitchFamily="34" charset="-128"/>
                  </a:defRPr>
                </a:lvl3pPr>
                <a:lvl4pPr marL="1600200" indent="-228600" defTabSz="1306513">
                  <a:defRPr sz="4800">
                    <a:solidFill>
                      <a:schemeClr val="tx1"/>
                    </a:solidFill>
                    <a:latin typeface="Arial" panose="020B0604020202020204" pitchFamily="34" charset="0"/>
                    <a:ea typeface="MS PGothic" panose="020B0600070205080204" pitchFamily="34" charset="-128"/>
                  </a:defRPr>
                </a:lvl4pPr>
                <a:lvl5pPr marL="2057400" indent="-228600" defTabSz="1306513">
                  <a:defRPr sz="4800">
                    <a:solidFill>
                      <a:schemeClr val="tx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4000" dirty="0">
                  <a:solidFill>
                    <a:srgbClr val="3366FF"/>
                  </a:solidFill>
                  <a:latin typeface="Calibri" panose="020F0502020204030204" pitchFamily="34" charset="0"/>
                </a:endParaRPr>
              </a:p>
            </p:txBody>
          </p:sp>
          <p:sp>
            <p:nvSpPr>
              <p:cNvPr id="31" name="TextBox 30"/>
              <p:cNvSpPr txBox="1"/>
              <p:nvPr/>
            </p:nvSpPr>
            <p:spPr bwMode="auto">
              <a:xfrm>
                <a:off x="864188" y="5327651"/>
                <a:ext cx="2375971" cy="480132"/>
              </a:xfrm>
              <a:prstGeom prst="rect">
                <a:avLst/>
              </a:prstGeom>
              <a:noFill/>
            </p:spPr>
            <p:txBody>
              <a:bodyPr wrap="none">
                <a:spAutoFit/>
              </a:bodyPr>
              <a:lstStyle/>
              <a:p>
                <a:pPr algn="ctr">
                  <a:defRPr/>
                </a:pPr>
                <a:r>
                  <a:rPr lang="en-US" sz="2000" b="1" dirty="0">
                    <a:solidFill>
                      <a:srgbClr val="C00000"/>
                    </a:solidFill>
                    <a:effectLst>
                      <a:outerShdw blurRad="38100" dist="38100" dir="2700000" algn="tl">
                        <a:srgbClr val="000000">
                          <a:alpha val="43137"/>
                        </a:srgbClr>
                      </a:outerShdw>
                    </a:effectLst>
                    <a:latin typeface="Calibri" panose="020F0502020204030204" pitchFamily="34" charset="0"/>
                  </a:rPr>
                  <a:t>Local promoter?</a:t>
                </a:r>
              </a:p>
            </p:txBody>
          </p:sp>
        </p:grpSp>
        <p:grpSp>
          <p:nvGrpSpPr>
            <p:cNvPr id="4" name="Group 3"/>
            <p:cNvGrpSpPr/>
            <p:nvPr/>
          </p:nvGrpSpPr>
          <p:grpSpPr>
            <a:xfrm>
              <a:off x="2766847" y="3026177"/>
              <a:ext cx="6272981" cy="841375"/>
              <a:chOff x="4098925" y="4953000"/>
              <a:chExt cx="10353675" cy="1346200"/>
            </a:xfrm>
          </p:grpSpPr>
          <p:sp>
            <p:nvSpPr>
              <p:cNvPr id="89097" name="Curved Up Arrow 1"/>
              <p:cNvSpPr>
                <a:spLocks noChangeArrowheads="1"/>
              </p:cNvSpPr>
              <p:nvPr/>
            </p:nvSpPr>
            <p:spPr bwMode="auto">
              <a:xfrm>
                <a:off x="4098925" y="4953000"/>
                <a:ext cx="10353675" cy="1346200"/>
              </a:xfrm>
              <a:prstGeom prst="curvedUpArrow">
                <a:avLst>
                  <a:gd name="adj1" fmla="val 24989"/>
                  <a:gd name="adj2" fmla="val 50013"/>
                  <a:gd name="adj3" fmla="val 25000"/>
                </a:avLst>
              </a:prstGeom>
              <a:solidFill>
                <a:srgbClr val="FF0000"/>
              </a:solidFill>
              <a:ln w="9525" algn="ctr">
                <a:solidFill>
                  <a:schemeClr val="tx1"/>
                </a:solidFill>
                <a:round/>
                <a:headEnd/>
                <a:tailEnd/>
              </a:ln>
            </p:spPr>
            <p:txBody>
              <a:bodyPr/>
              <a:lstStyle>
                <a:lvl1pPr defTabSz="1306513">
                  <a:defRPr sz="4800">
                    <a:solidFill>
                      <a:schemeClr val="tx1"/>
                    </a:solidFill>
                    <a:latin typeface="Arial" panose="020B0604020202020204" pitchFamily="34" charset="0"/>
                    <a:ea typeface="MS PGothic" panose="020B0600070205080204" pitchFamily="34" charset="-128"/>
                  </a:defRPr>
                </a:lvl1pPr>
                <a:lvl2pPr marL="742950" indent="-285750" defTabSz="1306513">
                  <a:defRPr sz="4800">
                    <a:solidFill>
                      <a:schemeClr val="tx1"/>
                    </a:solidFill>
                    <a:latin typeface="Arial" panose="020B0604020202020204" pitchFamily="34" charset="0"/>
                    <a:ea typeface="MS PGothic" panose="020B0600070205080204" pitchFamily="34" charset="-128"/>
                  </a:defRPr>
                </a:lvl2pPr>
                <a:lvl3pPr marL="1143000" indent="-228600" defTabSz="1306513">
                  <a:defRPr sz="4800">
                    <a:solidFill>
                      <a:schemeClr val="tx1"/>
                    </a:solidFill>
                    <a:latin typeface="Arial" panose="020B0604020202020204" pitchFamily="34" charset="0"/>
                    <a:ea typeface="MS PGothic" panose="020B0600070205080204" pitchFamily="34" charset="-128"/>
                  </a:defRPr>
                </a:lvl3pPr>
                <a:lvl4pPr marL="1600200" indent="-228600" defTabSz="1306513">
                  <a:defRPr sz="4800">
                    <a:solidFill>
                      <a:schemeClr val="tx1"/>
                    </a:solidFill>
                    <a:latin typeface="Arial" panose="020B0604020202020204" pitchFamily="34" charset="0"/>
                    <a:ea typeface="MS PGothic" panose="020B0600070205080204" pitchFamily="34" charset="-128"/>
                  </a:defRPr>
                </a:lvl4pPr>
                <a:lvl5pPr marL="2057400" indent="-228600" defTabSz="1306513">
                  <a:defRPr sz="4800">
                    <a:solidFill>
                      <a:schemeClr val="tx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4000" dirty="0">
                  <a:solidFill>
                    <a:srgbClr val="3366FF"/>
                  </a:solidFill>
                  <a:latin typeface="Calibri" panose="020F0502020204030204" pitchFamily="34" charset="0"/>
                </a:endParaRPr>
              </a:p>
            </p:txBody>
          </p:sp>
          <p:sp>
            <p:nvSpPr>
              <p:cNvPr id="33" name="TextBox 32"/>
              <p:cNvSpPr txBox="1"/>
              <p:nvPr/>
            </p:nvSpPr>
            <p:spPr bwMode="auto">
              <a:xfrm>
                <a:off x="7547957" y="5327650"/>
                <a:ext cx="3455609" cy="480132"/>
              </a:xfrm>
              <a:prstGeom prst="rect">
                <a:avLst/>
              </a:prstGeom>
              <a:noFill/>
            </p:spPr>
            <p:txBody>
              <a:bodyPr wrap="none">
                <a:spAutoFit/>
              </a:bodyPr>
              <a:lstStyle/>
              <a:p>
                <a:pPr algn="ctr">
                  <a:defRPr/>
                </a:pPr>
                <a:r>
                  <a:rPr lang="en-US" sz="2000" b="1" dirty="0">
                    <a:solidFill>
                      <a:srgbClr val="C00000"/>
                    </a:solidFill>
                    <a:effectLst>
                      <a:outerShdw blurRad="38100" dist="38100" dir="2700000" algn="tl">
                        <a:srgbClr val="000000">
                          <a:alpha val="43137"/>
                        </a:srgbClr>
                      </a:outerShdw>
                    </a:effectLst>
                    <a:latin typeface="Calibri" panose="020F0502020204030204" pitchFamily="34" charset="0"/>
                  </a:rPr>
                  <a:t>Promoter further afield?</a:t>
                </a:r>
              </a:p>
            </p:txBody>
          </p:sp>
        </p:grpSp>
        <p:sp>
          <p:nvSpPr>
            <p:cNvPr id="7" name="TextBox 6"/>
            <p:cNvSpPr txBox="1"/>
            <p:nvPr/>
          </p:nvSpPr>
          <p:spPr>
            <a:xfrm>
              <a:off x="878161" y="2670669"/>
              <a:ext cx="1977849" cy="253916"/>
            </a:xfrm>
            <a:prstGeom prst="rect">
              <a:avLst/>
            </a:prstGeom>
            <a:noFill/>
          </p:spPr>
          <p:txBody>
            <a:bodyPr wrap="none" rtlCol="0">
              <a:spAutoFit/>
            </a:bodyPr>
            <a:lstStyle/>
            <a:p>
              <a:pPr algn="ctr"/>
              <a:r>
                <a:rPr lang="en-US" sz="1600" i="1" dirty="0">
                  <a:solidFill>
                    <a:srgbClr val="FF0000"/>
                  </a:solidFill>
                </a:rPr>
                <a:t>Intronic or intergenic variants</a:t>
              </a:r>
            </a:p>
          </p:txBody>
        </p:sp>
        <p:sp>
          <p:nvSpPr>
            <p:cNvPr id="34" name="TextBox 4">
              <a:extLst>
                <a:ext uri="{FF2B5EF4-FFF2-40B4-BE49-F238E27FC236}">
                  <a16:creationId xmlns:a16="http://schemas.microsoft.com/office/drawing/2014/main" id="{9DF6A596-3CC5-6340-96E2-0F5650C15263}"/>
                </a:ext>
              </a:extLst>
            </p:cNvPr>
            <p:cNvSpPr txBox="1">
              <a:spLocks noChangeArrowheads="1"/>
            </p:cNvSpPr>
            <p:nvPr/>
          </p:nvSpPr>
          <p:spPr bwMode="auto">
            <a:xfrm>
              <a:off x="1250270" y="1731059"/>
              <a:ext cx="870593" cy="130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800">
                  <a:solidFill>
                    <a:schemeClr val="tx1"/>
                  </a:solidFill>
                  <a:latin typeface="Arial" panose="020B0604020202020204" pitchFamily="34" charset="0"/>
                  <a:ea typeface="MS PGothic" panose="020B0600070205080204" pitchFamily="34" charset="-128"/>
                </a:defRPr>
              </a:lvl1pPr>
              <a:lvl2pPr marL="742950" indent="-285750">
                <a:defRPr sz="4800">
                  <a:solidFill>
                    <a:schemeClr val="tx1"/>
                  </a:solidFill>
                  <a:latin typeface="Arial" panose="020B0604020202020204" pitchFamily="34" charset="0"/>
                  <a:ea typeface="MS PGothic" panose="020B0600070205080204" pitchFamily="34" charset="-128"/>
                </a:defRPr>
              </a:lvl2pPr>
              <a:lvl3pPr marL="1143000" indent="-228600">
                <a:defRPr sz="4800">
                  <a:solidFill>
                    <a:schemeClr val="tx1"/>
                  </a:solidFill>
                  <a:latin typeface="Arial" panose="020B0604020202020204" pitchFamily="34" charset="0"/>
                  <a:ea typeface="MS PGothic" panose="020B0600070205080204" pitchFamily="34" charset="-128"/>
                </a:defRPr>
              </a:lvl3pPr>
              <a:lvl4pPr marL="1600200" indent="-228600">
                <a:defRPr sz="4800">
                  <a:solidFill>
                    <a:schemeClr val="tx1"/>
                  </a:solidFill>
                  <a:latin typeface="Arial" panose="020B0604020202020204" pitchFamily="34" charset="0"/>
                  <a:ea typeface="MS PGothic" panose="020B0600070205080204" pitchFamily="34" charset="-128"/>
                </a:defRPr>
              </a:lvl4pPr>
              <a:lvl5pPr marL="2057400" indent="-228600">
                <a:defRPr sz="4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0666" b="1" dirty="0">
                  <a:solidFill>
                    <a:srgbClr val="FF0000"/>
                  </a:solidFill>
                  <a:latin typeface="Calibri" panose="020F0502020204030204" pitchFamily="34" charset="0"/>
                </a:rPr>
                <a:t>X</a:t>
              </a:r>
            </a:p>
          </p:txBody>
        </p:sp>
        <p:sp>
          <p:nvSpPr>
            <p:cNvPr id="35" name="TextBox 4">
              <a:extLst>
                <a:ext uri="{FF2B5EF4-FFF2-40B4-BE49-F238E27FC236}">
                  <a16:creationId xmlns:a16="http://schemas.microsoft.com/office/drawing/2014/main" id="{42D8E740-138E-B646-80A2-0D23D6B4BD5C}"/>
                </a:ext>
              </a:extLst>
            </p:cNvPr>
            <p:cNvSpPr txBox="1">
              <a:spLocks noChangeArrowheads="1"/>
            </p:cNvSpPr>
            <p:nvPr/>
          </p:nvSpPr>
          <p:spPr bwMode="auto">
            <a:xfrm>
              <a:off x="2010345" y="2102276"/>
              <a:ext cx="364523" cy="5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anose="020B0604020202020204" pitchFamily="34" charset="0"/>
                  <a:ea typeface="MS PGothic" panose="020B0600070205080204" pitchFamily="34" charset="-128"/>
                </a:defRPr>
              </a:lvl1pPr>
              <a:lvl2pPr marL="742950" indent="-285750">
                <a:defRPr sz="4800">
                  <a:solidFill>
                    <a:schemeClr val="tx1"/>
                  </a:solidFill>
                  <a:latin typeface="Arial" panose="020B0604020202020204" pitchFamily="34" charset="0"/>
                  <a:ea typeface="MS PGothic" panose="020B0600070205080204" pitchFamily="34" charset="-128"/>
                </a:defRPr>
              </a:lvl2pPr>
              <a:lvl3pPr marL="1143000" indent="-228600">
                <a:defRPr sz="4800">
                  <a:solidFill>
                    <a:schemeClr val="tx1"/>
                  </a:solidFill>
                  <a:latin typeface="Arial" panose="020B0604020202020204" pitchFamily="34" charset="0"/>
                  <a:ea typeface="MS PGothic" panose="020B0600070205080204" pitchFamily="34" charset="-128"/>
                </a:defRPr>
              </a:lvl3pPr>
              <a:lvl4pPr marL="1600200" indent="-228600">
                <a:defRPr sz="4800">
                  <a:solidFill>
                    <a:schemeClr val="tx1"/>
                  </a:solidFill>
                  <a:latin typeface="Arial" panose="020B0604020202020204" pitchFamily="34" charset="0"/>
                  <a:ea typeface="MS PGothic" panose="020B0600070205080204" pitchFamily="34" charset="-128"/>
                </a:defRPr>
              </a:lvl4pPr>
              <a:lvl5pPr marL="2057400" indent="-228600">
                <a:defRPr sz="4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4267" b="1" dirty="0">
                  <a:solidFill>
                    <a:srgbClr val="FF0000"/>
                  </a:solidFill>
                  <a:latin typeface="Calibri" panose="020F0502020204030204" pitchFamily="34" charset="0"/>
                </a:rPr>
                <a:t>X</a:t>
              </a:r>
            </a:p>
          </p:txBody>
        </p:sp>
        <p:sp>
          <p:nvSpPr>
            <p:cNvPr id="36" name="TextBox 4">
              <a:extLst>
                <a:ext uri="{FF2B5EF4-FFF2-40B4-BE49-F238E27FC236}">
                  <a16:creationId xmlns:a16="http://schemas.microsoft.com/office/drawing/2014/main" id="{39D39655-06C5-A849-B941-10F2D9013262}"/>
                </a:ext>
              </a:extLst>
            </p:cNvPr>
            <p:cNvSpPr txBox="1">
              <a:spLocks noChangeArrowheads="1"/>
            </p:cNvSpPr>
            <p:nvPr/>
          </p:nvSpPr>
          <p:spPr bwMode="auto">
            <a:xfrm>
              <a:off x="1040697" y="2103669"/>
              <a:ext cx="364523" cy="5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anose="020B0604020202020204" pitchFamily="34" charset="0"/>
                  <a:ea typeface="MS PGothic" panose="020B0600070205080204" pitchFamily="34" charset="-128"/>
                </a:defRPr>
              </a:lvl1pPr>
              <a:lvl2pPr marL="742950" indent="-285750">
                <a:defRPr sz="4800">
                  <a:solidFill>
                    <a:schemeClr val="tx1"/>
                  </a:solidFill>
                  <a:latin typeface="Arial" panose="020B0604020202020204" pitchFamily="34" charset="0"/>
                  <a:ea typeface="MS PGothic" panose="020B0600070205080204" pitchFamily="34" charset="-128"/>
                </a:defRPr>
              </a:lvl2pPr>
              <a:lvl3pPr marL="1143000" indent="-228600">
                <a:defRPr sz="4800">
                  <a:solidFill>
                    <a:schemeClr val="tx1"/>
                  </a:solidFill>
                  <a:latin typeface="Arial" panose="020B0604020202020204" pitchFamily="34" charset="0"/>
                  <a:ea typeface="MS PGothic" panose="020B0600070205080204" pitchFamily="34" charset="-128"/>
                </a:defRPr>
              </a:lvl3pPr>
              <a:lvl4pPr marL="1600200" indent="-228600">
                <a:defRPr sz="4800">
                  <a:solidFill>
                    <a:schemeClr val="tx1"/>
                  </a:solidFill>
                  <a:latin typeface="Arial" panose="020B0604020202020204" pitchFamily="34" charset="0"/>
                  <a:ea typeface="MS PGothic" panose="020B0600070205080204" pitchFamily="34" charset="-128"/>
                </a:defRPr>
              </a:lvl4pPr>
              <a:lvl5pPr marL="2057400" indent="-228600">
                <a:defRPr sz="4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4267" b="1" dirty="0">
                  <a:solidFill>
                    <a:srgbClr val="FF0000"/>
                  </a:solidFill>
                  <a:latin typeface="Calibri" panose="020F0502020204030204" pitchFamily="34" charset="0"/>
                </a:rPr>
                <a:t>X</a:t>
              </a:r>
            </a:p>
          </p:txBody>
        </p:sp>
      </p:grpSp>
      <p:sp>
        <p:nvSpPr>
          <p:cNvPr id="37" name="TextBox 36">
            <a:extLst>
              <a:ext uri="{FF2B5EF4-FFF2-40B4-BE49-F238E27FC236}">
                <a16:creationId xmlns:a16="http://schemas.microsoft.com/office/drawing/2014/main" id="{68A14E15-0A19-8F40-9EEE-7DC3DEBC22A5}"/>
              </a:ext>
            </a:extLst>
          </p:cNvPr>
          <p:cNvSpPr txBox="1"/>
          <p:nvPr/>
        </p:nvSpPr>
        <p:spPr>
          <a:xfrm>
            <a:off x="1481258" y="2358137"/>
            <a:ext cx="1434367" cy="379656"/>
          </a:xfrm>
          <a:prstGeom prst="rect">
            <a:avLst/>
          </a:prstGeom>
          <a:noFill/>
        </p:spPr>
        <p:txBody>
          <a:bodyPr wrap="none" rtlCol="0">
            <a:spAutoFit/>
          </a:bodyPr>
          <a:lstStyle/>
          <a:p>
            <a:pPr algn="ctr"/>
            <a:r>
              <a:rPr lang="en-US" sz="1867" b="1" i="1" dirty="0">
                <a:solidFill>
                  <a:srgbClr val="FF0000"/>
                </a:solidFill>
              </a:rPr>
              <a:t>Sentinel SNP</a:t>
            </a:r>
          </a:p>
        </p:txBody>
      </p:sp>
      <p:sp>
        <p:nvSpPr>
          <p:cNvPr id="38" name="TextBox 37">
            <a:extLst>
              <a:ext uri="{FF2B5EF4-FFF2-40B4-BE49-F238E27FC236}">
                <a16:creationId xmlns:a16="http://schemas.microsoft.com/office/drawing/2014/main" id="{6EC33BF1-A366-C24D-9300-BC7A35AAB42F}"/>
              </a:ext>
            </a:extLst>
          </p:cNvPr>
          <p:cNvSpPr txBox="1"/>
          <p:nvPr/>
        </p:nvSpPr>
        <p:spPr>
          <a:xfrm>
            <a:off x="3173791" y="2716674"/>
            <a:ext cx="661270" cy="338554"/>
          </a:xfrm>
          <a:prstGeom prst="rect">
            <a:avLst/>
          </a:prstGeom>
          <a:noFill/>
        </p:spPr>
        <p:txBody>
          <a:bodyPr wrap="none" rtlCol="0">
            <a:spAutoFit/>
          </a:bodyPr>
          <a:lstStyle/>
          <a:p>
            <a:pPr algn="ctr"/>
            <a:r>
              <a:rPr lang="en-US" sz="1600" b="1" i="1" dirty="0">
                <a:solidFill>
                  <a:srgbClr val="FF0000"/>
                </a:solidFill>
              </a:rPr>
              <a:t>Proxy</a:t>
            </a:r>
          </a:p>
        </p:txBody>
      </p:sp>
    </p:spTree>
    <p:extLst>
      <p:ext uri="{BB962C8B-B14F-4D97-AF65-F5344CB8AC3E}">
        <p14:creationId xmlns:p14="http://schemas.microsoft.com/office/powerpoint/2010/main" val="655268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C88C8-8948-1743-A94C-246E1DF7FC89}"/>
              </a:ext>
            </a:extLst>
          </p:cNvPr>
          <p:cNvSpPr>
            <a:spLocks noGrp="1"/>
          </p:cNvSpPr>
          <p:nvPr>
            <p:ph type="title"/>
          </p:nvPr>
        </p:nvSpPr>
        <p:spPr>
          <a:xfrm>
            <a:off x="391992" y="114899"/>
            <a:ext cx="10515600" cy="1325563"/>
          </a:xfrm>
        </p:spPr>
        <p:txBody>
          <a:bodyPr>
            <a:normAutofit/>
          </a:bodyPr>
          <a:lstStyle/>
          <a:p>
            <a:pPr algn="ctr"/>
            <a:r>
              <a:rPr lang="en-US" b="1" dirty="0">
                <a:solidFill>
                  <a:schemeClr val="accent1"/>
                </a:solidFill>
                <a:latin typeface="+mn-lt"/>
              </a:rPr>
              <a:t>Microglia: RNA-</a:t>
            </a:r>
            <a:r>
              <a:rPr lang="en-US" b="1" dirty="0" err="1">
                <a:solidFill>
                  <a:schemeClr val="accent1"/>
                </a:solidFill>
                <a:latin typeface="+mn-lt"/>
              </a:rPr>
              <a:t>seq</a:t>
            </a:r>
            <a:endParaRPr lang="en-US" b="1" dirty="0">
              <a:solidFill>
                <a:schemeClr val="accent1"/>
              </a:solidFill>
              <a:latin typeface="+mn-lt"/>
            </a:endParaRPr>
          </a:p>
        </p:txBody>
      </p:sp>
      <p:sp>
        <p:nvSpPr>
          <p:cNvPr id="3" name="Content Placeholder 2">
            <a:extLst>
              <a:ext uri="{FF2B5EF4-FFF2-40B4-BE49-F238E27FC236}">
                <a16:creationId xmlns:a16="http://schemas.microsoft.com/office/drawing/2014/main" id="{37AC02A4-078A-1244-AB1A-C52532DF4FF6}"/>
              </a:ext>
            </a:extLst>
          </p:cNvPr>
          <p:cNvSpPr>
            <a:spLocks noGrp="1"/>
          </p:cNvSpPr>
          <p:nvPr>
            <p:ph idx="1"/>
          </p:nvPr>
        </p:nvSpPr>
        <p:spPr>
          <a:xfrm>
            <a:off x="779045" y="1695202"/>
            <a:ext cx="5816600" cy="4351338"/>
          </a:xfrm>
        </p:spPr>
        <p:txBody>
          <a:bodyPr/>
          <a:lstStyle/>
          <a:p>
            <a:pPr marL="0" indent="0">
              <a:spcAft>
                <a:spcPts val="1200"/>
              </a:spcAft>
              <a:buNone/>
            </a:pPr>
            <a:r>
              <a:rPr lang="en-US" b="1" dirty="0"/>
              <a:t>Upregulated genes (1418)</a:t>
            </a:r>
          </a:p>
          <a:p>
            <a:pPr lvl="1"/>
            <a:r>
              <a:rPr lang="en-US" dirty="0"/>
              <a:t>Antigen Presentation Pathway</a:t>
            </a:r>
          </a:p>
          <a:p>
            <a:pPr lvl="1"/>
            <a:r>
              <a:rPr lang="en-US" dirty="0"/>
              <a:t>Neuroinflammation Signaling Pathway</a:t>
            </a:r>
          </a:p>
          <a:p>
            <a:pPr lvl="1"/>
            <a:r>
              <a:rPr lang="en-US" dirty="0"/>
              <a:t>Interferon Signaling</a:t>
            </a:r>
          </a:p>
          <a:p>
            <a:pPr marL="457200" lvl="1" indent="0">
              <a:spcAft>
                <a:spcPts val="1200"/>
              </a:spcAft>
              <a:buNone/>
            </a:pPr>
            <a:endParaRPr lang="en-US" b="1" dirty="0"/>
          </a:p>
          <a:p>
            <a:pPr marL="0" indent="0">
              <a:spcAft>
                <a:spcPts val="1200"/>
              </a:spcAft>
              <a:buNone/>
            </a:pPr>
            <a:r>
              <a:rPr lang="en-US" b="1" dirty="0"/>
              <a:t>Downregulated genes (604)</a:t>
            </a:r>
          </a:p>
          <a:p>
            <a:pPr lvl="1"/>
            <a:r>
              <a:rPr lang="en-US" dirty="0"/>
              <a:t>Unfolded protein response</a:t>
            </a:r>
          </a:p>
          <a:p>
            <a:pPr lvl="1"/>
            <a:r>
              <a:rPr lang="en-US" dirty="0"/>
              <a:t>Endoplasmic Reticulum Stress Pathway</a:t>
            </a:r>
          </a:p>
          <a:p>
            <a:pPr lvl="1"/>
            <a:endParaRPr lang="en-US" dirty="0"/>
          </a:p>
        </p:txBody>
      </p:sp>
      <p:pic>
        <p:nvPicPr>
          <p:cNvPr id="7" name="Picture 6">
            <a:extLst>
              <a:ext uri="{FF2B5EF4-FFF2-40B4-BE49-F238E27FC236}">
                <a16:creationId xmlns:a16="http://schemas.microsoft.com/office/drawing/2014/main" id="{CD177C65-F826-6541-ACC1-4B2053BAEAB1}"/>
              </a:ext>
            </a:extLst>
          </p:cNvPr>
          <p:cNvPicPr>
            <a:picLocks noChangeAspect="1"/>
          </p:cNvPicPr>
          <p:nvPr/>
        </p:nvPicPr>
        <p:blipFill rotWithShape="1">
          <a:blip r:embed="rId3"/>
          <a:srcRect l="28646" t="40625" r="66875" b="45074"/>
          <a:stretch/>
        </p:blipFill>
        <p:spPr>
          <a:xfrm>
            <a:off x="8130661" y="4384179"/>
            <a:ext cx="1071202" cy="1140029"/>
          </a:xfrm>
          <a:prstGeom prst="rect">
            <a:avLst/>
          </a:prstGeom>
        </p:spPr>
      </p:pic>
      <p:pic>
        <p:nvPicPr>
          <p:cNvPr id="15" name="Picture 14">
            <a:extLst>
              <a:ext uri="{FF2B5EF4-FFF2-40B4-BE49-F238E27FC236}">
                <a16:creationId xmlns:a16="http://schemas.microsoft.com/office/drawing/2014/main" id="{1A886C55-9B95-F04C-8B1D-0B920CBA62C7}"/>
              </a:ext>
            </a:extLst>
          </p:cNvPr>
          <p:cNvPicPr>
            <a:picLocks noChangeAspect="1"/>
          </p:cNvPicPr>
          <p:nvPr/>
        </p:nvPicPr>
        <p:blipFill>
          <a:blip r:embed="rId4"/>
          <a:stretch>
            <a:fillRect/>
          </a:stretch>
        </p:blipFill>
        <p:spPr>
          <a:xfrm>
            <a:off x="9201863" y="568158"/>
            <a:ext cx="2410262" cy="2410262"/>
          </a:xfrm>
          <a:prstGeom prst="rect">
            <a:avLst/>
          </a:prstGeom>
        </p:spPr>
      </p:pic>
      <p:pic>
        <p:nvPicPr>
          <p:cNvPr id="19" name="Picture 18">
            <a:extLst>
              <a:ext uri="{FF2B5EF4-FFF2-40B4-BE49-F238E27FC236}">
                <a16:creationId xmlns:a16="http://schemas.microsoft.com/office/drawing/2014/main" id="{7FBD6B61-D4F6-2945-AEAD-63DEE7ED38D2}"/>
              </a:ext>
            </a:extLst>
          </p:cNvPr>
          <p:cNvPicPr>
            <a:picLocks noChangeAspect="1"/>
          </p:cNvPicPr>
          <p:nvPr/>
        </p:nvPicPr>
        <p:blipFill rotWithShape="1">
          <a:blip r:embed="rId5"/>
          <a:srcRect r="71250"/>
          <a:stretch/>
        </p:blipFill>
        <p:spPr>
          <a:xfrm>
            <a:off x="9395209" y="3789409"/>
            <a:ext cx="2023571" cy="2346169"/>
          </a:xfrm>
          <a:prstGeom prst="rect">
            <a:avLst/>
          </a:prstGeom>
        </p:spPr>
      </p:pic>
    </p:spTree>
    <p:extLst>
      <p:ext uri="{BB962C8B-B14F-4D97-AF65-F5344CB8AC3E}">
        <p14:creationId xmlns:p14="http://schemas.microsoft.com/office/powerpoint/2010/main" val="3555813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22E42-DCBE-C94C-AE96-0A0BEE328FDB}"/>
              </a:ext>
            </a:extLst>
          </p:cNvPr>
          <p:cNvSpPr>
            <a:spLocks noGrp="1"/>
          </p:cNvSpPr>
          <p:nvPr>
            <p:ph type="title"/>
          </p:nvPr>
        </p:nvSpPr>
        <p:spPr>
          <a:xfrm>
            <a:off x="838200" y="156396"/>
            <a:ext cx="10515600" cy="1325563"/>
          </a:xfrm>
        </p:spPr>
        <p:txBody>
          <a:bodyPr/>
          <a:lstStyle/>
          <a:p>
            <a:pPr algn="ctr"/>
            <a:r>
              <a:rPr lang="en-US" b="1" dirty="0">
                <a:solidFill>
                  <a:schemeClr val="accent1"/>
                </a:solidFill>
                <a:latin typeface="+mn-lt"/>
              </a:rPr>
              <a:t>Microglia: ATAC-</a:t>
            </a:r>
            <a:r>
              <a:rPr lang="en-US" b="1" dirty="0" err="1">
                <a:solidFill>
                  <a:schemeClr val="accent1"/>
                </a:solidFill>
                <a:latin typeface="+mn-lt"/>
              </a:rPr>
              <a:t>seq</a:t>
            </a:r>
            <a:endParaRPr lang="en-US" b="1" dirty="0">
              <a:solidFill>
                <a:schemeClr val="accent1"/>
              </a:solidFill>
              <a:latin typeface="+mn-lt"/>
            </a:endParaRPr>
          </a:p>
        </p:txBody>
      </p:sp>
      <p:sp>
        <p:nvSpPr>
          <p:cNvPr id="5" name="Content Placeholder 2">
            <a:extLst>
              <a:ext uri="{FF2B5EF4-FFF2-40B4-BE49-F238E27FC236}">
                <a16:creationId xmlns:a16="http://schemas.microsoft.com/office/drawing/2014/main" id="{386F475E-D267-E84D-BC47-088E8DC53A88}"/>
              </a:ext>
            </a:extLst>
          </p:cNvPr>
          <p:cNvSpPr>
            <a:spLocks noGrp="1"/>
          </p:cNvSpPr>
          <p:nvPr>
            <p:ph idx="1"/>
          </p:nvPr>
        </p:nvSpPr>
        <p:spPr>
          <a:xfrm>
            <a:off x="838200" y="2686023"/>
            <a:ext cx="6743700" cy="2495578"/>
          </a:xfrm>
        </p:spPr>
        <p:txBody>
          <a:bodyPr>
            <a:normAutofit/>
          </a:bodyPr>
          <a:lstStyle/>
          <a:p>
            <a:pPr marL="0" indent="0">
              <a:spcAft>
                <a:spcPts val="1200"/>
              </a:spcAft>
              <a:buNone/>
            </a:pPr>
            <a:r>
              <a:rPr lang="en-US" b="1" dirty="0"/>
              <a:t>More open in activated cells: </a:t>
            </a:r>
          </a:p>
          <a:p>
            <a:r>
              <a:rPr lang="en-US" dirty="0"/>
              <a:t>Interferon Signaling</a:t>
            </a:r>
          </a:p>
          <a:p>
            <a:r>
              <a:rPr lang="en-US" dirty="0"/>
              <a:t>Antigen Presentation Pathway</a:t>
            </a:r>
          </a:p>
          <a:p>
            <a:r>
              <a:rPr lang="en-US" dirty="0"/>
              <a:t>Death Receptor Signaling</a:t>
            </a:r>
          </a:p>
          <a:p>
            <a:pPr lvl="1"/>
            <a:endParaRPr lang="en-US" dirty="0"/>
          </a:p>
          <a:p>
            <a:pPr marL="457200" lvl="1" indent="0">
              <a:buNone/>
            </a:pPr>
            <a:endParaRPr lang="en-US" dirty="0"/>
          </a:p>
        </p:txBody>
      </p:sp>
      <p:pic>
        <p:nvPicPr>
          <p:cNvPr id="6" name="Picture 5">
            <a:extLst>
              <a:ext uri="{FF2B5EF4-FFF2-40B4-BE49-F238E27FC236}">
                <a16:creationId xmlns:a16="http://schemas.microsoft.com/office/drawing/2014/main" id="{52323B78-D639-8F4A-99D4-8F0CBA79A29C}"/>
              </a:ext>
            </a:extLst>
          </p:cNvPr>
          <p:cNvPicPr>
            <a:picLocks noChangeAspect="1"/>
          </p:cNvPicPr>
          <p:nvPr/>
        </p:nvPicPr>
        <p:blipFill rotWithShape="1">
          <a:blip r:embed="rId3">
            <a:extLst>
              <a:ext uri="{28A0092B-C50C-407E-A947-70E740481C1C}">
                <a14:useLocalDpi xmlns:a14="http://schemas.microsoft.com/office/drawing/2010/main" val="0"/>
              </a:ext>
            </a:extLst>
          </a:blip>
          <a:srcRect b="4529"/>
          <a:stretch/>
        </p:blipFill>
        <p:spPr>
          <a:xfrm>
            <a:off x="7788351" y="2435411"/>
            <a:ext cx="3283800" cy="3135062"/>
          </a:xfrm>
          <a:prstGeom prst="rect">
            <a:avLst/>
          </a:prstGeom>
        </p:spPr>
      </p:pic>
    </p:spTree>
    <p:extLst>
      <p:ext uri="{BB962C8B-B14F-4D97-AF65-F5344CB8AC3E}">
        <p14:creationId xmlns:p14="http://schemas.microsoft.com/office/powerpoint/2010/main" val="3836439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2C54-334C-9D4C-989D-8519E981C419}"/>
              </a:ext>
            </a:extLst>
          </p:cNvPr>
          <p:cNvSpPr>
            <a:spLocks noGrp="1"/>
          </p:cNvSpPr>
          <p:nvPr>
            <p:ph type="title"/>
          </p:nvPr>
        </p:nvSpPr>
        <p:spPr/>
        <p:txBody>
          <a:bodyPr/>
          <a:lstStyle/>
          <a:p>
            <a:pPr algn="ctr"/>
            <a:r>
              <a:rPr lang="en-US" b="1" i="1" dirty="0">
                <a:solidFill>
                  <a:schemeClr val="accent1"/>
                </a:solidFill>
                <a:latin typeface="+mn-lt"/>
              </a:rPr>
              <a:t>CASS4</a:t>
            </a:r>
          </a:p>
        </p:txBody>
      </p:sp>
      <p:pic>
        <p:nvPicPr>
          <p:cNvPr id="15" name="Picture 14">
            <a:extLst>
              <a:ext uri="{FF2B5EF4-FFF2-40B4-BE49-F238E27FC236}">
                <a16:creationId xmlns:a16="http://schemas.microsoft.com/office/drawing/2014/main" id="{5F79F3FF-451B-AC49-91F2-B9298E056304}"/>
              </a:ext>
            </a:extLst>
          </p:cNvPr>
          <p:cNvPicPr>
            <a:picLocks noChangeAspect="1"/>
          </p:cNvPicPr>
          <p:nvPr/>
        </p:nvPicPr>
        <p:blipFill rotWithShape="1">
          <a:blip r:embed="rId3">
            <a:extLst>
              <a:ext uri="{28A0092B-C50C-407E-A947-70E740481C1C}">
                <a14:useLocalDpi xmlns:a14="http://schemas.microsoft.com/office/drawing/2010/main" val="0"/>
              </a:ext>
            </a:extLst>
          </a:blip>
          <a:srcRect l="4835"/>
          <a:stretch/>
        </p:blipFill>
        <p:spPr>
          <a:xfrm>
            <a:off x="1475605" y="1497496"/>
            <a:ext cx="9260404" cy="4937538"/>
          </a:xfrm>
          <a:prstGeom prst="rect">
            <a:avLst/>
          </a:prstGeom>
        </p:spPr>
      </p:pic>
      <p:sp>
        <p:nvSpPr>
          <p:cNvPr id="16" name="Rectangle 15">
            <a:extLst>
              <a:ext uri="{FF2B5EF4-FFF2-40B4-BE49-F238E27FC236}">
                <a16:creationId xmlns:a16="http://schemas.microsoft.com/office/drawing/2014/main" id="{794CD982-DDFE-3043-9F47-E2BE4A23AF85}"/>
              </a:ext>
            </a:extLst>
          </p:cNvPr>
          <p:cNvSpPr/>
          <p:nvPr/>
        </p:nvSpPr>
        <p:spPr>
          <a:xfrm>
            <a:off x="5818892" y="2623930"/>
            <a:ext cx="886707" cy="172625"/>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9326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AC07A-AB04-3A41-ACCD-6F31E45D1C43}"/>
              </a:ext>
            </a:extLst>
          </p:cNvPr>
          <p:cNvSpPr>
            <a:spLocks noGrp="1"/>
          </p:cNvSpPr>
          <p:nvPr>
            <p:ph type="title"/>
          </p:nvPr>
        </p:nvSpPr>
        <p:spPr/>
        <p:txBody>
          <a:bodyPr/>
          <a:lstStyle/>
          <a:p>
            <a:pPr algn="ctr"/>
            <a:r>
              <a:rPr lang="en-US" b="1" i="1" dirty="0">
                <a:solidFill>
                  <a:schemeClr val="accent1"/>
                </a:solidFill>
                <a:latin typeface="+mn-lt"/>
              </a:rPr>
              <a:t>FERMT2</a:t>
            </a:r>
          </a:p>
        </p:txBody>
      </p:sp>
      <p:pic>
        <p:nvPicPr>
          <p:cNvPr id="4" name="Picture 3">
            <a:extLst>
              <a:ext uri="{FF2B5EF4-FFF2-40B4-BE49-F238E27FC236}">
                <a16:creationId xmlns:a16="http://schemas.microsoft.com/office/drawing/2014/main" id="{70484A4C-BFA1-844A-9C21-9272D8BAED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385" y="1995488"/>
            <a:ext cx="10247230" cy="3681412"/>
          </a:xfrm>
          <a:prstGeom prst="rect">
            <a:avLst/>
          </a:prstGeom>
        </p:spPr>
      </p:pic>
      <p:sp>
        <p:nvSpPr>
          <p:cNvPr id="5" name="Rectangle 4">
            <a:extLst>
              <a:ext uri="{FF2B5EF4-FFF2-40B4-BE49-F238E27FC236}">
                <a16:creationId xmlns:a16="http://schemas.microsoft.com/office/drawing/2014/main" id="{6D5C8298-4117-884F-8501-CE827F09D220}"/>
              </a:ext>
            </a:extLst>
          </p:cNvPr>
          <p:cNvSpPr/>
          <p:nvPr/>
        </p:nvSpPr>
        <p:spPr>
          <a:xfrm>
            <a:off x="8414578" y="2805868"/>
            <a:ext cx="930338" cy="253728"/>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2629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9A7F2-1BCD-6E4C-8B05-4FDB39934834}"/>
              </a:ext>
            </a:extLst>
          </p:cNvPr>
          <p:cNvSpPr>
            <a:spLocks noGrp="1"/>
          </p:cNvSpPr>
          <p:nvPr>
            <p:ph type="title"/>
          </p:nvPr>
        </p:nvSpPr>
        <p:spPr>
          <a:xfrm>
            <a:off x="887186" y="85370"/>
            <a:ext cx="10515600" cy="1325563"/>
          </a:xfrm>
        </p:spPr>
        <p:txBody>
          <a:bodyPr/>
          <a:lstStyle/>
          <a:p>
            <a:pPr algn="ctr"/>
            <a:r>
              <a:rPr lang="en-US" b="1" dirty="0">
                <a:solidFill>
                  <a:schemeClr val="accent1"/>
                </a:solidFill>
                <a:latin typeface="+mn-lt"/>
              </a:rPr>
              <a:t>iPSC-derived neural cell types</a:t>
            </a:r>
          </a:p>
        </p:txBody>
      </p:sp>
      <p:sp>
        <p:nvSpPr>
          <p:cNvPr id="3" name="Content Placeholder 2">
            <a:extLst>
              <a:ext uri="{FF2B5EF4-FFF2-40B4-BE49-F238E27FC236}">
                <a16:creationId xmlns:a16="http://schemas.microsoft.com/office/drawing/2014/main" id="{C3534DBA-BE2A-1843-8D9F-586B8AE8B8FC}"/>
              </a:ext>
            </a:extLst>
          </p:cNvPr>
          <p:cNvSpPr>
            <a:spLocks noGrp="1"/>
          </p:cNvSpPr>
          <p:nvPr>
            <p:ph idx="1"/>
          </p:nvPr>
        </p:nvSpPr>
        <p:spPr>
          <a:xfrm>
            <a:off x="5699760" y="2339423"/>
            <a:ext cx="6492240" cy="2863752"/>
          </a:xfrm>
        </p:spPr>
        <p:txBody>
          <a:bodyPr>
            <a:normAutofit/>
          </a:bodyPr>
          <a:lstStyle/>
          <a:p>
            <a:pPr>
              <a:lnSpc>
                <a:spcPct val="110000"/>
              </a:lnSpc>
              <a:spcAft>
                <a:spcPts val="1200"/>
              </a:spcAft>
            </a:pPr>
            <a:r>
              <a:rPr lang="en-US" dirty="0"/>
              <a:t>iPSC-derived neural cell lines: </a:t>
            </a:r>
          </a:p>
          <a:p>
            <a:pPr lvl="1">
              <a:lnSpc>
                <a:spcPct val="110000"/>
              </a:lnSpc>
              <a:spcAft>
                <a:spcPts val="1200"/>
              </a:spcAft>
            </a:pPr>
            <a:r>
              <a:rPr lang="en-US" dirty="0"/>
              <a:t>NPCs, neurons, astrocytes, and microglia </a:t>
            </a:r>
          </a:p>
          <a:p>
            <a:pPr>
              <a:lnSpc>
                <a:spcPct val="110000"/>
              </a:lnSpc>
              <a:spcAft>
                <a:spcPts val="1200"/>
              </a:spcAft>
            </a:pPr>
            <a:r>
              <a:rPr lang="en-US" dirty="0"/>
              <a:t>AD iPSC-derived NPC cell lines (</a:t>
            </a:r>
            <a:r>
              <a:rPr lang="en-US" dirty="0" err="1"/>
              <a:t>Axol</a:t>
            </a:r>
            <a:r>
              <a:rPr lang="en-US" dirty="0"/>
              <a:t>):</a:t>
            </a:r>
          </a:p>
          <a:p>
            <a:pPr lvl="1">
              <a:lnSpc>
                <a:spcPct val="110000"/>
              </a:lnSpc>
              <a:buFont typeface="System Font Regular"/>
              <a:buChar char="-"/>
            </a:pPr>
            <a:r>
              <a:rPr lang="en-US" sz="2200" dirty="0"/>
              <a:t>APOE e4 homozygous; PSEN1 L286V</a:t>
            </a:r>
          </a:p>
        </p:txBody>
      </p:sp>
      <p:pic>
        <p:nvPicPr>
          <p:cNvPr id="15" name="Picture 14">
            <a:extLst>
              <a:ext uri="{FF2B5EF4-FFF2-40B4-BE49-F238E27FC236}">
                <a16:creationId xmlns:a16="http://schemas.microsoft.com/office/drawing/2014/main" id="{FFBBAD7C-4E74-CD4B-A4FB-CE375EFC9BC5}"/>
              </a:ext>
            </a:extLst>
          </p:cNvPr>
          <p:cNvPicPr>
            <a:picLocks noChangeAspect="1"/>
          </p:cNvPicPr>
          <p:nvPr/>
        </p:nvPicPr>
        <p:blipFill>
          <a:blip r:embed="rId3">
            <a:extLst/>
          </a:blip>
          <a:stretch>
            <a:fillRect/>
          </a:stretch>
        </p:blipFill>
        <p:spPr>
          <a:xfrm>
            <a:off x="654057" y="4216236"/>
            <a:ext cx="2121472" cy="2121472"/>
          </a:xfrm>
          <a:prstGeom prst="rect">
            <a:avLst/>
          </a:prstGeom>
        </p:spPr>
      </p:pic>
      <p:sp>
        <p:nvSpPr>
          <p:cNvPr id="16" name="TextBox 15">
            <a:extLst>
              <a:ext uri="{FF2B5EF4-FFF2-40B4-BE49-F238E27FC236}">
                <a16:creationId xmlns:a16="http://schemas.microsoft.com/office/drawing/2014/main" id="{A308C9BE-D4CD-8D42-98D5-051EEDDBF144}"/>
              </a:ext>
            </a:extLst>
          </p:cNvPr>
          <p:cNvSpPr txBox="1"/>
          <p:nvPr/>
        </p:nvSpPr>
        <p:spPr>
          <a:xfrm>
            <a:off x="1462917" y="6337708"/>
            <a:ext cx="872699" cy="369332"/>
          </a:xfrm>
          <a:prstGeom prst="rect">
            <a:avLst/>
          </a:prstGeom>
          <a:noFill/>
        </p:spPr>
        <p:txBody>
          <a:bodyPr wrap="square" rtlCol="0">
            <a:spAutoFit/>
          </a:bodyPr>
          <a:lstStyle/>
          <a:p>
            <a:r>
              <a:rPr lang="en-US" dirty="0"/>
              <a:t>TUJ1</a:t>
            </a:r>
          </a:p>
        </p:txBody>
      </p:sp>
      <p:pic>
        <p:nvPicPr>
          <p:cNvPr id="17" name="Picture 16">
            <a:extLst>
              <a:ext uri="{FF2B5EF4-FFF2-40B4-BE49-F238E27FC236}">
                <a16:creationId xmlns:a16="http://schemas.microsoft.com/office/drawing/2014/main" id="{9BDC111A-73CA-4B45-8873-A21D93D81A79}"/>
              </a:ext>
            </a:extLst>
          </p:cNvPr>
          <p:cNvPicPr>
            <a:picLocks noChangeAspect="1"/>
          </p:cNvPicPr>
          <p:nvPr/>
        </p:nvPicPr>
        <p:blipFill>
          <a:blip r:embed="rId4">
            <a:extLst>
              <a:ext uri="{BEBA8EAE-BF5A-486C-A8C5-ECC9F3942E4B}">
                <a14:imgProps xmlns:a14="http://schemas.microsoft.com/office/drawing/2010/main">
                  <a14:imgLayer>
                    <a14:imgEffect>
                      <a14:brightnessContrast bright="20000" contrast="-20000"/>
                    </a14:imgEffect>
                  </a14:imgLayer>
                </a14:imgProps>
              </a:ext>
            </a:extLst>
          </a:blip>
          <a:stretch>
            <a:fillRect/>
          </a:stretch>
        </p:blipFill>
        <p:spPr>
          <a:xfrm>
            <a:off x="3126498" y="4209326"/>
            <a:ext cx="2128381" cy="2128382"/>
          </a:xfrm>
          <a:prstGeom prst="rect">
            <a:avLst/>
          </a:prstGeom>
        </p:spPr>
      </p:pic>
      <p:sp>
        <p:nvSpPr>
          <p:cNvPr id="18" name="TextBox 17">
            <a:extLst>
              <a:ext uri="{FF2B5EF4-FFF2-40B4-BE49-F238E27FC236}">
                <a16:creationId xmlns:a16="http://schemas.microsoft.com/office/drawing/2014/main" id="{17CBABE1-5D8E-3548-A5C7-1F99537B5D07}"/>
              </a:ext>
            </a:extLst>
          </p:cNvPr>
          <p:cNvSpPr txBox="1"/>
          <p:nvPr/>
        </p:nvSpPr>
        <p:spPr>
          <a:xfrm>
            <a:off x="3484595" y="6337708"/>
            <a:ext cx="1769823" cy="369332"/>
          </a:xfrm>
          <a:prstGeom prst="rect">
            <a:avLst/>
          </a:prstGeom>
          <a:noFill/>
        </p:spPr>
        <p:txBody>
          <a:bodyPr wrap="square" rtlCol="0">
            <a:spAutoFit/>
          </a:bodyPr>
          <a:lstStyle/>
          <a:p>
            <a:r>
              <a:rPr lang="en-US" dirty="0"/>
              <a:t>MAP2/CTIP2</a:t>
            </a:r>
          </a:p>
        </p:txBody>
      </p:sp>
      <p:pic>
        <p:nvPicPr>
          <p:cNvPr id="21" name="Picture 20">
            <a:extLst>
              <a:ext uri="{FF2B5EF4-FFF2-40B4-BE49-F238E27FC236}">
                <a16:creationId xmlns:a16="http://schemas.microsoft.com/office/drawing/2014/main" id="{7D8F53D3-7C9F-5048-A5BA-9990BC7302AE}"/>
              </a:ext>
            </a:extLst>
          </p:cNvPr>
          <p:cNvPicPr>
            <a:picLocks noChangeAspect="1"/>
          </p:cNvPicPr>
          <p:nvPr/>
        </p:nvPicPr>
        <p:blipFill>
          <a:blip r:embed="rId5">
            <a:extLst>
              <a:ext uri="{BEBA8EAE-BF5A-486C-A8C5-ECC9F3942E4B}">
                <a14:imgProps xmlns:a14="http://schemas.microsoft.com/office/drawing/2010/main">
                  <a14:imgLayer>
                    <a14:imgEffect>
                      <a14:brightnessContrast bright="40000" contrast="-40000"/>
                    </a14:imgEffect>
                  </a14:imgLayer>
                </a14:imgProps>
              </a:ext>
            </a:extLst>
          </a:blip>
          <a:stretch>
            <a:fillRect/>
          </a:stretch>
        </p:blipFill>
        <p:spPr>
          <a:xfrm>
            <a:off x="3149687" y="1522074"/>
            <a:ext cx="2104731" cy="2225322"/>
          </a:xfrm>
          <a:prstGeom prst="rect">
            <a:avLst/>
          </a:prstGeom>
        </p:spPr>
      </p:pic>
      <p:sp>
        <p:nvSpPr>
          <p:cNvPr id="22" name="TextBox 21">
            <a:extLst>
              <a:ext uri="{FF2B5EF4-FFF2-40B4-BE49-F238E27FC236}">
                <a16:creationId xmlns:a16="http://schemas.microsoft.com/office/drawing/2014/main" id="{6DC1B2B6-94E1-C44C-AA06-D3B909B40CBF}"/>
              </a:ext>
            </a:extLst>
          </p:cNvPr>
          <p:cNvSpPr txBox="1"/>
          <p:nvPr/>
        </p:nvSpPr>
        <p:spPr>
          <a:xfrm>
            <a:off x="3651262" y="3771299"/>
            <a:ext cx="1078851" cy="369332"/>
          </a:xfrm>
          <a:prstGeom prst="rect">
            <a:avLst/>
          </a:prstGeom>
          <a:noFill/>
        </p:spPr>
        <p:txBody>
          <a:bodyPr wrap="square" rtlCol="0">
            <a:spAutoFit/>
          </a:bodyPr>
          <a:lstStyle/>
          <a:p>
            <a:r>
              <a:rPr lang="en-US" dirty="0" err="1"/>
              <a:t>Nestin</a:t>
            </a:r>
            <a:endParaRPr lang="en-US" dirty="0"/>
          </a:p>
        </p:txBody>
      </p:sp>
      <p:pic>
        <p:nvPicPr>
          <p:cNvPr id="23" name="Picture 22">
            <a:extLst>
              <a:ext uri="{FF2B5EF4-FFF2-40B4-BE49-F238E27FC236}">
                <a16:creationId xmlns:a16="http://schemas.microsoft.com/office/drawing/2014/main" id="{C19C412D-9C59-3748-BF2C-DC64F3BA44F3}"/>
              </a:ext>
            </a:extLst>
          </p:cNvPr>
          <p:cNvPicPr>
            <a:picLocks noChangeAspect="1"/>
          </p:cNvPicPr>
          <p:nvPr/>
        </p:nvPicPr>
        <p:blipFill rotWithShape="1">
          <a:blip r:embed="rId6">
            <a:extLst>
              <a:ext uri="{28A0092B-C50C-407E-A947-70E740481C1C}">
                <a14:useLocalDpi xmlns:a14="http://schemas.microsoft.com/office/drawing/2010/main" val="0"/>
              </a:ext>
            </a:extLst>
          </a:blip>
          <a:srcRect r="50902" b="49522"/>
          <a:stretch/>
        </p:blipFill>
        <p:spPr bwMode="auto">
          <a:xfrm>
            <a:off x="654057" y="1492578"/>
            <a:ext cx="2383443" cy="2369433"/>
          </a:xfrm>
          <a:prstGeom prst="rect">
            <a:avLst/>
          </a:prstGeom>
          <a:noFill/>
          <a:ln>
            <a:noFill/>
          </a:ln>
        </p:spPr>
      </p:pic>
      <p:sp>
        <p:nvSpPr>
          <p:cNvPr id="24" name="TextBox 23">
            <a:extLst>
              <a:ext uri="{FF2B5EF4-FFF2-40B4-BE49-F238E27FC236}">
                <a16:creationId xmlns:a16="http://schemas.microsoft.com/office/drawing/2014/main" id="{E6FD4513-0E32-964F-B3B5-0B0DE73A3515}"/>
              </a:ext>
            </a:extLst>
          </p:cNvPr>
          <p:cNvSpPr txBox="1"/>
          <p:nvPr/>
        </p:nvSpPr>
        <p:spPr>
          <a:xfrm>
            <a:off x="1015823" y="3771299"/>
            <a:ext cx="1973341" cy="369332"/>
          </a:xfrm>
          <a:prstGeom prst="rect">
            <a:avLst/>
          </a:prstGeom>
          <a:noFill/>
        </p:spPr>
        <p:txBody>
          <a:bodyPr wrap="square" rtlCol="0">
            <a:spAutoFit/>
          </a:bodyPr>
          <a:lstStyle/>
          <a:p>
            <a:r>
              <a:rPr lang="en-US" dirty="0"/>
              <a:t>Flow cytometry</a:t>
            </a:r>
          </a:p>
        </p:txBody>
      </p:sp>
      <p:sp>
        <p:nvSpPr>
          <p:cNvPr id="25" name="TextBox 24">
            <a:extLst>
              <a:ext uri="{FF2B5EF4-FFF2-40B4-BE49-F238E27FC236}">
                <a16:creationId xmlns:a16="http://schemas.microsoft.com/office/drawing/2014/main" id="{EB87EB02-AE9C-B549-B213-F88ED5B669B1}"/>
              </a:ext>
            </a:extLst>
          </p:cNvPr>
          <p:cNvSpPr txBox="1"/>
          <p:nvPr/>
        </p:nvSpPr>
        <p:spPr>
          <a:xfrm>
            <a:off x="127239" y="1180100"/>
            <a:ext cx="370614" cy="461665"/>
          </a:xfrm>
          <a:prstGeom prst="rect">
            <a:avLst/>
          </a:prstGeom>
          <a:noFill/>
        </p:spPr>
        <p:txBody>
          <a:bodyPr wrap="none" rtlCol="0">
            <a:spAutoFit/>
          </a:bodyPr>
          <a:lstStyle/>
          <a:p>
            <a:r>
              <a:rPr lang="en-US" sz="2400" b="1" dirty="0"/>
              <a:t>A</a:t>
            </a:r>
          </a:p>
        </p:txBody>
      </p:sp>
      <p:sp>
        <p:nvSpPr>
          <p:cNvPr id="26" name="TextBox 25">
            <a:extLst>
              <a:ext uri="{FF2B5EF4-FFF2-40B4-BE49-F238E27FC236}">
                <a16:creationId xmlns:a16="http://schemas.microsoft.com/office/drawing/2014/main" id="{06DC9A39-C173-C343-BB3F-2C58F05EB71E}"/>
              </a:ext>
            </a:extLst>
          </p:cNvPr>
          <p:cNvSpPr txBox="1"/>
          <p:nvPr/>
        </p:nvSpPr>
        <p:spPr>
          <a:xfrm>
            <a:off x="193674" y="3877192"/>
            <a:ext cx="370614" cy="461665"/>
          </a:xfrm>
          <a:prstGeom prst="rect">
            <a:avLst/>
          </a:prstGeom>
          <a:noFill/>
        </p:spPr>
        <p:txBody>
          <a:bodyPr wrap="square" rtlCol="0">
            <a:spAutoFit/>
          </a:bodyPr>
          <a:lstStyle/>
          <a:p>
            <a:r>
              <a:rPr lang="en-US" sz="2400" b="1" dirty="0"/>
              <a:t>B</a:t>
            </a:r>
          </a:p>
        </p:txBody>
      </p:sp>
    </p:spTree>
    <p:extLst>
      <p:ext uri="{BB962C8B-B14F-4D97-AF65-F5344CB8AC3E}">
        <p14:creationId xmlns:p14="http://schemas.microsoft.com/office/powerpoint/2010/main" val="2534358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93D2D6-0CC5-894F-83DE-73D6E5878AA7}"/>
              </a:ext>
            </a:extLst>
          </p:cNvPr>
          <p:cNvPicPr>
            <a:picLocks noChangeAspect="1"/>
          </p:cNvPicPr>
          <p:nvPr/>
        </p:nvPicPr>
        <p:blipFill rotWithShape="1">
          <a:blip r:embed="rId2"/>
          <a:srcRect l="28938" t="31549" r="66897" b="38649"/>
          <a:stretch/>
        </p:blipFill>
        <p:spPr>
          <a:xfrm>
            <a:off x="5158569" y="2303827"/>
            <a:ext cx="1182372" cy="2820209"/>
          </a:xfrm>
          <a:prstGeom prst="rect">
            <a:avLst/>
          </a:prstGeom>
        </p:spPr>
      </p:pic>
      <p:pic>
        <p:nvPicPr>
          <p:cNvPr id="5" name="Content Placeholder 4">
            <a:extLst>
              <a:ext uri="{FF2B5EF4-FFF2-40B4-BE49-F238E27FC236}">
                <a16:creationId xmlns:a16="http://schemas.microsoft.com/office/drawing/2014/main" id="{AB8F6771-57A2-5A42-93D6-322004391C4B}"/>
              </a:ext>
            </a:extLst>
          </p:cNvPr>
          <p:cNvPicPr>
            <a:picLocks noGrp="1" noChangeAspect="1"/>
          </p:cNvPicPr>
          <p:nvPr>
            <p:ph idx="1"/>
          </p:nvPr>
        </p:nvPicPr>
        <p:blipFill rotWithShape="1">
          <a:blip r:embed="rId3"/>
          <a:srcRect r="16120" b="16355"/>
          <a:stretch/>
        </p:blipFill>
        <p:spPr>
          <a:xfrm>
            <a:off x="6744194" y="1717889"/>
            <a:ext cx="4430536" cy="4418143"/>
          </a:xfrm>
        </p:spPr>
      </p:pic>
      <p:sp>
        <p:nvSpPr>
          <p:cNvPr id="10" name="Rectangle 9">
            <a:extLst>
              <a:ext uri="{FF2B5EF4-FFF2-40B4-BE49-F238E27FC236}">
                <a16:creationId xmlns:a16="http://schemas.microsoft.com/office/drawing/2014/main" id="{5DE62007-9721-294D-9C06-092146FE549B}"/>
              </a:ext>
            </a:extLst>
          </p:cNvPr>
          <p:cNvSpPr/>
          <p:nvPr/>
        </p:nvSpPr>
        <p:spPr>
          <a:xfrm>
            <a:off x="6744194" y="1532568"/>
            <a:ext cx="1081628" cy="1146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4">
            <a:extLst>
              <a:ext uri="{FF2B5EF4-FFF2-40B4-BE49-F238E27FC236}">
                <a16:creationId xmlns:a16="http://schemas.microsoft.com/office/drawing/2014/main" id="{D8BF4653-D830-3A46-9752-D98E3FC3EAAA}"/>
              </a:ext>
            </a:extLst>
          </p:cNvPr>
          <p:cNvPicPr>
            <a:picLocks noChangeAspect="1"/>
          </p:cNvPicPr>
          <p:nvPr/>
        </p:nvPicPr>
        <p:blipFill rotWithShape="1">
          <a:blip r:embed="rId3"/>
          <a:srcRect l="6369" t="1" r="79345" b="81994"/>
          <a:stretch/>
        </p:blipFill>
        <p:spPr>
          <a:xfrm>
            <a:off x="11005750" y="1543098"/>
            <a:ext cx="880027" cy="1109144"/>
          </a:xfrm>
          <a:prstGeom prst="rect">
            <a:avLst/>
          </a:prstGeom>
        </p:spPr>
      </p:pic>
      <p:sp>
        <p:nvSpPr>
          <p:cNvPr id="2" name="Title 1">
            <a:extLst>
              <a:ext uri="{FF2B5EF4-FFF2-40B4-BE49-F238E27FC236}">
                <a16:creationId xmlns:a16="http://schemas.microsoft.com/office/drawing/2014/main" id="{4E141A0B-AD97-8E41-8456-F419DF92537B}"/>
              </a:ext>
            </a:extLst>
          </p:cNvPr>
          <p:cNvSpPr>
            <a:spLocks noGrp="1"/>
          </p:cNvSpPr>
          <p:nvPr>
            <p:ph type="title"/>
          </p:nvPr>
        </p:nvSpPr>
        <p:spPr>
          <a:xfrm>
            <a:off x="813604" y="199432"/>
            <a:ext cx="10502987" cy="1325563"/>
          </a:xfrm>
        </p:spPr>
        <p:txBody>
          <a:bodyPr>
            <a:normAutofit/>
          </a:bodyPr>
          <a:lstStyle/>
          <a:p>
            <a:pPr algn="ctr"/>
            <a:r>
              <a:rPr lang="en-US" sz="4200" b="1" dirty="0">
                <a:solidFill>
                  <a:schemeClr val="accent1"/>
                </a:solidFill>
                <a:latin typeface="+mn-lt"/>
              </a:rPr>
              <a:t>RNA-</a:t>
            </a:r>
            <a:r>
              <a:rPr lang="en-US" sz="4200" b="1" dirty="0" err="1">
                <a:solidFill>
                  <a:schemeClr val="accent1"/>
                </a:solidFill>
                <a:latin typeface="+mn-lt"/>
              </a:rPr>
              <a:t>seq</a:t>
            </a:r>
            <a:r>
              <a:rPr lang="en-US" sz="4200" b="1" dirty="0">
                <a:solidFill>
                  <a:schemeClr val="accent1"/>
                </a:solidFill>
                <a:latin typeface="+mn-lt"/>
              </a:rPr>
              <a:t>: PCA and correlation heatmap</a:t>
            </a:r>
          </a:p>
        </p:txBody>
      </p:sp>
      <p:sp>
        <p:nvSpPr>
          <p:cNvPr id="11" name="TextBox 10">
            <a:extLst>
              <a:ext uri="{FF2B5EF4-FFF2-40B4-BE49-F238E27FC236}">
                <a16:creationId xmlns:a16="http://schemas.microsoft.com/office/drawing/2014/main" id="{ACD6F652-73F5-3E4E-8591-61E6A3D91A80}"/>
              </a:ext>
            </a:extLst>
          </p:cNvPr>
          <p:cNvSpPr txBox="1"/>
          <p:nvPr/>
        </p:nvSpPr>
        <p:spPr>
          <a:xfrm>
            <a:off x="2718246" y="5951366"/>
            <a:ext cx="1136850" cy="369332"/>
          </a:xfrm>
          <a:prstGeom prst="rect">
            <a:avLst/>
          </a:prstGeom>
          <a:noFill/>
        </p:spPr>
        <p:txBody>
          <a:bodyPr wrap="none" rtlCol="0">
            <a:spAutoFit/>
          </a:bodyPr>
          <a:lstStyle/>
          <a:p>
            <a:r>
              <a:rPr lang="en-US" dirty="0"/>
              <a:t>PC1 (33%)</a:t>
            </a:r>
          </a:p>
        </p:txBody>
      </p:sp>
      <p:sp>
        <p:nvSpPr>
          <p:cNvPr id="12" name="TextBox 11">
            <a:extLst>
              <a:ext uri="{FF2B5EF4-FFF2-40B4-BE49-F238E27FC236}">
                <a16:creationId xmlns:a16="http://schemas.microsoft.com/office/drawing/2014/main" id="{762AA8FF-81E2-D645-A28D-22AA9DDCCEE7}"/>
              </a:ext>
            </a:extLst>
          </p:cNvPr>
          <p:cNvSpPr txBox="1"/>
          <p:nvPr/>
        </p:nvSpPr>
        <p:spPr>
          <a:xfrm rot="16200000">
            <a:off x="560157" y="3742294"/>
            <a:ext cx="1136850" cy="369332"/>
          </a:xfrm>
          <a:prstGeom prst="rect">
            <a:avLst/>
          </a:prstGeom>
          <a:noFill/>
        </p:spPr>
        <p:txBody>
          <a:bodyPr wrap="none" rtlCol="0">
            <a:spAutoFit/>
          </a:bodyPr>
          <a:lstStyle/>
          <a:p>
            <a:r>
              <a:rPr lang="en-US" dirty="0"/>
              <a:t>PC2 (20%)</a:t>
            </a:r>
          </a:p>
        </p:txBody>
      </p:sp>
      <p:pic>
        <p:nvPicPr>
          <p:cNvPr id="14" name="Picture 13">
            <a:extLst>
              <a:ext uri="{FF2B5EF4-FFF2-40B4-BE49-F238E27FC236}">
                <a16:creationId xmlns:a16="http://schemas.microsoft.com/office/drawing/2014/main" id="{0F3A8796-DE61-7F40-9281-FA165123DDE4}"/>
              </a:ext>
            </a:extLst>
          </p:cNvPr>
          <p:cNvPicPr>
            <a:picLocks noChangeAspect="1"/>
          </p:cNvPicPr>
          <p:nvPr/>
        </p:nvPicPr>
        <p:blipFill rotWithShape="1">
          <a:blip r:embed="rId4"/>
          <a:srcRect l="1123" r="71552" b="3642"/>
          <a:stretch/>
        </p:blipFill>
        <p:spPr>
          <a:xfrm>
            <a:off x="1430543" y="1910127"/>
            <a:ext cx="3431585" cy="4033666"/>
          </a:xfrm>
          <a:prstGeom prst="rect">
            <a:avLst/>
          </a:prstGeom>
        </p:spPr>
      </p:pic>
    </p:spTree>
    <p:extLst>
      <p:ext uri="{BB962C8B-B14F-4D97-AF65-F5344CB8AC3E}">
        <p14:creationId xmlns:p14="http://schemas.microsoft.com/office/powerpoint/2010/main" val="2189693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0066CC"/>
                </a:solidFill>
                <a:effectLst>
                  <a:outerShdw blurRad="38100" dist="38100" dir="2700000" algn="tl">
                    <a:srgbClr val="C0C0C0"/>
                  </a:outerShdw>
                </a:effectLst>
              </a:rPr>
              <a:t>‘</a:t>
            </a:r>
            <a:r>
              <a:rPr lang="en-US" sz="4000" b="1" i="1" dirty="0">
                <a:solidFill>
                  <a:schemeClr val="accent1"/>
                </a:solidFill>
              </a:rPr>
              <a:t>SORL1</a:t>
            </a:r>
            <a:r>
              <a:rPr lang="en-US" sz="4000" b="1" dirty="0">
                <a:solidFill>
                  <a:srgbClr val="0066CC"/>
                </a:solidFill>
                <a:effectLst>
                  <a:outerShdw blurRad="38100" dist="38100" dir="2700000" algn="tl">
                    <a:srgbClr val="C0C0C0"/>
                  </a:outerShdw>
                </a:effectLst>
              </a:rPr>
              <a:t>’</a:t>
            </a:r>
            <a:r>
              <a:rPr lang="en-US" sz="4000" b="1" dirty="0">
                <a:solidFill>
                  <a:schemeClr val="accent1"/>
                </a:solidFill>
              </a:rPr>
              <a:t> (sentinel </a:t>
            </a:r>
            <a:r>
              <a:rPr lang="cs-CZ" sz="4000" b="1" dirty="0">
                <a:solidFill>
                  <a:schemeClr val="accent1"/>
                </a:solidFill>
              </a:rPr>
              <a:t>rs11218343)</a:t>
            </a:r>
            <a:r>
              <a:rPr lang="en-US" sz="4000" b="1" dirty="0">
                <a:solidFill>
                  <a:schemeClr val="accent1"/>
                </a:solidFill>
              </a:rPr>
              <a:t/>
            </a:r>
            <a:br>
              <a:rPr lang="en-US" sz="4000" b="1" dirty="0">
                <a:solidFill>
                  <a:schemeClr val="accent1"/>
                </a:solidFill>
              </a:rPr>
            </a:br>
            <a:r>
              <a:rPr lang="en-US" sz="2400" b="1" i="1" dirty="0">
                <a:solidFill>
                  <a:schemeClr val="accent1"/>
                </a:solidFill>
              </a:rPr>
              <a:t>closest gene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2831592"/>
            <a:ext cx="10515600" cy="3195438"/>
          </a:xfrm>
        </p:spPr>
      </p:pic>
      <p:cxnSp>
        <p:nvCxnSpPr>
          <p:cNvPr id="5" name="Straight Connector 4"/>
          <p:cNvCxnSpPr/>
          <p:nvPr/>
        </p:nvCxnSpPr>
        <p:spPr>
          <a:xfrm flipH="1">
            <a:off x="2691522" y="2966936"/>
            <a:ext cx="12768" cy="207199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505036" y="2462260"/>
            <a:ext cx="1174168" cy="369332"/>
          </a:xfrm>
          <a:prstGeom prst="rect">
            <a:avLst/>
          </a:prstGeom>
        </p:spPr>
        <p:txBody>
          <a:bodyPr wrap="none">
            <a:spAutoFit/>
          </a:bodyPr>
          <a:lstStyle/>
          <a:p>
            <a:r>
              <a:rPr lang="is-IS" b="1">
                <a:solidFill>
                  <a:schemeClr val="accent1"/>
                </a:solidFill>
                <a:latin typeface="+mj-lt"/>
              </a:rPr>
              <a:t>rs2282647</a:t>
            </a:r>
            <a:endParaRPr lang="en-US" b="1" dirty="0">
              <a:latin typeface="+mj-lt"/>
            </a:endParaRPr>
          </a:p>
        </p:txBody>
      </p:sp>
    </p:spTree>
    <p:extLst>
      <p:ext uri="{BB962C8B-B14F-4D97-AF65-F5344CB8AC3E}">
        <p14:creationId xmlns:p14="http://schemas.microsoft.com/office/powerpoint/2010/main" val="256670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521613" y="523338"/>
            <a:ext cx="10328905" cy="6037862"/>
          </a:xfrm>
          <a:prstGeom prst="rect">
            <a:avLst/>
          </a:prstGeom>
        </p:spPr>
      </p:pic>
      <p:cxnSp>
        <p:nvCxnSpPr>
          <p:cNvPr id="45" name="Straight Arrow Connector 44"/>
          <p:cNvCxnSpPr>
            <a:cxnSpLocks/>
          </p:cNvCxnSpPr>
          <p:nvPr/>
        </p:nvCxnSpPr>
        <p:spPr bwMode="auto">
          <a:xfrm flipH="1" flipV="1">
            <a:off x="1876149" y="1988794"/>
            <a:ext cx="969197" cy="1"/>
          </a:xfrm>
          <a:prstGeom prst="straightConnector1">
            <a:avLst/>
          </a:prstGeom>
          <a:solidFill>
            <a:schemeClr val="accent1"/>
          </a:solidFill>
          <a:ln w="57150" cap="flat" cmpd="sng" algn="ctr">
            <a:solidFill>
              <a:srgbClr val="C00000"/>
            </a:solidFill>
            <a:prstDash val="solid"/>
            <a:round/>
            <a:headEnd type="none" w="med" len="med"/>
            <a:tailEnd type="triangle"/>
          </a:ln>
          <a:effectLst/>
        </p:spPr>
      </p:cxnSp>
      <p:sp>
        <p:nvSpPr>
          <p:cNvPr id="48" name="TextBox 47"/>
          <p:cNvSpPr txBox="1"/>
          <p:nvPr/>
        </p:nvSpPr>
        <p:spPr>
          <a:xfrm>
            <a:off x="427493" y="473643"/>
            <a:ext cx="1004186" cy="369332"/>
          </a:xfrm>
          <a:prstGeom prst="rect">
            <a:avLst/>
          </a:prstGeom>
          <a:noFill/>
        </p:spPr>
        <p:txBody>
          <a:bodyPr wrap="none" rtlCol="0">
            <a:spAutoFit/>
          </a:bodyPr>
          <a:lstStyle/>
          <a:p>
            <a:pPr algn="ctr"/>
            <a:r>
              <a:rPr lang="en-US" b="1" dirty="0">
                <a:effectLst>
                  <a:outerShdw blurRad="38100" dist="38100" dir="2700000" algn="tl">
                    <a:srgbClr val="000000">
                      <a:alpha val="43137"/>
                    </a:srgbClr>
                  </a:outerShdw>
                </a:effectLst>
              </a:rPr>
              <a:t>RNA-</a:t>
            </a:r>
            <a:r>
              <a:rPr lang="en-US" b="1" dirty="0" err="1">
                <a:effectLst>
                  <a:outerShdw blurRad="38100" dist="38100" dir="2700000" algn="tl">
                    <a:srgbClr val="000000">
                      <a:alpha val="43137"/>
                    </a:srgbClr>
                  </a:outerShdw>
                </a:effectLst>
              </a:rPr>
              <a:t>seq</a:t>
            </a:r>
            <a:endParaRPr lang="en-US" b="1" dirty="0">
              <a:effectLst>
                <a:outerShdw blurRad="38100" dist="38100" dir="2700000" algn="tl">
                  <a:srgbClr val="000000">
                    <a:alpha val="43137"/>
                  </a:srgbClr>
                </a:outerShdw>
              </a:effectLst>
            </a:endParaRPr>
          </a:p>
        </p:txBody>
      </p:sp>
      <p:cxnSp>
        <p:nvCxnSpPr>
          <p:cNvPr id="9" name="Straight Arrow Connector 8"/>
          <p:cNvCxnSpPr/>
          <p:nvPr/>
        </p:nvCxnSpPr>
        <p:spPr bwMode="auto">
          <a:xfrm flipV="1">
            <a:off x="9667856" y="965226"/>
            <a:ext cx="815235" cy="263356"/>
          </a:xfrm>
          <a:prstGeom prst="straightConnector1">
            <a:avLst/>
          </a:prstGeom>
          <a:solidFill>
            <a:schemeClr val="accent1"/>
          </a:solidFill>
          <a:ln w="57150" cap="flat" cmpd="sng" algn="ctr">
            <a:solidFill>
              <a:srgbClr val="C00000"/>
            </a:solidFill>
            <a:prstDash val="solid"/>
            <a:round/>
            <a:headEnd type="none" w="med" len="med"/>
            <a:tailEnd type="triangle"/>
          </a:ln>
          <a:effectLst/>
        </p:spPr>
      </p:cxnSp>
      <p:sp>
        <p:nvSpPr>
          <p:cNvPr id="10" name="TextBox 9"/>
          <p:cNvSpPr txBox="1"/>
          <p:nvPr/>
        </p:nvSpPr>
        <p:spPr>
          <a:xfrm>
            <a:off x="10488122" y="523338"/>
            <a:ext cx="1440587" cy="646331"/>
          </a:xfrm>
          <a:prstGeom prst="rect">
            <a:avLst/>
          </a:prstGeom>
          <a:noFill/>
        </p:spPr>
        <p:txBody>
          <a:bodyPr wrap="none" rtlCol="0">
            <a:spAutoFit/>
          </a:bodyPr>
          <a:lstStyle/>
          <a:p>
            <a:pPr algn="ctr"/>
            <a:r>
              <a:rPr lang="en-US" b="1" dirty="0" err="1">
                <a:effectLst>
                  <a:outerShdw blurRad="38100" dist="38100" dir="2700000" algn="tl">
                    <a:srgbClr val="000000">
                      <a:alpha val="43137"/>
                    </a:srgbClr>
                  </a:outerShdw>
                </a:effectLst>
              </a:rPr>
              <a:t>eQTLs</a:t>
            </a:r>
            <a:r>
              <a:rPr lang="en-US" b="1" dirty="0">
                <a:effectLst>
                  <a:outerShdw blurRad="38100" dist="38100" dir="2700000" algn="tl">
                    <a:srgbClr val="000000">
                      <a:alpha val="43137"/>
                    </a:srgbClr>
                  </a:outerShdw>
                </a:effectLst>
              </a:rPr>
              <a:t> / </a:t>
            </a:r>
            <a:r>
              <a:rPr lang="en-US" b="1" dirty="0" err="1">
                <a:effectLst>
                  <a:outerShdw blurRad="38100" dist="38100" dir="2700000" algn="tl">
                    <a:srgbClr val="000000">
                      <a:alpha val="43137"/>
                    </a:srgbClr>
                  </a:outerShdw>
                </a:effectLst>
              </a:rPr>
              <a:t>GTEx</a:t>
            </a:r>
            <a:endParaRPr lang="en-US" b="1" dirty="0">
              <a:effectLst>
                <a:outerShdw blurRad="38100" dist="38100" dir="2700000" algn="tl">
                  <a:srgbClr val="000000">
                    <a:alpha val="43137"/>
                  </a:srgbClr>
                </a:outerShdw>
              </a:effectLst>
            </a:endParaRPr>
          </a:p>
          <a:p>
            <a:pPr algn="ctr"/>
            <a:r>
              <a:rPr lang="en-US" b="1" dirty="0">
                <a:effectLst>
                  <a:outerShdw blurRad="38100" dist="38100" dir="2700000" algn="tl">
                    <a:srgbClr val="000000">
                      <a:alpha val="43137"/>
                    </a:srgbClr>
                  </a:outerShdw>
                </a:effectLst>
              </a:rPr>
              <a:t>ENCODE</a:t>
            </a:r>
          </a:p>
        </p:txBody>
      </p:sp>
      <p:sp>
        <p:nvSpPr>
          <p:cNvPr id="13" name="TextBox 12"/>
          <p:cNvSpPr txBox="1"/>
          <p:nvPr/>
        </p:nvSpPr>
        <p:spPr>
          <a:xfrm>
            <a:off x="1414843" y="3048217"/>
            <a:ext cx="1840440" cy="646331"/>
          </a:xfrm>
          <a:prstGeom prst="rect">
            <a:avLst/>
          </a:prstGeom>
          <a:solidFill>
            <a:schemeClr val="bg1"/>
          </a:solidFill>
        </p:spPr>
        <p:txBody>
          <a:bodyPr wrap="none" rtlCol="0">
            <a:spAutoFit/>
          </a:bodyPr>
          <a:lstStyle/>
          <a:p>
            <a:pPr algn="ctr"/>
            <a:r>
              <a:rPr lang="en-US" b="1" dirty="0">
                <a:effectLst>
                  <a:outerShdw blurRad="38100" dist="38100" dir="2700000" algn="tl">
                    <a:srgbClr val="000000">
                      <a:alpha val="43137"/>
                    </a:srgbClr>
                  </a:outerShdw>
                </a:effectLst>
              </a:rPr>
              <a:t>CRISPR-mediated</a:t>
            </a:r>
          </a:p>
          <a:p>
            <a:pPr algn="ctr"/>
            <a:r>
              <a:rPr lang="en-US" b="1" dirty="0">
                <a:effectLst>
                  <a:outerShdw blurRad="38100" dist="38100" dir="2700000" algn="tl">
                    <a:srgbClr val="000000">
                      <a:alpha val="43137"/>
                    </a:srgbClr>
                  </a:outerShdw>
                </a:effectLst>
              </a:rPr>
              <a:t>deletions</a:t>
            </a:r>
          </a:p>
        </p:txBody>
      </p:sp>
      <p:pic>
        <p:nvPicPr>
          <p:cNvPr id="12" name="Picture 11">
            <a:extLst>
              <a:ext uri="{FF2B5EF4-FFF2-40B4-BE49-F238E27FC236}">
                <a16:creationId xmlns:a16="http://schemas.microsoft.com/office/drawing/2014/main" id="{5D359CDF-54A8-E349-BF4A-700EEF70C8D2}"/>
              </a:ext>
            </a:extLst>
          </p:cNvPr>
          <p:cNvPicPr>
            <a:picLocks noChangeAspect="1"/>
          </p:cNvPicPr>
          <p:nvPr/>
        </p:nvPicPr>
        <p:blipFill rotWithShape="1">
          <a:blip r:embed="rId4"/>
          <a:srcRect t="-1" r="26582" b="26746"/>
          <a:stretch/>
        </p:blipFill>
        <p:spPr>
          <a:xfrm>
            <a:off x="170870" y="959089"/>
            <a:ext cx="1674954" cy="1671222"/>
          </a:xfrm>
          <a:prstGeom prst="rect">
            <a:avLst/>
          </a:prstGeom>
        </p:spPr>
      </p:pic>
      <p:sp>
        <p:nvSpPr>
          <p:cNvPr id="5" name="Rectangle 4">
            <a:extLst>
              <a:ext uri="{FF2B5EF4-FFF2-40B4-BE49-F238E27FC236}">
                <a16:creationId xmlns:a16="http://schemas.microsoft.com/office/drawing/2014/main" id="{5DC8400C-C739-A94B-B649-49CE1895846D}"/>
              </a:ext>
            </a:extLst>
          </p:cNvPr>
          <p:cNvSpPr/>
          <p:nvPr/>
        </p:nvSpPr>
        <p:spPr>
          <a:xfrm>
            <a:off x="9258300" y="4025900"/>
            <a:ext cx="2336800" cy="35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AB0E164-FA5C-4B4C-A9C0-25F3DCF40A8C}"/>
              </a:ext>
            </a:extLst>
          </p:cNvPr>
          <p:cNvSpPr txBox="1"/>
          <p:nvPr/>
        </p:nvSpPr>
        <p:spPr>
          <a:xfrm>
            <a:off x="9252069" y="3950613"/>
            <a:ext cx="2335960" cy="430887"/>
          </a:xfrm>
          <a:prstGeom prst="rect">
            <a:avLst/>
          </a:prstGeom>
          <a:noFill/>
        </p:spPr>
        <p:txBody>
          <a:bodyPr wrap="none" rtlCol="0">
            <a:spAutoFit/>
          </a:bodyPr>
          <a:lstStyle/>
          <a:p>
            <a:pPr algn="ctr"/>
            <a:r>
              <a:rPr lang="en-US" sz="2200" b="1" dirty="0">
                <a:effectLst>
                  <a:outerShdw blurRad="38100" dist="38100" dir="2700000" algn="tl">
                    <a:srgbClr val="000000">
                      <a:alpha val="43137"/>
                    </a:srgbClr>
                  </a:outerShdw>
                </a:effectLst>
              </a:rPr>
              <a:t>Luciferase / MPRA</a:t>
            </a:r>
          </a:p>
        </p:txBody>
      </p:sp>
    </p:spTree>
    <p:extLst>
      <p:ext uri="{BB962C8B-B14F-4D97-AF65-F5344CB8AC3E}">
        <p14:creationId xmlns:p14="http://schemas.microsoft.com/office/powerpoint/2010/main" val="779158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alphaModFix/>
          </a:blip>
          <a:srcRect l="20608" t="16686" r="2608" b="18835"/>
          <a:stretch/>
        </p:blipFill>
        <p:spPr>
          <a:xfrm>
            <a:off x="282387" y="1123608"/>
            <a:ext cx="11715950" cy="5534196"/>
          </a:xfrm>
          <a:prstGeom prst="rect">
            <a:avLst/>
          </a:prstGeom>
        </p:spPr>
      </p:pic>
      <p:sp>
        <p:nvSpPr>
          <p:cNvPr id="1921026" name="Rectangle 2"/>
          <p:cNvSpPr>
            <a:spLocks noChangeArrowheads="1"/>
          </p:cNvSpPr>
          <p:nvPr/>
        </p:nvSpPr>
        <p:spPr bwMode="auto">
          <a:xfrm>
            <a:off x="1174794" y="234607"/>
            <a:ext cx="9931136" cy="889001"/>
          </a:xfrm>
          <a:prstGeom prst="rect">
            <a:avLst/>
          </a:prstGeom>
          <a:noFill/>
          <a:ln w="9525">
            <a:noFill/>
            <a:miter lim="800000"/>
            <a:headEnd/>
            <a:tailEnd/>
          </a:ln>
          <a:effectLst/>
        </p:spPr>
        <p:txBody>
          <a:bodyPr lIns="108850" tIns="54425" rIns="108850" bIns="54425" anchor="ctr"/>
          <a:lstStyle/>
          <a:p>
            <a:pPr algn="ctr" defTabSz="1088717">
              <a:defRPr/>
            </a:pPr>
            <a:r>
              <a:rPr lang="en-US" sz="4400" b="1" dirty="0">
                <a:solidFill>
                  <a:srgbClr val="0066CC"/>
                </a:solidFill>
                <a:effectLst>
                  <a:outerShdw blurRad="38100" dist="38100" dir="2700000" algn="tl">
                    <a:srgbClr val="C0C0C0"/>
                  </a:outerShdw>
                </a:effectLst>
                <a:latin typeface="Calibri" panose="020F0502020204030204" pitchFamily="34" charset="0"/>
                <a:cs typeface="Arial" charset="0"/>
              </a:rPr>
              <a:t>Acknowledgements</a:t>
            </a:r>
          </a:p>
        </p:txBody>
      </p:sp>
      <p:sp>
        <p:nvSpPr>
          <p:cNvPr id="96259" name="Text Box 5"/>
          <p:cNvSpPr txBox="1">
            <a:spLocks noChangeArrowheads="1"/>
          </p:cNvSpPr>
          <p:nvPr/>
        </p:nvSpPr>
        <p:spPr bwMode="auto">
          <a:xfrm>
            <a:off x="1174794" y="1880978"/>
            <a:ext cx="2697089" cy="3539430"/>
          </a:xfrm>
          <a:prstGeom prst="rect">
            <a:avLst/>
          </a:prstGeom>
          <a:solidFill>
            <a:schemeClr val="bg1"/>
          </a:solidFill>
          <a:ln>
            <a:noFill/>
          </a:ln>
          <a:extLst/>
        </p:spPr>
        <p:txBody>
          <a:bodyPr wrap="square">
            <a:spAutoFit/>
          </a:bodyPr>
          <a:lstStyle>
            <a:lvl1pPr>
              <a:defRPr sz="4800">
                <a:solidFill>
                  <a:schemeClr val="tx1"/>
                </a:solidFill>
                <a:latin typeface="Arial" panose="020B0604020202020204" pitchFamily="34" charset="0"/>
                <a:ea typeface="MS PGothic" panose="020B0600070205080204" pitchFamily="34" charset="-128"/>
              </a:defRPr>
            </a:lvl1pPr>
            <a:lvl2pPr marL="742950" indent="-285750">
              <a:defRPr sz="4800">
                <a:solidFill>
                  <a:schemeClr val="tx1"/>
                </a:solidFill>
                <a:latin typeface="Arial" panose="020B0604020202020204" pitchFamily="34" charset="0"/>
                <a:ea typeface="MS PGothic" panose="020B0600070205080204" pitchFamily="34" charset="-128"/>
              </a:defRPr>
            </a:lvl2pPr>
            <a:lvl3pPr marL="1143000" indent="-228600">
              <a:defRPr sz="4800">
                <a:solidFill>
                  <a:schemeClr val="tx1"/>
                </a:solidFill>
                <a:latin typeface="Arial" panose="020B0604020202020204" pitchFamily="34" charset="0"/>
                <a:ea typeface="MS PGothic" panose="020B0600070205080204" pitchFamily="34" charset="-128"/>
              </a:defRPr>
            </a:lvl3pPr>
            <a:lvl4pPr marL="1600200" indent="-228600">
              <a:defRPr sz="4800">
                <a:solidFill>
                  <a:schemeClr val="tx1"/>
                </a:solidFill>
                <a:latin typeface="Arial" panose="020B0604020202020204" pitchFamily="34" charset="0"/>
                <a:ea typeface="MS PGothic" panose="020B0600070205080204" pitchFamily="34" charset="-128"/>
              </a:defRPr>
            </a:lvl4pPr>
            <a:lvl5pPr marL="2057400" indent="-228600">
              <a:defRPr sz="4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9pPr>
          </a:lstStyle>
          <a:p>
            <a:pPr eaLnBrk="1" hangingPunct="1"/>
            <a:r>
              <a:rPr lang="en-US" altLang="en-US" sz="1600" b="1" u="sng" dirty="0">
                <a:latin typeface="Calibri" panose="020F0502020204030204" pitchFamily="34" charset="0"/>
                <a:cs typeface="Arial" panose="020B0604020202020204" pitchFamily="34" charset="0"/>
              </a:rPr>
              <a:t>Grant Team:</a:t>
            </a:r>
          </a:p>
          <a:p>
            <a:r>
              <a:rPr lang="en-US" altLang="en-US" sz="1600" dirty="0">
                <a:latin typeface="Calibri" panose="020F0502020204030204" pitchFamily="34" charset="0"/>
                <a:cs typeface="Arial" panose="020B0604020202020204" pitchFamily="34" charset="0"/>
              </a:rPr>
              <a:t>Elisabetta </a:t>
            </a:r>
            <a:r>
              <a:rPr lang="en-US" altLang="en-US" sz="1600" dirty="0" err="1">
                <a:latin typeface="Calibri" panose="020F0502020204030204" pitchFamily="34" charset="0"/>
                <a:cs typeface="Arial" panose="020B0604020202020204" pitchFamily="34" charset="0"/>
              </a:rPr>
              <a:t>Manduchi</a:t>
            </a:r>
            <a:endParaRPr lang="en-US" altLang="en-US" sz="1600" dirty="0">
              <a:latin typeface="Calibri" panose="020F0502020204030204" pitchFamily="34" charset="0"/>
              <a:cs typeface="Arial" panose="020B0604020202020204" pitchFamily="34" charset="0"/>
            </a:endParaRPr>
          </a:p>
          <a:p>
            <a:r>
              <a:rPr lang="en-US" altLang="en-US" sz="1600" dirty="0">
                <a:latin typeface="Calibri" panose="020F0502020204030204" pitchFamily="34" charset="0"/>
                <a:cs typeface="Arial" panose="020B0604020202020204" pitchFamily="34" charset="0"/>
              </a:rPr>
              <a:t>Chun Su</a:t>
            </a:r>
          </a:p>
          <a:p>
            <a:r>
              <a:rPr lang="en-US" altLang="en-US" sz="1600" dirty="0">
                <a:latin typeface="Calibri" panose="020F0502020204030204" pitchFamily="34" charset="0"/>
                <a:cs typeface="Arial" panose="020B0604020202020204" pitchFamily="34" charset="0"/>
              </a:rPr>
              <a:t>Matthew Johnson</a:t>
            </a:r>
          </a:p>
          <a:p>
            <a:r>
              <a:rPr lang="en-US" altLang="en-US" sz="1600" dirty="0">
                <a:latin typeface="Calibri" panose="020F0502020204030204" pitchFamily="34" charset="0"/>
                <a:cs typeface="Arial" panose="020B0604020202020204" pitchFamily="34" charset="0"/>
              </a:rPr>
              <a:t>Mariana </a:t>
            </a:r>
            <a:r>
              <a:rPr lang="en-US" altLang="en-US" sz="1600" dirty="0" err="1">
                <a:latin typeface="Calibri" panose="020F0502020204030204" pitchFamily="34" charset="0"/>
                <a:cs typeface="Arial" panose="020B0604020202020204" pitchFamily="34" charset="0"/>
              </a:rPr>
              <a:t>Argenziano</a:t>
            </a:r>
            <a:endParaRPr lang="en-US" altLang="en-US" sz="1600" dirty="0">
              <a:latin typeface="Calibri" panose="020F0502020204030204" pitchFamily="34" charset="0"/>
              <a:cs typeface="Arial" panose="020B0604020202020204" pitchFamily="34" charset="0"/>
            </a:endParaRPr>
          </a:p>
          <a:p>
            <a:r>
              <a:rPr lang="en-US" altLang="en-US" sz="1600" dirty="0">
                <a:latin typeface="Calibri" panose="020F0502020204030204" pitchFamily="34" charset="0"/>
                <a:cs typeface="Arial" panose="020B0604020202020204" pitchFamily="34" charset="0"/>
              </a:rPr>
              <a:t>Elizabeth Burton</a:t>
            </a:r>
          </a:p>
          <a:p>
            <a:pPr eaLnBrk="1" hangingPunct="1"/>
            <a:r>
              <a:rPr lang="en-US" altLang="en-US" sz="1600" dirty="0">
                <a:latin typeface="Calibri" panose="020F0502020204030204" pitchFamily="34" charset="0"/>
                <a:cs typeface="Arial" panose="020B0604020202020204" pitchFamily="34" charset="0"/>
              </a:rPr>
              <a:t>Diana </a:t>
            </a:r>
            <a:r>
              <a:rPr lang="en-US" altLang="en-US" sz="1600" dirty="0" err="1">
                <a:latin typeface="Calibri" panose="020F0502020204030204" pitchFamily="34" charset="0"/>
                <a:cs typeface="Arial" panose="020B0604020202020204" pitchFamily="34" charset="0"/>
              </a:rPr>
              <a:t>Cousminer</a:t>
            </a:r>
            <a:endParaRPr lang="en-US" altLang="en-US" sz="1600" dirty="0">
              <a:latin typeface="Calibri" panose="020F0502020204030204" pitchFamily="34" charset="0"/>
              <a:cs typeface="Arial" panose="020B0604020202020204" pitchFamily="34" charset="0"/>
            </a:endParaRPr>
          </a:p>
          <a:p>
            <a:r>
              <a:rPr lang="en-US" altLang="en-US" sz="1600" dirty="0" err="1">
                <a:latin typeface="Calibri" panose="020F0502020204030204" pitchFamily="34" charset="0"/>
                <a:cs typeface="Arial" panose="020B0604020202020204" pitchFamily="34" charset="0"/>
              </a:rPr>
              <a:t>Rajashree</a:t>
            </a:r>
            <a:r>
              <a:rPr lang="en-US" altLang="en-US" sz="1600" dirty="0">
                <a:latin typeface="Calibri" panose="020F0502020204030204" pitchFamily="34" charset="0"/>
                <a:cs typeface="Arial" panose="020B0604020202020204" pitchFamily="34" charset="0"/>
              </a:rPr>
              <a:t> Mishra</a:t>
            </a:r>
          </a:p>
          <a:p>
            <a:r>
              <a:rPr lang="en-US" altLang="en-US" sz="1600" dirty="0">
                <a:latin typeface="Calibri" panose="020F0502020204030204" pitchFamily="34" charset="0"/>
                <a:cs typeface="Arial" panose="020B0604020202020204" pitchFamily="34" charset="0"/>
              </a:rPr>
              <a:t>Jim Pippin</a:t>
            </a:r>
          </a:p>
          <a:p>
            <a:pPr eaLnBrk="1" hangingPunct="1"/>
            <a:r>
              <a:rPr lang="en-US" altLang="en-US" sz="1600" dirty="0" err="1">
                <a:latin typeface="Calibri" panose="020F0502020204030204" pitchFamily="34" charset="0"/>
                <a:cs typeface="Arial" panose="020B0604020202020204" pitchFamily="34" charset="0"/>
              </a:rPr>
              <a:t>Kenyaita</a:t>
            </a:r>
            <a:r>
              <a:rPr lang="en-US" altLang="en-US" sz="1600" dirty="0">
                <a:latin typeface="Calibri" panose="020F0502020204030204" pitchFamily="34" charset="0"/>
                <a:cs typeface="Arial" panose="020B0604020202020204" pitchFamily="34" charset="0"/>
              </a:rPr>
              <a:t> Hodge</a:t>
            </a:r>
          </a:p>
          <a:p>
            <a:pPr eaLnBrk="1" hangingPunct="1"/>
            <a:r>
              <a:rPr lang="en-US" altLang="en-US" sz="1600" dirty="0">
                <a:latin typeface="Calibri" panose="020F0502020204030204" pitchFamily="34" charset="0"/>
                <a:cs typeface="Arial" panose="020B0604020202020204" pitchFamily="34" charset="0"/>
              </a:rPr>
              <a:t>Michelle Leonard</a:t>
            </a:r>
          </a:p>
          <a:p>
            <a:pPr eaLnBrk="1" hangingPunct="1"/>
            <a:r>
              <a:rPr lang="en-US" altLang="en-US" sz="1600" dirty="0">
                <a:latin typeface="Calibri" panose="020F0502020204030204" pitchFamily="34" charset="0"/>
                <a:cs typeface="Arial" panose="020B0604020202020204" pitchFamily="34" charset="0"/>
              </a:rPr>
              <a:t>Sumei Lu</a:t>
            </a:r>
          </a:p>
          <a:p>
            <a:r>
              <a:rPr lang="en-US" altLang="en-US" sz="1600" u="sng" dirty="0">
                <a:latin typeface="Calibri" panose="020F0502020204030204" pitchFamily="34" charset="0"/>
                <a:cs typeface="Arial" panose="020B0604020202020204" pitchFamily="34" charset="0"/>
              </a:rPr>
              <a:t>Struan Grant</a:t>
            </a:r>
          </a:p>
          <a:p>
            <a:endParaRPr lang="en-US" altLang="en-US" sz="1600" u="sng" dirty="0">
              <a:latin typeface="Calibri" panose="020F0502020204030204" pitchFamily="34" charset="0"/>
              <a:cs typeface="Arial" panose="020B0604020202020204" pitchFamily="34" charset="0"/>
            </a:endParaRPr>
          </a:p>
        </p:txBody>
      </p:sp>
      <p:sp>
        <p:nvSpPr>
          <p:cNvPr id="96264" name="Text Box 7"/>
          <p:cNvSpPr txBox="1">
            <a:spLocks noChangeArrowheads="1"/>
          </p:cNvSpPr>
          <p:nvPr/>
        </p:nvSpPr>
        <p:spPr bwMode="auto">
          <a:xfrm>
            <a:off x="3684449" y="1884679"/>
            <a:ext cx="2112962" cy="3539430"/>
          </a:xfrm>
          <a:prstGeom prst="rect">
            <a:avLst/>
          </a:prstGeom>
          <a:solidFill>
            <a:schemeClr val="bg1"/>
          </a:solidFill>
          <a:ln>
            <a:noFill/>
          </a:ln>
          <a:extLst/>
        </p:spPr>
        <p:txBody>
          <a:bodyPr wrap="square">
            <a:spAutoFit/>
          </a:bodyPr>
          <a:lstStyle>
            <a:lvl1pPr defTabSz="1306513">
              <a:defRPr sz="4800">
                <a:solidFill>
                  <a:schemeClr val="tx1"/>
                </a:solidFill>
                <a:latin typeface="Arial" panose="020B0604020202020204" pitchFamily="34" charset="0"/>
                <a:ea typeface="MS PGothic" panose="020B0600070205080204" pitchFamily="34" charset="-128"/>
              </a:defRPr>
            </a:lvl1pPr>
            <a:lvl2pPr marL="742950" indent="-285750" defTabSz="1306513">
              <a:defRPr sz="4800">
                <a:solidFill>
                  <a:schemeClr val="tx1"/>
                </a:solidFill>
                <a:latin typeface="Arial" panose="020B0604020202020204" pitchFamily="34" charset="0"/>
                <a:ea typeface="MS PGothic" panose="020B0600070205080204" pitchFamily="34" charset="-128"/>
              </a:defRPr>
            </a:lvl2pPr>
            <a:lvl3pPr marL="1143000" indent="-228600" defTabSz="1306513">
              <a:defRPr sz="4800">
                <a:solidFill>
                  <a:schemeClr val="tx1"/>
                </a:solidFill>
                <a:latin typeface="Arial" panose="020B0604020202020204" pitchFamily="34" charset="0"/>
                <a:ea typeface="MS PGothic" panose="020B0600070205080204" pitchFamily="34" charset="-128"/>
              </a:defRPr>
            </a:lvl3pPr>
            <a:lvl4pPr marL="1600200" indent="-228600" defTabSz="1306513">
              <a:defRPr sz="4800">
                <a:solidFill>
                  <a:schemeClr val="tx1"/>
                </a:solidFill>
                <a:latin typeface="Arial" panose="020B0604020202020204" pitchFamily="34" charset="0"/>
                <a:ea typeface="MS PGothic" panose="020B0600070205080204" pitchFamily="34" charset="-128"/>
              </a:defRPr>
            </a:lvl4pPr>
            <a:lvl5pPr marL="2057400" indent="-228600" defTabSz="1306513">
              <a:defRPr sz="4800">
                <a:solidFill>
                  <a:schemeClr val="tx1"/>
                </a:solidFill>
                <a:latin typeface="Arial" panose="020B0604020202020204" pitchFamily="34" charset="0"/>
                <a:ea typeface="MS PGothic" panose="020B0600070205080204" pitchFamily="34" charset="-128"/>
              </a:defRPr>
            </a:lvl5pPr>
            <a:lvl6pPr marL="2514600" indent="-228600" defTabSz="1306513"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6pPr>
            <a:lvl7pPr marL="2971800" indent="-228600" defTabSz="1306513"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7pPr>
            <a:lvl8pPr marL="3429000" indent="-228600" defTabSz="1306513"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8pPr>
            <a:lvl9pPr marL="3886200" indent="-228600" defTabSz="1306513" eaLnBrk="0" fontAlgn="base" hangingPunct="0">
              <a:spcBef>
                <a:spcPct val="0"/>
              </a:spcBef>
              <a:spcAft>
                <a:spcPct val="0"/>
              </a:spcAft>
              <a:defRPr sz="4800">
                <a:solidFill>
                  <a:schemeClr val="tx1"/>
                </a:solidFill>
                <a:latin typeface="Arial" panose="020B0604020202020204" pitchFamily="34" charset="0"/>
                <a:ea typeface="MS PGothic" panose="020B0600070205080204" pitchFamily="34" charset="-128"/>
              </a:defRPr>
            </a:lvl9pPr>
          </a:lstStyle>
          <a:p>
            <a:r>
              <a:rPr lang="en-US" altLang="en-US" sz="1600" b="1" u="sng" dirty="0">
                <a:latin typeface="Calibri" panose="020F0502020204030204" pitchFamily="34" charset="0"/>
                <a:cs typeface="Arial" panose="020B0604020202020204" pitchFamily="34" charset="0"/>
              </a:rPr>
              <a:t>CHOP/PENN:</a:t>
            </a:r>
          </a:p>
          <a:p>
            <a:pPr eaLnBrk="1" hangingPunct="1"/>
            <a:r>
              <a:rPr lang="en-US" altLang="en-US" sz="1600" u="sng" dirty="0">
                <a:latin typeface="Calibri" panose="020F0502020204030204" pitchFamily="34" charset="0"/>
                <a:cs typeface="Arial" panose="020B0604020202020204" pitchFamily="34" charset="0"/>
              </a:rPr>
              <a:t>Andrew Wells</a:t>
            </a:r>
          </a:p>
          <a:p>
            <a:pPr eaLnBrk="1" hangingPunct="1"/>
            <a:r>
              <a:rPr lang="en-US" altLang="en-US" sz="1600" dirty="0">
                <a:latin typeface="Calibri" panose="020F0502020204030204" pitchFamily="34" charset="0"/>
                <a:cs typeface="Arial" panose="020B0604020202020204" pitchFamily="34" charset="0"/>
              </a:rPr>
              <a:t>Gerd Blobel</a:t>
            </a:r>
          </a:p>
          <a:p>
            <a:pPr eaLnBrk="1" hangingPunct="1"/>
            <a:r>
              <a:rPr lang="en-US" altLang="en-US" sz="1600" dirty="0">
                <a:latin typeface="Calibri" panose="020F0502020204030204" pitchFamily="34" charset="0"/>
                <a:cs typeface="Arial" panose="020B0604020202020204" pitchFamily="34" charset="0"/>
              </a:rPr>
              <a:t>Deborah French</a:t>
            </a:r>
          </a:p>
          <a:p>
            <a:pPr eaLnBrk="1" hangingPunct="1"/>
            <a:r>
              <a:rPr lang="en-US" altLang="en-US" sz="1600" dirty="0">
                <a:latin typeface="Calibri" panose="020F0502020204030204" pitchFamily="34" charset="0"/>
                <a:cs typeface="Arial" panose="020B0604020202020204" pitchFamily="34" charset="0"/>
              </a:rPr>
              <a:t>Jerry Schellenberg</a:t>
            </a:r>
          </a:p>
          <a:p>
            <a:pPr eaLnBrk="1" hangingPunct="1"/>
            <a:r>
              <a:rPr lang="en-US" altLang="en-US" sz="1600" dirty="0">
                <a:latin typeface="Calibri" panose="020F0502020204030204" pitchFamily="34" charset="0"/>
                <a:cs typeface="Arial" panose="020B0604020202020204" pitchFamily="34" charset="0"/>
              </a:rPr>
              <a:t>Li-San Wang</a:t>
            </a:r>
          </a:p>
          <a:p>
            <a:pPr eaLnBrk="1" hangingPunct="1"/>
            <a:r>
              <a:rPr lang="en-US" altLang="en-US" sz="1600" dirty="0">
                <a:latin typeface="Calibri" panose="020F0502020204030204" pitchFamily="34" charset="0"/>
                <a:cs typeface="Arial" panose="020B0604020202020204" pitchFamily="34" charset="0"/>
              </a:rPr>
              <a:t>Andrea Kelly</a:t>
            </a:r>
          </a:p>
          <a:p>
            <a:pPr eaLnBrk="1" hangingPunct="1"/>
            <a:r>
              <a:rPr lang="en-US" altLang="en-US" sz="1600" dirty="0">
                <a:latin typeface="Calibri" panose="020F0502020204030204" pitchFamily="34" charset="0"/>
                <a:cs typeface="Arial" panose="020B0604020202020204" pitchFamily="34" charset="0"/>
              </a:rPr>
              <a:t>Shana McCormack</a:t>
            </a:r>
          </a:p>
          <a:p>
            <a:pPr eaLnBrk="1" hangingPunct="1"/>
            <a:r>
              <a:rPr lang="en-US" altLang="en-US" sz="1600" dirty="0">
                <a:latin typeface="Calibri" panose="020F0502020204030204" pitchFamily="34" charset="0"/>
                <a:cs typeface="Arial" panose="020B0604020202020204" pitchFamily="34" charset="0"/>
              </a:rPr>
              <a:t>Jonathan Mitchell</a:t>
            </a:r>
          </a:p>
          <a:p>
            <a:pPr eaLnBrk="1" hangingPunct="1"/>
            <a:r>
              <a:rPr lang="en-US" altLang="en-US" sz="1600" u="sng" dirty="0">
                <a:latin typeface="Calibri" panose="020F0502020204030204" pitchFamily="34" charset="0"/>
                <a:cs typeface="Arial" panose="020B0604020202020204" pitchFamily="34" charset="0"/>
              </a:rPr>
              <a:t>Babette </a:t>
            </a:r>
            <a:r>
              <a:rPr lang="en-US" altLang="en-US" sz="1600" u="sng" dirty="0" err="1">
                <a:latin typeface="Calibri" panose="020F0502020204030204" pitchFamily="34" charset="0"/>
                <a:cs typeface="Arial" panose="020B0604020202020204" pitchFamily="34" charset="0"/>
              </a:rPr>
              <a:t>Zemel</a:t>
            </a:r>
            <a:endParaRPr lang="en-US" altLang="en-US" sz="1600" u="sng" dirty="0">
              <a:latin typeface="Calibri" panose="020F0502020204030204" pitchFamily="34" charset="0"/>
              <a:cs typeface="Arial" panose="020B0604020202020204" pitchFamily="34" charset="0"/>
            </a:endParaRPr>
          </a:p>
          <a:p>
            <a:pPr eaLnBrk="1" hangingPunct="1"/>
            <a:endParaRPr lang="en-US" altLang="en-US" sz="1600" u="sng" dirty="0">
              <a:latin typeface="Calibri" panose="020F0502020204030204" pitchFamily="34" charset="0"/>
              <a:cs typeface="Arial" panose="020B0604020202020204" pitchFamily="34" charset="0"/>
            </a:endParaRPr>
          </a:p>
          <a:p>
            <a:pPr eaLnBrk="1" hangingPunct="1"/>
            <a:r>
              <a:rPr lang="en-US" altLang="en-US" sz="1600" b="1" u="sng" dirty="0">
                <a:latin typeface="Calibri" panose="020F0502020204030204" pitchFamily="34" charset="0"/>
                <a:cs typeface="Arial" panose="020B0604020202020204" pitchFamily="34" charset="0"/>
              </a:rPr>
              <a:t>University of Michigan</a:t>
            </a:r>
          </a:p>
          <a:p>
            <a:pPr eaLnBrk="1" hangingPunct="1"/>
            <a:r>
              <a:rPr lang="en-US" altLang="en-US" sz="1600" dirty="0">
                <a:latin typeface="Calibri" panose="020F0502020204030204" pitchFamily="34" charset="0"/>
                <a:cs typeface="Arial" panose="020B0604020202020204" pitchFamily="34" charset="0"/>
              </a:rPr>
              <a:t>Yadav </a:t>
            </a:r>
            <a:r>
              <a:rPr lang="en-US" altLang="en-US" sz="1600" dirty="0" err="1">
                <a:latin typeface="Calibri" panose="020F0502020204030204" pitchFamily="34" charset="0"/>
                <a:cs typeface="Arial" panose="020B0604020202020204" pitchFamily="34" charset="0"/>
              </a:rPr>
              <a:t>Wagley</a:t>
            </a:r>
            <a:endParaRPr lang="en-US" altLang="en-US" sz="1600" dirty="0">
              <a:latin typeface="Calibri" panose="020F0502020204030204" pitchFamily="34" charset="0"/>
              <a:cs typeface="Arial" panose="020B0604020202020204" pitchFamily="34" charset="0"/>
            </a:endParaRPr>
          </a:p>
          <a:p>
            <a:pPr eaLnBrk="1" hangingPunct="1"/>
            <a:r>
              <a:rPr lang="en-US" altLang="en-US" sz="1600" dirty="0">
                <a:latin typeface="Calibri" panose="020F0502020204030204" pitchFamily="34" charset="0"/>
                <a:cs typeface="Arial" panose="020B0604020202020204" pitchFamily="34" charset="0"/>
              </a:rPr>
              <a:t>Kurt </a:t>
            </a:r>
            <a:r>
              <a:rPr lang="en-US" altLang="en-US" sz="1600" dirty="0" err="1">
                <a:latin typeface="Calibri" panose="020F0502020204030204" pitchFamily="34" charset="0"/>
                <a:cs typeface="Arial" panose="020B0604020202020204" pitchFamily="34" charset="0"/>
              </a:rPr>
              <a:t>Hankenson</a:t>
            </a:r>
            <a:endParaRPr lang="en-US" altLang="en-US" sz="1600" dirty="0">
              <a:latin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DE30994B-3636-334A-ABFA-A203919967E7}"/>
              </a:ext>
            </a:extLst>
          </p:cNvPr>
          <p:cNvSpPr txBox="1"/>
          <p:nvPr/>
        </p:nvSpPr>
        <p:spPr>
          <a:xfrm>
            <a:off x="1174794" y="5735164"/>
            <a:ext cx="4622617" cy="338554"/>
          </a:xfrm>
          <a:prstGeom prst="rect">
            <a:avLst/>
          </a:prstGeom>
          <a:solidFill>
            <a:schemeClr val="bg1"/>
          </a:solidFill>
        </p:spPr>
        <p:txBody>
          <a:bodyPr wrap="square" rtlCol="0">
            <a:spAutoFit/>
          </a:bodyPr>
          <a:lstStyle/>
          <a:p>
            <a:r>
              <a:rPr lang="en-US" sz="1600" b="1" dirty="0"/>
              <a:t>Funding: </a:t>
            </a:r>
            <a:r>
              <a:rPr lang="en-AU" altLang="en-US" sz="1600" dirty="0"/>
              <a:t>R01 AG057516 (S. Grant) </a:t>
            </a:r>
            <a:endParaRPr lang="en-US" altLang="en-US" sz="1600" dirty="0"/>
          </a:p>
        </p:txBody>
      </p:sp>
    </p:spTree>
    <p:extLst>
      <p:ext uri="{BB962C8B-B14F-4D97-AF65-F5344CB8AC3E}">
        <p14:creationId xmlns:p14="http://schemas.microsoft.com/office/powerpoint/2010/main" val="208259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normAutofit/>
          </a:bodyPr>
          <a:lstStyle/>
          <a:p>
            <a:r>
              <a:rPr lang="en-US" altLang="en-US" sz="4800" b="1" dirty="0">
                <a:solidFill>
                  <a:schemeClr val="accent1"/>
                </a:solidFill>
                <a:latin typeface="+mn-lt"/>
              </a:rPr>
              <a:t>From signals to therapeutic targets</a:t>
            </a:r>
          </a:p>
        </p:txBody>
      </p:sp>
      <p:sp>
        <p:nvSpPr>
          <p:cNvPr id="16386" name="Content Placeholder 2"/>
          <p:cNvSpPr>
            <a:spLocks noGrp="1"/>
          </p:cNvSpPr>
          <p:nvPr>
            <p:ph idx="1"/>
          </p:nvPr>
        </p:nvSpPr>
        <p:spPr/>
        <p:txBody>
          <a:bodyPr/>
          <a:lstStyle/>
          <a:p>
            <a:pPr>
              <a:lnSpc>
                <a:spcPct val="150000"/>
              </a:lnSpc>
            </a:pPr>
            <a:r>
              <a:rPr lang="en-US" altLang="en-US" dirty="0"/>
              <a:t>Causal variant in LD block</a:t>
            </a:r>
          </a:p>
          <a:p>
            <a:pPr>
              <a:lnSpc>
                <a:spcPct val="150000"/>
              </a:lnSpc>
            </a:pPr>
            <a:r>
              <a:rPr lang="en-US" altLang="en-US" dirty="0"/>
              <a:t>Relevant cell type</a:t>
            </a:r>
          </a:p>
          <a:p>
            <a:pPr>
              <a:lnSpc>
                <a:spcPct val="150000"/>
              </a:lnSpc>
            </a:pPr>
            <a:r>
              <a:rPr lang="en-US" altLang="en-US" dirty="0"/>
              <a:t>Upstream regulator</a:t>
            </a:r>
          </a:p>
          <a:p>
            <a:pPr>
              <a:lnSpc>
                <a:spcPct val="150000"/>
              </a:lnSpc>
            </a:pPr>
            <a:r>
              <a:rPr lang="en-US" altLang="en-US" dirty="0"/>
              <a:t>Effector gene(s) at given loci</a:t>
            </a:r>
          </a:p>
          <a:p>
            <a:pPr>
              <a:lnSpc>
                <a:spcPct val="150000"/>
              </a:lnSpc>
            </a:pPr>
            <a:r>
              <a:rPr lang="en-US" altLang="en-US" dirty="0"/>
              <a:t>Biological mechanism</a:t>
            </a:r>
          </a:p>
        </p:txBody>
      </p:sp>
    </p:spTree>
    <p:extLst>
      <p:ext uri="{BB962C8B-B14F-4D97-AF65-F5344CB8AC3E}">
        <p14:creationId xmlns:p14="http://schemas.microsoft.com/office/powerpoint/2010/main" val="562497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C997C39-C9FD-364D-83C6-A1B1CDF2C1BC}"/>
              </a:ext>
            </a:extLst>
          </p:cNvPr>
          <p:cNvSpPr>
            <a:spLocks noGrp="1"/>
          </p:cNvSpPr>
          <p:nvPr>
            <p:ph type="title"/>
          </p:nvPr>
        </p:nvSpPr>
        <p:spPr>
          <a:xfrm>
            <a:off x="903514" y="160726"/>
            <a:ext cx="10515600" cy="1325563"/>
          </a:xfrm>
        </p:spPr>
        <p:txBody>
          <a:bodyPr>
            <a:normAutofit/>
          </a:bodyPr>
          <a:lstStyle/>
          <a:p>
            <a:pPr algn="ctr"/>
            <a:r>
              <a:rPr lang="en-US" b="1" dirty="0">
                <a:solidFill>
                  <a:schemeClr val="accent1"/>
                </a:solidFill>
                <a:latin typeface="+mn-lt"/>
              </a:rPr>
              <a:t>Chromatin Conformation Capture (3C)</a:t>
            </a:r>
          </a:p>
        </p:txBody>
      </p:sp>
      <p:grpSp>
        <p:nvGrpSpPr>
          <p:cNvPr id="17" name="Group 16">
            <a:extLst>
              <a:ext uri="{FF2B5EF4-FFF2-40B4-BE49-F238E27FC236}">
                <a16:creationId xmlns:a16="http://schemas.microsoft.com/office/drawing/2014/main" id="{7D7E361C-74EF-5242-A7BF-4D8C8038B9D2}"/>
              </a:ext>
            </a:extLst>
          </p:cNvPr>
          <p:cNvGrpSpPr/>
          <p:nvPr/>
        </p:nvGrpSpPr>
        <p:grpSpPr>
          <a:xfrm>
            <a:off x="1831210" y="1875432"/>
            <a:ext cx="4632583" cy="3696975"/>
            <a:chOff x="747800" y="1965720"/>
            <a:chExt cx="4632583" cy="3696975"/>
          </a:xfrm>
        </p:grpSpPr>
        <p:grpSp>
          <p:nvGrpSpPr>
            <p:cNvPr id="6" name="Group 5">
              <a:extLst>
                <a:ext uri="{FF2B5EF4-FFF2-40B4-BE49-F238E27FC236}">
                  <a16:creationId xmlns:a16="http://schemas.microsoft.com/office/drawing/2014/main" id="{DE076500-14C5-6C40-BA2D-577302A37AAD}"/>
                </a:ext>
              </a:extLst>
            </p:cNvPr>
            <p:cNvGrpSpPr>
              <a:grpSpLocks noChangeAspect="1"/>
            </p:cNvGrpSpPr>
            <p:nvPr/>
          </p:nvGrpSpPr>
          <p:grpSpPr>
            <a:xfrm>
              <a:off x="747800" y="1965720"/>
              <a:ext cx="4632583" cy="3696975"/>
              <a:chOff x="1079105" y="2587126"/>
              <a:chExt cx="3479643" cy="2776886"/>
            </a:xfrm>
          </p:grpSpPr>
          <p:pic>
            <p:nvPicPr>
              <p:cNvPr id="3" name="Picture 2">
                <a:extLst>
                  <a:ext uri="{FF2B5EF4-FFF2-40B4-BE49-F238E27FC236}">
                    <a16:creationId xmlns:a16="http://schemas.microsoft.com/office/drawing/2014/main" id="{B941139D-D0A9-4F42-B6B5-216C8300974B}"/>
                  </a:ext>
                </a:extLst>
              </p:cNvPr>
              <p:cNvPicPr>
                <a:picLocks noChangeAspect="1"/>
              </p:cNvPicPr>
              <p:nvPr/>
            </p:nvPicPr>
            <p:blipFill rotWithShape="1">
              <a:blip r:embed="rId3"/>
              <a:srcRect t="46617" r="36309"/>
              <a:stretch/>
            </p:blipFill>
            <p:spPr>
              <a:xfrm>
                <a:off x="1079105" y="2587126"/>
                <a:ext cx="3313043" cy="2776886"/>
              </a:xfrm>
              <a:prstGeom prst="rect">
                <a:avLst/>
              </a:prstGeom>
            </p:spPr>
          </p:pic>
          <p:sp>
            <p:nvSpPr>
              <p:cNvPr id="4" name="Rectangle 3">
                <a:extLst>
                  <a:ext uri="{FF2B5EF4-FFF2-40B4-BE49-F238E27FC236}">
                    <a16:creationId xmlns:a16="http://schemas.microsoft.com/office/drawing/2014/main" id="{9B4F1176-CB47-8449-B998-BD952B620813}"/>
                  </a:ext>
                </a:extLst>
              </p:cNvPr>
              <p:cNvSpPr/>
              <p:nvPr/>
            </p:nvSpPr>
            <p:spPr>
              <a:xfrm>
                <a:off x="4081670" y="2769704"/>
                <a:ext cx="477078" cy="13517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57311719-CD11-614A-B125-AE286CC98298}"/>
                </a:ext>
              </a:extLst>
            </p:cNvPr>
            <p:cNvSpPr txBox="1"/>
            <p:nvPr/>
          </p:nvSpPr>
          <p:spPr>
            <a:xfrm>
              <a:off x="3206332" y="3570197"/>
              <a:ext cx="526106" cy="338554"/>
            </a:xfrm>
            <a:prstGeom prst="rect">
              <a:avLst/>
            </a:prstGeom>
            <a:noFill/>
          </p:spPr>
          <p:txBody>
            <a:bodyPr wrap="none" rtlCol="0">
              <a:spAutoFit/>
            </a:bodyPr>
            <a:lstStyle/>
            <a:p>
              <a:r>
                <a:rPr lang="en-US" sz="1600" b="1" dirty="0"/>
                <a:t>SNP</a:t>
              </a:r>
            </a:p>
          </p:txBody>
        </p:sp>
        <p:sp>
          <p:nvSpPr>
            <p:cNvPr id="13" name="TextBox 12">
              <a:extLst>
                <a:ext uri="{FF2B5EF4-FFF2-40B4-BE49-F238E27FC236}">
                  <a16:creationId xmlns:a16="http://schemas.microsoft.com/office/drawing/2014/main" id="{4D9AC592-992D-AA41-BAE4-3E576B854CBF}"/>
                </a:ext>
              </a:extLst>
            </p:cNvPr>
            <p:cNvSpPr txBox="1"/>
            <p:nvPr/>
          </p:nvSpPr>
          <p:spPr>
            <a:xfrm>
              <a:off x="2691608" y="3273819"/>
              <a:ext cx="1555554" cy="338554"/>
            </a:xfrm>
            <a:prstGeom prst="rect">
              <a:avLst/>
            </a:prstGeom>
            <a:noFill/>
          </p:spPr>
          <p:txBody>
            <a:bodyPr wrap="none" rtlCol="0">
              <a:spAutoFit/>
            </a:bodyPr>
            <a:lstStyle/>
            <a:p>
              <a:r>
                <a:rPr lang="en-US" sz="1600" b="1" dirty="0"/>
                <a:t>gene expression</a:t>
              </a:r>
            </a:p>
          </p:txBody>
        </p:sp>
      </p:grpSp>
      <p:sp>
        <p:nvSpPr>
          <p:cNvPr id="19" name="TextBox 18">
            <a:extLst>
              <a:ext uri="{FF2B5EF4-FFF2-40B4-BE49-F238E27FC236}">
                <a16:creationId xmlns:a16="http://schemas.microsoft.com/office/drawing/2014/main" id="{D0160460-0608-6F4A-AB8E-16F69FD38AEB}"/>
              </a:ext>
            </a:extLst>
          </p:cNvPr>
          <p:cNvSpPr txBox="1"/>
          <p:nvPr/>
        </p:nvSpPr>
        <p:spPr>
          <a:xfrm>
            <a:off x="1599549" y="5902903"/>
            <a:ext cx="3742884" cy="307777"/>
          </a:xfrm>
          <a:prstGeom prst="rect">
            <a:avLst/>
          </a:prstGeom>
          <a:noFill/>
        </p:spPr>
        <p:txBody>
          <a:bodyPr wrap="none" rtlCol="0">
            <a:spAutoFit/>
          </a:bodyPr>
          <a:lstStyle/>
          <a:p>
            <a:r>
              <a:rPr lang="en-US" sz="1400" dirty="0"/>
              <a:t>Adapted from </a:t>
            </a:r>
            <a:r>
              <a:rPr lang="en-US" sz="1400" dirty="0" err="1"/>
              <a:t>Pękowska</a:t>
            </a:r>
            <a:r>
              <a:rPr lang="en-US" sz="1400" dirty="0"/>
              <a:t> et al., Cell Systems 2018</a:t>
            </a:r>
          </a:p>
        </p:txBody>
      </p:sp>
      <p:sp>
        <p:nvSpPr>
          <p:cNvPr id="2" name="TextBox 1">
            <a:extLst>
              <a:ext uri="{FF2B5EF4-FFF2-40B4-BE49-F238E27FC236}">
                <a16:creationId xmlns:a16="http://schemas.microsoft.com/office/drawing/2014/main" id="{2BEE3894-ED87-B546-9A14-A88DC6194AEF}"/>
              </a:ext>
            </a:extLst>
          </p:cNvPr>
          <p:cNvSpPr txBox="1"/>
          <p:nvPr/>
        </p:nvSpPr>
        <p:spPr>
          <a:xfrm>
            <a:off x="7476586" y="2671239"/>
            <a:ext cx="3810146" cy="2046714"/>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2800" dirty="0"/>
              <a:t>3C (1 to 1)</a:t>
            </a:r>
          </a:p>
          <a:p>
            <a:pPr marL="285750" indent="-285750">
              <a:spcAft>
                <a:spcPts val="600"/>
              </a:spcAft>
              <a:buFont typeface="Arial" panose="020B0604020202020204" pitchFamily="34" charset="0"/>
              <a:buChar char="•"/>
            </a:pPr>
            <a:r>
              <a:rPr lang="en-US" sz="2800" dirty="0"/>
              <a:t>Hi-C (all to all)</a:t>
            </a:r>
          </a:p>
          <a:p>
            <a:pPr marL="285750" indent="-285750">
              <a:spcAft>
                <a:spcPts val="600"/>
              </a:spcAft>
              <a:buFont typeface="Arial" panose="020B0604020202020204" pitchFamily="34" charset="0"/>
              <a:buChar char="•"/>
            </a:pPr>
            <a:r>
              <a:rPr lang="en-US" sz="2800" dirty="0"/>
              <a:t>4C (1 to all)</a:t>
            </a:r>
          </a:p>
          <a:p>
            <a:pPr marL="285750" indent="-285750">
              <a:spcAft>
                <a:spcPts val="600"/>
              </a:spcAft>
              <a:buFont typeface="Arial" panose="020B0604020202020204" pitchFamily="34" charset="0"/>
              <a:buChar char="•"/>
            </a:pPr>
            <a:r>
              <a:rPr lang="en-US" sz="2800" dirty="0"/>
              <a:t>Capture C (many to all)</a:t>
            </a:r>
          </a:p>
        </p:txBody>
      </p:sp>
      <p:sp>
        <p:nvSpPr>
          <p:cNvPr id="9" name="Rectangle 8">
            <a:extLst>
              <a:ext uri="{FF2B5EF4-FFF2-40B4-BE49-F238E27FC236}">
                <a16:creationId xmlns:a16="http://schemas.microsoft.com/office/drawing/2014/main" id="{7EEC11F8-0D5F-3649-9BDB-0FF733573239}"/>
              </a:ext>
            </a:extLst>
          </p:cNvPr>
          <p:cNvSpPr/>
          <p:nvPr/>
        </p:nvSpPr>
        <p:spPr>
          <a:xfrm>
            <a:off x="7747000" y="4229100"/>
            <a:ext cx="3539732" cy="4888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041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2"/>
          <p:cNvSpPr>
            <a:spLocks noChangeArrowheads="1"/>
          </p:cNvSpPr>
          <p:nvPr/>
        </p:nvSpPr>
        <p:spPr bwMode="auto">
          <a:xfrm>
            <a:off x="1127125" y="392237"/>
            <a:ext cx="9931136" cy="848577"/>
          </a:xfrm>
          <a:prstGeom prst="rect">
            <a:avLst/>
          </a:prstGeom>
          <a:noFill/>
          <a:ln w="9525">
            <a:noFill/>
            <a:miter lim="800000"/>
            <a:headEnd/>
            <a:tailEnd/>
          </a:ln>
          <a:effectLst/>
        </p:spPr>
        <p:txBody>
          <a:bodyPr lIns="108851" tIns="54425" rIns="108851" bIns="54425" anchor="ctr">
            <a:spAutoFit/>
          </a:bodyPr>
          <a:lstStyle/>
          <a:p>
            <a:pPr algn="ctr" defTabSz="1088690">
              <a:defRPr/>
            </a:pPr>
            <a:r>
              <a:rPr lang="en-US" sz="4800" b="1" dirty="0">
                <a:solidFill>
                  <a:srgbClr val="0066CC"/>
                </a:solidFill>
                <a:latin typeface="Calibri" panose="020F0502020204030204" pitchFamily="34" charset="0"/>
              </a:rPr>
              <a:t>Rationale</a:t>
            </a:r>
          </a:p>
        </p:txBody>
      </p:sp>
      <p:sp>
        <p:nvSpPr>
          <p:cNvPr id="3" name="TextBox 2"/>
          <p:cNvSpPr txBox="1"/>
          <p:nvPr/>
        </p:nvSpPr>
        <p:spPr>
          <a:xfrm>
            <a:off x="246433" y="1521857"/>
            <a:ext cx="11692519" cy="4030462"/>
          </a:xfrm>
          <a:prstGeom prst="rect">
            <a:avLst/>
          </a:prstGeom>
          <a:noFill/>
        </p:spPr>
        <p:txBody>
          <a:bodyPr wrap="square" rtlCol="0">
            <a:spAutoFit/>
          </a:bodyPr>
          <a:lstStyle/>
          <a:p>
            <a:pPr marL="380990" indent="-380990">
              <a:lnSpc>
                <a:spcPct val="150000"/>
              </a:lnSpc>
              <a:buFont typeface="Arial" panose="020B0604020202020204" pitchFamily="34" charset="0"/>
              <a:buChar char="•"/>
            </a:pPr>
            <a:r>
              <a:rPr lang="en-US" sz="2667" b="1" dirty="0">
                <a:latin typeface="Calibri" panose="020F0502020204030204" pitchFamily="34" charset="0"/>
              </a:rPr>
              <a:t>Develop a massively parallel, high resolution 3C based method</a:t>
            </a:r>
          </a:p>
          <a:p>
            <a:pPr marL="380990" indent="-380990">
              <a:lnSpc>
                <a:spcPct val="150000"/>
              </a:lnSpc>
              <a:buFont typeface="Arial" panose="020B0604020202020204" pitchFamily="34" charset="0"/>
              <a:buChar char="•"/>
            </a:pPr>
            <a:endParaRPr lang="en-US" sz="2667" dirty="0">
              <a:latin typeface="Calibri" panose="020F0502020204030204" pitchFamily="34" charset="0"/>
            </a:endParaRPr>
          </a:p>
          <a:p>
            <a:pPr marL="380990" indent="-380990">
              <a:lnSpc>
                <a:spcPct val="150000"/>
              </a:lnSpc>
              <a:buFont typeface="Arial" panose="020B0604020202020204" pitchFamily="34" charset="0"/>
              <a:buChar char="•"/>
            </a:pPr>
            <a:r>
              <a:rPr lang="en-US" sz="2667" b="1" dirty="0">
                <a:latin typeface="Calibri" panose="020F0502020204030204" pitchFamily="34" charset="0"/>
              </a:rPr>
              <a:t>Simultaneously characterize genome-wide interactions of all human promoters</a:t>
            </a:r>
          </a:p>
          <a:p>
            <a:pPr marL="1523962" lvl="3" indent="-380990">
              <a:lnSpc>
                <a:spcPct val="150000"/>
              </a:lnSpc>
              <a:buFont typeface="Wingdings" panose="05000000000000000000" pitchFamily="2" charset="2"/>
              <a:buChar char="Ø"/>
            </a:pPr>
            <a:r>
              <a:rPr lang="en-US" sz="2000" dirty="0">
                <a:latin typeface="Calibri" panose="020F0502020204030204" pitchFamily="34" charset="0"/>
              </a:rPr>
              <a:t>of coding and non-coding genes (including alternative promoters)</a:t>
            </a:r>
            <a:endParaRPr lang="en-US" sz="1500" dirty="0">
              <a:latin typeface="Calibri" panose="020F0502020204030204" pitchFamily="34" charset="0"/>
            </a:endParaRPr>
          </a:p>
          <a:p>
            <a:pPr marL="1523962" lvl="3" indent="-380990">
              <a:lnSpc>
                <a:spcPct val="150000"/>
              </a:lnSpc>
              <a:buFont typeface="Wingdings" panose="05000000000000000000" pitchFamily="2" charset="2"/>
              <a:buChar char="Ø"/>
            </a:pPr>
            <a:r>
              <a:rPr lang="en-US" sz="2000" dirty="0">
                <a:latin typeface="Calibri" panose="020F0502020204030204" pitchFamily="34" charset="0"/>
              </a:rPr>
              <a:t>Applicable to any cell type</a:t>
            </a:r>
          </a:p>
          <a:p>
            <a:pPr>
              <a:lnSpc>
                <a:spcPct val="150000"/>
              </a:lnSpc>
            </a:pPr>
            <a:endParaRPr lang="en-US" sz="2667" dirty="0">
              <a:latin typeface="Calibri" panose="020F0502020204030204" pitchFamily="34" charset="0"/>
            </a:endParaRPr>
          </a:p>
          <a:p>
            <a:pPr marL="380990" indent="-380990">
              <a:lnSpc>
                <a:spcPct val="150000"/>
              </a:lnSpc>
              <a:buFont typeface="Arial" panose="020B0604020202020204" pitchFamily="34" charset="0"/>
              <a:buChar char="•"/>
            </a:pPr>
            <a:r>
              <a:rPr lang="en-US" sz="2667" b="1" dirty="0">
                <a:latin typeface="Calibri" panose="020F0502020204030204" pitchFamily="34" charset="0"/>
              </a:rPr>
              <a:t>Applied to relevant human cell and tissue types</a:t>
            </a:r>
          </a:p>
        </p:txBody>
      </p:sp>
    </p:spTree>
    <p:extLst>
      <p:ext uri="{BB962C8B-B14F-4D97-AF65-F5344CB8AC3E}">
        <p14:creationId xmlns:p14="http://schemas.microsoft.com/office/powerpoint/2010/main" val="2928019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8213" y="1434985"/>
            <a:ext cx="11108988" cy="3170099"/>
          </a:xfrm>
          <a:prstGeom prst="rect">
            <a:avLst/>
          </a:prstGeom>
          <a:noFill/>
        </p:spPr>
        <p:txBody>
          <a:bodyPr wrap="square" rtlCol="0">
            <a:spAutoFit/>
          </a:bodyPr>
          <a:lstStyle/>
          <a:p>
            <a:pPr marL="380976" indent="-380976">
              <a:buFont typeface="Arial" panose="020B0604020202020204" pitchFamily="34" charset="0"/>
              <a:buChar char="•"/>
            </a:pPr>
            <a:r>
              <a:rPr lang="en-US" sz="2000" b="1" dirty="0">
                <a:latin typeface="Calibri" panose="020F0502020204030204" pitchFamily="34" charset="0"/>
              </a:rPr>
              <a:t>Custom Agilent </a:t>
            </a:r>
            <a:r>
              <a:rPr lang="en-US" sz="2000" b="1" dirty="0" err="1">
                <a:latin typeface="Calibri" panose="020F0502020204030204" pitchFamily="34" charset="0"/>
              </a:rPr>
              <a:t>SureSelect</a:t>
            </a:r>
            <a:r>
              <a:rPr lang="en-US" sz="2000" b="1" dirty="0">
                <a:latin typeface="Calibri" panose="020F0502020204030204" pitchFamily="34" charset="0"/>
              </a:rPr>
              <a:t> library targeting both ends of </a:t>
            </a:r>
            <a:r>
              <a:rPr lang="en-US" sz="2000" b="1" dirty="0" err="1">
                <a:latin typeface="Calibri" panose="020F0502020204030204" pitchFamily="34" charset="0"/>
              </a:rPr>
              <a:t>DpnII</a:t>
            </a:r>
            <a:r>
              <a:rPr lang="en-US" sz="2000" b="1" i="1" dirty="0">
                <a:latin typeface="Calibri" panose="020F0502020204030204" pitchFamily="34" charset="0"/>
              </a:rPr>
              <a:t> </a:t>
            </a:r>
            <a:r>
              <a:rPr lang="en-US" sz="2000" b="1" dirty="0">
                <a:latin typeface="Calibri" panose="020F0502020204030204" pitchFamily="34" charset="0"/>
              </a:rPr>
              <a:t>restriction fragments overlapping:</a:t>
            </a:r>
          </a:p>
          <a:p>
            <a:pPr marL="380976" indent="-380976">
              <a:buFont typeface="Arial" panose="020B0604020202020204" pitchFamily="34" charset="0"/>
              <a:buChar char="•"/>
            </a:pPr>
            <a:endParaRPr lang="en-US" sz="2000" b="1" dirty="0">
              <a:latin typeface="Calibri" panose="020F0502020204030204" pitchFamily="34" charset="0"/>
            </a:endParaRPr>
          </a:p>
          <a:p>
            <a:pPr marL="2285852" lvl="5" indent="-380976">
              <a:buFont typeface="Wingdings" panose="05000000000000000000" pitchFamily="2" charset="2"/>
              <a:buChar char="Ø"/>
            </a:pPr>
            <a:r>
              <a:rPr lang="en-US" sz="1600" dirty="0">
                <a:latin typeface="Calibri" panose="020F0502020204030204" pitchFamily="34" charset="0"/>
              </a:rPr>
              <a:t>Promoters of protein-coding (</a:t>
            </a:r>
            <a:r>
              <a:rPr lang="en-US" sz="1600" dirty="0" err="1">
                <a:latin typeface="Calibri" panose="020F0502020204030204" pitchFamily="34" charset="0"/>
              </a:rPr>
              <a:t>RefSeq</a:t>
            </a:r>
            <a:r>
              <a:rPr lang="en-US" sz="1600" dirty="0">
                <a:latin typeface="Calibri" panose="020F0502020204030204" pitchFamily="34" charset="0"/>
              </a:rPr>
              <a:t>)</a:t>
            </a:r>
          </a:p>
          <a:p>
            <a:pPr marL="2285852" lvl="5" indent="-380976">
              <a:buFont typeface="Wingdings" panose="05000000000000000000" pitchFamily="2" charset="2"/>
              <a:buChar char="Ø"/>
            </a:pPr>
            <a:r>
              <a:rPr lang="en-US" sz="1600" dirty="0">
                <a:latin typeface="Calibri" panose="020F0502020204030204" pitchFamily="34" charset="0"/>
              </a:rPr>
              <a:t>Non-coding and Antisense RNA (</a:t>
            </a:r>
            <a:r>
              <a:rPr lang="en-US" sz="1600" dirty="0" err="1">
                <a:latin typeface="Calibri" panose="020F0502020204030204" pitchFamily="34" charset="0"/>
              </a:rPr>
              <a:t>Refseq</a:t>
            </a:r>
            <a:r>
              <a:rPr lang="en-US" sz="1600" dirty="0">
                <a:latin typeface="Calibri" panose="020F0502020204030204" pitchFamily="34" charset="0"/>
              </a:rPr>
              <a:t>)</a:t>
            </a:r>
          </a:p>
          <a:p>
            <a:pPr marL="2285852" lvl="5" indent="-380976">
              <a:buFont typeface="Wingdings" panose="05000000000000000000" pitchFamily="2" charset="2"/>
              <a:buChar char="Ø"/>
            </a:pPr>
            <a:r>
              <a:rPr lang="en-US" sz="1600" dirty="0">
                <a:latin typeface="Calibri" panose="020F0502020204030204" pitchFamily="34" charset="0"/>
              </a:rPr>
              <a:t>snoRNA</a:t>
            </a:r>
          </a:p>
          <a:p>
            <a:pPr marL="2285852" lvl="5" indent="-380976">
              <a:buFont typeface="Wingdings" panose="05000000000000000000" pitchFamily="2" charset="2"/>
              <a:buChar char="Ø"/>
            </a:pPr>
            <a:r>
              <a:rPr lang="en-US" sz="1600" dirty="0">
                <a:latin typeface="Calibri" panose="020F0502020204030204" pitchFamily="34" charset="0"/>
              </a:rPr>
              <a:t>miRNA</a:t>
            </a:r>
          </a:p>
          <a:p>
            <a:pPr marL="2285852" lvl="5" indent="-380976">
              <a:buFont typeface="Wingdings" panose="05000000000000000000" pitchFamily="2" charset="2"/>
              <a:buChar char="Ø"/>
            </a:pPr>
            <a:r>
              <a:rPr lang="en-US" sz="1600" dirty="0">
                <a:latin typeface="Calibri" panose="020F0502020204030204" pitchFamily="34" charset="0"/>
              </a:rPr>
              <a:t>lincRNA transcripts</a:t>
            </a:r>
          </a:p>
          <a:p>
            <a:pPr marL="2285852" lvl="5" indent="-380976">
              <a:buFont typeface="Wingdings" panose="05000000000000000000" pitchFamily="2" charset="2"/>
              <a:buChar char="Ø"/>
            </a:pPr>
            <a:endParaRPr lang="en-US" sz="2000" dirty="0">
              <a:latin typeface="Calibri" panose="020F0502020204030204" pitchFamily="34" charset="0"/>
            </a:endParaRPr>
          </a:p>
          <a:p>
            <a:pPr marL="380976" indent="-380976">
              <a:buFont typeface="Arial" panose="020B0604020202020204" pitchFamily="34" charset="0"/>
              <a:buChar char="•"/>
            </a:pPr>
            <a:r>
              <a:rPr lang="en-US" sz="2000" b="1" dirty="0">
                <a:latin typeface="Calibri" panose="020F0502020204030204" pitchFamily="34" charset="0"/>
              </a:rPr>
              <a:t>Totaling 36,691 RNA baited fragments</a:t>
            </a:r>
          </a:p>
          <a:p>
            <a:pPr marL="380976" indent="-380976">
              <a:buFont typeface="Arial" panose="020B0604020202020204" pitchFamily="34" charset="0"/>
              <a:buChar char="•"/>
            </a:pPr>
            <a:endParaRPr lang="en-US" sz="2000" dirty="0">
              <a:latin typeface="Calibri" panose="020F0502020204030204" pitchFamily="34" charset="0"/>
            </a:endParaRPr>
          </a:p>
          <a:p>
            <a:pPr marL="380976" indent="-380976">
              <a:buFont typeface="Arial" panose="020B0604020202020204" pitchFamily="34" charset="0"/>
              <a:buChar char="•"/>
            </a:pPr>
            <a:r>
              <a:rPr lang="en-US" sz="2000" b="1" dirty="0">
                <a:latin typeface="Calibri" panose="020F0502020204030204" pitchFamily="34" charset="0"/>
              </a:rPr>
              <a:t>Sequenced on Illumina </a:t>
            </a:r>
            <a:r>
              <a:rPr lang="en-US" sz="2000" b="1" dirty="0" err="1">
                <a:latin typeface="Calibri" panose="020F0502020204030204" pitchFamily="34" charset="0"/>
              </a:rPr>
              <a:t>Novaseq</a:t>
            </a:r>
            <a:endParaRPr lang="en-US" sz="2000" b="1" dirty="0">
              <a:latin typeface="Calibri" panose="020F0502020204030204" pitchFamily="34" charset="0"/>
            </a:endParaRPr>
          </a:p>
        </p:txBody>
      </p:sp>
      <p:sp>
        <p:nvSpPr>
          <p:cNvPr id="4" name="Rectangle 3"/>
          <p:cNvSpPr/>
          <p:nvPr/>
        </p:nvSpPr>
        <p:spPr>
          <a:xfrm>
            <a:off x="1542960" y="4990289"/>
            <a:ext cx="9195881" cy="1631601"/>
          </a:xfrm>
          <a:prstGeom prst="rect">
            <a:avLst/>
          </a:prstGeom>
        </p:spPr>
        <p:txBody>
          <a:bodyPr wrap="square">
            <a:spAutoFit/>
          </a:bodyPr>
          <a:lstStyle/>
          <a:p>
            <a:r>
              <a:rPr lang="en-US" sz="1667" b="1" u="sng" dirty="0">
                <a:solidFill>
                  <a:srgbClr val="000000"/>
                </a:solidFill>
                <a:latin typeface="Calibri" panose="020F0502020204030204" pitchFamily="34" charset="0"/>
              </a:rPr>
              <a:t>Type				Total		Not designed	%Designed</a:t>
            </a:r>
          </a:p>
          <a:p>
            <a:r>
              <a:rPr lang="nn-NO" sz="1667" dirty="0">
                <a:solidFill>
                  <a:srgbClr val="000000"/>
                </a:solidFill>
                <a:latin typeface="Calibri" panose="020F0502020204030204" pitchFamily="34" charset="0"/>
              </a:rPr>
              <a:t>Coding RNA			24326		1283		95%	</a:t>
            </a:r>
          </a:p>
          <a:p>
            <a:r>
              <a:rPr lang="it-IT" sz="1667" dirty="0">
                <a:solidFill>
                  <a:srgbClr val="000000"/>
                </a:solidFill>
                <a:latin typeface="Calibri" panose="020F0502020204030204" pitchFamily="34" charset="0"/>
              </a:rPr>
              <a:t>Non-coding RNA			8309		982		88%	</a:t>
            </a:r>
          </a:p>
          <a:p>
            <a:r>
              <a:rPr lang="en-US" sz="1667" dirty="0" err="1">
                <a:solidFill>
                  <a:srgbClr val="000000"/>
                </a:solidFill>
                <a:latin typeface="Calibri" panose="020F0502020204030204" pitchFamily="34" charset="0"/>
              </a:rPr>
              <a:t>lincRNA</a:t>
            </a:r>
            <a:r>
              <a:rPr lang="en-US" sz="1667" dirty="0">
                <a:solidFill>
                  <a:srgbClr val="000000"/>
                </a:solidFill>
                <a:latin typeface="Calibri" panose="020F0502020204030204" pitchFamily="34" charset="0"/>
              </a:rPr>
              <a:t>				18543		3828		79%	</a:t>
            </a:r>
          </a:p>
          <a:p>
            <a:r>
              <a:rPr lang="sv-SE" sz="1667" dirty="0">
                <a:solidFill>
                  <a:srgbClr val="000000"/>
                </a:solidFill>
                <a:latin typeface="Calibri" panose="020F0502020204030204" pitchFamily="34" charset="0"/>
              </a:rPr>
              <a:t>miRNA, snoRNA, etc			101		20		80%	</a:t>
            </a:r>
          </a:p>
          <a:p>
            <a:r>
              <a:rPr lang="en-US" sz="1667" b="1" dirty="0">
                <a:solidFill>
                  <a:srgbClr val="C00000"/>
                </a:solidFill>
                <a:latin typeface="Calibri" panose="020F0502020204030204" pitchFamily="34" charset="0"/>
              </a:rPr>
              <a:t>All				51279		6113		88%</a:t>
            </a:r>
            <a:endParaRPr lang="en-US" sz="1667" b="1" dirty="0">
              <a:solidFill>
                <a:srgbClr val="FF0000"/>
              </a:solidFill>
              <a:latin typeface="Calibri" panose="020F0502020204030204" pitchFamily="34" charset="0"/>
            </a:endParaRPr>
          </a:p>
        </p:txBody>
      </p:sp>
      <p:sp>
        <p:nvSpPr>
          <p:cNvPr id="5" name="Rectangle 12"/>
          <p:cNvSpPr>
            <a:spLocks noChangeArrowheads="1"/>
          </p:cNvSpPr>
          <p:nvPr/>
        </p:nvSpPr>
        <p:spPr bwMode="auto">
          <a:xfrm>
            <a:off x="1175331" y="64360"/>
            <a:ext cx="9931136" cy="1279464"/>
          </a:xfrm>
          <a:prstGeom prst="rect">
            <a:avLst/>
          </a:prstGeom>
          <a:noFill/>
          <a:ln w="9525">
            <a:noFill/>
            <a:miter lim="800000"/>
            <a:headEnd/>
            <a:tailEnd/>
          </a:ln>
          <a:effectLst/>
        </p:spPr>
        <p:txBody>
          <a:bodyPr lIns="108851" tIns="54425" rIns="108851" bIns="54425" anchor="ctr">
            <a:spAutoFit/>
          </a:bodyPr>
          <a:lstStyle/>
          <a:p>
            <a:pPr algn="ctr" defTabSz="1088717">
              <a:defRPr/>
            </a:pPr>
            <a:r>
              <a:rPr lang="en-US" sz="4400" b="1" dirty="0">
                <a:solidFill>
                  <a:srgbClr val="0066CC"/>
                </a:solidFill>
                <a:effectLst>
                  <a:outerShdw blurRad="38100" dist="38100" dir="2700000" algn="tl">
                    <a:srgbClr val="C0C0C0"/>
                  </a:outerShdw>
                </a:effectLst>
                <a:latin typeface="Calibri" panose="020F0502020204030204" pitchFamily="34" charset="0"/>
              </a:rPr>
              <a:t>Genome-scale Promoter ‘Interactome’</a:t>
            </a:r>
          </a:p>
          <a:p>
            <a:pPr algn="ctr" defTabSz="1088717">
              <a:defRPr/>
            </a:pPr>
            <a:r>
              <a:rPr lang="en-US" sz="3200" i="1" dirty="0">
                <a:solidFill>
                  <a:srgbClr val="0066CC"/>
                </a:solidFill>
                <a:effectLst>
                  <a:outerShdw blurRad="38100" dist="38100" dir="2700000" algn="tl">
                    <a:srgbClr val="C0C0C0"/>
                  </a:outerShdw>
                </a:effectLst>
                <a:latin typeface="Calibri" panose="020F0502020204030204" pitchFamily="34" charset="0"/>
              </a:rPr>
              <a:t>Design</a:t>
            </a:r>
          </a:p>
        </p:txBody>
      </p:sp>
    </p:spTree>
    <p:extLst>
      <p:ext uri="{BB962C8B-B14F-4D97-AF65-F5344CB8AC3E}">
        <p14:creationId xmlns:p14="http://schemas.microsoft.com/office/powerpoint/2010/main" val="1423466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2818" name="Rectangle 2"/>
          <p:cNvSpPr>
            <a:spLocks noChangeArrowheads="1"/>
          </p:cNvSpPr>
          <p:nvPr/>
        </p:nvSpPr>
        <p:spPr bwMode="auto">
          <a:xfrm>
            <a:off x="1164166" y="318224"/>
            <a:ext cx="9931136" cy="982011"/>
          </a:xfrm>
          <a:prstGeom prst="rect">
            <a:avLst/>
          </a:prstGeom>
          <a:noFill/>
          <a:ln w="9525">
            <a:noFill/>
            <a:miter lim="800000"/>
            <a:headEnd/>
            <a:tailEnd/>
          </a:ln>
          <a:effectLst/>
        </p:spPr>
        <p:txBody>
          <a:bodyPr lIns="108850" tIns="54425" rIns="108850" bIns="54425" anchor="ctr">
            <a:spAutoFit/>
          </a:bodyPr>
          <a:lstStyle/>
          <a:p>
            <a:pPr algn="ctr" defTabSz="1088717">
              <a:defRPr/>
            </a:pPr>
            <a:r>
              <a:rPr lang="en-US" sz="3667" b="1" dirty="0">
                <a:solidFill>
                  <a:srgbClr val="0066CC"/>
                </a:solidFill>
                <a:effectLst>
                  <a:outerShdw blurRad="38100" dist="38100" dir="2700000" algn="tl">
                    <a:srgbClr val="C0C0C0"/>
                  </a:outerShdw>
                </a:effectLst>
                <a:latin typeface="Calibri" panose="020F0502020204030204" pitchFamily="34" charset="0"/>
              </a:rPr>
              <a:t>Using ATAC-</a:t>
            </a:r>
            <a:r>
              <a:rPr lang="en-US" sz="3667" b="1" dirty="0" err="1">
                <a:solidFill>
                  <a:srgbClr val="0066CC"/>
                </a:solidFill>
                <a:effectLst>
                  <a:outerShdw blurRad="38100" dist="38100" dir="2700000" algn="tl">
                    <a:srgbClr val="C0C0C0"/>
                  </a:outerShdw>
                </a:effectLst>
                <a:latin typeface="Calibri" panose="020F0502020204030204" pitchFamily="34" charset="0"/>
              </a:rPr>
              <a:t>seq</a:t>
            </a:r>
            <a:r>
              <a:rPr lang="en-US" sz="3667" b="1" dirty="0">
                <a:solidFill>
                  <a:srgbClr val="0066CC"/>
                </a:solidFill>
                <a:effectLst>
                  <a:outerShdw blurRad="38100" dist="38100" dir="2700000" algn="tl">
                    <a:srgbClr val="C0C0C0"/>
                  </a:outerShdw>
                </a:effectLst>
                <a:latin typeface="Calibri" panose="020F0502020204030204" pitchFamily="34" charset="0"/>
              </a:rPr>
              <a:t> to implicate causal variants</a:t>
            </a:r>
          </a:p>
          <a:p>
            <a:pPr algn="ctr" defTabSz="1088717">
              <a:defRPr/>
            </a:pPr>
            <a:r>
              <a:rPr lang="en-US" sz="2000" i="1" dirty="0">
                <a:solidFill>
                  <a:srgbClr val="0066CC"/>
                </a:solidFill>
                <a:latin typeface="Calibri" panose="020F0502020204030204" pitchFamily="34" charset="0"/>
              </a:rPr>
              <a:t>Vast majority of GWAS signals reside within </a:t>
            </a:r>
            <a:r>
              <a:rPr lang="en-US" sz="2000" i="1" dirty="0" err="1">
                <a:solidFill>
                  <a:srgbClr val="0066CC"/>
                </a:solidFill>
                <a:latin typeface="Calibri" panose="020F0502020204030204" pitchFamily="34" charset="0"/>
              </a:rPr>
              <a:t>intronic</a:t>
            </a:r>
            <a:r>
              <a:rPr lang="en-US" sz="2000" i="1" dirty="0">
                <a:solidFill>
                  <a:srgbClr val="0066CC"/>
                </a:solidFill>
                <a:latin typeface="Calibri" panose="020F0502020204030204" pitchFamily="34" charset="0"/>
              </a:rPr>
              <a:t> or intergenic regions</a:t>
            </a:r>
            <a:endParaRPr lang="en-US" sz="2333" i="1" dirty="0">
              <a:solidFill>
                <a:srgbClr val="0066CC"/>
              </a:solidFill>
              <a:latin typeface="Calibri" panose="020F0502020204030204" pitchFamily="34" charset="0"/>
            </a:endParaRPr>
          </a:p>
        </p:txBody>
      </p:sp>
      <p:grpSp>
        <p:nvGrpSpPr>
          <p:cNvPr id="5" name="Group 4">
            <a:extLst>
              <a:ext uri="{FF2B5EF4-FFF2-40B4-BE49-F238E27FC236}">
                <a16:creationId xmlns:a16="http://schemas.microsoft.com/office/drawing/2014/main" id="{2D7E0728-BFB6-C848-AEBE-93DFFE8E7901}"/>
              </a:ext>
            </a:extLst>
          </p:cNvPr>
          <p:cNvGrpSpPr/>
          <p:nvPr/>
        </p:nvGrpSpPr>
        <p:grpSpPr>
          <a:xfrm>
            <a:off x="1317624" y="1994539"/>
            <a:ext cx="9624219" cy="861774"/>
            <a:chOff x="1317626" y="1704979"/>
            <a:chExt cx="9624219" cy="861774"/>
          </a:xfrm>
        </p:grpSpPr>
        <p:sp>
          <p:nvSpPr>
            <p:cNvPr id="85017" name="TextBox 4"/>
            <p:cNvSpPr txBox="1">
              <a:spLocks noChangeArrowheads="1"/>
            </p:cNvSpPr>
            <p:nvPr/>
          </p:nvSpPr>
          <p:spPr bwMode="auto">
            <a:xfrm>
              <a:off x="3928290" y="1704979"/>
              <a:ext cx="53732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anose="020B0604020202020204" pitchFamily="34" charset="0"/>
                  <a:cs typeface="Arial" panose="020B0604020202020204" pitchFamily="34" charset="0"/>
                </a:defRPr>
              </a:lvl1pPr>
              <a:lvl2pPr marL="742950" indent="-285750">
                <a:defRPr sz="4800">
                  <a:solidFill>
                    <a:schemeClr val="tx1"/>
                  </a:solidFill>
                  <a:latin typeface="Arial" panose="020B0604020202020204" pitchFamily="34" charset="0"/>
                  <a:cs typeface="Arial" panose="020B0604020202020204" pitchFamily="34" charset="0"/>
                </a:defRPr>
              </a:lvl2pPr>
              <a:lvl3pPr marL="1143000" indent="-228600">
                <a:defRPr sz="4800">
                  <a:solidFill>
                    <a:schemeClr val="tx1"/>
                  </a:solidFill>
                  <a:latin typeface="Arial" panose="020B0604020202020204" pitchFamily="34" charset="0"/>
                  <a:cs typeface="Arial" panose="020B0604020202020204" pitchFamily="34" charset="0"/>
                </a:defRPr>
              </a:lvl3pPr>
              <a:lvl4pPr marL="1600200" indent="-228600">
                <a:defRPr sz="4800">
                  <a:solidFill>
                    <a:schemeClr val="tx1"/>
                  </a:solidFill>
                  <a:latin typeface="Arial" panose="020B0604020202020204" pitchFamily="34" charset="0"/>
                  <a:cs typeface="Arial" panose="020B0604020202020204" pitchFamily="34" charset="0"/>
                </a:defRPr>
              </a:lvl4pPr>
              <a:lvl5pPr marL="2057400" indent="-228600">
                <a:defRPr sz="4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9pPr>
            </a:lstStyle>
            <a:p>
              <a:pPr algn="ctr" eaLnBrk="1" hangingPunct="1"/>
              <a:r>
                <a:rPr lang="en-US" altLang="en-US" sz="5000" b="1">
                  <a:solidFill>
                    <a:srgbClr val="FF0000"/>
                  </a:solidFill>
                  <a:latin typeface="Calibri" panose="020F0502020204030204" pitchFamily="34" charset="0"/>
                  <a:ea typeface="ＭＳ Ｐゴシック" panose="020B0600070205080204" pitchFamily="34" charset="-128"/>
                </a:rPr>
                <a:t>X</a:t>
              </a:r>
            </a:p>
          </p:txBody>
        </p:sp>
        <p:cxnSp>
          <p:nvCxnSpPr>
            <p:cNvPr id="55301" name="Straight Connector 2"/>
            <p:cNvCxnSpPr>
              <a:cxnSpLocks noChangeShapeType="1"/>
            </p:cNvCxnSpPr>
            <p:nvPr/>
          </p:nvCxnSpPr>
          <p:spPr bwMode="auto">
            <a:xfrm>
              <a:off x="1317626" y="2128313"/>
              <a:ext cx="962421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55302" name="Straight Connector 3"/>
            <p:cNvCxnSpPr>
              <a:cxnSpLocks noChangeShapeType="1"/>
            </p:cNvCxnSpPr>
            <p:nvPr/>
          </p:nvCxnSpPr>
          <p:spPr bwMode="auto">
            <a:xfrm>
              <a:off x="1348053" y="1917969"/>
              <a:ext cx="0" cy="4206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55303" name="Straight Connector 16"/>
            <p:cNvCxnSpPr>
              <a:cxnSpLocks noChangeShapeType="1"/>
            </p:cNvCxnSpPr>
            <p:nvPr/>
          </p:nvCxnSpPr>
          <p:spPr bwMode="auto">
            <a:xfrm>
              <a:off x="1561042" y="1917969"/>
              <a:ext cx="0" cy="4206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55304" name="Straight Connector 17"/>
            <p:cNvCxnSpPr>
              <a:cxnSpLocks noChangeShapeType="1"/>
            </p:cNvCxnSpPr>
            <p:nvPr/>
          </p:nvCxnSpPr>
          <p:spPr bwMode="auto">
            <a:xfrm>
              <a:off x="1812396" y="1917969"/>
              <a:ext cx="0" cy="4206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55305" name="Straight Connector 18"/>
            <p:cNvCxnSpPr>
              <a:cxnSpLocks noChangeShapeType="1"/>
            </p:cNvCxnSpPr>
            <p:nvPr/>
          </p:nvCxnSpPr>
          <p:spPr bwMode="auto">
            <a:xfrm>
              <a:off x="5382948" y="1917969"/>
              <a:ext cx="0" cy="4206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55306" name="Straight Connector 19"/>
            <p:cNvCxnSpPr>
              <a:cxnSpLocks noChangeShapeType="1"/>
            </p:cNvCxnSpPr>
            <p:nvPr/>
          </p:nvCxnSpPr>
          <p:spPr bwMode="auto">
            <a:xfrm>
              <a:off x="9724761" y="1917969"/>
              <a:ext cx="0" cy="4206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55307" name="Straight Connector 20"/>
            <p:cNvCxnSpPr>
              <a:cxnSpLocks noChangeShapeType="1"/>
            </p:cNvCxnSpPr>
            <p:nvPr/>
          </p:nvCxnSpPr>
          <p:spPr bwMode="auto">
            <a:xfrm>
              <a:off x="9595115" y="1917969"/>
              <a:ext cx="0" cy="4206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55308" name="Straight Connector 21"/>
            <p:cNvCxnSpPr>
              <a:cxnSpLocks noChangeShapeType="1"/>
            </p:cNvCxnSpPr>
            <p:nvPr/>
          </p:nvCxnSpPr>
          <p:spPr bwMode="auto">
            <a:xfrm>
              <a:off x="9480021" y="1917969"/>
              <a:ext cx="0" cy="4206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55309" name="Straight Connector 22"/>
            <p:cNvCxnSpPr>
              <a:cxnSpLocks noChangeShapeType="1"/>
            </p:cNvCxnSpPr>
            <p:nvPr/>
          </p:nvCxnSpPr>
          <p:spPr bwMode="auto">
            <a:xfrm>
              <a:off x="8993188" y="1917969"/>
              <a:ext cx="0" cy="4206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55310" name="Straight Connector 23"/>
            <p:cNvCxnSpPr>
              <a:cxnSpLocks noChangeShapeType="1"/>
            </p:cNvCxnSpPr>
            <p:nvPr/>
          </p:nvCxnSpPr>
          <p:spPr bwMode="auto">
            <a:xfrm>
              <a:off x="8747125" y="1917969"/>
              <a:ext cx="0" cy="4206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55311" name="Straight Connector 24"/>
            <p:cNvCxnSpPr>
              <a:cxnSpLocks noChangeShapeType="1"/>
            </p:cNvCxnSpPr>
            <p:nvPr/>
          </p:nvCxnSpPr>
          <p:spPr bwMode="auto">
            <a:xfrm>
              <a:off x="8485188" y="1917969"/>
              <a:ext cx="0" cy="4206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55312" name="Straight Connector 25"/>
            <p:cNvCxnSpPr>
              <a:cxnSpLocks noChangeShapeType="1"/>
            </p:cNvCxnSpPr>
            <p:nvPr/>
          </p:nvCxnSpPr>
          <p:spPr bwMode="auto">
            <a:xfrm>
              <a:off x="10735469" y="1917969"/>
              <a:ext cx="0" cy="4206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55313" name="Straight Connector 26"/>
            <p:cNvCxnSpPr>
              <a:cxnSpLocks noChangeShapeType="1"/>
            </p:cNvCxnSpPr>
            <p:nvPr/>
          </p:nvCxnSpPr>
          <p:spPr bwMode="auto">
            <a:xfrm>
              <a:off x="10566136" y="1917969"/>
              <a:ext cx="0" cy="4206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55314" name="Straight Connector 27"/>
            <p:cNvCxnSpPr>
              <a:cxnSpLocks noChangeShapeType="1"/>
            </p:cNvCxnSpPr>
            <p:nvPr/>
          </p:nvCxnSpPr>
          <p:spPr bwMode="auto">
            <a:xfrm>
              <a:off x="10444428" y="1917969"/>
              <a:ext cx="0" cy="4206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55315" name="Straight Connector 28"/>
            <p:cNvCxnSpPr>
              <a:cxnSpLocks noChangeShapeType="1"/>
            </p:cNvCxnSpPr>
            <p:nvPr/>
          </p:nvCxnSpPr>
          <p:spPr bwMode="auto">
            <a:xfrm>
              <a:off x="10322719" y="1917969"/>
              <a:ext cx="0" cy="4206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55316" name="Straight Connector 29"/>
            <p:cNvCxnSpPr>
              <a:cxnSpLocks noChangeShapeType="1"/>
            </p:cNvCxnSpPr>
            <p:nvPr/>
          </p:nvCxnSpPr>
          <p:spPr bwMode="auto">
            <a:xfrm>
              <a:off x="10941844" y="1917969"/>
              <a:ext cx="0" cy="4206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sp>
          <p:nvSpPr>
            <p:cNvPr id="23" name="TextBox 4"/>
            <p:cNvSpPr txBox="1">
              <a:spLocks noChangeArrowheads="1"/>
            </p:cNvSpPr>
            <p:nvPr/>
          </p:nvSpPr>
          <p:spPr bwMode="auto">
            <a:xfrm>
              <a:off x="4429408" y="1884896"/>
              <a:ext cx="37382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anose="020B0604020202020204" pitchFamily="34" charset="0"/>
                  <a:cs typeface="Arial" panose="020B0604020202020204" pitchFamily="34" charset="0"/>
                </a:defRPr>
              </a:lvl1pPr>
              <a:lvl2pPr marL="742950" indent="-285750">
                <a:defRPr sz="4800">
                  <a:solidFill>
                    <a:schemeClr val="tx1"/>
                  </a:solidFill>
                  <a:latin typeface="Arial" panose="020B0604020202020204" pitchFamily="34" charset="0"/>
                  <a:cs typeface="Arial" panose="020B0604020202020204" pitchFamily="34" charset="0"/>
                </a:defRPr>
              </a:lvl2pPr>
              <a:lvl3pPr marL="1143000" indent="-228600">
                <a:defRPr sz="4800">
                  <a:solidFill>
                    <a:schemeClr val="tx1"/>
                  </a:solidFill>
                  <a:latin typeface="Arial" panose="020B0604020202020204" pitchFamily="34" charset="0"/>
                  <a:cs typeface="Arial" panose="020B0604020202020204" pitchFamily="34" charset="0"/>
                </a:defRPr>
              </a:lvl3pPr>
              <a:lvl4pPr marL="1600200" indent="-228600">
                <a:defRPr sz="4800">
                  <a:solidFill>
                    <a:schemeClr val="tx1"/>
                  </a:solidFill>
                  <a:latin typeface="Arial" panose="020B0604020202020204" pitchFamily="34" charset="0"/>
                  <a:cs typeface="Arial" panose="020B0604020202020204" pitchFamily="34" charset="0"/>
                </a:defRPr>
              </a:lvl4pPr>
              <a:lvl5pPr marL="2057400" indent="-228600">
                <a:defRPr sz="4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9pPr>
            </a:lstStyle>
            <a:p>
              <a:pPr algn="ctr" eaLnBrk="1" hangingPunct="1"/>
              <a:r>
                <a:rPr lang="en-US" altLang="en-US" sz="2667" b="1">
                  <a:solidFill>
                    <a:srgbClr val="FF0000"/>
                  </a:solidFill>
                  <a:latin typeface="Calibri" panose="020F0502020204030204" pitchFamily="34" charset="0"/>
                  <a:ea typeface="ＭＳ Ｐゴシック" panose="020B0600070205080204" pitchFamily="34" charset="-128"/>
                </a:rPr>
                <a:t>X</a:t>
              </a:r>
            </a:p>
          </p:txBody>
        </p:sp>
        <p:sp>
          <p:nvSpPr>
            <p:cNvPr id="24" name="TextBox 4"/>
            <p:cNvSpPr txBox="1">
              <a:spLocks noChangeArrowheads="1"/>
            </p:cNvSpPr>
            <p:nvPr/>
          </p:nvSpPr>
          <p:spPr bwMode="auto">
            <a:xfrm>
              <a:off x="4847450" y="1884896"/>
              <a:ext cx="37382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anose="020B0604020202020204" pitchFamily="34" charset="0"/>
                  <a:cs typeface="Arial" panose="020B0604020202020204" pitchFamily="34" charset="0"/>
                </a:defRPr>
              </a:lvl1pPr>
              <a:lvl2pPr marL="742950" indent="-285750">
                <a:defRPr sz="4800">
                  <a:solidFill>
                    <a:schemeClr val="tx1"/>
                  </a:solidFill>
                  <a:latin typeface="Arial" panose="020B0604020202020204" pitchFamily="34" charset="0"/>
                  <a:cs typeface="Arial" panose="020B0604020202020204" pitchFamily="34" charset="0"/>
                </a:defRPr>
              </a:lvl2pPr>
              <a:lvl3pPr marL="1143000" indent="-228600">
                <a:defRPr sz="4800">
                  <a:solidFill>
                    <a:schemeClr val="tx1"/>
                  </a:solidFill>
                  <a:latin typeface="Arial" panose="020B0604020202020204" pitchFamily="34" charset="0"/>
                  <a:cs typeface="Arial" panose="020B0604020202020204" pitchFamily="34" charset="0"/>
                </a:defRPr>
              </a:lvl3pPr>
              <a:lvl4pPr marL="1600200" indent="-228600">
                <a:defRPr sz="4800">
                  <a:solidFill>
                    <a:schemeClr val="tx1"/>
                  </a:solidFill>
                  <a:latin typeface="Arial" panose="020B0604020202020204" pitchFamily="34" charset="0"/>
                  <a:cs typeface="Arial" panose="020B0604020202020204" pitchFamily="34" charset="0"/>
                </a:defRPr>
              </a:lvl4pPr>
              <a:lvl5pPr marL="2057400" indent="-228600">
                <a:defRPr sz="4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9pPr>
            </a:lstStyle>
            <a:p>
              <a:pPr algn="ctr" eaLnBrk="1" hangingPunct="1"/>
              <a:r>
                <a:rPr lang="en-US" altLang="en-US" sz="2667" b="1">
                  <a:solidFill>
                    <a:srgbClr val="FF0000"/>
                  </a:solidFill>
                  <a:latin typeface="Calibri" panose="020F0502020204030204" pitchFamily="34" charset="0"/>
                  <a:ea typeface="ＭＳ Ｐゴシック" panose="020B0600070205080204" pitchFamily="34" charset="-128"/>
                </a:rPr>
                <a:t>X</a:t>
              </a:r>
            </a:p>
          </p:txBody>
        </p:sp>
        <p:sp>
          <p:nvSpPr>
            <p:cNvPr id="25" name="TextBox 4"/>
            <p:cNvSpPr txBox="1">
              <a:spLocks noChangeArrowheads="1"/>
            </p:cNvSpPr>
            <p:nvPr/>
          </p:nvSpPr>
          <p:spPr bwMode="auto">
            <a:xfrm>
              <a:off x="2643471" y="1884896"/>
              <a:ext cx="37382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anose="020B0604020202020204" pitchFamily="34" charset="0"/>
                  <a:cs typeface="Arial" panose="020B0604020202020204" pitchFamily="34" charset="0"/>
                </a:defRPr>
              </a:lvl1pPr>
              <a:lvl2pPr marL="742950" indent="-285750">
                <a:defRPr sz="4800">
                  <a:solidFill>
                    <a:schemeClr val="tx1"/>
                  </a:solidFill>
                  <a:latin typeface="Arial" panose="020B0604020202020204" pitchFamily="34" charset="0"/>
                  <a:cs typeface="Arial" panose="020B0604020202020204" pitchFamily="34" charset="0"/>
                </a:defRPr>
              </a:lvl2pPr>
              <a:lvl3pPr marL="1143000" indent="-228600">
                <a:defRPr sz="4800">
                  <a:solidFill>
                    <a:schemeClr val="tx1"/>
                  </a:solidFill>
                  <a:latin typeface="Arial" panose="020B0604020202020204" pitchFamily="34" charset="0"/>
                  <a:cs typeface="Arial" panose="020B0604020202020204" pitchFamily="34" charset="0"/>
                </a:defRPr>
              </a:lvl3pPr>
              <a:lvl4pPr marL="1600200" indent="-228600">
                <a:defRPr sz="4800">
                  <a:solidFill>
                    <a:schemeClr val="tx1"/>
                  </a:solidFill>
                  <a:latin typeface="Arial" panose="020B0604020202020204" pitchFamily="34" charset="0"/>
                  <a:cs typeface="Arial" panose="020B0604020202020204" pitchFamily="34" charset="0"/>
                </a:defRPr>
              </a:lvl4pPr>
              <a:lvl5pPr marL="2057400" indent="-228600">
                <a:defRPr sz="4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9pPr>
            </a:lstStyle>
            <a:p>
              <a:pPr algn="ctr" eaLnBrk="1" hangingPunct="1"/>
              <a:r>
                <a:rPr lang="en-US" altLang="en-US" sz="2667" b="1">
                  <a:solidFill>
                    <a:srgbClr val="FF0000"/>
                  </a:solidFill>
                  <a:latin typeface="Calibri" panose="020F0502020204030204" pitchFamily="34" charset="0"/>
                  <a:ea typeface="ＭＳ Ｐゴシック" panose="020B0600070205080204" pitchFamily="34" charset="-128"/>
                </a:rPr>
                <a:t>X</a:t>
              </a:r>
            </a:p>
          </p:txBody>
        </p:sp>
        <p:sp>
          <p:nvSpPr>
            <p:cNvPr id="26" name="TextBox 4"/>
            <p:cNvSpPr txBox="1">
              <a:spLocks noChangeArrowheads="1"/>
            </p:cNvSpPr>
            <p:nvPr/>
          </p:nvSpPr>
          <p:spPr bwMode="auto">
            <a:xfrm>
              <a:off x="3110461" y="1884896"/>
              <a:ext cx="37382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anose="020B0604020202020204" pitchFamily="34" charset="0"/>
                  <a:cs typeface="Arial" panose="020B0604020202020204" pitchFamily="34" charset="0"/>
                </a:defRPr>
              </a:lvl1pPr>
              <a:lvl2pPr marL="742950" indent="-285750">
                <a:defRPr sz="4800">
                  <a:solidFill>
                    <a:schemeClr val="tx1"/>
                  </a:solidFill>
                  <a:latin typeface="Arial" panose="020B0604020202020204" pitchFamily="34" charset="0"/>
                  <a:cs typeface="Arial" panose="020B0604020202020204" pitchFamily="34" charset="0"/>
                </a:defRPr>
              </a:lvl2pPr>
              <a:lvl3pPr marL="1143000" indent="-228600">
                <a:defRPr sz="4800">
                  <a:solidFill>
                    <a:schemeClr val="tx1"/>
                  </a:solidFill>
                  <a:latin typeface="Arial" panose="020B0604020202020204" pitchFamily="34" charset="0"/>
                  <a:cs typeface="Arial" panose="020B0604020202020204" pitchFamily="34" charset="0"/>
                </a:defRPr>
              </a:lvl3pPr>
              <a:lvl4pPr marL="1600200" indent="-228600">
                <a:defRPr sz="4800">
                  <a:solidFill>
                    <a:schemeClr val="tx1"/>
                  </a:solidFill>
                  <a:latin typeface="Arial" panose="020B0604020202020204" pitchFamily="34" charset="0"/>
                  <a:cs typeface="Arial" panose="020B0604020202020204" pitchFamily="34" charset="0"/>
                </a:defRPr>
              </a:lvl4pPr>
              <a:lvl5pPr marL="2057400" indent="-228600">
                <a:defRPr sz="4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9pPr>
            </a:lstStyle>
            <a:p>
              <a:pPr algn="ctr" eaLnBrk="1" hangingPunct="1"/>
              <a:r>
                <a:rPr lang="en-US" altLang="en-US" sz="2667" b="1">
                  <a:solidFill>
                    <a:srgbClr val="FF0000"/>
                  </a:solidFill>
                  <a:latin typeface="Calibri" panose="020F0502020204030204" pitchFamily="34" charset="0"/>
                  <a:ea typeface="ＭＳ Ｐゴシック" panose="020B0600070205080204" pitchFamily="34" charset="-128"/>
                </a:rPr>
                <a:t>X</a:t>
              </a:r>
            </a:p>
          </p:txBody>
        </p:sp>
        <p:sp>
          <p:nvSpPr>
            <p:cNvPr id="27" name="TextBox 4"/>
            <p:cNvSpPr txBox="1">
              <a:spLocks noChangeArrowheads="1"/>
            </p:cNvSpPr>
            <p:nvPr/>
          </p:nvSpPr>
          <p:spPr bwMode="auto">
            <a:xfrm>
              <a:off x="3586711" y="1884896"/>
              <a:ext cx="37382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anose="020B0604020202020204" pitchFamily="34" charset="0"/>
                  <a:cs typeface="Arial" panose="020B0604020202020204" pitchFamily="34" charset="0"/>
                </a:defRPr>
              </a:lvl1pPr>
              <a:lvl2pPr marL="742950" indent="-285750">
                <a:defRPr sz="4800">
                  <a:solidFill>
                    <a:schemeClr val="tx1"/>
                  </a:solidFill>
                  <a:latin typeface="Arial" panose="020B0604020202020204" pitchFamily="34" charset="0"/>
                  <a:cs typeface="Arial" panose="020B0604020202020204" pitchFamily="34" charset="0"/>
                </a:defRPr>
              </a:lvl2pPr>
              <a:lvl3pPr marL="1143000" indent="-228600">
                <a:defRPr sz="4800">
                  <a:solidFill>
                    <a:schemeClr val="tx1"/>
                  </a:solidFill>
                  <a:latin typeface="Arial" panose="020B0604020202020204" pitchFamily="34" charset="0"/>
                  <a:cs typeface="Arial" panose="020B0604020202020204" pitchFamily="34" charset="0"/>
                </a:defRPr>
              </a:lvl3pPr>
              <a:lvl4pPr marL="1600200" indent="-228600">
                <a:defRPr sz="4800">
                  <a:solidFill>
                    <a:schemeClr val="tx1"/>
                  </a:solidFill>
                  <a:latin typeface="Arial" panose="020B0604020202020204" pitchFamily="34" charset="0"/>
                  <a:cs typeface="Arial" panose="020B0604020202020204" pitchFamily="34" charset="0"/>
                </a:defRPr>
              </a:lvl4pPr>
              <a:lvl5pPr marL="2057400" indent="-228600">
                <a:defRPr sz="4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Arial" panose="020B0604020202020204" pitchFamily="34" charset="0"/>
                  <a:cs typeface="Arial" panose="020B0604020202020204" pitchFamily="34" charset="0"/>
                </a:defRPr>
              </a:lvl9pPr>
            </a:lstStyle>
            <a:p>
              <a:pPr algn="ctr" eaLnBrk="1" hangingPunct="1"/>
              <a:r>
                <a:rPr lang="en-US" altLang="en-US" sz="2667" b="1">
                  <a:solidFill>
                    <a:srgbClr val="FF0000"/>
                  </a:solidFill>
                  <a:latin typeface="Calibri" panose="020F0502020204030204" pitchFamily="34" charset="0"/>
                  <a:ea typeface="ＭＳ Ｐゴシック" panose="020B0600070205080204" pitchFamily="34" charset="-128"/>
                </a:rPr>
                <a:t>X</a:t>
              </a:r>
            </a:p>
          </p:txBody>
        </p:sp>
      </p:grpSp>
      <p:pic>
        <p:nvPicPr>
          <p:cNvPr id="29" name="Picture 28"/>
          <p:cNvPicPr>
            <a:picLocks noChangeAspect="1"/>
          </p:cNvPicPr>
          <p:nvPr/>
        </p:nvPicPr>
        <p:blipFill rotWithShape="1">
          <a:blip r:embed="rId3"/>
          <a:srcRect l="80191" t="22041" b="46658"/>
          <a:stretch/>
        </p:blipFill>
        <p:spPr>
          <a:xfrm>
            <a:off x="4616318" y="3166735"/>
            <a:ext cx="3591959" cy="2971801"/>
          </a:xfrm>
          <a:prstGeom prst="rect">
            <a:avLst/>
          </a:prstGeom>
        </p:spPr>
      </p:pic>
    </p:spTree>
    <p:extLst>
      <p:ext uri="{BB962C8B-B14F-4D97-AF65-F5344CB8AC3E}">
        <p14:creationId xmlns:p14="http://schemas.microsoft.com/office/powerpoint/2010/main" val="636589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9114" y="1772515"/>
            <a:ext cx="11158150" cy="4545860"/>
          </a:xfrm>
          <a:prstGeom prst="rect">
            <a:avLst/>
          </a:prstGeom>
          <a:noFill/>
        </p:spPr>
        <p:txBody>
          <a:bodyPr wrap="square" rtlCol="0">
            <a:spAutoFit/>
          </a:bodyPr>
          <a:lstStyle/>
          <a:p>
            <a:pPr marL="457189" indent="-457189">
              <a:lnSpc>
                <a:spcPct val="300000"/>
              </a:lnSpc>
              <a:buFont typeface="Arial" panose="020B0604020202020204" pitchFamily="34" charset="0"/>
              <a:buChar char="•"/>
            </a:pPr>
            <a:r>
              <a:rPr lang="en-US" sz="2000" b="1" dirty="0" err="1">
                <a:latin typeface="Calibri" panose="020F0502020204030204" pitchFamily="34" charset="0"/>
              </a:rPr>
              <a:t>SNiPA</a:t>
            </a:r>
            <a:r>
              <a:rPr lang="en-US" sz="2000" b="1" dirty="0">
                <a:latin typeface="Calibri" panose="020F0502020204030204" pitchFamily="34" charset="0"/>
              </a:rPr>
              <a:t> tool to generate proxy SNPs </a:t>
            </a:r>
          </a:p>
          <a:p>
            <a:pPr marL="457189" indent="-457189">
              <a:lnSpc>
                <a:spcPct val="300000"/>
              </a:lnSpc>
              <a:buFont typeface="Arial" panose="020B0604020202020204" pitchFamily="34" charset="0"/>
              <a:buChar char="•"/>
            </a:pPr>
            <a:r>
              <a:rPr lang="en-US" sz="2000" b="1" dirty="0">
                <a:latin typeface="Calibri" panose="020F0502020204030204" pitchFamily="34" charset="0"/>
              </a:rPr>
              <a:t>ENCODE pipeline to pre-process ATAC-</a:t>
            </a:r>
            <a:r>
              <a:rPr lang="en-US" sz="2000" b="1" dirty="0" err="1">
                <a:latin typeface="Calibri" panose="020F0502020204030204" pitchFamily="34" charset="0"/>
              </a:rPr>
              <a:t>seq</a:t>
            </a:r>
            <a:r>
              <a:rPr lang="en-US" sz="2000" b="1" dirty="0">
                <a:latin typeface="Calibri" panose="020F0502020204030204" pitchFamily="34" charset="0"/>
              </a:rPr>
              <a:t> data and perform peak calling</a:t>
            </a:r>
            <a:endParaRPr lang="en-US" sz="2000" dirty="0">
              <a:latin typeface="Calibri" panose="020F0502020204030204" pitchFamily="34" charset="0"/>
            </a:endParaRPr>
          </a:p>
          <a:p>
            <a:pPr marL="457189" indent="-457189">
              <a:lnSpc>
                <a:spcPct val="300000"/>
              </a:lnSpc>
              <a:buFont typeface="Arial" panose="020B0604020202020204" pitchFamily="34" charset="0"/>
              <a:buChar char="•"/>
            </a:pPr>
            <a:r>
              <a:rPr lang="en-US" sz="2000" b="1" dirty="0" err="1">
                <a:latin typeface="Calibri" panose="020F0502020204030204" pitchFamily="34" charset="0"/>
              </a:rPr>
              <a:t>HiCUP</a:t>
            </a:r>
            <a:r>
              <a:rPr lang="en-US" sz="2000" b="1" dirty="0">
                <a:latin typeface="Calibri" panose="020F0502020204030204" pitchFamily="34" charset="0"/>
              </a:rPr>
              <a:t> (pre-processing) + </a:t>
            </a:r>
            <a:r>
              <a:rPr lang="en-US" sz="2000" b="1" dirty="0" err="1">
                <a:latin typeface="Calibri" panose="020F0502020204030204" pitchFamily="34" charset="0"/>
              </a:rPr>
              <a:t>CHiCAGO</a:t>
            </a:r>
            <a:r>
              <a:rPr lang="en-US" sz="2000" b="1" dirty="0">
                <a:latin typeface="Calibri" panose="020F0502020204030204" pitchFamily="34" charset="0"/>
              </a:rPr>
              <a:t> (contact calls) for Capture C data</a:t>
            </a:r>
          </a:p>
          <a:p>
            <a:pPr marL="457189" indent="-457189">
              <a:lnSpc>
                <a:spcPct val="300000"/>
              </a:lnSpc>
              <a:buFont typeface="Arial" panose="020B0604020202020204" pitchFamily="34" charset="0"/>
              <a:buChar char="•"/>
            </a:pPr>
            <a:r>
              <a:rPr lang="en-US" sz="2000" b="1" dirty="0">
                <a:latin typeface="Calibri" panose="020F0502020204030204" pitchFamily="34" charset="0"/>
              </a:rPr>
              <a:t>PORT and R for RNA-</a:t>
            </a:r>
            <a:r>
              <a:rPr lang="en-US" sz="2000" b="1" dirty="0" err="1">
                <a:latin typeface="Calibri" panose="020F0502020204030204" pitchFamily="34" charset="0"/>
              </a:rPr>
              <a:t>seq</a:t>
            </a:r>
            <a:r>
              <a:rPr lang="en-US" sz="2000" b="1" dirty="0">
                <a:latin typeface="Calibri" panose="020F0502020204030204" pitchFamily="34" charset="0"/>
              </a:rPr>
              <a:t> analysis</a:t>
            </a:r>
          </a:p>
          <a:p>
            <a:pPr marL="457189" indent="-457189">
              <a:lnSpc>
                <a:spcPct val="300000"/>
              </a:lnSpc>
              <a:buFont typeface="Arial" panose="020B0604020202020204" pitchFamily="34" charset="0"/>
              <a:buChar char="•"/>
            </a:pPr>
            <a:endParaRPr lang="en-US" sz="2000" dirty="0">
              <a:latin typeface="Calibri" panose="020F0502020204030204" pitchFamily="34" charset="0"/>
            </a:endParaRPr>
          </a:p>
        </p:txBody>
      </p:sp>
      <p:sp>
        <p:nvSpPr>
          <p:cNvPr id="4" name="Rectangle 12"/>
          <p:cNvSpPr>
            <a:spLocks noChangeArrowheads="1"/>
          </p:cNvSpPr>
          <p:nvPr/>
        </p:nvSpPr>
        <p:spPr bwMode="auto">
          <a:xfrm>
            <a:off x="339114" y="202411"/>
            <a:ext cx="11780217" cy="1228232"/>
          </a:xfrm>
          <a:prstGeom prst="rect">
            <a:avLst/>
          </a:prstGeom>
          <a:noFill/>
          <a:ln w="9525">
            <a:noFill/>
            <a:miter lim="800000"/>
            <a:headEnd/>
            <a:tailEnd/>
          </a:ln>
          <a:effectLst/>
        </p:spPr>
        <p:txBody>
          <a:bodyPr wrap="square" lIns="108851" tIns="54425" rIns="108851" bIns="54425" anchor="ctr">
            <a:spAutoFit/>
          </a:bodyPr>
          <a:lstStyle/>
          <a:p>
            <a:pPr algn="ctr" defTabSz="1088734">
              <a:defRPr/>
            </a:pPr>
            <a:r>
              <a:rPr lang="en-US" sz="4267" b="1" dirty="0">
                <a:solidFill>
                  <a:srgbClr val="0066CC"/>
                </a:solidFill>
                <a:effectLst>
                  <a:outerShdw blurRad="38100" dist="38100" dir="2700000" algn="tl">
                    <a:srgbClr val="C0C0C0"/>
                  </a:outerShdw>
                </a:effectLst>
                <a:latin typeface="Calibri" panose="020F0502020204030204" pitchFamily="34" charset="0"/>
              </a:rPr>
              <a:t>Integration of multi-omics datasets</a:t>
            </a:r>
          </a:p>
          <a:p>
            <a:pPr algn="ctr" defTabSz="1088734">
              <a:defRPr/>
            </a:pPr>
            <a:r>
              <a:rPr lang="en-US" sz="3000" i="1" dirty="0">
                <a:solidFill>
                  <a:srgbClr val="0066CC"/>
                </a:solidFill>
                <a:effectLst>
                  <a:outerShdw blurRad="38100" dist="38100" dir="2700000" algn="tl">
                    <a:srgbClr val="C0C0C0"/>
                  </a:outerShdw>
                </a:effectLst>
                <a:latin typeface="Calibri" panose="020F0502020204030204" pitchFamily="34" charset="0"/>
              </a:rPr>
              <a:t>Bioinformatic pipeline</a:t>
            </a:r>
          </a:p>
        </p:txBody>
      </p:sp>
    </p:spTree>
    <p:extLst>
      <p:ext uri="{BB962C8B-B14F-4D97-AF65-F5344CB8AC3E}">
        <p14:creationId xmlns:p14="http://schemas.microsoft.com/office/powerpoint/2010/main" val="3142310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990" y="190500"/>
            <a:ext cx="12192001" cy="1477136"/>
          </a:xfrm>
          <a:prstGeom prst="rect">
            <a:avLst/>
          </a:prstGeom>
          <a:noFill/>
        </p:spPr>
        <p:txBody>
          <a:bodyPr>
            <a:spAutoFit/>
          </a:bodyPr>
          <a:lstStyle/>
          <a:p>
            <a:pPr algn="ctr" eaLnBrk="1" hangingPunct="1">
              <a:defRPr/>
            </a:pPr>
            <a:r>
              <a:rPr lang="en-US" sz="6666" b="1" dirty="0">
                <a:solidFill>
                  <a:srgbClr val="0066CC"/>
                </a:solidFill>
                <a:effectLst>
                  <a:outerShdw blurRad="38100" dist="38100" dir="2700000" algn="tl">
                    <a:srgbClr val="000000">
                      <a:alpha val="43137"/>
                    </a:srgbClr>
                  </a:outerShdw>
                </a:effectLst>
                <a:latin typeface="Calibri" panose="020F0502020204030204" pitchFamily="34" charset="0"/>
              </a:rPr>
              <a:t>Visualization</a:t>
            </a:r>
          </a:p>
          <a:p>
            <a:pPr algn="ctr" eaLnBrk="1" hangingPunct="1">
              <a:defRPr/>
            </a:pPr>
            <a:r>
              <a:rPr lang="en-US" sz="2333" i="1" dirty="0" err="1">
                <a:solidFill>
                  <a:srgbClr val="0066CC"/>
                </a:solidFill>
                <a:latin typeface="Calibri" panose="020F0502020204030204" pitchFamily="34" charset="0"/>
              </a:rPr>
              <a:t>WashU</a:t>
            </a:r>
            <a:r>
              <a:rPr lang="en-US" sz="2333" i="1" dirty="0">
                <a:solidFill>
                  <a:srgbClr val="0066CC"/>
                </a:solidFill>
                <a:latin typeface="Calibri" panose="020F0502020204030204" pitchFamily="34" charset="0"/>
              </a:rPr>
              <a:t> </a:t>
            </a:r>
            <a:r>
              <a:rPr lang="en-US" sz="2333" i="1" dirty="0" err="1">
                <a:solidFill>
                  <a:srgbClr val="0066CC"/>
                </a:solidFill>
                <a:latin typeface="Calibri" panose="020F0502020204030204" pitchFamily="34" charset="0"/>
              </a:rPr>
              <a:t>EpiGenome</a:t>
            </a:r>
            <a:r>
              <a:rPr lang="en-US" sz="2333" i="1" dirty="0">
                <a:solidFill>
                  <a:srgbClr val="0066CC"/>
                </a:solidFill>
                <a:latin typeface="Calibri" panose="020F0502020204030204" pitchFamily="34" charset="0"/>
              </a:rPr>
              <a:t> Browser, </a:t>
            </a:r>
            <a:r>
              <a:rPr lang="en-US" sz="2333" i="1">
                <a:solidFill>
                  <a:srgbClr val="0066CC"/>
                </a:solidFill>
                <a:latin typeface="Calibri" panose="020F0502020204030204" pitchFamily="34" charset="0"/>
              </a:rPr>
              <a:t>UCSC Genome Browser</a:t>
            </a:r>
            <a:endParaRPr lang="en-US" sz="2333" i="1" dirty="0">
              <a:solidFill>
                <a:srgbClr val="0066CC"/>
              </a:solidFill>
              <a:latin typeface="Calibri" panose="020F050202020403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55" y="2327856"/>
            <a:ext cx="11525626" cy="3676873"/>
          </a:xfrm>
          <a:prstGeom prst="rect">
            <a:avLst/>
          </a:prstGeom>
        </p:spPr>
      </p:pic>
    </p:spTree>
    <p:extLst>
      <p:ext uri="{BB962C8B-B14F-4D97-AF65-F5344CB8AC3E}">
        <p14:creationId xmlns:p14="http://schemas.microsoft.com/office/powerpoint/2010/main" val="7354936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6138</TotalTime>
  <Words>1628</Words>
  <Application>Microsoft Office PowerPoint</Application>
  <PresentationFormat>Widescreen</PresentationFormat>
  <Paragraphs>282</Paragraphs>
  <Slides>28</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ＭＳ Ｐゴシック</vt:lpstr>
      <vt:lpstr>ＭＳ Ｐゴシック</vt:lpstr>
      <vt:lpstr>Arial</vt:lpstr>
      <vt:lpstr>Calibri</vt:lpstr>
      <vt:lpstr>Calibri Light</vt:lpstr>
      <vt:lpstr>Cambria Math</vt:lpstr>
      <vt:lpstr>Symbol</vt:lpstr>
      <vt:lpstr>System Font Regular</vt:lpstr>
      <vt:lpstr>Wingdings</vt:lpstr>
      <vt:lpstr>Office Theme</vt:lpstr>
      <vt:lpstr>Variant-to-gene mapping  for Alzheimer’s disease</vt:lpstr>
      <vt:lpstr>PowerPoint Presentation</vt:lpstr>
      <vt:lpstr>From signals to therapeutic targets</vt:lpstr>
      <vt:lpstr>Chromatin Conformation Capture (3C)</vt:lpstr>
      <vt:lpstr>PowerPoint Presentation</vt:lpstr>
      <vt:lpstr>PowerPoint Presentation</vt:lpstr>
      <vt:lpstr>PowerPoint Presentation</vt:lpstr>
      <vt:lpstr>PowerPoint Presentation</vt:lpstr>
      <vt:lpstr>PowerPoint Presentation</vt:lpstr>
      <vt:lpstr>Osteoporosis and BMD</vt:lpstr>
      <vt:lpstr>Many BMD GWAS loci reported to date</vt:lpstr>
      <vt:lpstr>PowerPoint Presentation</vt:lpstr>
      <vt:lpstr>Promoter-interacting regions (PIR) enrichment </vt:lpstr>
      <vt:lpstr>  </vt:lpstr>
      <vt:lpstr>CPED1 Knockdown of ING3 - but neither WNT16 nor CPED1 - impairs osteoblast differentiation</vt:lpstr>
      <vt:lpstr>PowerPoint Presentation</vt:lpstr>
      <vt:lpstr>AD GWAS loci</vt:lpstr>
      <vt:lpstr>From signals to therapeutic targets</vt:lpstr>
      <vt:lpstr>Microglia: HMC3 cell line</vt:lpstr>
      <vt:lpstr>Microglia: RNA-seq</vt:lpstr>
      <vt:lpstr>Microglia: ATAC-seq</vt:lpstr>
      <vt:lpstr>CASS4</vt:lpstr>
      <vt:lpstr>FERMT2</vt:lpstr>
      <vt:lpstr>iPSC-derived neural cell types</vt:lpstr>
      <vt:lpstr>RNA-seq: PCA and correlation heatmap</vt:lpstr>
      <vt:lpstr>‘SORL1’ (sentinel rs11218343) closest gene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Chalk Talk</dc:title>
  <dc:creator>Alessandra Chesi</dc:creator>
  <cp:lastModifiedBy>Cranney, Marissa</cp:lastModifiedBy>
  <cp:revision>661</cp:revision>
  <dcterms:created xsi:type="dcterms:W3CDTF">2018-01-29T21:31:22Z</dcterms:created>
  <dcterms:modified xsi:type="dcterms:W3CDTF">2019-11-08T14:19:11Z</dcterms:modified>
</cp:coreProperties>
</file>