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57" r:id="rId4"/>
    <p:sldId id="261" r:id="rId5"/>
    <p:sldId id="262" r:id="rId6"/>
    <p:sldId id="275" r:id="rId7"/>
    <p:sldId id="265" r:id="rId8"/>
    <p:sldId id="267" r:id="rId9"/>
    <p:sldId id="290" r:id="rId10"/>
    <p:sldId id="269" r:id="rId11"/>
    <p:sldId id="270" r:id="rId12"/>
    <p:sldId id="271" r:id="rId13"/>
    <p:sldId id="272" r:id="rId14"/>
    <p:sldId id="283" r:id="rId15"/>
    <p:sldId id="260" r:id="rId16"/>
    <p:sldId id="292" r:id="rId17"/>
    <p:sldId id="504" r:id="rId18"/>
    <p:sldId id="524" r:id="rId19"/>
    <p:sldId id="284" r:id="rId20"/>
    <p:sldId id="526" r:id="rId21"/>
    <p:sldId id="286" r:id="rId22"/>
    <p:sldId id="525" r:id="rId23"/>
    <p:sldId id="289" r:id="rId24"/>
    <p:sldId id="527" r:id="rId25"/>
    <p:sldId id="276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/>
    <p:restoredTop sz="94299"/>
  </p:normalViewPr>
  <p:slideViewPr>
    <p:cSldViewPr snapToGrid="0" snapToObjects="1">
      <p:cViewPr varScale="1">
        <p:scale>
          <a:sx n="56" d="100"/>
          <a:sy n="56" d="100"/>
        </p:scale>
        <p:origin x="2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B0176-3968-684D-965C-90A341357225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4CB0B-83BF-B14C-B019-BD98C666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2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D3176-60BA-4576-9942-FD2F73B77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97DD-D02A-496A-9D03-978E68F81E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3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D816-ACCB-6F46-BBE0-88A5F336511B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43B8-5C3F-8A4A-8B34-B0E1A10E51D7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AE3-E871-F44C-A974-C1D2205E89B1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64B1-01EC-BC42-9EDF-CAD2DBEE712F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EC42-1FA9-7045-8446-A423481CA130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B486-541E-F94F-A3F2-5E9B3105AF1A}" type="datetime1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29FA-54B8-644B-A071-85C63FF33028}" type="datetime1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0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E1A-BA9F-694B-9193-17D5D5238B3D}" type="datetime1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B42-78B7-664F-9413-6A6C9D4F9103}" type="datetime1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24DEA-2EEA-B443-9DD4-C107268CF884}" type="datetime1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C0B3-173B-294B-AB6D-58FA35EC4CC1}" type="datetime1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B57E-4788-6B48-9888-0D9FD02A68FD}" type="datetime1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9B10-B02E-E040-8B21-8CF895DA0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4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tiff"/><Relationship Id="rId18" Type="http://schemas.openxmlformats.org/officeDocument/2006/relationships/image" Target="../media/image58.tif"/><Relationship Id="rId26" Type="http://schemas.openxmlformats.org/officeDocument/2006/relationships/image" Target="../media/image66.png"/><Relationship Id="rId3" Type="http://schemas.microsoft.com/office/2007/relationships/hdphoto" Target="../media/hdphoto1.wdp"/><Relationship Id="rId21" Type="http://schemas.openxmlformats.org/officeDocument/2006/relationships/image" Target="../media/image61.tif"/><Relationship Id="rId7" Type="http://schemas.microsoft.com/office/2007/relationships/hdphoto" Target="../media/hdphoto3.wdp"/><Relationship Id="rId12" Type="http://schemas.openxmlformats.org/officeDocument/2006/relationships/image" Target="../media/image52.tiff"/><Relationship Id="rId17" Type="http://schemas.openxmlformats.org/officeDocument/2006/relationships/image" Target="../media/image57.tif"/><Relationship Id="rId25" Type="http://schemas.openxmlformats.org/officeDocument/2006/relationships/image" Target="../media/image65.png"/><Relationship Id="rId2" Type="http://schemas.openxmlformats.org/officeDocument/2006/relationships/image" Target="../media/image46.jpeg"/><Relationship Id="rId16" Type="http://schemas.openxmlformats.org/officeDocument/2006/relationships/image" Target="../media/image56.tif"/><Relationship Id="rId20" Type="http://schemas.openxmlformats.org/officeDocument/2006/relationships/image" Target="../media/image6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51.tiff"/><Relationship Id="rId24" Type="http://schemas.openxmlformats.org/officeDocument/2006/relationships/image" Target="../media/image64.png"/><Relationship Id="rId5" Type="http://schemas.microsoft.com/office/2007/relationships/hdphoto" Target="../media/hdphoto2.wdp"/><Relationship Id="rId15" Type="http://schemas.openxmlformats.org/officeDocument/2006/relationships/image" Target="../media/image55.tiff"/><Relationship Id="rId23" Type="http://schemas.openxmlformats.org/officeDocument/2006/relationships/image" Target="../media/image63.png"/><Relationship Id="rId10" Type="http://schemas.openxmlformats.org/officeDocument/2006/relationships/image" Target="../media/image50.tiff"/><Relationship Id="rId19" Type="http://schemas.openxmlformats.org/officeDocument/2006/relationships/image" Target="../media/image59.tif"/><Relationship Id="rId4" Type="http://schemas.openxmlformats.org/officeDocument/2006/relationships/image" Target="../media/image47.jpeg"/><Relationship Id="rId9" Type="http://schemas.microsoft.com/office/2007/relationships/hdphoto" Target="../media/hdphoto4.wdp"/><Relationship Id="rId14" Type="http://schemas.openxmlformats.org/officeDocument/2006/relationships/image" Target="../media/image54.tiff"/><Relationship Id="rId22" Type="http://schemas.openxmlformats.org/officeDocument/2006/relationships/image" Target="../media/image62.png"/><Relationship Id="rId27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tiff"/><Relationship Id="rId10" Type="http://schemas.openxmlformats.org/officeDocument/2006/relationships/image" Target="../media/image76.png"/><Relationship Id="rId4" Type="http://schemas.openxmlformats.org/officeDocument/2006/relationships/image" Target="../media/image70.tiff"/><Relationship Id="rId9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and Genomic Contributions to Alzheimer’s Disease from the Caribbean Islands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Richard Mayeux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Columbia University, Department of Neurology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Taub Institute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Sergievsky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New York Presbyterian Hospital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FA2B82-285E-ED43-8475-7A0ADDB3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0A32044-150A-3742-8B3A-4C740AE3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0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</a:rPr>
              <a:t>Exome sequence analyses of GWAS Loci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141932"/>
              </p:ext>
            </p:extLst>
          </p:nvPr>
        </p:nvGraphicFramePr>
        <p:xfrm>
          <a:off x="707135" y="2262825"/>
          <a:ext cx="4405747" cy="3521387"/>
        </p:xfrm>
        <a:graphic>
          <a:graphicData uri="http://schemas.openxmlformats.org/drawingml/2006/table">
            <a:tbl>
              <a:tblPr/>
              <a:tblGrid>
                <a:gridCol w="6242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8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96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37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 change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BIN1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K358R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CD2AP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T374A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CD2AP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K633R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EPHA1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P460L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T203I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exonic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/splicing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MS4A6A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V218M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PICALM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P495A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PICALM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H458R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ABCA7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L101R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ABCA7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R880Q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9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nonsynonymous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ABCA7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V1599M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49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2697" marR="12697" marT="126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stopgain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ABCA7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E1679X</a:t>
                      </a:r>
                    </a:p>
                  </a:txBody>
                  <a:tcPr marL="12697" marR="12697" marT="126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0538" name="TextBox 4"/>
          <p:cNvSpPr txBox="1">
            <a:spLocks noChangeArrowheads="1"/>
          </p:cNvSpPr>
          <p:nvPr/>
        </p:nvSpPr>
        <p:spPr bwMode="auto">
          <a:xfrm>
            <a:off x="1766889" y="1443038"/>
            <a:ext cx="8789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ea typeface="Arial" charset="0"/>
                <a:cs typeface="Arial" charset="0"/>
              </a:rPr>
              <a:t>ABCA7, BIN1, CD2AP, CLU, CR1, EPHA1, MS4A4A/MS4A6A</a:t>
            </a:r>
            <a:r>
              <a:rPr lang="en-US" sz="2000">
                <a:ea typeface="Arial" charset="0"/>
                <a:cs typeface="Arial" charset="0"/>
              </a:rPr>
              <a:t> and </a:t>
            </a:r>
            <a:r>
              <a:rPr lang="en-US" sz="2000" i="1">
                <a:ea typeface="Arial" charset="0"/>
                <a:cs typeface="Arial" charset="0"/>
              </a:rPr>
              <a:t>PICALM</a:t>
            </a:r>
            <a:r>
              <a:rPr lang="en-US" sz="2000"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9053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/>
          <a:stretch>
            <a:fillRect/>
          </a:stretch>
        </p:blipFill>
        <p:spPr bwMode="auto">
          <a:xfrm>
            <a:off x="5489449" y="2415226"/>
            <a:ext cx="3202530" cy="322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D84F-263C-634F-A9A3-B645B1890DC1}" type="slidenum">
              <a:rPr lang="en-US" smtClean="0">
                <a:latin typeface="Arial" charset="0"/>
                <a:ea typeface="Arial" charset="0"/>
                <a:cs typeface="Arial" charset="0"/>
              </a:rPr>
              <a:t>10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8685" r="17040" b="56342"/>
          <a:stretch/>
        </p:blipFill>
        <p:spPr>
          <a:xfrm>
            <a:off x="8875776" y="2142170"/>
            <a:ext cx="1681100" cy="24585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74D366F-F056-BE49-B275-3612FE26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44FFDE-A6D1-DD48-9C5A-82AF188EF769}"/>
              </a:ext>
            </a:extLst>
          </p:cNvPr>
          <p:cNvSpPr txBox="1"/>
          <p:nvPr/>
        </p:nvSpPr>
        <p:spPr>
          <a:xfrm>
            <a:off x="6595872" y="57842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EPHA1</a:t>
            </a:r>
          </a:p>
        </p:txBody>
      </p:sp>
    </p:spTree>
    <p:extLst>
      <p:ext uri="{BB962C8B-B14F-4D97-AF65-F5344CB8AC3E}">
        <p14:creationId xmlns:p14="http://schemas.microsoft.com/office/powerpoint/2010/main" val="13828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ABCA7</a:t>
            </a:r>
            <a:r>
              <a:rPr lang="en-US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Deletions and Mutations</a:t>
            </a:r>
          </a:p>
        </p:txBody>
      </p:sp>
      <p:grpSp>
        <p:nvGrpSpPr>
          <p:cNvPr id="211970" name="Group 2"/>
          <p:cNvGrpSpPr>
            <a:grpSpLocks/>
          </p:cNvGrpSpPr>
          <p:nvPr/>
        </p:nvGrpSpPr>
        <p:grpSpPr bwMode="auto">
          <a:xfrm>
            <a:off x="1993900" y="2101850"/>
            <a:ext cx="8356600" cy="4032250"/>
            <a:chOff x="0" y="729734"/>
            <a:chExt cx="9811512" cy="3572391"/>
          </a:xfrm>
        </p:grpSpPr>
        <p:grpSp>
          <p:nvGrpSpPr>
            <p:cNvPr id="211979" name="Group 4"/>
            <p:cNvGrpSpPr>
              <a:grpSpLocks/>
            </p:cNvGrpSpPr>
            <p:nvPr/>
          </p:nvGrpSpPr>
          <p:grpSpPr bwMode="auto">
            <a:xfrm>
              <a:off x="0" y="2519791"/>
              <a:ext cx="914400" cy="308370"/>
              <a:chOff x="0" y="2519791"/>
              <a:chExt cx="914400" cy="308370"/>
            </a:xfrm>
          </p:grpSpPr>
          <p:sp>
            <p:nvSpPr>
              <p:cNvPr id="212088" name="TextBox 113"/>
              <p:cNvSpPr txBox="1">
                <a:spLocks noChangeArrowheads="1"/>
              </p:cNvSpPr>
              <p:nvPr/>
            </p:nvSpPr>
            <p:spPr bwMode="auto">
              <a:xfrm>
                <a:off x="92317" y="2519791"/>
                <a:ext cx="741045" cy="21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00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200 aa</a:t>
                </a:r>
                <a:endParaRPr lang="en-US" sz="1200"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212089" name="Group 114"/>
              <p:cNvGrpSpPr>
                <a:grpSpLocks/>
              </p:cNvGrpSpPr>
              <p:nvPr/>
            </p:nvGrpSpPr>
            <p:grpSpPr bwMode="auto">
              <a:xfrm>
                <a:off x="0" y="2716080"/>
                <a:ext cx="914400" cy="112081"/>
                <a:chOff x="0" y="2716080"/>
                <a:chExt cx="914400" cy="112081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0" y="2771904"/>
                  <a:ext cx="915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915170" y="2715646"/>
                  <a:ext cx="0" cy="1125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0" y="2715646"/>
                  <a:ext cx="0" cy="1125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1980" name="Group 5"/>
            <p:cNvGrpSpPr>
              <a:grpSpLocks/>
            </p:cNvGrpSpPr>
            <p:nvPr/>
          </p:nvGrpSpPr>
          <p:grpSpPr bwMode="auto">
            <a:xfrm>
              <a:off x="0" y="2937134"/>
              <a:ext cx="1058103" cy="354479"/>
              <a:chOff x="0" y="2937134"/>
              <a:chExt cx="1058103" cy="354479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0" y="2984279"/>
                <a:ext cx="91331" cy="18283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2087" name="TextBox 112"/>
              <p:cNvSpPr txBox="1">
                <a:spLocks noChangeArrowheads="1"/>
              </p:cNvSpPr>
              <p:nvPr/>
            </p:nvSpPr>
            <p:spPr bwMode="auto">
              <a:xfrm>
                <a:off x="77663" y="2937134"/>
                <a:ext cx="980440" cy="354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AAA domain</a:t>
                </a:r>
                <a:endParaRPr lang="en-US" sz="1200"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11981" name="Group 6"/>
            <p:cNvGrpSpPr>
              <a:grpSpLocks/>
            </p:cNvGrpSpPr>
            <p:nvPr/>
          </p:nvGrpSpPr>
          <p:grpSpPr bwMode="auto">
            <a:xfrm>
              <a:off x="0" y="3209686"/>
              <a:ext cx="1652449" cy="354479"/>
              <a:chOff x="0" y="3209686"/>
              <a:chExt cx="1649221" cy="354479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0" y="3257131"/>
                <a:ext cx="91153" cy="18283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2085" name="TextBox 110"/>
              <p:cNvSpPr txBox="1">
                <a:spLocks noChangeArrowheads="1"/>
              </p:cNvSpPr>
              <p:nvPr/>
            </p:nvSpPr>
            <p:spPr bwMode="auto">
              <a:xfrm>
                <a:off x="91440" y="3209686"/>
                <a:ext cx="1557781" cy="354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transmembrane domain</a:t>
                </a:r>
                <a:endParaRPr lang="en-US" sz="1200"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11982" name="Group 7"/>
            <p:cNvGrpSpPr>
              <a:grpSpLocks/>
            </p:cNvGrpSpPr>
            <p:nvPr/>
          </p:nvGrpSpPr>
          <p:grpSpPr bwMode="auto">
            <a:xfrm>
              <a:off x="0" y="1052755"/>
              <a:ext cx="1892808" cy="317128"/>
              <a:chOff x="0" y="1052755"/>
              <a:chExt cx="1892808" cy="317128"/>
            </a:xfrm>
          </p:grpSpPr>
          <p:sp>
            <p:nvSpPr>
              <p:cNvPr id="212079" name="TextBox 104"/>
              <p:cNvSpPr txBox="1">
                <a:spLocks noChangeArrowheads="1"/>
              </p:cNvSpPr>
              <p:nvPr/>
            </p:nvSpPr>
            <p:spPr bwMode="auto">
              <a:xfrm>
                <a:off x="303324" y="1052755"/>
                <a:ext cx="1292225" cy="218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00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5,000 bp</a:t>
                </a:r>
                <a:endParaRPr lang="en-US" sz="1200"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212080" name="Group 105"/>
              <p:cNvGrpSpPr>
                <a:grpSpLocks/>
              </p:cNvGrpSpPr>
              <p:nvPr/>
            </p:nvGrpSpPr>
            <p:grpSpPr bwMode="auto">
              <a:xfrm>
                <a:off x="0" y="1257802"/>
                <a:ext cx="1892808" cy="112081"/>
                <a:chOff x="0" y="1257802"/>
                <a:chExt cx="1892808" cy="112081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0" y="1313412"/>
                  <a:ext cx="1893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1889983" y="1257154"/>
                  <a:ext cx="0" cy="1125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0" y="1257154"/>
                  <a:ext cx="0" cy="1125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 flipV="1">
              <a:off x="3914167" y="1620019"/>
              <a:ext cx="0" cy="1828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1984" name="Group 9"/>
            <p:cNvGrpSpPr>
              <a:grpSpLocks/>
            </p:cNvGrpSpPr>
            <p:nvPr/>
          </p:nvGrpSpPr>
          <p:grpSpPr bwMode="auto">
            <a:xfrm>
              <a:off x="0" y="1666204"/>
              <a:ext cx="9646920" cy="274320"/>
              <a:chOff x="0" y="1666204"/>
              <a:chExt cx="9646920" cy="2743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9589709" y="1735348"/>
                <a:ext cx="55917" cy="136426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0" y="1735348"/>
                <a:ext cx="27959" cy="136426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26831" y="1735348"/>
                <a:ext cx="55917" cy="136426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75292" y="1666432"/>
                <a:ext cx="18639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38665" y="1666432"/>
                <a:ext cx="2795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59817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45556" y="1666432"/>
                <a:ext cx="3727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40615" y="1666432"/>
                <a:ext cx="18639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999045" y="1666432"/>
                <a:ext cx="27959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114606" y="1666432"/>
                <a:ext cx="76420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224576" y="1666432"/>
                <a:ext cx="54052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375550" y="1666432"/>
                <a:ext cx="3727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694276" y="1666432"/>
                <a:ext cx="59644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854570" y="1666432"/>
                <a:ext cx="82011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326133" y="1666432"/>
                <a:ext cx="59644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542345" y="1666432"/>
                <a:ext cx="72692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2674681" y="1666432"/>
                <a:ext cx="72691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792106" y="1666432"/>
                <a:ext cx="63372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332634" y="1666432"/>
                <a:ext cx="3727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3479881" y="1666432"/>
                <a:ext cx="57780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100556" y="1666432"/>
                <a:ext cx="4659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188159" y="1666432"/>
                <a:ext cx="55917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305584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493837" y="1666432"/>
                <a:ext cx="55917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594487" y="1666432"/>
                <a:ext cx="2795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274806" y="1666432"/>
                <a:ext cx="27959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015726" y="1666432"/>
                <a:ext cx="6896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341906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487289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187204" y="1666432"/>
                <a:ext cx="18639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567437" y="1666432"/>
                <a:ext cx="2795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690454" y="1666432"/>
                <a:ext cx="82011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050184" y="1666432"/>
                <a:ext cx="7082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152698" y="1666432"/>
                <a:ext cx="6150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990539" y="1666432"/>
                <a:ext cx="9320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367045" y="1666432"/>
                <a:ext cx="67100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754734" y="1666432"/>
                <a:ext cx="50326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838609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525476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174109" y="1666432"/>
                <a:ext cx="18639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021270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095826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9412639" y="1666432"/>
                <a:ext cx="89467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370726" y="1666432"/>
                <a:ext cx="4473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890751" y="1666432"/>
                <a:ext cx="4659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217887" y="1666432"/>
                <a:ext cx="3541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70898" y="1666432"/>
                <a:ext cx="27958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9543112" y="1666432"/>
                <a:ext cx="54053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9125601" y="1666432"/>
                <a:ext cx="26094" cy="274259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0" y="1804264"/>
                <a:ext cx="9647489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flipV="1">
              <a:off x="2585215" y="1620019"/>
              <a:ext cx="0" cy="1828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986" name="TextBox 11"/>
            <p:cNvSpPr txBox="1">
              <a:spLocks noChangeArrowheads="1"/>
            </p:cNvSpPr>
            <p:nvPr/>
          </p:nvSpPr>
          <p:spPr bwMode="auto">
            <a:xfrm rot="-2700000">
              <a:off x="2366505" y="1101198"/>
              <a:ext cx="1179750" cy="21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0070C0"/>
                  </a:solidFill>
                  <a:ea typeface="Arial" charset="0"/>
                  <a:cs typeface="Arial" charset="0"/>
                </a:rPr>
                <a:t>rs142076058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1987" name="TextBox 12"/>
            <p:cNvSpPr txBox="1">
              <a:spLocks noChangeArrowheads="1"/>
            </p:cNvSpPr>
            <p:nvPr/>
          </p:nvSpPr>
          <p:spPr bwMode="auto">
            <a:xfrm rot="-2700000">
              <a:off x="3662570" y="1113978"/>
              <a:ext cx="1219480" cy="21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 u="sng">
                  <a:solidFill>
                    <a:srgbClr val="0070C0"/>
                  </a:solidFill>
                  <a:ea typeface="Arial" charset="0"/>
                  <a:cs typeface="Arial" charset="0"/>
                </a:rPr>
                <a:t>rs115550680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452878" y="1620019"/>
              <a:ext cx="0" cy="1828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989" name="TextBox 14"/>
            <p:cNvSpPr txBox="1">
              <a:spLocks noChangeArrowheads="1"/>
            </p:cNvSpPr>
            <p:nvPr/>
          </p:nvSpPr>
          <p:spPr bwMode="auto">
            <a:xfrm rot="-2700000">
              <a:off x="2059617" y="1165868"/>
              <a:ext cx="1047926" cy="21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rs3764650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8816195" y="1620019"/>
              <a:ext cx="0" cy="1828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991" name="TextBox 16"/>
            <p:cNvSpPr txBox="1">
              <a:spLocks noChangeArrowheads="1"/>
            </p:cNvSpPr>
            <p:nvPr/>
          </p:nvSpPr>
          <p:spPr bwMode="auto">
            <a:xfrm rot="-2700000">
              <a:off x="8570047" y="1170886"/>
              <a:ext cx="947008" cy="21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rs4147929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6197432" y="1620019"/>
              <a:ext cx="0" cy="1828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993" name="TextBox 18"/>
            <p:cNvSpPr txBox="1">
              <a:spLocks noChangeArrowheads="1"/>
            </p:cNvSpPr>
            <p:nvPr/>
          </p:nvSpPr>
          <p:spPr bwMode="auto">
            <a:xfrm rot="-2700000">
              <a:off x="5929736" y="1152830"/>
              <a:ext cx="1039224" cy="21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rs3752246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1994" name="TextBox 19"/>
            <p:cNvSpPr txBox="1">
              <a:spLocks noChangeArrowheads="1"/>
            </p:cNvSpPr>
            <p:nvPr/>
          </p:nvSpPr>
          <p:spPr bwMode="auto">
            <a:xfrm>
              <a:off x="0" y="729734"/>
              <a:ext cx="409580" cy="245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  <a:ea typeface="Arial" charset="0"/>
                  <a:cs typeface="Arial" charset="0"/>
                </a:rPr>
                <a:t>A.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1995" name="TextBox 20"/>
            <p:cNvSpPr txBox="1">
              <a:spLocks noChangeArrowheads="1"/>
            </p:cNvSpPr>
            <p:nvPr/>
          </p:nvSpPr>
          <p:spPr bwMode="auto">
            <a:xfrm>
              <a:off x="0" y="2192017"/>
              <a:ext cx="409580" cy="245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  <a:ea typeface="Arial" charset="0"/>
                  <a:cs typeface="Arial" charset="0"/>
                </a:rPr>
                <a:t>B.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grpSp>
          <p:nvGrpSpPr>
            <p:cNvPr id="211996" name="Group 21"/>
            <p:cNvGrpSpPr>
              <a:grpSpLocks/>
            </p:cNvGrpSpPr>
            <p:nvPr/>
          </p:nvGrpSpPr>
          <p:grpSpPr bwMode="auto">
            <a:xfrm>
              <a:off x="0" y="3569423"/>
              <a:ext cx="9811512" cy="274320"/>
              <a:chOff x="0" y="3569423"/>
              <a:chExt cx="9811512" cy="3657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0" y="3569344"/>
                <a:ext cx="9811512" cy="3656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514387" y="3569344"/>
                <a:ext cx="9133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804198" y="3569344"/>
                <a:ext cx="831295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0650" y="3569344"/>
                <a:ext cx="91331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706367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870389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998998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660632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023134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41210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360498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533840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910345" y="3569344"/>
                <a:ext cx="10065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311082" y="3569344"/>
                <a:ext cx="851797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V="1">
              <a:off x="2654178" y="3432937"/>
              <a:ext cx="0" cy="1364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846159" y="3432937"/>
              <a:ext cx="0" cy="13642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245031" y="3432937"/>
              <a:ext cx="0" cy="13642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730504" y="3432937"/>
              <a:ext cx="0" cy="13642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491879" y="3432937"/>
              <a:ext cx="0" cy="13642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77360" y="3432937"/>
              <a:ext cx="0" cy="13642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2003" name="TextBox 28"/>
            <p:cNvSpPr txBox="1">
              <a:spLocks noChangeArrowheads="1"/>
            </p:cNvSpPr>
            <p:nvPr/>
          </p:nvSpPr>
          <p:spPr bwMode="auto">
            <a:xfrm rot="18900000">
              <a:off x="2320029" y="2770396"/>
              <a:ext cx="1570015" cy="22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0070C0"/>
                  </a:solidFill>
                  <a:ea typeface="Arial" charset="0"/>
                  <a:cs typeface="Arial" charset="0"/>
                </a:rPr>
                <a:t>Arg578Alafs*168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2004" name="TextBox 29"/>
            <p:cNvSpPr txBox="1">
              <a:spLocks noChangeArrowheads="1"/>
            </p:cNvSpPr>
            <p:nvPr/>
          </p:nvSpPr>
          <p:spPr bwMode="auto">
            <a:xfrm rot="18900000">
              <a:off x="2667892" y="3015768"/>
              <a:ext cx="696596" cy="35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Tyr622*</a:t>
              </a:r>
              <a:endParaRPr lang="en-US" sz="1200" dirty="0">
                <a:ea typeface="Arial" charset="0"/>
                <a:cs typeface="Arial" charset="0"/>
              </a:endParaRPr>
            </a:p>
          </p:txBody>
        </p:sp>
        <p:sp>
          <p:nvSpPr>
            <p:cNvPr id="212005" name="TextBox 30"/>
            <p:cNvSpPr txBox="1">
              <a:spLocks noChangeArrowheads="1"/>
            </p:cNvSpPr>
            <p:nvPr/>
          </p:nvSpPr>
          <p:spPr bwMode="auto">
            <a:xfrm rot="18900000">
              <a:off x="6496592" y="3027767"/>
              <a:ext cx="896814" cy="2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c.4416+2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2006" name="TextBox 31"/>
            <p:cNvSpPr txBox="1">
              <a:spLocks noChangeArrowheads="1"/>
            </p:cNvSpPr>
            <p:nvPr/>
          </p:nvSpPr>
          <p:spPr bwMode="auto">
            <a:xfrm rot="18900000">
              <a:off x="8261612" y="3026411"/>
              <a:ext cx="901899" cy="2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c.5570+5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2007" name="TextBox 32"/>
            <p:cNvSpPr txBox="1">
              <a:spLocks noChangeArrowheads="1"/>
            </p:cNvSpPr>
            <p:nvPr/>
          </p:nvSpPr>
          <p:spPr bwMode="auto">
            <a:xfrm rot="18900000">
              <a:off x="7457992" y="2972551"/>
              <a:ext cx="828686" cy="35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Glu1679*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sp>
          <p:nvSpPr>
            <p:cNvPr id="212008" name="TextBox 33"/>
            <p:cNvSpPr txBox="1">
              <a:spLocks noChangeArrowheads="1"/>
            </p:cNvSpPr>
            <p:nvPr/>
          </p:nvSpPr>
          <p:spPr bwMode="auto">
            <a:xfrm rot="18900000">
              <a:off x="2963598" y="2874306"/>
              <a:ext cx="1337830" cy="2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Glu709Alafs*86</a:t>
              </a:r>
              <a:endParaRPr lang="en-US" sz="1200">
                <a:ea typeface="Arial" charset="0"/>
                <a:cs typeface="Arial" charset="0"/>
              </a:endParaRPr>
            </a:p>
          </p:txBody>
        </p:sp>
        <p:grpSp>
          <p:nvGrpSpPr>
            <p:cNvPr id="212009" name="Group 34"/>
            <p:cNvGrpSpPr>
              <a:grpSpLocks/>
            </p:cNvGrpSpPr>
            <p:nvPr/>
          </p:nvGrpSpPr>
          <p:grpSpPr bwMode="auto">
            <a:xfrm>
              <a:off x="0" y="4027805"/>
              <a:ext cx="3412825" cy="274320"/>
              <a:chOff x="0" y="4027805"/>
              <a:chExt cx="3412825" cy="36576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0" y="4027888"/>
                <a:ext cx="2642995" cy="3656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514387" y="4027888"/>
                <a:ext cx="91330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00650" y="4027888"/>
                <a:ext cx="91331" cy="36567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644859" y="4027888"/>
                <a:ext cx="767922" cy="365677"/>
              </a:xfrm>
              <a:prstGeom prst="rect">
                <a:avLst/>
              </a:prstGeom>
              <a:gradFill flip="none" rotWithShape="1">
                <a:gsLst>
                  <a:gs pos="18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12010" name="TextBox 35"/>
            <p:cNvSpPr txBox="1">
              <a:spLocks noChangeArrowheads="1"/>
            </p:cNvSpPr>
            <p:nvPr/>
          </p:nvSpPr>
          <p:spPr bwMode="auto">
            <a:xfrm>
              <a:off x="3405247" y="4060800"/>
              <a:ext cx="1522875" cy="2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ea typeface="Arial" charset="0"/>
                  <a:cs typeface="Arial" charset="0"/>
                </a:rPr>
                <a:t>Arg578Alafs*168</a:t>
              </a:r>
              <a:endParaRPr lang="en-US" sz="1200">
                <a:ea typeface="Arial" charset="0"/>
                <a:cs typeface="Arial" charset="0"/>
              </a:endParaRPr>
            </a:p>
          </p:txBody>
        </p:sp>
      </p:grpSp>
      <p:cxnSp>
        <p:nvCxnSpPr>
          <p:cNvPr id="120" name="Straight Arrow Connector 119"/>
          <p:cNvCxnSpPr>
            <a:endCxn id="211987" idx="3"/>
          </p:cNvCxnSpPr>
          <p:nvPr/>
        </p:nvCxnSpPr>
        <p:spPr>
          <a:xfrm flipH="1">
            <a:off x="5999164" y="1968501"/>
            <a:ext cx="477837" cy="322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972" name="TextBox 120"/>
          <p:cNvSpPr txBox="1">
            <a:spLocks noChangeArrowheads="1"/>
          </p:cNvSpPr>
          <p:nvPr/>
        </p:nvSpPr>
        <p:spPr bwMode="auto">
          <a:xfrm>
            <a:off x="5626101" y="1536700"/>
            <a:ext cx="194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ea typeface="Arial" charset="0"/>
                <a:cs typeface="Arial" charset="0"/>
              </a:rPr>
              <a:t>African American</a:t>
            </a:r>
          </a:p>
        </p:txBody>
      </p:sp>
      <p:sp>
        <p:nvSpPr>
          <p:cNvPr id="211973" name="TextBox 121"/>
          <p:cNvSpPr txBox="1">
            <a:spLocks noChangeArrowheads="1"/>
          </p:cNvSpPr>
          <p:nvPr/>
        </p:nvSpPr>
        <p:spPr bwMode="auto">
          <a:xfrm>
            <a:off x="8001001" y="18034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ea typeface="Arial" charset="0"/>
                <a:cs typeface="Arial" charset="0"/>
              </a:rPr>
              <a:t>Caucasian</a:t>
            </a:r>
          </a:p>
        </p:txBody>
      </p:sp>
      <p:cxnSp>
        <p:nvCxnSpPr>
          <p:cNvPr id="123" name="Straight Arrow Connector 122"/>
          <p:cNvCxnSpPr>
            <a:stCxn id="211973" idx="2"/>
          </p:cNvCxnSpPr>
          <p:nvPr/>
        </p:nvCxnSpPr>
        <p:spPr>
          <a:xfrm>
            <a:off x="8639176" y="2173288"/>
            <a:ext cx="695325" cy="506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7759700" y="2197100"/>
            <a:ext cx="83820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976" name="TextBox 126"/>
          <p:cNvSpPr txBox="1">
            <a:spLocks noChangeArrowheads="1"/>
          </p:cNvSpPr>
          <p:nvPr/>
        </p:nvSpPr>
        <p:spPr bwMode="auto">
          <a:xfrm>
            <a:off x="3416301" y="17272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ea typeface="Arial" charset="0"/>
                <a:cs typeface="Arial" charset="0"/>
              </a:rPr>
              <a:t>Hispanic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4330700" y="3035300"/>
            <a:ext cx="6985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endCxn id="211989" idx="3"/>
          </p:cNvCxnSpPr>
          <p:nvPr/>
        </p:nvCxnSpPr>
        <p:spPr>
          <a:xfrm>
            <a:off x="3978276" y="2033588"/>
            <a:ext cx="531813" cy="368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D84F-263C-634F-A9A3-B645B1890DC1}" type="slidenum">
              <a:rPr lang="en-US" smtClean="0">
                <a:latin typeface="Arial" charset="0"/>
                <a:ea typeface="Arial" charset="0"/>
                <a:cs typeface="Arial" charset="0"/>
              </a:rPr>
              <a:t>11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1F2B786-5389-EC42-A846-82D0DD237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16374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Snf2-related cyclic AMP (</a:t>
            </a:r>
            <a:r>
              <a:rPr lang="en-US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cAMP</a:t>
            </a:r>
            <a:r>
              <a:rPr lang="en-US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)-responsive element-binding protein (</a:t>
            </a:r>
            <a:r>
              <a:rPr lang="en-US" sz="3200" i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SRCAP)- </a:t>
            </a:r>
            <a:r>
              <a:rPr lang="en-US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n-US" sz="3200" i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Floating Harbor gene and Alzheimer’s Disease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D84F-263C-634F-A9A3-B645B1890DC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667" t="29263" r="11667" b="8527"/>
          <a:stretch/>
        </p:blipFill>
        <p:spPr>
          <a:xfrm>
            <a:off x="1828801" y="2086853"/>
            <a:ext cx="3659489" cy="1670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310" y="1535160"/>
            <a:ext cx="2813380" cy="2870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969683"/>
            <a:ext cx="2169130" cy="1766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6720" r="2624"/>
          <a:stretch/>
        </p:blipFill>
        <p:spPr>
          <a:xfrm>
            <a:off x="2743200" y="4962901"/>
            <a:ext cx="6553200" cy="1044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3156" y="4038600"/>
            <a:ext cx="7198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missense mutations in 12 unrelated families</a:t>
            </a:r>
          </a:p>
          <a:p>
            <a:r>
              <a:rPr lang="en-US" dirty="0"/>
              <a:t>Compared to the frequency in the Latino population in the </a:t>
            </a:r>
            <a:r>
              <a:rPr lang="en-US" dirty="0" err="1"/>
              <a:t>ExAC</a:t>
            </a:r>
            <a:r>
              <a:rPr lang="en-US" dirty="0"/>
              <a:t> mutations</a:t>
            </a:r>
          </a:p>
          <a:p>
            <a:r>
              <a:rPr lang="en-US" dirty="0"/>
              <a:t>In LOAD were significantly more frequent (p=1.9e-16). </a:t>
            </a:r>
          </a:p>
        </p:txBody>
      </p:sp>
    </p:spTree>
    <p:extLst>
      <p:ext uri="{BB962C8B-B14F-4D97-AF65-F5344CB8AC3E}">
        <p14:creationId xmlns:p14="http://schemas.microsoft.com/office/powerpoint/2010/main" val="12510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4104"/>
            <a:ext cx="8229600" cy="1153697"/>
          </a:xfrm>
          <a:ln w="12700">
            <a:noFill/>
          </a:ln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003870"/>
                </a:solidFill>
              </a:rPr>
              <a:t>AKAP9</a:t>
            </a:r>
            <a:r>
              <a:rPr lang="en-US" dirty="0">
                <a:solidFill>
                  <a:srgbClr val="003870"/>
                </a:solidFill>
              </a:rPr>
              <a:t> mutations</a:t>
            </a:r>
            <a:br>
              <a:rPr lang="en-US" dirty="0">
                <a:solidFill>
                  <a:srgbClr val="003870"/>
                </a:solidFill>
              </a:rPr>
            </a:br>
            <a:r>
              <a:rPr lang="en-US" dirty="0"/>
              <a:t> </a:t>
            </a:r>
            <a:r>
              <a:rPr lang="en-US" sz="2000" dirty="0"/>
              <a:t>Scaffolding protein that assembles several protein kinases and phosphatases on the centrosome and Golgi apparatus</a:t>
            </a:r>
            <a:endParaRPr lang="en-US" sz="2000" dirty="0">
              <a:solidFill>
                <a:srgbClr val="00387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Columbia University and New York Presbyterian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D84F-263C-634F-A9A3-B645B1890DC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3"/>
          <a:stretch/>
        </p:blipFill>
        <p:spPr bwMode="auto">
          <a:xfrm>
            <a:off x="2246654" y="1598689"/>
            <a:ext cx="3689985" cy="2189478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2133600" y="3886200"/>
            <a:ext cx="7848600" cy="2569687"/>
            <a:chOff x="1328937" y="1540166"/>
            <a:chExt cx="11016240" cy="3530347"/>
          </a:xfrm>
        </p:grpSpPr>
        <p:pic>
          <p:nvPicPr>
            <p:cNvPr id="7" name="Picture 6" descr="https://genome.ucsc.edu/trash/hgt/hgt_genome_1efb_58149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4"/>
            <a:stretch/>
          </p:blipFill>
          <p:spPr bwMode="auto">
            <a:xfrm>
              <a:off x="1328937" y="1540166"/>
              <a:ext cx="10651570" cy="200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own Arrow 7"/>
            <p:cNvSpPr/>
            <p:nvPr/>
          </p:nvSpPr>
          <p:spPr>
            <a:xfrm>
              <a:off x="5365103" y="2323439"/>
              <a:ext cx="139958" cy="1539434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9946432" y="2712415"/>
              <a:ext cx="102637" cy="115045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11433110" y="2712415"/>
              <a:ext cx="102637" cy="115045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54760" y="3928857"/>
              <a:ext cx="2062063" cy="6342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p.R434W </a:t>
              </a:r>
              <a:r>
                <a:rPr lang="en-US" sz="1200" b="1" i="1" dirty="0"/>
                <a:t>AKAP9</a:t>
              </a:r>
              <a:r>
                <a:rPr lang="en-US" sz="1200" b="1" dirty="0"/>
                <a:t> mutation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8037" y="3928854"/>
              <a:ext cx="1721498" cy="1141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rs144662445 identified in African Americans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23679" y="3891193"/>
              <a:ext cx="1721498" cy="1141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rs149979685 identified in African Americans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6000" y="1981200"/>
            <a:ext cx="3886200" cy="1581758"/>
            <a:chOff x="1000836" y="2243455"/>
            <a:chExt cx="10918209" cy="234177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8209" t="40293" r="2239" b="17647"/>
            <a:stretch/>
          </p:blipFill>
          <p:spPr>
            <a:xfrm>
              <a:off x="1000836" y="2243455"/>
              <a:ext cx="10918209" cy="2341779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>
            <a:xfrm>
              <a:off x="3918183" y="3008849"/>
              <a:ext cx="195445" cy="244306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169184" y="3008849"/>
              <a:ext cx="195445" cy="244306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489145" y="3025779"/>
              <a:ext cx="180846" cy="210445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/>
          <p:cNvCxnSpPr/>
          <p:nvPr/>
        </p:nvCxnSpPr>
        <p:spPr>
          <a:xfrm>
            <a:off x="6226201" y="3171122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609375" y="3156540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801376" y="2511960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762151" y="2521750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60468" y="2537056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9315449" y="2549384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9081577" y="3202227"/>
            <a:ext cx="124847" cy="12994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4E59DD-13BE-DF41-8C93-C877803DC1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Protective Factors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F6BABE-4AD7-6745-ACA1-0345D2CD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02442C-6FA2-024A-AC6B-E9C1019A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64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782053" y="274638"/>
            <a:ext cx="10082463" cy="944562"/>
          </a:xfrm>
        </p:spPr>
        <p:txBody>
          <a:bodyPr>
            <a:noAutofit/>
          </a:bodyPr>
          <a:lstStyle/>
          <a:p>
            <a:r>
              <a:rPr lang="en-US" sz="3600" i="1" dirty="0">
                <a:solidFill>
                  <a:srgbClr val="004D86"/>
                </a:solidFill>
                <a:latin typeface="Arial" charset="0"/>
                <a:ea typeface="ＭＳ Ｐゴシック" charset="0"/>
                <a:cs typeface="ＭＳ Ｐゴシック" charset="0"/>
              </a:rPr>
              <a:t>PSEN1 G206A </a:t>
            </a:r>
            <a:r>
              <a:rPr lang="en-US" sz="3600" dirty="0">
                <a:solidFill>
                  <a:srgbClr val="004D86"/>
                </a:solidFill>
                <a:latin typeface="Arial" charset="0"/>
                <a:ea typeface="ＭＳ Ｐゴシック" charset="0"/>
                <a:cs typeface="ＭＳ Ｐゴシック" charset="0"/>
              </a:rPr>
              <a:t>Families N=90</a:t>
            </a:r>
          </a:p>
        </p:txBody>
      </p:sp>
      <p:sp>
        <p:nvSpPr>
          <p:cNvPr id="5939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DA5BDB-59F4-1B42-9D7F-C6AC411D077A}" type="slidenum">
              <a:rPr lang="en-US" sz="1400"/>
              <a:pPr eaLnBrk="1" hangingPunct="1"/>
              <a:t>15</a:t>
            </a:fld>
            <a:endParaRPr lang="en-US" sz="1400"/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5" y="2490198"/>
            <a:ext cx="4981791" cy="18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3806" y="460886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Puerto Rico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="" xmlns:a16="http://schemas.microsoft.com/office/drawing/2014/main" id="{EC8F854E-8EC6-0649-8EE8-9F7D622CD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157" y="1720356"/>
            <a:ext cx="6168885" cy="402767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C1E5314-AA77-4C49-9681-1134F1B9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15876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3207" y="562546"/>
            <a:ext cx="6172200" cy="2382921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 in </a:t>
            </a:r>
            <a:r>
              <a:rPr lang="en-US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SYNJ1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associated with age of onset and long-term memory deficits in families with the </a:t>
            </a:r>
            <a:r>
              <a:rPr lang="en-US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PSEN1-G206A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mutation. 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 in </a:t>
            </a:r>
            <a:r>
              <a:rPr lang="en-US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SYNJ1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also associated with age of onset in the EFIGA cohort with late-onset FAD.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l="2917" t="2577" r="3124"/>
          <a:stretch>
            <a:fillRect/>
          </a:stretch>
        </p:blipFill>
        <p:spPr>
          <a:xfrm>
            <a:off x="7796157" y="138112"/>
            <a:ext cx="4300220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07" y="3197412"/>
            <a:ext cx="7853082" cy="3272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75813" y="5182254"/>
            <a:ext cx="38249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Figure. The SNPs identified in </a:t>
            </a:r>
            <a:r>
              <a:rPr lang="en-US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SYNJ1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the association analysis (Table 1, orange bars) are in linkage disequilibrium (LD) with the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eQTLs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identified in the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GTEx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dataset (blue bars), Related to Table 1.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879CF35-383F-1D4B-965A-C5481284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2C1B15-1C83-884D-BAEA-72DDF16F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930"/>
            <a:ext cx="10515600" cy="9969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APOE 4/4 Unaffected Homozygous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47610"/>
            <a:ext cx="5713455" cy="1424190"/>
          </a:xfrm>
        </p:spPr>
        <p:txBody>
          <a:bodyPr>
            <a:noAutofit/>
          </a:bodyPr>
          <a:lstStyle/>
          <a:p>
            <a:r>
              <a:rPr lang="en-US" sz="1600" dirty="0"/>
              <a:t>23 non-synonymous variants found in at least 5% of APOE 44 individuals  prioritized for genotyping </a:t>
            </a:r>
          </a:p>
          <a:p>
            <a:r>
              <a:rPr lang="en-US" sz="1600" dirty="0"/>
              <a:t>3 SNVs were not found in any cases (only in e44 unaffected)</a:t>
            </a:r>
          </a:p>
          <a:p>
            <a:r>
              <a:rPr lang="en-US" sz="1600" dirty="0"/>
              <a:t>Tested association with AD and AAO in the genotyped cohort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99255" y="1547609"/>
          <a:ext cx="1869085" cy="2020332"/>
        </p:xfrm>
        <a:graphic>
          <a:graphicData uri="http://schemas.openxmlformats.org/drawingml/2006/table">
            <a:tbl>
              <a:tblPr/>
              <a:tblGrid>
                <a:gridCol w="1068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07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Families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Sporadic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Unaffected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Affected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7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APOE (%)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59780" y="1547610"/>
            <a:ext cx="1802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Demographics of individuals in the genotyping Project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28802" y="3827375"/>
          <a:ext cx="8177653" cy="2421027"/>
        </p:xfrm>
        <a:graphic>
          <a:graphicData uri="http://schemas.openxmlformats.org/drawingml/2006/table">
            <a:tbl>
              <a:tblPr/>
              <a:tblGrid>
                <a:gridCol w="1457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008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AD~SNP+AGE+SEX+PCs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AAO~ SNP+SEX+PCs (cases only)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chr1_27278570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9.21E-01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2.14E-05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chr2_204053273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2.21E-01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7.96E-17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chr6_168443267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1.53E-02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1.11E-01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chr8_22058684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1.34E-01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6.45E-05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chr11_9608330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1.72E-02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6.29E-01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D1ED1A-2737-DA47-8828-C2E914DA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30BC41-B6AB-B442-A25C-CDD82215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9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68663"/>
            <a:ext cx="10918552" cy="77002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curves (variants that delay AAO)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14" y="1021814"/>
            <a:ext cx="486373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01" y="1021814"/>
            <a:ext cx="5006093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51" y="3917414"/>
            <a:ext cx="5006093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51" y="3848142"/>
            <a:ext cx="5006093" cy="2743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994A36-BE7C-694A-B572-6E6F196C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91927607-8D6A-8F4B-B3B3-8057F9AF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58ED798-95B6-3C4B-BDA6-467B4C5D0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33721" y="-456325"/>
            <a:ext cx="1117600" cy="384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CF4E9F-2269-C948-B13B-24AAFB6D7723}"/>
              </a:ext>
            </a:extLst>
          </p:cNvPr>
          <p:cNvSpPr txBox="1"/>
          <p:nvPr/>
        </p:nvSpPr>
        <p:spPr>
          <a:xfrm>
            <a:off x="1064520" y="2279737"/>
            <a:ext cx="282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Genomics &amp; Epigenomics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Blood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E03ACC-0062-9E45-B282-094C22D55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0" r="55500"/>
          <a:stretch/>
        </p:blipFill>
        <p:spPr>
          <a:xfrm>
            <a:off x="6451872" y="1077238"/>
            <a:ext cx="4871657" cy="943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64335D-946C-D14D-B28A-504AB4045269}"/>
              </a:ext>
            </a:extLst>
          </p:cNvPr>
          <p:cNvSpPr txBox="1"/>
          <p:nvPr/>
        </p:nvSpPr>
        <p:spPr>
          <a:xfrm>
            <a:off x="7919101" y="2164128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Transcriptomics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Brain, Cells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="" xmlns:a16="http://schemas.microsoft.com/office/drawing/2014/main" id="{858110FA-FE2F-C84C-BE68-A51120C5C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315" y="3056350"/>
            <a:ext cx="2709209" cy="16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close up of a keyboard&#10;&#10;Description automatically generated">
            <a:extLst>
              <a:ext uri="{FF2B5EF4-FFF2-40B4-BE49-F238E27FC236}">
                <a16:creationId xmlns="" xmlns:a16="http://schemas.microsoft.com/office/drawing/2014/main" id="{E4189C93-2506-6543-A65A-E31215432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857" y="4169582"/>
            <a:ext cx="2425700" cy="158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042082-DC4E-0845-929C-8320EB316EDF}"/>
              </a:ext>
            </a:extLst>
          </p:cNvPr>
          <p:cNvSpPr txBox="1"/>
          <p:nvPr/>
        </p:nvSpPr>
        <p:spPr>
          <a:xfrm>
            <a:off x="8061127" y="5895990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Metabolomics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Blood, CSF?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11D572-D015-F04A-985D-10F4D5F32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497" y="4169582"/>
            <a:ext cx="2061469" cy="1689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1E7BBF9-11AE-1A48-823C-60EDB1271D97}"/>
              </a:ext>
            </a:extLst>
          </p:cNvPr>
          <p:cNvSpPr txBox="1"/>
          <p:nvPr/>
        </p:nvSpPr>
        <p:spPr>
          <a:xfrm>
            <a:off x="1312777" y="5863747"/>
            <a:ext cx="219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Proteomics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CSF, Blood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EC797FD-719A-D34E-B0A7-AF3690C119A1}"/>
              </a:ext>
            </a:extLst>
          </p:cNvPr>
          <p:cNvSpPr txBox="1"/>
          <p:nvPr/>
        </p:nvSpPr>
        <p:spPr>
          <a:xfrm>
            <a:off x="4612363" y="4561609"/>
            <a:ext cx="227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Alzheimer’s Disease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="" xmlns:a16="http://schemas.microsoft.com/office/drawing/2014/main" id="{A6A86A1D-4566-BB4E-97F3-544405A35DF5}"/>
              </a:ext>
            </a:extLst>
          </p:cNvPr>
          <p:cNvSpPr/>
          <p:nvPr/>
        </p:nvSpPr>
        <p:spPr>
          <a:xfrm>
            <a:off x="5812971" y="2013857"/>
            <a:ext cx="1915886" cy="903514"/>
          </a:xfrm>
          <a:custGeom>
            <a:avLst/>
            <a:gdLst>
              <a:gd name="connsiteX0" fmla="*/ 1915886 w 1915886"/>
              <a:gd name="connsiteY0" fmla="*/ 0 h 903514"/>
              <a:gd name="connsiteX1" fmla="*/ 489858 w 1915886"/>
              <a:gd name="connsiteY1" fmla="*/ 217714 h 903514"/>
              <a:gd name="connsiteX2" fmla="*/ 0 w 1915886"/>
              <a:gd name="connsiteY2" fmla="*/ 903514 h 9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903514">
                <a:moveTo>
                  <a:pt x="1915886" y="0"/>
                </a:moveTo>
                <a:cubicBezTo>
                  <a:pt x="1362529" y="33564"/>
                  <a:pt x="809172" y="67128"/>
                  <a:pt x="489858" y="217714"/>
                </a:cubicBezTo>
                <a:cubicBezTo>
                  <a:pt x="170544" y="368300"/>
                  <a:pt x="85272" y="635907"/>
                  <a:pt x="0" y="903514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="" xmlns:a16="http://schemas.microsoft.com/office/drawing/2014/main" id="{443706BE-83E1-1442-AF2C-B1A76C4F20A5}"/>
              </a:ext>
            </a:extLst>
          </p:cNvPr>
          <p:cNvSpPr/>
          <p:nvPr/>
        </p:nvSpPr>
        <p:spPr>
          <a:xfrm>
            <a:off x="3570514" y="2081852"/>
            <a:ext cx="1915886" cy="824634"/>
          </a:xfrm>
          <a:custGeom>
            <a:avLst/>
            <a:gdLst>
              <a:gd name="connsiteX0" fmla="*/ 0 w 1915886"/>
              <a:gd name="connsiteY0" fmla="*/ 8205 h 824634"/>
              <a:gd name="connsiteX1" fmla="*/ 1393372 w 1915886"/>
              <a:gd name="connsiteY1" fmla="*/ 117062 h 824634"/>
              <a:gd name="connsiteX2" fmla="*/ 1915886 w 1915886"/>
              <a:gd name="connsiteY2" fmla="*/ 824634 h 8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824634">
                <a:moveTo>
                  <a:pt x="0" y="8205"/>
                </a:moveTo>
                <a:cubicBezTo>
                  <a:pt x="537029" y="-5402"/>
                  <a:pt x="1074058" y="-19009"/>
                  <a:pt x="1393372" y="117062"/>
                </a:cubicBezTo>
                <a:cubicBezTo>
                  <a:pt x="1712686" y="253133"/>
                  <a:pt x="1814286" y="538883"/>
                  <a:pt x="1915886" y="824634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="" xmlns:a16="http://schemas.microsoft.com/office/drawing/2014/main" id="{AE55A4DE-E00C-B24C-A8A8-DDFF8234CEE2}"/>
              </a:ext>
            </a:extLst>
          </p:cNvPr>
          <p:cNvSpPr/>
          <p:nvPr/>
        </p:nvSpPr>
        <p:spPr>
          <a:xfrm rot="10800000">
            <a:off x="3570514" y="5045561"/>
            <a:ext cx="1915886" cy="903514"/>
          </a:xfrm>
          <a:custGeom>
            <a:avLst/>
            <a:gdLst>
              <a:gd name="connsiteX0" fmla="*/ 1915886 w 1915886"/>
              <a:gd name="connsiteY0" fmla="*/ 0 h 903514"/>
              <a:gd name="connsiteX1" fmla="*/ 489858 w 1915886"/>
              <a:gd name="connsiteY1" fmla="*/ 217714 h 903514"/>
              <a:gd name="connsiteX2" fmla="*/ 0 w 1915886"/>
              <a:gd name="connsiteY2" fmla="*/ 903514 h 9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903514">
                <a:moveTo>
                  <a:pt x="1915886" y="0"/>
                </a:moveTo>
                <a:cubicBezTo>
                  <a:pt x="1362529" y="33564"/>
                  <a:pt x="809172" y="67128"/>
                  <a:pt x="489858" y="217714"/>
                </a:cubicBezTo>
                <a:cubicBezTo>
                  <a:pt x="170544" y="368300"/>
                  <a:pt x="85272" y="635907"/>
                  <a:pt x="0" y="903514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="" xmlns:a16="http://schemas.microsoft.com/office/drawing/2014/main" id="{D6662552-34E4-4F4A-8248-C1A87F510B0D}"/>
              </a:ext>
            </a:extLst>
          </p:cNvPr>
          <p:cNvSpPr/>
          <p:nvPr/>
        </p:nvSpPr>
        <p:spPr>
          <a:xfrm rot="10800000">
            <a:off x="5933827" y="5085001"/>
            <a:ext cx="1915886" cy="824634"/>
          </a:xfrm>
          <a:custGeom>
            <a:avLst/>
            <a:gdLst>
              <a:gd name="connsiteX0" fmla="*/ 0 w 1915886"/>
              <a:gd name="connsiteY0" fmla="*/ 8205 h 824634"/>
              <a:gd name="connsiteX1" fmla="*/ 1393372 w 1915886"/>
              <a:gd name="connsiteY1" fmla="*/ 117062 h 824634"/>
              <a:gd name="connsiteX2" fmla="*/ 1915886 w 1915886"/>
              <a:gd name="connsiteY2" fmla="*/ 824634 h 8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824634">
                <a:moveTo>
                  <a:pt x="0" y="8205"/>
                </a:moveTo>
                <a:cubicBezTo>
                  <a:pt x="537029" y="-5402"/>
                  <a:pt x="1074058" y="-19009"/>
                  <a:pt x="1393372" y="117062"/>
                </a:cubicBezTo>
                <a:cubicBezTo>
                  <a:pt x="1712686" y="253133"/>
                  <a:pt x="1814286" y="538883"/>
                  <a:pt x="1915886" y="824634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FF68FEB-55A0-0940-B3A4-1E126454A007}"/>
              </a:ext>
            </a:extLst>
          </p:cNvPr>
          <p:cNvSpPr txBox="1"/>
          <p:nvPr/>
        </p:nvSpPr>
        <p:spPr>
          <a:xfrm>
            <a:off x="777767" y="322955"/>
            <a:ext cx="8149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Genomics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A544FA3-A9B0-E348-9295-D70DAE69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DB52036-6309-D341-847C-7B2314E8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4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Estudio</a:t>
            </a:r>
            <a:r>
              <a:rPr lang="en-US" altLang="x-none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Familiar de </a:t>
            </a:r>
            <a:r>
              <a:rPr lang="en-US" altLang="x-none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Influencia</a:t>
            </a:r>
            <a:r>
              <a:rPr lang="en-US" altLang="x-none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x-none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Genetica</a:t>
            </a:r>
            <a:r>
              <a:rPr lang="en-US" altLang="x-none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x-none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altLang="x-none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altLang="x-none" sz="32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enfermedad</a:t>
            </a:r>
            <a:r>
              <a:rPr lang="en-US" altLang="x-none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de Alzheimer (EFIGA)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6513"/>
            <a:ext cx="10423358" cy="4267199"/>
          </a:xfrm>
        </p:spPr>
        <p:txBody>
          <a:bodyPr>
            <a:noAutofit/>
          </a:bodyPr>
          <a:lstStyle/>
          <a:p>
            <a:pPr marL="0" indent="-45720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1983 – Dominican family with early onset Alzheimer’s disease in New York with 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PSEN1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mutation</a:t>
            </a:r>
          </a:p>
          <a:p>
            <a:pPr mar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1991 – Washington Heights and Inwood in northern Manhattan multi-ethnic studies begins</a:t>
            </a:r>
          </a:p>
          <a:p>
            <a:pPr mar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1992 – Familial Alzheimer’s disease in the Dominican Republic investigation</a:t>
            </a:r>
          </a:p>
          <a:p>
            <a:pPr mar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1998 –Collaborators established in Santiago, Santa Domingo and San Juan, Puerto Rico</a:t>
            </a:r>
          </a:p>
          <a:p>
            <a:pPr mar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2007 – </a:t>
            </a:r>
            <a:r>
              <a:rPr lang="en-US" sz="2200" i="1" dirty="0">
                <a:latin typeface="Arial" charset="0"/>
                <a:ea typeface="Arial" charset="0"/>
                <a:cs typeface="Arial" charset="0"/>
              </a:rPr>
              <a:t>SORL1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identified as a genetic risk factor in Caribbean Hispanics and other ethnic groups</a:t>
            </a:r>
          </a:p>
          <a:p>
            <a:pPr mar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2013 – Alzheimer’s Disease Sequencing Project began with majority of families from the Dominican Republic</a:t>
            </a:r>
          </a:p>
          <a:p>
            <a:pPr marL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2017 – First whole genome sequence in Dominican families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r>
              <a:rPr lang="en-US" dirty="0"/>
              <a:t>Columbia University and New York Presbyterian Hospital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92BD1D-1BB1-6247-8274-C7FC26C9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5B30A-EDAE-B249-A413-9DAB29CD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Transcriptomics in Hispanic Brain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FD6DAE-815E-DA48-AC98-341AA4E875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63437" b="30609"/>
          <a:stretch/>
        </p:blipFill>
        <p:spPr bwMode="auto">
          <a:xfrm>
            <a:off x="1132223" y="1690688"/>
            <a:ext cx="3661156" cy="3845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C45555-BB2D-384C-8E9B-6BCCDA86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8B155E-6999-AB4F-9205-457C40CF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B7C6A0-B21B-1C4F-81DF-CB747C56F29B}"/>
              </a:ext>
            </a:extLst>
          </p:cNvPr>
          <p:cNvSpPr txBox="1"/>
          <p:nvPr/>
        </p:nvSpPr>
        <p:spPr>
          <a:xfrm>
            <a:off x="1310537" y="5684593"/>
            <a:ext cx="297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 Black" panose="020B0A04020102020204" pitchFamily="34" charset="0"/>
              </a:rPr>
              <a:t>CARIBBEAN HISPANICS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41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E245EE-ACBC-A840-8FA3-86C573469E29}"/>
              </a:ext>
            </a:extLst>
          </p:cNvPr>
          <p:cNvSpPr txBox="1"/>
          <p:nvPr/>
        </p:nvSpPr>
        <p:spPr>
          <a:xfrm rot="16200000">
            <a:off x="-788098" y="3520208"/>
            <a:ext cx="302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 Black" panose="020B0A04020102020204" pitchFamily="34" charset="0"/>
              </a:rPr>
              <a:t>NON-HISPANIC WHITES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715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D1D270-8B9E-614F-8AB4-8ABE96594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1"/>
          <a:stretch/>
        </p:blipFill>
        <p:spPr>
          <a:xfrm>
            <a:off x="5197643" y="1690688"/>
            <a:ext cx="3896921" cy="38607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B6BB548-AFCA-A441-BEF8-CCCFC6304CB2}"/>
              </a:ext>
            </a:extLst>
          </p:cNvPr>
          <p:cNvCxnSpPr/>
          <p:nvPr/>
        </p:nvCxnSpPr>
        <p:spPr>
          <a:xfrm flipH="1" flipV="1">
            <a:off x="8786986" y="4822562"/>
            <a:ext cx="172529" cy="71311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0FF529-F3BA-7143-96BD-8F993F0A8C2A}"/>
              </a:ext>
            </a:extLst>
          </p:cNvPr>
          <p:cNvSpPr txBox="1"/>
          <p:nvPr/>
        </p:nvSpPr>
        <p:spPr>
          <a:xfrm>
            <a:off x="9174775" y="3013207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YAP1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one of 17 hub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genes that are important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upstream regulators of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Alzheimer’s disease</a:t>
            </a:r>
          </a:p>
        </p:txBody>
      </p:sp>
    </p:spTree>
    <p:extLst>
      <p:ext uri="{BB962C8B-B14F-4D97-AF65-F5344CB8AC3E}">
        <p14:creationId xmlns:p14="http://schemas.microsoft.com/office/powerpoint/2010/main" val="10420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62240" y="2686639"/>
            <a:ext cx="246948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85714" y="2903455"/>
            <a:ext cx="302583" cy="341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27182" y="834772"/>
            <a:ext cx="4803038" cy="3249456"/>
            <a:chOff x="435121" y="360195"/>
            <a:chExt cx="5286729" cy="34883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622131">
              <a:off x="1495163" y="206358"/>
              <a:ext cx="1072321" cy="319240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622131">
              <a:off x="3589487" y="1716217"/>
              <a:ext cx="1072321" cy="31924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0702">
              <a:off x="1651350" y="749708"/>
              <a:ext cx="509271" cy="31012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1845774" y="512595"/>
              <a:ext cx="179110" cy="25716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023006" y="643971"/>
              <a:ext cx="179110" cy="25716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935329" y="360195"/>
              <a:ext cx="266787" cy="28098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129287" y="512595"/>
              <a:ext cx="266787" cy="28098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9977" y="4476895"/>
            <a:ext cx="5675215" cy="2274332"/>
            <a:chOff x="4560217" y="3383437"/>
            <a:chExt cx="5867400" cy="2274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560217" y="4678837"/>
              <a:ext cx="5867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60217" y="4145437"/>
              <a:ext cx="0" cy="5334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236617" y="4145437"/>
              <a:ext cx="0" cy="5334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989217" y="4145437"/>
              <a:ext cx="0" cy="5334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398417" y="4412137"/>
              <a:ext cx="0" cy="2667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074817" y="4412137"/>
              <a:ext cx="0" cy="2667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827417" y="4412137"/>
              <a:ext cx="0" cy="2667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665617" y="4145437"/>
              <a:ext cx="0" cy="5334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Left Brace 23"/>
            <p:cNvSpPr/>
            <p:nvPr/>
          </p:nvSpPr>
          <p:spPr>
            <a:xfrm rot="16200000" flipH="1">
              <a:off x="5207917" y="3040537"/>
              <a:ext cx="381000" cy="1676400"/>
            </a:xfrm>
            <a:prstGeom prst="leftBrac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12617" y="3383437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Window 1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 rot="16200000" flipH="1">
              <a:off x="6951281" y="3040537"/>
              <a:ext cx="381000" cy="1676400"/>
            </a:xfrm>
            <a:prstGeom prst="leftBrac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52517" y="3404219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Window 3</a:t>
              </a:r>
            </a:p>
          </p:txBody>
        </p:sp>
        <p:sp>
          <p:nvSpPr>
            <p:cNvPr id="28" name="Left Brace 27"/>
            <p:cNvSpPr/>
            <p:nvPr/>
          </p:nvSpPr>
          <p:spPr>
            <a:xfrm rot="5400000" flipH="1">
              <a:off x="6046117" y="4183537"/>
              <a:ext cx="381000" cy="1676400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50817" y="5288437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Window 2</a:t>
              </a:r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965643" y="369081"/>
            <a:ext cx="9578746" cy="59655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CpG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-related SNPs for AD risk in Hispanics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idx="1"/>
          </p:nvPr>
        </p:nvSpPr>
        <p:spPr>
          <a:xfrm>
            <a:off x="5542423" y="738451"/>
            <a:ext cx="6477806" cy="567553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Sliding window with each window size of 1Kb and sliding by 500bp along the genome.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Within each window, a dosage of allele to create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CpG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dinucleotides, the sites of DNA methylation, was calculated based on the QC-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HRC imputed genotype.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SNP filter: (1) imputation quality &gt; 0.7; (2) MAF&gt;=0.01.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Window filter: (1) &gt; 1 CGS in the window; (2) &gt;=4 batches have dosage for the window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test windows: 1,857,611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Adjusted P value threshold: 5×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 as outcome; scaled CGS dosage (scaled to value range from 0 to 2) as exposure; fixed effect include age, sex, batch, 6 PCs related to ethnicity and AD status; random effect include standard GRM. GMMAT score test</a:t>
            </a:r>
          </a:p>
          <a:p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1E4FF1F-F2D3-9C4B-919F-D13EDF45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E1E5097-AC62-1847-9D73-8FC9967D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4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3" y="1110004"/>
            <a:ext cx="11689239" cy="500967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41041" y="334606"/>
            <a:ext cx="9578746" cy="596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CpG-related SNPs for AD risk in Hispanics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30" y="931165"/>
            <a:ext cx="2870273" cy="2870273"/>
          </a:xfrm>
        </p:spPr>
      </p:pic>
      <p:sp>
        <p:nvSpPr>
          <p:cNvPr id="11" name="TextBox 10"/>
          <p:cNvSpPr txBox="1"/>
          <p:nvPr/>
        </p:nvSpPr>
        <p:spPr>
          <a:xfrm>
            <a:off x="7884474" y="338214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ADAM20</a:t>
            </a:r>
          </a:p>
          <a:p>
            <a:pPr algn="ctr"/>
            <a:r>
              <a:rPr lang="en-US" sz="1600" b="1" dirty="0"/>
              <a:t>VTRN to SYNDIG1L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48698" y="3793679"/>
            <a:ext cx="7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SPG7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46674" y="2028649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PVRL2</a:t>
            </a:r>
          </a:p>
          <a:p>
            <a:r>
              <a:rPr lang="en-US" sz="1600" b="1" dirty="0"/>
              <a:t>TOMM40</a:t>
            </a:r>
          </a:p>
          <a:p>
            <a:r>
              <a:rPr lang="en-US" sz="1600" b="1" dirty="0"/>
              <a:t>APOE</a:t>
            </a:r>
          </a:p>
        </p:txBody>
      </p:sp>
      <p:sp>
        <p:nvSpPr>
          <p:cNvPr id="15" name="Oval 14"/>
          <p:cNvSpPr/>
          <p:nvPr/>
        </p:nvSpPr>
        <p:spPr>
          <a:xfrm>
            <a:off x="6564427" y="1349605"/>
            <a:ext cx="131975" cy="1414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64427" y="1589206"/>
            <a:ext cx="131975" cy="14140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96402" y="1167841"/>
            <a:ext cx="157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/>
              <a:t>P</a:t>
            </a:r>
            <a:r>
              <a:rPr lang="en-US" altLang="zh-CN" b="1" dirty="0"/>
              <a:t> &lt; 5</a:t>
            </a:r>
            <a:r>
              <a:rPr lang="en-US" b="1" dirty="0"/>
              <a:t> × 10</a:t>
            </a:r>
            <a:r>
              <a:rPr lang="en-US" b="1" baseline="30000" dirty="0"/>
              <a:t>-8</a:t>
            </a:r>
          </a:p>
          <a:p>
            <a:r>
              <a:rPr lang="en-US" altLang="zh-CN" b="1" i="1" dirty="0"/>
              <a:t>P</a:t>
            </a:r>
            <a:r>
              <a:rPr lang="en-US" altLang="zh-CN" b="1" dirty="0"/>
              <a:t> &lt; 1</a:t>
            </a:r>
            <a:r>
              <a:rPr lang="en-US" b="1" dirty="0"/>
              <a:t> × 10</a:t>
            </a:r>
            <a:r>
              <a:rPr lang="en-US" b="1" baseline="30000" dirty="0"/>
              <a:t>-6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22E3392-3C53-9F49-9030-46D5F560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2CD1EEF-DF60-FD4F-8789-23A6D5FC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3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="" xmlns:a16="http://schemas.microsoft.com/office/drawing/2014/main" id="{E8355974-EA78-AF45-971C-66B8820D7DA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"/>
          <a:stretch/>
        </p:blipFill>
        <p:spPr bwMode="auto">
          <a:xfrm>
            <a:off x="1768642" y="1756550"/>
            <a:ext cx="4774206" cy="461183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3A3FA191-570B-8C48-826D-655C9D73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352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Sectional Analyses of Plasma Metabolomics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E6697A-7078-C94F-9748-8AD2C275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570" y="2377439"/>
            <a:ext cx="4375982" cy="358724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0EA4F1-A887-1044-A5D0-2E720605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944567-22C1-9C45-B1DC-462306AF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64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7BD2EB-AE0E-4741-A482-AD0BA114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Analysis of SORL1 E270K Variant in iPSC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552F93B-786C-3A4B-9F2C-D7A8E55F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C8E955-BF44-EF4C-AEFD-2C1F87F4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7E4D48-FB14-8542-9BA4-5AB174F308CB}"/>
              </a:ext>
            </a:extLst>
          </p:cNvPr>
          <p:cNvSpPr/>
          <p:nvPr/>
        </p:nvSpPr>
        <p:spPr>
          <a:xfrm>
            <a:off x="495311" y="24172718"/>
            <a:ext cx="10358198" cy="817234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----v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E4ABAFF-979C-8446-8143-0D7FDA0D32E9}"/>
              </a:ext>
            </a:extLst>
          </p:cNvPr>
          <p:cNvSpPr/>
          <p:nvPr/>
        </p:nvSpPr>
        <p:spPr>
          <a:xfrm>
            <a:off x="647711" y="24325118"/>
            <a:ext cx="10358198" cy="817234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----v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56D6045-70F2-454D-9CF5-D0483004B4D3}"/>
              </a:ext>
            </a:extLst>
          </p:cNvPr>
          <p:cNvSpPr/>
          <p:nvPr/>
        </p:nvSpPr>
        <p:spPr>
          <a:xfrm>
            <a:off x="800111" y="24477518"/>
            <a:ext cx="10358198" cy="817234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----v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E2D01C6-19CA-B240-8B50-6D521485193F}"/>
              </a:ext>
            </a:extLst>
          </p:cNvPr>
          <p:cNvGrpSpPr/>
          <p:nvPr/>
        </p:nvGrpSpPr>
        <p:grpSpPr>
          <a:xfrm>
            <a:off x="6260741" y="27498969"/>
            <a:ext cx="4148142" cy="4548600"/>
            <a:chOff x="1987847" y="806571"/>
            <a:chExt cx="4539102" cy="4934038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D190582-A882-EC47-8C0A-1129EB86B8D7}"/>
                </a:ext>
              </a:extLst>
            </p:cNvPr>
            <p:cNvGrpSpPr/>
            <p:nvPr/>
          </p:nvGrpSpPr>
          <p:grpSpPr>
            <a:xfrm>
              <a:off x="2024008" y="1233968"/>
              <a:ext cx="4483007" cy="4479759"/>
              <a:chOff x="2024008" y="1233968"/>
              <a:chExt cx="4483007" cy="447975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8BA652C-D50E-1C41-846D-EF4F56B646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56" t="57519" r="51242" b="10217"/>
              <a:stretch/>
            </p:blipFill>
            <p:spPr>
              <a:xfrm>
                <a:off x="2043058" y="1235456"/>
                <a:ext cx="2204374" cy="221259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A0469F07-2C05-094F-92C9-212C8ADA00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89" t="41455" r="54810" b="26283"/>
              <a:stretch/>
            </p:blipFill>
            <p:spPr>
              <a:xfrm>
                <a:off x="2024008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9E131F3E-DD10-D744-BEF5-860732D5E4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56" t="19299" r="37684" b="41295"/>
              <a:stretch/>
            </p:blipFill>
            <p:spPr>
              <a:xfrm>
                <a:off x="4283592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1EF16AB6-02FC-EE4B-81DE-1B6F88F29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53" t="23030" r="28852" b="35785"/>
              <a:stretch/>
            </p:blipFill>
            <p:spPr>
              <a:xfrm>
                <a:off x="4302642" y="1233968"/>
                <a:ext cx="2204373" cy="2212594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993CC28-E573-0244-BAFB-012306573BD6}"/>
                </a:ext>
              </a:extLst>
            </p:cNvPr>
            <p:cNvSpPr txBox="1"/>
            <p:nvPr/>
          </p:nvSpPr>
          <p:spPr>
            <a:xfrm>
              <a:off x="2510294" y="816296"/>
              <a:ext cx="1313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Ki67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53EF4C3-B1F4-2347-A211-5FA20B9E5F54}"/>
                </a:ext>
              </a:extLst>
            </p:cNvPr>
            <p:cNvSpPr txBox="1"/>
            <p:nvPr/>
          </p:nvSpPr>
          <p:spPr>
            <a:xfrm>
              <a:off x="4342045" y="806571"/>
              <a:ext cx="1957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Aβ (6E10)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36FD31C-65DD-A240-9E27-072300140B59}"/>
                </a:ext>
              </a:extLst>
            </p:cNvPr>
            <p:cNvSpPr txBox="1"/>
            <p:nvPr/>
          </p:nvSpPr>
          <p:spPr>
            <a:xfrm>
              <a:off x="2043058" y="3091349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ADD09A6-8053-3142-923A-2E81C3A11D78}"/>
                </a:ext>
              </a:extLst>
            </p:cNvPr>
            <p:cNvSpPr txBox="1"/>
            <p:nvPr/>
          </p:nvSpPr>
          <p:spPr>
            <a:xfrm>
              <a:off x="1987847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A7CC91F-155F-4B4E-AC83-52E8CF116DCD}"/>
                </a:ext>
              </a:extLst>
            </p:cNvPr>
            <p:cNvSpPr txBox="1"/>
            <p:nvPr/>
          </p:nvSpPr>
          <p:spPr>
            <a:xfrm>
              <a:off x="4247432" y="3108007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7FE23AB-3CE1-6340-84B1-B68022A87E30}"/>
                </a:ext>
              </a:extLst>
            </p:cNvPr>
            <p:cNvSpPr txBox="1"/>
            <p:nvPr/>
          </p:nvSpPr>
          <p:spPr>
            <a:xfrm>
              <a:off x="4278406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00EBF3A-6557-554B-8C30-831128C4B2CE}"/>
                </a:ext>
              </a:extLst>
            </p:cNvPr>
            <p:cNvSpPr txBox="1"/>
            <p:nvPr/>
          </p:nvSpPr>
          <p:spPr>
            <a:xfrm>
              <a:off x="3685492" y="1223444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3FA4F8D-25AE-7B40-8387-499335500B03}"/>
                </a:ext>
              </a:extLst>
            </p:cNvPr>
            <p:cNvSpPr txBox="1"/>
            <p:nvPr/>
          </p:nvSpPr>
          <p:spPr>
            <a:xfrm>
              <a:off x="5889865" y="1206681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0F8CD7E-FE3F-EC41-A181-99723DBA4EE5}"/>
                </a:ext>
              </a:extLst>
            </p:cNvPr>
            <p:cNvSpPr txBox="1"/>
            <p:nvPr/>
          </p:nvSpPr>
          <p:spPr>
            <a:xfrm>
              <a:off x="3708313" y="3483572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2AEA65A-09F3-B640-A5C6-D1D0395BE0B7}"/>
                </a:ext>
              </a:extLst>
            </p:cNvPr>
            <p:cNvSpPr txBox="1"/>
            <p:nvPr/>
          </p:nvSpPr>
          <p:spPr>
            <a:xfrm>
              <a:off x="5922845" y="3483571"/>
              <a:ext cx="528330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106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402DD1D-916C-1C4B-9ED5-04D1D9DDE117}"/>
              </a:ext>
            </a:extLst>
          </p:cNvPr>
          <p:cNvGrpSpPr/>
          <p:nvPr/>
        </p:nvGrpSpPr>
        <p:grpSpPr>
          <a:xfrm>
            <a:off x="6413141" y="27651369"/>
            <a:ext cx="4148142" cy="4548600"/>
            <a:chOff x="1987847" y="806571"/>
            <a:chExt cx="4539102" cy="4934038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B3D0E9D-C1D1-414C-9945-D9FC3C61BDE7}"/>
                </a:ext>
              </a:extLst>
            </p:cNvPr>
            <p:cNvGrpSpPr/>
            <p:nvPr/>
          </p:nvGrpSpPr>
          <p:grpSpPr>
            <a:xfrm>
              <a:off x="2024008" y="1233968"/>
              <a:ext cx="4483007" cy="4479759"/>
              <a:chOff x="2024008" y="1233968"/>
              <a:chExt cx="4483007" cy="44797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E61D3457-8E82-B448-9493-952F5D624D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56" t="57519" r="51242" b="10217"/>
              <a:stretch/>
            </p:blipFill>
            <p:spPr>
              <a:xfrm>
                <a:off x="2043058" y="1235456"/>
                <a:ext cx="2204374" cy="221259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="" xmlns:a16="http://schemas.microsoft.com/office/drawing/2014/main" id="{223DBEE5-1346-AB4D-80A6-82D0B74C13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89" t="41455" r="54810" b="26283"/>
              <a:stretch/>
            </p:blipFill>
            <p:spPr>
              <a:xfrm>
                <a:off x="2024008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E613E194-145E-C846-98D6-4E733C5241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56" t="19299" r="37684" b="41295"/>
              <a:stretch/>
            </p:blipFill>
            <p:spPr>
              <a:xfrm>
                <a:off x="4283592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9477E59C-F242-1643-982D-9A93F7E789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53" t="23030" r="28852" b="35785"/>
              <a:stretch/>
            </p:blipFill>
            <p:spPr>
              <a:xfrm>
                <a:off x="4302642" y="1233968"/>
                <a:ext cx="2204373" cy="221259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3F48D19-D66B-574F-8637-EBCDF4DB6589}"/>
                </a:ext>
              </a:extLst>
            </p:cNvPr>
            <p:cNvSpPr txBox="1"/>
            <p:nvPr/>
          </p:nvSpPr>
          <p:spPr>
            <a:xfrm>
              <a:off x="2510294" y="816296"/>
              <a:ext cx="1313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Ki67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134AEF9-DA19-AB4A-BB8E-24A591D4DA1C}"/>
                </a:ext>
              </a:extLst>
            </p:cNvPr>
            <p:cNvSpPr txBox="1"/>
            <p:nvPr/>
          </p:nvSpPr>
          <p:spPr>
            <a:xfrm>
              <a:off x="4342045" y="806571"/>
              <a:ext cx="1957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Aβ (6E10)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5D31564-7354-AB45-86AD-23F62DCD3011}"/>
                </a:ext>
              </a:extLst>
            </p:cNvPr>
            <p:cNvSpPr txBox="1"/>
            <p:nvPr/>
          </p:nvSpPr>
          <p:spPr>
            <a:xfrm>
              <a:off x="2043058" y="3091349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8B54B9D-AA45-8C4F-853A-E55ADF425B4A}"/>
                </a:ext>
              </a:extLst>
            </p:cNvPr>
            <p:cNvSpPr txBox="1"/>
            <p:nvPr/>
          </p:nvSpPr>
          <p:spPr>
            <a:xfrm>
              <a:off x="1987847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71ADD80-7DE9-1E4E-A4BD-2BF998637A64}"/>
                </a:ext>
              </a:extLst>
            </p:cNvPr>
            <p:cNvSpPr txBox="1"/>
            <p:nvPr/>
          </p:nvSpPr>
          <p:spPr>
            <a:xfrm>
              <a:off x="4247432" y="3108007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F0D79DB-AE18-7C4D-9D4F-3B0D80C38E24}"/>
                </a:ext>
              </a:extLst>
            </p:cNvPr>
            <p:cNvSpPr txBox="1"/>
            <p:nvPr/>
          </p:nvSpPr>
          <p:spPr>
            <a:xfrm>
              <a:off x="4278406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38855959-A87E-104E-B74F-6257C4362FB2}"/>
                </a:ext>
              </a:extLst>
            </p:cNvPr>
            <p:cNvSpPr txBox="1"/>
            <p:nvPr/>
          </p:nvSpPr>
          <p:spPr>
            <a:xfrm>
              <a:off x="3685492" y="1223444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193BCB3-3C1D-3A49-852B-C8879F061E42}"/>
                </a:ext>
              </a:extLst>
            </p:cNvPr>
            <p:cNvSpPr txBox="1"/>
            <p:nvPr/>
          </p:nvSpPr>
          <p:spPr>
            <a:xfrm>
              <a:off x="5889865" y="1206681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54AA069-372C-FC45-9BB1-BE623453FBC7}"/>
                </a:ext>
              </a:extLst>
            </p:cNvPr>
            <p:cNvSpPr txBox="1"/>
            <p:nvPr/>
          </p:nvSpPr>
          <p:spPr>
            <a:xfrm>
              <a:off x="3708313" y="3483572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3465FFA-877A-3249-A843-7864F40D8BA7}"/>
                </a:ext>
              </a:extLst>
            </p:cNvPr>
            <p:cNvSpPr txBox="1"/>
            <p:nvPr/>
          </p:nvSpPr>
          <p:spPr>
            <a:xfrm>
              <a:off x="5922845" y="3483571"/>
              <a:ext cx="528330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106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F4A23500-D790-B44A-93C2-7E15B5C0CCC5}"/>
              </a:ext>
            </a:extLst>
          </p:cNvPr>
          <p:cNvGrpSpPr/>
          <p:nvPr/>
        </p:nvGrpSpPr>
        <p:grpSpPr>
          <a:xfrm>
            <a:off x="6345381" y="27617761"/>
            <a:ext cx="4063501" cy="4429807"/>
            <a:chOff x="1987847" y="806571"/>
            <a:chExt cx="4539102" cy="4934038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C57FCE4B-1B6D-174F-9102-5A140B2DAE59}"/>
                </a:ext>
              </a:extLst>
            </p:cNvPr>
            <p:cNvGrpSpPr/>
            <p:nvPr/>
          </p:nvGrpSpPr>
          <p:grpSpPr>
            <a:xfrm>
              <a:off x="2024008" y="1233968"/>
              <a:ext cx="4483007" cy="4479759"/>
              <a:chOff x="2024008" y="1233968"/>
              <a:chExt cx="4483007" cy="4479759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8626B52B-8CB1-8F41-8577-0EF030260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56" t="57519" r="51242" b="10217"/>
              <a:stretch/>
            </p:blipFill>
            <p:spPr>
              <a:xfrm>
                <a:off x="2043058" y="1235456"/>
                <a:ext cx="2204374" cy="2212594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6A7BC3A7-900A-C941-8AFB-FF533C24B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89" t="41455" r="54810" b="26283"/>
              <a:stretch/>
            </p:blipFill>
            <p:spPr>
              <a:xfrm>
                <a:off x="2024008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="" xmlns:a16="http://schemas.microsoft.com/office/drawing/2014/main" id="{91371D09-8FC5-DC4C-8382-F2897585B1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56" t="19299" r="37684" b="41295"/>
              <a:stretch/>
            </p:blipFill>
            <p:spPr>
              <a:xfrm>
                <a:off x="4283592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="" xmlns:a16="http://schemas.microsoft.com/office/drawing/2014/main" id="{FBA15ACE-9873-924E-B3FB-B4D3D4B93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53" t="23030" r="28852" b="35785"/>
              <a:stretch/>
            </p:blipFill>
            <p:spPr>
              <a:xfrm>
                <a:off x="4302642" y="1233968"/>
                <a:ext cx="2204373" cy="2212594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B7C28E63-ED8F-F64D-B72A-0F8EE78D7739}"/>
                </a:ext>
              </a:extLst>
            </p:cNvPr>
            <p:cNvSpPr txBox="1"/>
            <p:nvPr/>
          </p:nvSpPr>
          <p:spPr>
            <a:xfrm>
              <a:off x="2510294" y="816296"/>
              <a:ext cx="1313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Ki67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98F325A1-74F8-254C-81AB-9EC87F8DA465}"/>
                </a:ext>
              </a:extLst>
            </p:cNvPr>
            <p:cNvSpPr txBox="1"/>
            <p:nvPr/>
          </p:nvSpPr>
          <p:spPr>
            <a:xfrm>
              <a:off x="4342045" y="806571"/>
              <a:ext cx="1957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Aβ (6E10)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204F859-CCBC-694B-945E-5F427A71FBB9}"/>
                </a:ext>
              </a:extLst>
            </p:cNvPr>
            <p:cNvSpPr txBox="1"/>
            <p:nvPr/>
          </p:nvSpPr>
          <p:spPr>
            <a:xfrm>
              <a:off x="2043058" y="3091349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F270A03D-D465-574C-820D-7BF11302DAD3}"/>
                </a:ext>
              </a:extLst>
            </p:cNvPr>
            <p:cNvSpPr txBox="1"/>
            <p:nvPr/>
          </p:nvSpPr>
          <p:spPr>
            <a:xfrm>
              <a:off x="1987847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95DE5A6D-09D0-C148-ABE9-7557232A7E6E}"/>
                </a:ext>
              </a:extLst>
            </p:cNvPr>
            <p:cNvSpPr txBox="1"/>
            <p:nvPr/>
          </p:nvSpPr>
          <p:spPr>
            <a:xfrm>
              <a:off x="4247432" y="3108007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5F92B15F-F54C-314D-A9BE-19D3497FA7CC}"/>
                </a:ext>
              </a:extLst>
            </p:cNvPr>
            <p:cNvSpPr txBox="1"/>
            <p:nvPr/>
          </p:nvSpPr>
          <p:spPr>
            <a:xfrm>
              <a:off x="4278406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3440496-816E-764A-9295-C9C32DD4014A}"/>
                </a:ext>
              </a:extLst>
            </p:cNvPr>
            <p:cNvSpPr txBox="1"/>
            <p:nvPr/>
          </p:nvSpPr>
          <p:spPr>
            <a:xfrm>
              <a:off x="3685492" y="1223444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086C3A9C-6784-0142-9F1C-D10710A77F3F}"/>
                </a:ext>
              </a:extLst>
            </p:cNvPr>
            <p:cNvSpPr txBox="1"/>
            <p:nvPr/>
          </p:nvSpPr>
          <p:spPr>
            <a:xfrm>
              <a:off x="5889865" y="1206681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4590B31-FB31-4547-8B26-26887110A207}"/>
                </a:ext>
              </a:extLst>
            </p:cNvPr>
            <p:cNvSpPr txBox="1"/>
            <p:nvPr/>
          </p:nvSpPr>
          <p:spPr>
            <a:xfrm>
              <a:off x="3708313" y="3483572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322E1105-9F50-A240-B08E-31A04ED9C649}"/>
                </a:ext>
              </a:extLst>
            </p:cNvPr>
            <p:cNvSpPr txBox="1"/>
            <p:nvPr/>
          </p:nvSpPr>
          <p:spPr>
            <a:xfrm>
              <a:off x="5922845" y="3483571"/>
              <a:ext cx="528330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106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D48ECFCA-8D23-A04B-9517-57BD3426D87B}"/>
              </a:ext>
            </a:extLst>
          </p:cNvPr>
          <p:cNvGrpSpPr/>
          <p:nvPr/>
        </p:nvGrpSpPr>
        <p:grpSpPr>
          <a:xfrm>
            <a:off x="6565541" y="27803769"/>
            <a:ext cx="4148142" cy="4548600"/>
            <a:chOff x="1987847" y="806571"/>
            <a:chExt cx="4539102" cy="4934038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7927D40D-CAD0-CA4E-95C7-C3FF1FA67278}"/>
                </a:ext>
              </a:extLst>
            </p:cNvPr>
            <p:cNvGrpSpPr/>
            <p:nvPr/>
          </p:nvGrpSpPr>
          <p:grpSpPr>
            <a:xfrm>
              <a:off x="2024008" y="1233968"/>
              <a:ext cx="4483007" cy="4479759"/>
              <a:chOff x="2024008" y="1233968"/>
              <a:chExt cx="4483007" cy="4479759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="" xmlns:a16="http://schemas.microsoft.com/office/drawing/2014/main" id="{4776EBFE-5EC0-104B-8E82-309A01957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56" t="57519" r="51242" b="10217"/>
              <a:stretch/>
            </p:blipFill>
            <p:spPr>
              <a:xfrm>
                <a:off x="2043058" y="1235456"/>
                <a:ext cx="2204374" cy="2212594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="" xmlns:a16="http://schemas.microsoft.com/office/drawing/2014/main" id="{9ADA0AA2-8F7D-9748-9A39-ED51C775D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89" t="41455" r="54810" b="26283"/>
              <a:stretch/>
            </p:blipFill>
            <p:spPr>
              <a:xfrm>
                <a:off x="2024008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F73675F0-74F1-9B47-9F96-8913F1F1B6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56" t="19299" r="37684" b="41295"/>
              <a:stretch/>
            </p:blipFill>
            <p:spPr>
              <a:xfrm>
                <a:off x="4283592" y="3501133"/>
                <a:ext cx="2204373" cy="2212594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="" xmlns:a16="http://schemas.microsoft.com/office/drawing/2014/main" id="{55523350-67CD-0F46-8716-E6211A89EE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53" t="23030" r="28852" b="35785"/>
              <a:stretch/>
            </p:blipFill>
            <p:spPr>
              <a:xfrm>
                <a:off x="4302642" y="1233968"/>
                <a:ext cx="2204373" cy="2212594"/>
              </a:xfrm>
              <a:prstGeom prst="rect">
                <a:avLst/>
              </a:prstGeom>
            </p:spPr>
          </p:pic>
        </p:grp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7A36F268-A21E-944D-9B9F-52B4AEE2056C}"/>
                </a:ext>
              </a:extLst>
            </p:cNvPr>
            <p:cNvSpPr txBox="1"/>
            <p:nvPr/>
          </p:nvSpPr>
          <p:spPr>
            <a:xfrm>
              <a:off x="2510294" y="816296"/>
              <a:ext cx="1313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Ki67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4D6C07D4-69AC-A245-BB54-3D4668AE14E3}"/>
                </a:ext>
              </a:extLst>
            </p:cNvPr>
            <p:cNvSpPr txBox="1"/>
            <p:nvPr/>
          </p:nvSpPr>
          <p:spPr>
            <a:xfrm>
              <a:off x="4342045" y="806571"/>
              <a:ext cx="1957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Aβ (6E10)</a:t>
              </a: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DNA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3AEBB0B4-DCD9-0D46-944E-9264E826A99C}"/>
                </a:ext>
              </a:extLst>
            </p:cNvPr>
            <p:cNvSpPr txBox="1"/>
            <p:nvPr/>
          </p:nvSpPr>
          <p:spPr>
            <a:xfrm>
              <a:off x="2043058" y="3091349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D8432D8-E7FC-1844-8CBE-721339C073E0}"/>
                </a:ext>
              </a:extLst>
            </p:cNvPr>
            <p:cNvSpPr txBox="1"/>
            <p:nvPr/>
          </p:nvSpPr>
          <p:spPr>
            <a:xfrm>
              <a:off x="1987847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7D055655-9C8B-DF47-8292-71BDE43E34C5}"/>
                </a:ext>
              </a:extLst>
            </p:cNvPr>
            <p:cNvSpPr txBox="1"/>
            <p:nvPr/>
          </p:nvSpPr>
          <p:spPr>
            <a:xfrm>
              <a:off x="4247432" y="3108007"/>
              <a:ext cx="1445718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9BEEDC86-5717-DA49-86A5-7EBF91E573F9}"/>
                </a:ext>
              </a:extLst>
            </p:cNvPr>
            <p:cNvSpPr txBox="1"/>
            <p:nvPr/>
          </p:nvSpPr>
          <p:spPr>
            <a:xfrm>
              <a:off x="4278406" y="5373367"/>
              <a:ext cx="1873714" cy="36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SORL1</a:t>
              </a:r>
              <a:r>
                <a:rPr lang="en-US" sz="1600" baseline="30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E270K/E270K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08F9362B-58F5-754A-A06A-1FC6EC26EE7B}"/>
                </a:ext>
              </a:extLst>
            </p:cNvPr>
            <p:cNvSpPr txBox="1"/>
            <p:nvPr/>
          </p:nvSpPr>
          <p:spPr>
            <a:xfrm>
              <a:off x="3685492" y="1223444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14002F43-98C1-4142-AAAF-039BC8FF851B}"/>
                </a:ext>
              </a:extLst>
            </p:cNvPr>
            <p:cNvSpPr txBox="1"/>
            <p:nvPr/>
          </p:nvSpPr>
          <p:spPr>
            <a:xfrm>
              <a:off x="5889865" y="1206681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63154862-518F-9545-9940-15A7117B98D1}"/>
                </a:ext>
              </a:extLst>
            </p:cNvPr>
            <p:cNvSpPr txBox="1"/>
            <p:nvPr/>
          </p:nvSpPr>
          <p:spPr>
            <a:xfrm>
              <a:off x="3708313" y="3483572"/>
              <a:ext cx="637084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d106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CFA9A8BD-73C8-BE4D-87AA-BF9C852A53BA}"/>
                </a:ext>
              </a:extLst>
            </p:cNvPr>
            <p:cNvSpPr txBox="1"/>
            <p:nvPr/>
          </p:nvSpPr>
          <p:spPr>
            <a:xfrm>
              <a:off x="5922845" y="3483571"/>
              <a:ext cx="528330" cy="33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106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10AB8F02-2A8B-DF47-86D4-02926B4AF016}"/>
              </a:ext>
            </a:extLst>
          </p:cNvPr>
          <p:cNvGrpSpPr/>
          <p:nvPr/>
        </p:nvGrpSpPr>
        <p:grpSpPr>
          <a:xfrm>
            <a:off x="6260741" y="2320460"/>
            <a:ext cx="5384414" cy="3336153"/>
            <a:chOff x="-268828" y="1129048"/>
            <a:chExt cx="9291634" cy="4773182"/>
          </a:xfrm>
        </p:grpSpPr>
        <p:pic>
          <p:nvPicPr>
            <p:cNvPr id="104" name="Picture 103">
              <a:extLst>
                <a:ext uri="{FF2B5EF4-FFF2-40B4-BE49-F238E27FC236}">
                  <a16:creationId xmlns="" xmlns:a16="http://schemas.microsoft.com/office/drawing/2014/main" id="{4E4B9157-567F-0C40-9726-31C452990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0120" y="3358487"/>
              <a:ext cx="2842862" cy="18288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="" xmlns:a16="http://schemas.microsoft.com/office/drawing/2014/main" id="{77DC05A9-790C-6748-B8EC-8B3831D4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9760" y="3359179"/>
              <a:ext cx="2842151" cy="182880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="" xmlns:a16="http://schemas.microsoft.com/office/drawing/2014/main" id="{53AC6524-8367-414D-8E11-6E2EFB20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6161" y="3359179"/>
              <a:ext cx="2846645" cy="182880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="" xmlns:a16="http://schemas.microsoft.com/office/drawing/2014/main" id="{B3EE670E-0791-3440-BA02-8934859C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7697" y="1498836"/>
              <a:ext cx="2844800" cy="1828800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B799910E-F447-FB4D-8A14-92F8F65782A4}"/>
                </a:ext>
              </a:extLst>
            </p:cNvPr>
            <p:cNvSpPr txBox="1"/>
            <p:nvPr/>
          </p:nvSpPr>
          <p:spPr>
            <a:xfrm rot="16200000">
              <a:off x="-676083" y="1911261"/>
              <a:ext cx="1823630" cy="10091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Isogenic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Control</a:t>
              </a:r>
              <a:endPara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E737A08D-86CD-F545-980E-AA3C8E527056}"/>
                </a:ext>
              </a:extLst>
            </p:cNvPr>
            <p:cNvSpPr txBox="1"/>
            <p:nvPr/>
          </p:nvSpPr>
          <p:spPr>
            <a:xfrm>
              <a:off x="414676" y="1133383"/>
              <a:ext cx="2839913" cy="4403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MAP2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466B3375-8BCF-5F44-97BC-BEC947684F76}"/>
                </a:ext>
              </a:extLst>
            </p:cNvPr>
            <p:cNvSpPr txBox="1"/>
            <p:nvPr/>
          </p:nvSpPr>
          <p:spPr>
            <a:xfrm>
              <a:off x="3278587" y="1133383"/>
              <a:ext cx="2839913" cy="4403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EEA1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="" xmlns:a16="http://schemas.microsoft.com/office/drawing/2014/main" id="{0FD6D096-AA86-3F46-993A-5F2BA92E8980}"/>
                </a:ext>
              </a:extLst>
            </p:cNvPr>
            <p:cNvSpPr txBox="1"/>
            <p:nvPr/>
          </p:nvSpPr>
          <p:spPr>
            <a:xfrm>
              <a:off x="6160953" y="1129048"/>
              <a:ext cx="2839913" cy="4403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9CC03AE7-8698-9F49-A3B8-9FE3F48F09B5}"/>
                </a:ext>
              </a:extLst>
            </p:cNvPr>
            <p:cNvSpPr txBox="1"/>
            <p:nvPr/>
          </p:nvSpPr>
          <p:spPr>
            <a:xfrm rot="16200000">
              <a:off x="-1215730" y="4347095"/>
              <a:ext cx="2526042" cy="5842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H: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Sorl1WT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E270K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="" xmlns:a16="http://schemas.microsoft.com/office/drawing/2014/main" id="{D453C6BB-CF59-C442-9BDC-88D237F29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7695" y="1504698"/>
              <a:ext cx="2851546" cy="182880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="" xmlns:a16="http://schemas.microsoft.com/office/drawing/2014/main" id="{94B2BF62-005A-9C4D-B8E4-8FE1B01F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6161" y="1504698"/>
              <a:ext cx="2844800" cy="1828800"/>
            </a:xfrm>
            <a:prstGeom prst="rect">
              <a:avLst/>
            </a:prstGeom>
          </p:spPr>
        </p:pic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2EA615F7-83B9-734A-8331-25785687CC9C}"/>
                </a:ext>
              </a:extLst>
            </p:cNvPr>
            <p:cNvCxnSpPr/>
            <p:nvPr/>
          </p:nvCxnSpPr>
          <p:spPr>
            <a:xfrm flipH="1">
              <a:off x="495397" y="5075526"/>
              <a:ext cx="411480" cy="24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="" xmlns:a16="http://schemas.microsoft.com/office/drawing/2014/main" id="{77D3DDBE-2974-7247-A2E4-858C61AFF893}"/>
                </a:ext>
              </a:extLst>
            </p:cNvPr>
            <p:cNvCxnSpPr/>
            <p:nvPr/>
          </p:nvCxnSpPr>
          <p:spPr>
            <a:xfrm flipH="1">
              <a:off x="483673" y="3226211"/>
              <a:ext cx="411480" cy="24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E62FB189-E87E-3F44-9EB6-E06D36F850C3}"/>
                </a:ext>
              </a:extLst>
            </p:cNvPr>
            <p:cNvCxnSpPr/>
            <p:nvPr/>
          </p:nvCxnSpPr>
          <p:spPr>
            <a:xfrm flipH="1">
              <a:off x="3380593" y="3226211"/>
              <a:ext cx="411480" cy="24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D19996A6-6019-3A43-A5ED-507D960AD6DB}"/>
                </a:ext>
              </a:extLst>
            </p:cNvPr>
            <p:cNvCxnSpPr/>
            <p:nvPr/>
          </p:nvCxnSpPr>
          <p:spPr>
            <a:xfrm flipH="1">
              <a:off x="6259927" y="3226211"/>
              <a:ext cx="411480" cy="24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E1B75C82-D70E-7E4C-B76F-897607CE40B5}"/>
                </a:ext>
              </a:extLst>
            </p:cNvPr>
            <p:cNvCxnSpPr/>
            <p:nvPr/>
          </p:nvCxnSpPr>
          <p:spPr>
            <a:xfrm flipH="1">
              <a:off x="3389983" y="5078895"/>
              <a:ext cx="411480" cy="24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="" xmlns:a16="http://schemas.microsoft.com/office/drawing/2014/main" id="{1F31F190-5CCC-714E-94CB-CC2A6D7C2EC1}"/>
                </a:ext>
              </a:extLst>
            </p:cNvPr>
            <p:cNvCxnSpPr/>
            <p:nvPr/>
          </p:nvCxnSpPr>
          <p:spPr>
            <a:xfrm flipH="1">
              <a:off x="6254065" y="5073562"/>
              <a:ext cx="411480" cy="24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Picture 120">
              <a:extLst>
                <a:ext uri="{FF2B5EF4-FFF2-40B4-BE49-F238E27FC236}">
                  <a16:creationId xmlns="" xmlns:a16="http://schemas.microsoft.com/office/drawing/2014/main" id="{E315898A-F927-A747-81B2-EA25C3568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62420" y="2238455"/>
              <a:ext cx="1158274" cy="10972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22" name="Picture 121">
              <a:extLst>
                <a:ext uri="{FF2B5EF4-FFF2-40B4-BE49-F238E27FC236}">
                  <a16:creationId xmlns="" xmlns:a16="http://schemas.microsoft.com/office/drawing/2014/main" id="{8F654D19-3BBD-BE41-A2BC-165A9F969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7873" y="2238455"/>
              <a:ext cx="1132055" cy="10972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23" name="Rectangle 122">
              <a:extLst>
                <a:ext uri="{FF2B5EF4-FFF2-40B4-BE49-F238E27FC236}">
                  <a16:creationId xmlns="" xmlns:a16="http://schemas.microsoft.com/office/drawing/2014/main" id="{3451EAFD-E92C-BA42-A9B4-EF925949EA35}"/>
                </a:ext>
              </a:extLst>
            </p:cNvPr>
            <p:cNvSpPr/>
            <p:nvPr/>
          </p:nvSpPr>
          <p:spPr>
            <a:xfrm rot="16200000">
              <a:off x="3628966" y="2372259"/>
              <a:ext cx="442203" cy="4383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="" xmlns:a16="http://schemas.microsoft.com/office/drawing/2014/main" id="{F1515AB1-3B8D-F843-BA25-C0F95E6A78C0}"/>
                </a:ext>
              </a:extLst>
            </p:cNvPr>
            <p:cNvSpPr/>
            <p:nvPr/>
          </p:nvSpPr>
          <p:spPr>
            <a:xfrm rot="16200000">
              <a:off x="771557" y="2374133"/>
              <a:ext cx="442203" cy="4383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6317A467-23BA-C647-BA01-3BFF744883A8}"/>
                </a:ext>
              </a:extLst>
            </p:cNvPr>
            <p:cNvSpPr/>
            <p:nvPr/>
          </p:nvSpPr>
          <p:spPr>
            <a:xfrm rot="16200000">
              <a:off x="6508300" y="2375538"/>
              <a:ext cx="442203" cy="4383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="" xmlns:a16="http://schemas.microsoft.com/office/drawing/2014/main" id="{80219A24-F4FA-E443-8EDD-3E5A908B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0199" y="4090703"/>
              <a:ext cx="1140311" cy="10972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27" name="Picture 126">
              <a:extLst>
                <a:ext uri="{FF2B5EF4-FFF2-40B4-BE49-F238E27FC236}">
                  <a16:creationId xmlns="" xmlns:a16="http://schemas.microsoft.com/office/drawing/2014/main" id="{8339B08E-76C4-3248-A9AA-647D29BA5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4144" y="4090699"/>
              <a:ext cx="1140311" cy="10972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28" name="Rectangle 127">
              <a:extLst>
                <a:ext uri="{FF2B5EF4-FFF2-40B4-BE49-F238E27FC236}">
                  <a16:creationId xmlns="" xmlns:a16="http://schemas.microsoft.com/office/drawing/2014/main" id="{28D34CCD-0F44-5C4E-A6FE-3C7C22256253}"/>
                </a:ext>
              </a:extLst>
            </p:cNvPr>
            <p:cNvSpPr/>
            <p:nvPr/>
          </p:nvSpPr>
          <p:spPr>
            <a:xfrm rot="16200000">
              <a:off x="4199648" y="4214412"/>
              <a:ext cx="442203" cy="4383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="" xmlns:a16="http://schemas.microsoft.com/office/drawing/2014/main" id="{3F2A5248-F90B-C64E-A70E-2F05047EFF7E}"/>
                </a:ext>
              </a:extLst>
            </p:cNvPr>
            <p:cNvSpPr/>
            <p:nvPr/>
          </p:nvSpPr>
          <p:spPr>
            <a:xfrm rot="16200000">
              <a:off x="7075609" y="4228034"/>
              <a:ext cx="442203" cy="4383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="" xmlns:a16="http://schemas.microsoft.com/office/drawing/2014/main" id="{7A75009D-47F1-E44E-9C79-F0F6D359ED80}"/>
                </a:ext>
              </a:extLst>
            </p:cNvPr>
            <p:cNvSpPr/>
            <p:nvPr/>
          </p:nvSpPr>
          <p:spPr>
            <a:xfrm rot="16200000">
              <a:off x="1327410" y="4214590"/>
              <a:ext cx="442203" cy="4383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="" xmlns:a16="http://schemas.microsoft.com/office/drawing/2014/main" id="{285DF723-F32A-E24D-B8DA-32DCBD96E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9913" y="4090699"/>
              <a:ext cx="1140311" cy="10972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2" name="Picture 131">
              <a:extLst>
                <a:ext uri="{FF2B5EF4-FFF2-40B4-BE49-F238E27FC236}">
                  <a16:creationId xmlns="" xmlns:a16="http://schemas.microsoft.com/office/drawing/2014/main" id="{7931BA02-030B-F34D-B506-1B6C55FD2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04004" y="2230356"/>
              <a:ext cx="1136136" cy="10972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133" name="Rectangle 132">
            <a:extLst>
              <a:ext uri="{FF2B5EF4-FFF2-40B4-BE49-F238E27FC236}">
                <a16:creationId xmlns="" xmlns:a16="http://schemas.microsoft.com/office/drawing/2014/main" id="{2C817DB6-2C64-EA4A-8581-53FB17912674}"/>
              </a:ext>
            </a:extLst>
          </p:cNvPr>
          <p:cNvSpPr/>
          <p:nvPr/>
        </p:nvSpPr>
        <p:spPr>
          <a:xfrm>
            <a:off x="7041926" y="5345011"/>
            <a:ext cx="47536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SORL1 </a:t>
            </a:r>
            <a:r>
              <a:rPr lang="en-US" sz="1400" b="1" baseline="30000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WT/E270K </a:t>
            </a:r>
            <a:r>
              <a:rPr lang="en-US" sz="1400" b="1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neurons have enlarged endosomes.</a:t>
            </a:r>
            <a:endParaRPr lang="en-US" sz="1400" dirty="0"/>
          </a:p>
        </p:txBody>
      </p:sp>
      <p:grpSp>
        <p:nvGrpSpPr>
          <p:cNvPr id="134" name="Group 133">
            <a:extLst>
              <a:ext uri="{FF2B5EF4-FFF2-40B4-BE49-F238E27FC236}">
                <a16:creationId xmlns="" xmlns:a16="http://schemas.microsoft.com/office/drawing/2014/main" id="{EC1E5472-B65B-4C47-B813-DF9A552DCBBB}"/>
              </a:ext>
            </a:extLst>
          </p:cNvPr>
          <p:cNvGrpSpPr/>
          <p:nvPr/>
        </p:nvGrpSpPr>
        <p:grpSpPr>
          <a:xfrm>
            <a:off x="688774" y="2073985"/>
            <a:ext cx="2716901" cy="3116442"/>
            <a:chOff x="1794318" y="216154"/>
            <a:chExt cx="3664974" cy="3216083"/>
          </a:xfrm>
        </p:grpSpPr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35457187-1888-EA47-A374-74D5C42F8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27275" y="1777555"/>
              <a:ext cx="2238375" cy="504825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="" xmlns:a16="http://schemas.microsoft.com/office/drawing/2014/main" id="{69F5BD9E-CB6F-4144-99E8-B8BA2A6C2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27276" y="1235964"/>
              <a:ext cx="2238375" cy="381000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="" xmlns:a16="http://schemas.microsoft.com/office/drawing/2014/main" id="{9900BE8A-CDA0-894F-9B39-C6DA12DFE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846325" y="2442971"/>
              <a:ext cx="2219325" cy="428625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5A130891-B91A-E549-A137-8B98EF9A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846323" y="3032187"/>
              <a:ext cx="2200275" cy="400050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="" xmlns:a16="http://schemas.microsoft.com/office/drawing/2014/main" id="{18AB9930-3E3A-E244-ABDB-8547D9A371E9}"/>
                </a:ext>
              </a:extLst>
            </p:cNvPr>
            <p:cNvSpPr txBox="1"/>
            <p:nvPr/>
          </p:nvSpPr>
          <p:spPr>
            <a:xfrm>
              <a:off x="4123563" y="1247632"/>
              <a:ext cx="868680" cy="31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CTFs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="" xmlns:a16="http://schemas.microsoft.com/office/drawing/2014/main" id="{4F8AC587-6DEB-E04D-9A2A-9AE39BF8FC88}"/>
                </a:ext>
              </a:extLst>
            </p:cNvPr>
            <p:cNvSpPr txBox="1"/>
            <p:nvPr/>
          </p:nvSpPr>
          <p:spPr>
            <a:xfrm>
              <a:off x="4148963" y="1777555"/>
              <a:ext cx="868680" cy="31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p-Tau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="" xmlns:a16="http://schemas.microsoft.com/office/drawing/2014/main" id="{43995D08-76F8-6946-B1F0-AF2FB78F59AD}"/>
                </a:ext>
              </a:extLst>
            </p:cNvPr>
            <p:cNvSpPr txBox="1"/>
            <p:nvPr/>
          </p:nvSpPr>
          <p:spPr>
            <a:xfrm>
              <a:off x="4148963" y="3047546"/>
              <a:ext cx="1210437" cy="31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GAPDH</a:t>
              </a: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="" xmlns:a16="http://schemas.microsoft.com/office/drawing/2014/main" id="{FD31149A-8ACA-FF41-8861-EE731BCB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94318" y="621410"/>
              <a:ext cx="2304287" cy="43815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BBB6E91F-6F7F-584B-B0D7-84DD3323487A}"/>
                </a:ext>
              </a:extLst>
            </p:cNvPr>
            <p:cNvSpPr txBox="1"/>
            <p:nvPr/>
          </p:nvSpPr>
          <p:spPr>
            <a:xfrm>
              <a:off x="4163821" y="655820"/>
              <a:ext cx="1295471" cy="31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charset="0"/>
                  <a:ea typeface="Arial" charset="0"/>
                  <a:cs typeface="Arial" charset="0"/>
                </a:rPr>
                <a:t>holo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-APP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="" xmlns:a16="http://schemas.microsoft.com/office/drawing/2014/main" id="{8649A4FE-B6D1-FE47-B547-EE45130BC3EF}"/>
                </a:ext>
              </a:extLst>
            </p:cNvPr>
            <p:cNvSpPr txBox="1"/>
            <p:nvPr/>
          </p:nvSpPr>
          <p:spPr>
            <a:xfrm>
              <a:off x="1968962" y="216154"/>
              <a:ext cx="977497" cy="28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WT/WT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="" xmlns:a16="http://schemas.microsoft.com/office/drawing/2014/main" id="{28F52352-8899-3C48-8F1C-A9DE933F64F2}"/>
                </a:ext>
              </a:extLst>
            </p:cNvPr>
            <p:cNvSpPr txBox="1"/>
            <p:nvPr/>
          </p:nvSpPr>
          <p:spPr>
            <a:xfrm>
              <a:off x="2946460" y="216154"/>
              <a:ext cx="1295471" cy="28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WT/E270K</a:t>
              </a: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="" xmlns:a16="http://schemas.microsoft.com/office/drawing/2014/main" id="{3AA6571C-1832-174F-99DF-755617104042}"/>
                </a:ext>
              </a:extLst>
            </p:cNvPr>
            <p:cNvCxnSpPr/>
            <p:nvPr/>
          </p:nvCxnSpPr>
          <p:spPr>
            <a:xfrm flipV="1">
              <a:off x="1908302" y="554708"/>
              <a:ext cx="950159" cy="1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147B66E5-7A2C-B348-926B-57693EE56D93}"/>
                </a:ext>
              </a:extLst>
            </p:cNvPr>
            <p:cNvCxnSpPr/>
            <p:nvPr/>
          </p:nvCxnSpPr>
          <p:spPr>
            <a:xfrm flipV="1">
              <a:off x="3039289" y="561920"/>
              <a:ext cx="950159" cy="1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EC1BCE81-22FA-AD4F-82C5-D33EC0C905F3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17512"/>
          <a:stretch/>
        </p:blipFill>
        <p:spPr>
          <a:xfrm>
            <a:off x="3623761" y="2960375"/>
            <a:ext cx="2401622" cy="1753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66541C8B-8EC2-F842-BBCD-88AB98182F4D}"/>
              </a:ext>
            </a:extLst>
          </p:cNvPr>
          <p:cNvSpPr txBox="1"/>
          <p:nvPr/>
        </p:nvSpPr>
        <p:spPr>
          <a:xfrm>
            <a:off x="3848111" y="2386980"/>
            <a:ext cx="216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 charset="0"/>
                <a:ea typeface="Arial" charset="0"/>
                <a:cs typeface="Arial" charset="0"/>
              </a:rPr>
              <a:t>pTau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(S202,T205)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F39C098C-EB54-3A46-8435-6A473B1D2705}"/>
              </a:ext>
            </a:extLst>
          </p:cNvPr>
          <p:cNvSpPr txBox="1"/>
          <p:nvPr/>
        </p:nvSpPr>
        <p:spPr>
          <a:xfrm>
            <a:off x="2439222" y="4258032"/>
            <a:ext cx="67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Tau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3CC66FA8-A7FA-1446-A592-C9240F7D1BBE}"/>
              </a:ext>
            </a:extLst>
          </p:cNvPr>
          <p:cNvSpPr/>
          <p:nvPr/>
        </p:nvSpPr>
        <p:spPr>
          <a:xfrm>
            <a:off x="1554391" y="5430286"/>
            <a:ext cx="3543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SORL1 </a:t>
            </a:r>
            <a:r>
              <a:rPr lang="en-US" sz="1400" b="1" baseline="30000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WT/E270K </a:t>
            </a:r>
            <a:r>
              <a:rPr lang="en-US" sz="1400" b="1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neurons have increased </a:t>
            </a:r>
            <a:r>
              <a:rPr lang="en-US" sz="1400" b="1" dirty="0" err="1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pTau</a:t>
            </a:r>
            <a:r>
              <a:rPr lang="en-US" sz="1400" b="1" dirty="0">
                <a:ln w="12700">
                  <a:noFill/>
                  <a:prstDash val="solid"/>
                </a:ln>
                <a:latin typeface="Arial" charset="0"/>
                <a:ea typeface="Arial" charset="0"/>
                <a:cs typeface="Arial" charset="0"/>
              </a:rPr>
              <a:t> and CTFs.</a:t>
            </a:r>
            <a:endParaRPr lang="en-US" sz="1400" dirty="0"/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90A340CC-B05A-814A-8750-8B543E283765}"/>
              </a:ext>
            </a:extLst>
          </p:cNvPr>
          <p:cNvSpPr txBox="1"/>
          <p:nvPr/>
        </p:nvSpPr>
        <p:spPr>
          <a:xfrm>
            <a:off x="5027109" y="4858099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WT/E270K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FBE131D7-4437-994D-8BC1-6569722363D5}"/>
              </a:ext>
            </a:extLst>
          </p:cNvPr>
          <p:cNvSpPr txBox="1"/>
          <p:nvPr/>
        </p:nvSpPr>
        <p:spPr>
          <a:xfrm>
            <a:off x="4042764" y="4845265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WT/WT</a:t>
            </a:r>
          </a:p>
        </p:txBody>
      </p:sp>
    </p:spTree>
    <p:extLst>
      <p:ext uri="{BB962C8B-B14F-4D97-AF65-F5344CB8AC3E}">
        <p14:creationId xmlns:p14="http://schemas.microsoft.com/office/powerpoint/2010/main" val="1676897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610" y="1606466"/>
            <a:ext cx="9918032" cy="4625891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 inbred island population represents a unique population for the study of Alzheimer’s disease.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Multiple rare variants have been identified from large families with many affected individuals, thus far and more are expected.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Some of these putative, novel rare variants have been replicated, and are now undergoing validation and generalization studies.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Discover the functional consequences of the genetic variants that contribute to AD. 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Allow functional analyses to determine underlying mechanisms and identify pathways leading to AD.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Guide the validation of a gene as viable and attractive target for drug discovery.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D84F-263C-634F-A9A3-B645B1890D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6159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Collaborators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492876"/>
            <a:ext cx="2133600" cy="365125"/>
          </a:xfrm>
        </p:spPr>
        <p:txBody>
          <a:bodyPr/>
          <a:lstStyle/>
          <a:p>
            <a:fld id="{232BD84F-263C-634F-A9A3-B645B1890DC1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1812925"/>
            <a:ext cx="1190231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0740"/>
          <a:stretch/>
        </p:blipFill>
        <p:spPr>
          <a:xfrm>
            <a:off x="3449934" y="3504142"/>
            <a:ext cx="1269629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223" y="5017559"/>
            <a:ext cx="1263650" cy="126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1" y="4724918"/>
            <a:ext cx="1236887" cy="1236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934" y="1774826"/>
            <a:ext cx="1180159" cy="1634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0942" r="3600"/>
          <a:stretch/>
        </p:blipFill>
        <p:spPr>
          <a:xfrm>
            <a:off x="2133601" y="3518959"/>
            <a:ext cx="1190231" cy="1392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10618"/>
          <a:stretch/>
        </p:blipFill>
        <p:spPr>
          <a:xfrm>
            <a:off x="5275487" y="1812926"/>
            <a:ext cx="4419600" cy="28634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54198" y="1400303"/>
            <a:ext cx="27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ADSP </a:t>
            </a:r>
            <a:r>
              <a:rPr lang="en-US"/>
              <a:t>Principle Investigators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9585" y="1400303"/>
            <a:ext cx="405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Taub</a:t>
            </a:r>
            <a:r>
              <a:rPr lang="en-US" dirty="0"/>
              <a:t> Laboratory of Genetic Epidemiology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20" name="Rectangle 5"/>
          <p:cNvSpPr>
            <a:spLocks noGrp="1" noChangeAspect="1" noChangeArrowheads="1"/>
          </p:cNvSpPr>
          <p:nvPr isPhoto="1"/>
        </p:nvSpPr>
        <p:spPr bwMode="auto">
          <a:xfrm>
            <a:off x="7094689" y="4740559"/>
            <a:ext cx="1332522" cy="1241605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 l="-1" t="1" r="-1127" b="-3092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6"/>
          <a:stretch/>
        </p:blipFill>
        <p:spPr bwMode="auto">
          <a:xfrm>
            <a:off x="3429000" y="5045076"/>
            <a:ext cx="1249740" cy="1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90908" y="6032494"/>
            <a:ext cx="263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International Investigators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3185" y="4747932"/>
            <a:ext cx="1234232" cy="12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Acknowledgements</a:t>
            </a:r>
          </a:p>
        </p:txBody>
      </p:sp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6477000" y="1659468"/>
            <a:ext cx="3200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Calibri" charset="0"/>
              </a:rPr>
              <a:t>Funding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alibri" charset="0"/>
              </a:rPr>
              <a:t>National Institute on Aging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alibri" charset="0"/>
              </a:rPr>
              <a:t>National Institutes of Health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alibri" charset="0"/>
              </a:rPr>
              <a:t>Taub Institute for Research on Alzheimer’s Disease and the Aging Brain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alibri" charset="0"/>
              </a:rPr>
              <a:t>The Robertson Gift from the </a:t>
            </a:r>
            <a:r>
              <a:rPr lang="en-US" sz="2000" dirty="0" err="1">
                <a:latin typeface="Calibri" charset="0"/>
              </a:rPr>
              <a:t>Banbury</a:t>
            </a:r>
            <a:r>
              <a:rPr lang="en-US" sz="2000" dirty="0">
                <a:latin typeface="Calibri" charset="0"/>
              </a:rPr>
              <a:t> Fund</a:t>
            </a:r>
          </a:p>
        </p:txBody>
      </p:sp>
      <p:pic>
        <p:nvPicPr>
          <p:cNvPr id="209923" name="Picture 5" descr="rembrandt-old-woman"/>
          <p:cNvPicPr>
            <a:picLocks noChangeAspect="1" noChangeArrowheads="1"/>
          </p:cNvPicPr>
          <p:nvPr/>
        </p:nvPicPr>
        <p:blipFill>
          <a:blip r:embed="rId2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4559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6"/>
          <p:cNvSpPr txBox="1">
            <a:spLocks noChangeArrowheads="1"/>
          </p:cNvSpPr>
          <p:nvPr/>
        </p:nvSpPr>
        <p:spPr bwMode="auto">
          <a:xfrm>
            <a:off x="4953001" y="5851526"/>
            <a:ext cx="1063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Calibri" charset="0"/>
              </a:rPr>
              <a:t>Rembrandt 1631</a:t>
            </a:r>
          </a:p>
        </p:txBody>
      </p:sp>
      <p:sp>
        <p:nvSpPr>
          <p:cNvPr id="2099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C2BA24-4114-3F41-9EB0-97166CF283E2}" type="slidenum">
              <a:rPr 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2094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/>
          </p:nvPr>
        </p:nvSpPr>
        <p:spPr>
          <a:xfrm>
            <a:off x="1932143" y="3048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>
                <a:solidFill>
                  <a:schemeClr val="tx2"/>
                </a:solidFill>
                <a:latin typeface="Calibri" charset="0"/>
              </a:rPr>
              <a:t>Characteristics of Caribbean Hispanic Cohorts</a:t>
            </a:r>
          </a:p>
        </p:txBody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910" y="2092961"/>
            <a:ext cx="4953000" cy="2514600"/>
          </a:xfrm>
        </p:spPr>
        <p:txBody>
          <a:bodyPr>
            <a:no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Inbred island population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Admixture of three parent populations – African, European and native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Adjusted inbreeding coefficient = 0.0034 (second or third cousin)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Recurrence rate in family members is nearly 5 times that of similarly aged individuals living in the US.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9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327355E-01EE-A441-89A4-F030EB05D27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40476"/>
            <a:ext cx="2895600" cy="365125"/>
          </a:xfrm>
        </p:spPr>
        <p:txBody>
          <a:bodyPr/>
          <a:lstStyle/>
          <a:p>
            <a:r>
              <a:rPr lang="en-US" dirty="0"/>
              <a:t>Columbia University and New York Presbyterian Hospital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372" y="1315857"/>
            <a:ext cx="5701428" cy="2262471"/>
          </a:xfrm>
          <a:prstGeom prst="rect">
            <a:avLst/>
          </a:prstGeom>
        </p:spPr>
      </p:pic>
      <p:pic>
        <p:nvPicPr>
          <p:cNvPr id="9" name="Picture 4" descr="4">
            <a:extLst>
              <a:ext uri="{FF2B5EF4-FFF2-40B4-BE49-F238E27FC236}">
                <a16:creationId xmlns="" xmlns:a16="http://schemas.microsoft.com/office/drawing/2014/main" id="{ADBC3553-6F95-E14C-8140-16F5632B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372" y="3761875"/>
            <a:ext cx="2859326" cy="1712144"/>
          </a:xfrm>
          <a:prstGeom prst="rect">
            <a:avLst/>
          </a:prstGeom>
        </p:spPr>
      </p:pic>
      <p:pic>
        <p:nvPicPr>
          <p:cNvPr id="10" name="Picture 5" descr="3">
            <a:extLst>
              <a:ext uri="{FF2B5EF4-FFF2-40B4-BE49-F238E27FC236}">
                <a16:creationId xmlns="" xmlns:a16="http://schemas.microsoft.com/office/drawing/2014/main" id="{13F00F02-E671-674A-BD0A-113D611F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4160" y="3741317"/>
            <a:ext cx="2578768" cy="17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dr 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1515" r="5682"/>
          <a:stretch>
            <a:fillRect/>
          </a:stretch>
        </p:blipFill>
        <p:spPr bwMode="auto">
          <a:xfrm>
            <a:off x="6441016" y="2590800"/>
            <a:ext cx="37211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 txBox="1">
            <a:spLocks noChangeArrowheads="1"/>
          </p:cNvSpPr>
          <p:nvPr/>
        </p:nvSpPr>
        <p:spPr bwMode="auto">
          <a:xfrm>
            <a:off x="1981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4000" dirty="0">
                <a:solidFill>
                  <a:schemeClr val="tx2"/>
                </a:solidFill>
              </a:rPr>
              <a:t>EFIGA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17D81F6-5CDE-5944-8240-020123C269E0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pic>
        <p:nvPicPr>
          <p:cNvPr id="13317" name="Picture 5" descr="D:\Pics for Dr. M\Mom in the center with her child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66032"/>
            <a:ext cx="4307416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r>
              <a:rPr lang="en-US" dirty="0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8828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r 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11365" b="3030"/>
          <a:stretch>
            <a:fillRect/>
          </a:stretch>
        </p:blipFill>
        <p:spPr bwMode="auto">
          <a:xfrm>
            <a:off x="1979026" y="1228844"/>
            <a:ext cx="2510425" cy="243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horse back riding-walking to patients house (5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25" y="3508937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horse back riding-walking to patients house (8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448"/>
          <a:stretch>
            <a:fillRect/>
          </a:stretch>
        </p:blipFill>
        <p:spPr bwMode="auto">
          <a:xfrm>
            <a:off x="4489450" y="1219201"/>
            <a:ext cx="3130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dr 1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5311916" y="3479685"/>
            <a:ext cx="2003284" cy="25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4"/>
          <p:cNvSpPr txBox="1">
            <a:spLocks noChangeArrowheads="1"/>
          </p:cNvSpPr>
          <p:nvPr/>
        </p:nvSpPr>
        <p:spPr bwMode="auto">
          <a:xfrm>
            <a:off x="1981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4000">
                <a:solidFill>
                  <a:schemeClr val="tx2"/>
                </a:solidFill>
              </a:rPr>
              <a:t>EFIGA</a:t>
            </a:r>
          </a:p>
        </p:txBody>
      </p:sp>
      <p:sp>
        <p:nvSpPr>
          <p:cNvPr id="1434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631F9F4-ED63-7B4D-8D49-DA94A5855B9A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pic>
        <p:nvPicPr>
          <p:cNvPr id="14344" name="Picture 9" descr="D:\Pics for Dr. M\dr 0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4445" r="25833" b="8888"/>
          <a:stretch>
            <a:fillRect/>
          </a:stretch>
        </p:blipFill>
        <p:spPr bwMode="auto">
          <a:xfrm>
            <a:off x="7620000" y="1219200"/>
            <a:ext cx="284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Pics for Dr. M\loma 1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82" y="3526515"/>
            <a:ext cx="3181818" cy="249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r>
              <a:rPr lang="en-US" dirty="0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18067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71802" y="5691188"/>
            <a:ext cx="6705599" cy="633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90801" y="5486401"/>
            <a:ext cx="815181" cy="63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19401" y="6477000"/>
            <a:ext cx="152401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3" t="8311" r="2500" b="14266"/>
          <a:stretch/>
        </p:blipFill>
        <p:spPr>
          <a:xfrm>
            <a:off x="838200" y="2554017"/>
            <a:ext cx="9969540" cy="22345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Caribbean Hispanic Family</a:t>
            </a:r>
            <a:br>
              <a:rPr lang="en-US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1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from the Dominican Republic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25441B1-5C0F-D24D-BDBF-ECE3A877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C5E811B-7EC1-BF45-97EC-DDA4481A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0" b="6500"/>
          <a:stretch/>
        </p:blipFill>
        <p:spPr bwMode="auto">
          <a:xfrm>
            <a:off x="2327276" y="2305800"/>
            <a:ext cx="7294563" cy="391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Callout 3 3"/>
          <p:cNvSpPr/>
          <p:nvPr/>
        </p:nvSpPr>
        <p:spPr>
          <a:xfrm>
            <a:off x="4667250" y="2360612"/>
            <a:ext cx="484188" cy="230188"/>
          </a:xfrm>
          <a:prstGeom prst="borderCallout3">
            <a:avLst>
              <a:gd name="adj1" fmla="val 42888"/>
              <a:gd name="adj2" fmla="val 309"/>
              <a:gd name="adj3" fmla="val 42888"/>
              <a:gd name="adj4" fmla="val -19136"/>
              <a:gd name="adj5" fmla="val 100000"/>
              <a:gd name="adj6" fmla="val -16667"/>
              <a:gd name="adj7" fmla="val 295933"/>
              <a:gd name="adj8" fmla="val 6324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b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FBXL7</a:t>
            </a:r>
          </a:p>
        </p:txBody>
      </p:sp>
      <p:sp>
        <p:nvSpPr>
          <p:cNvPr id="5" name="Line Callout 3 4"/>
          <p:cNvSpPr/>
          <p:nvPr/>
        </p:nvSpPr>
        <p:spPr>
          <a:xfrm>
            <a:off x="8077200" y="2513014"/>
            <a:ext cx="482600" cy="230187"/>
          </a:xfrm>
          <a:prstGeom prst="borderCallout3">
            <a:avLst>
              <a:gd name="adj1" fmla="val 42888"/>
              <a:gd name="adj2" fmla="val 309"/>
              <a:gd name="adj3" fmla="val 42888"/>
              <a:gd name="adj4" fmla="val -19136"/>
              <a:gd name="adj5" fmla="val 100000"/>
              <a:gd name="adj6" fmla="val -16667"/>
              <a:gd name="adj7" fmla="val 213174"/>
              <a:gd name="adj8" fmla="val 9040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b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APOE</a:t>
            </a:r>
          </a:p>
        </p:txBody>
      </p:sp>
      <p:sp>
        <p:nvSpPr>
          <p:cNvPr id="182276" name="Title 5"/>
          <p:cNvSpPr>
            <a:spLocks noGrp="1"/>
          </p:cNvSpPr>
          <p:nvPr>
            <p:ph type="title"/>
          </p:nvPr>
        </p:nvSpPr>
        <p:spPr>
          <a:xfrm>
            <a:off x="842211" y="168275"/>
            <a:ext cx="9368589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</a:rPr>
              <a:t>Caribbean Hispanics from the Dominican Republic</a:t>
            </a:r>
          </a:p>
        </p:txBody>
      </p:sp>
      <p:sp>
        <p:nvSpPr>
          <p:cNvPr id="182278" name="TextBox 7"/>
          <p:cNvSpPr txBox="1">
            <a:spLocks noChangeArrowheads="1"/>
          </p:cNvSpPr>
          <p:nvPr/>
        </p:nvSpPr>
        <p:spPr bwMode="auto">
          <a:xfrm>
            <a:off x="1978744" y="1122845"/>
            <a:ext cx="927078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ea typeface="Arial" charset="0"/>
                <a:cs typeface="Arial" charset="0"/>
              </a:rPr>
              <a:t>FBXL7 is one of the ubiquitin protein ligases called SCFs that play a role in</a:t>
            </a:r>
          </a:p>
          <a:p>
            <a:pPr eaLnBrk="1" hangingPunct="1"/>
            <a:r>
              <a:rPr lang="en-US" sz="1800" dirty="0">
                <a:ea typeface="Arial" charset="0"/>
                <a:cs typeface="Arial" charset="0"/>
              </a:rPr>
              <a:t>phosphorylation-dependent ubiquitination of proteins. 	</a:t>
            </a:r>
          </a:p>
          <a:p>
            <a:pPr eaLnBrk="1" hangingPunct="1"/>
            <a:endParaRPr lang="en-US" sz="1800" dirty="0"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ea typeface="Arial" charset="0"/>
                <a:cs typeface="Arial" charset="0"/>
              </a:rPr>
              <a:t>Follow-up GWAS involving is underway (DR, PR, MHAS, Spain, Chile, Argentina)</a:t>
            </a:r>
          </a:p>
          <a:p>
            <a:pPr eaLnBrk="1" hangingPunct="1"/>
            <a:endParaRPr lang="en-US" sz="1800" dirty="0">
              <a:ea typeface="Arial" charset="0"/>
              <a:cs typeface="Arial" charset="0"/>
            </a:endParaRPr>
          </a:p>
        </p:txBody>
      </p:sp>
      <p:sp>
        <p:nvSpPr>
          <p:cNvPr id="18227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5BAFC0-367A-AD41-8264-D0B35537D3AE}" type="slidenum">
              <a:rPr lang="en-US" sz="1200">
                <a:solidFill>
                  <a:srgbClr val="898989"/>
                </a:solidFill>
                <a:ea typeface="Arial" charset="0"/>
                <a:cs typeface="Arial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9000" y="6173470"/>
            <a:ext cx="2291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Tosto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et al ACTN 2015; 2: 810-20</a:t>
            </a:r>
          </a:p>
        </p:txBody>
      </p:sp>
      <p:sp>
        <p:nvSpPr>
          <p:cNvPr id="10" name="Line Callout 3 9"/>
          <p:cNvSpPr/>
          <p:nvPr/>
        </p:nvSpPr>
        <p:spPr>
          <a:xfrm>
            <a:off x="8077200" y="3328989"/>
            <a:ext cx="609600" cy="176212"/>
          </a:xfrm>
          <a:prstGeom prst="borderCallout3">
            <a:avLst>
              <a:gd name="adj1" fmla="val 42888"/>
              <a:gd name="adj2" fmla="val 309"/>
              <a:gd name="adj3" fmla="val 42888"/>
              <a:gd name="adj4" fmla="val -19136"/>
              <a:gd name="adj5" fmla="val 100000"/>
              <a:gd name="adj6" fmla="val -16667"/>
              <a:gd name="adj7" fmla="val 213174"/>
              <a:gd name="adj8" fmla="val 9040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b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ABCA7</a:t>
            </a:r>
          </a:p>
        </p:txBody>
      </p:sp>
      <p:sp>
        <p:nvSpPr>
          <p:cNvPr id="11" name="Line Callout 3 10"/>
          <p:cNvSpPr/>
          <p:nvPr/>
        </p:nvSpPr>
        <p:spPr>
          <a:xfrm>
            <a:off x="6532562" y="3207841"/>
            <a:ext cx="609600" cy="176212"/>
          </a:xfrm>
          <a:prstGeom prst="borderCallout3">
            <a:avLst>
              <a:gd name="adj1" fmla="val 42888"/>
              <a:gd name="adj2" fmla="val 309"/>
              <a:gd name="adj3" fmla="val 42888"/>
              <a:gd name="adj4" fmla="val -19136"/>
              <a:gd name="adj5" fmla="val 100000"/>
              <a:gd name="adj6" fmla="val -16667"/>
              <a:gd name="adj7" fmla="val 213174"/>
              <a:gd name="adj8" fmla="val 9040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b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SORL1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D923D47-FA4D-0B41-8B26-C3B3D0C29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5296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</a:rPr>
              <a:t>Early Onset Mutations in Late Onset Alzheimer’s Disease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59119" y="1907623"/>
            <a:ext cx="388128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Disease-related mutations among Caribbean Hispanics with familial dementia</a:t>
            </a:r>
          </a:p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Joseph H. Lee, Amanda Kahn,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Rong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Cheng, Christiane Reitz,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Badri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Vardarajan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Rafael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Lantigua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Martin Medrano,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Ivonne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Z. Jimenez-Velazquez, Jennifer Williamson, Peter Nagy &amp; Richard Mayeux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91654" y="1722958"/>
            <a:ext cx="43029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Rare Variants in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APP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PSEN1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PSEN2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Increase Risk for AD in Late-Onset Alzheimer's Disease Families</a:t>
            </a:r>
          </a:p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Carlos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Cruchaga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Sumitra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Chakraverty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Kevin</a:t>
            </a:r>
          </a:p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Mayo, Francesco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Vallania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Robi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Mitra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Kelley Faber, Jennifer Williamson, Tom Bird, Ramon Diaz-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Arrastia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Tatiana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Foroud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Bradley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Boeve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Neill Graff-Radford, Pamela St Jean, Michael Lawson, Margaret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Ehm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Richard Mayeux, Alison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Goate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NIA-LOAD/NCRAD Family Study Consortium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78527"/>
              </p:ext>
            </p:extLst>
          </p:nvPr>
        </p:nvGraphicFramePr>
        <p:xfrm>
          <a:off x="3048000" y="4131310"/>
          <a:ext cx="60960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7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747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NIA LOAD families n=439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Hispanic families n=194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APP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(0.2%)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(1.5%)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PSEN1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(0.6%)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 (1.5%)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PSEN2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(0.5%)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GRN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(1.1%)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 (1.5%)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MAPT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(0.2%)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 (1.5%)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D84F-263C-634F-A9A3-B645B1890DC1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76FEDF9-9177-8748-BEB5-5DE1AEA9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</p:spTree>
    <p:extLst>
      <p:ext uri="{BB962C8B-B14F-4D97-AF65-F5344CB8AC3E}">
        <p14:creationId xmlns:p14="http://schemas.microsoft.com/office/powerpoint/2010/main" val="7223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734" y="324603"/>
            <a:ext cx="8915400" cy="93908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of mutations in </a:t>
            </a:r>
            <a:r>
              <a:rPr lang="en-US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SORL1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relative to common SNPs associated with LOAD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679701" y="1288316"/>
            <a:ext cx="6845299" cy="5341085"/>
            <a:chOff x="0" y="0"/>
            <a:chExt cx="73152" cy="67055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09" y="8000"/>
              <a:ext cx="69343" cy="59055"/>
            </a:xfrm>
            <a:prstGeom prst="rect">
              <a:avLst/>
            </a:prstGeom>
            <a:noFill/>
          </p:spPr>
        </p:pic>
        <p:sp>
          <p:nvSpPr>
            <p:cNvPr id="6" name="Straight Arrow Connector 3"/>
            <p:cNvSpPr>
              <a:spLocks noChangeShapeType="1"/>
            </p:cNvSpPr>
            <p:nvPr/>
          </p:nvSpPr>
          <p:spPr bwMode="auto">
            <a:xfrm>
              <a:off x="17526" y="2564"/>
              <a:ext cx="0" cy="20296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Straight Arrow Connector 4"/>
            <p:cNvSpPr>
              <a:spLocks noChangeShapeType="1"/>
            </p:cNvSpPr>
            <p:nvPr/>
          </p:nvSpPr>
          <p:spPr bwMode="auto">
            <a:xfrm>
              <a:off x="36576" y="5334"/>
              <a:ext cx="0" cy="1828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" name="Straight Arrow Connector 5"/>
            <p:cNvSpPr>
              <a:spLocks noChangeShapeType="1"/>
            </p:cNvSpPr>
            <p:nvPr/>
          </p:nvSpPr>
          <p:spPr bwMode="auto">
            <a:xfrm>
              <a:off x="43434" y="2564"/>
              <a:ext cx="0" cy="2105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0" y="278"/>
              <a:ext cx="34290" cy="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E270K is one base pair away from SNP 7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28142" y="2738"/>
              <a:ext cx="20574" cy="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A528 is SNP 13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37338" y="0"/>
              <a:ext cx="29235" cy="2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ea typeface="MS Mincho" pitchFamily="49" charset="-128"/>
                  <a:cs typeface="Times New Roman" pitchFamily="18" charset="0"/>
                </a:rPr>
                <a:t>T947M is between SNP 17 and 18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39000" y="5638801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MS Mincho" pitchFamily="49" charset="-128"/>
                <a:cs typeface="Times New Roman" pitchFamily="18" charset="0"/>
              </a:rPr>
              <a:t>LD Plot of common SNPs significantly associated with AD </a:t>
            </a:r>
            <a:br>
              <a:rPr lang="en-US" sz="1400" dirty="0">
                <a:ea typeface="MS Mincho" pitchFamily="49" charset="-128"/>
                <a:cs typeface="Times New Roman" pitchFamily="18" charset="0"/>
              </a:rPr>
            </a:br>
            <a:r>
              <a:rPr lang="en-US" sz="1400" i="1" dirty="0">
                <a:ea typeface="MS Mincho" pitchFamily="49" charset="-128"/>
                <a:cs typeface="Times New Roman" pitchFamily="18" charset="0"/>
              </a:rPr>
              <a:t>(Rogaeva et al, </a:t>
            </a:r>
            <a:r>
              <a:rPr lang="en-US" sz="1400" i="1" dirty="0" err="1">
                <a:ea typeface="MS Mincho" pitchFamily="49" charset="-128"/>
                <a:cs typeface="Times New Roman" pitchFamily="18" charset="0"/>
              </a:rPr>
              <a:t>NatureGenetics</a:t>
            </a:r>
            <a:r>
              <a:rPr lang="en-US" sz="1400" i="1" dirty="0">
                <a:ea typeface="MS Mincho" pitchFamily="49" charset="-128"/>
                <a:cs typeface="Times New Roman" pitchFamily="18" charset="0"/>
              </a:rPr>
              <a:t>, Jan 2007)</a:t>
            </a:r>
            <a:endParaRPr lang="en-US" sz="14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70FFE52-3364-0C4D-951A-D10D0DA10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260"/>
          <a:stretch/>
        </p:blipFill>
        <p:spPr>
          <a:xfrm>
            <a:off x="1964134" y="2743201"/>
            <a:ext cx="7848600" cy="22852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C304C43-1CB9-8E43-91F0-E61FB003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Columbia University and New York Presbyterian Hospital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09BD14AC-538D-034D-BB39-61ACD286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9B10-B02E-E040-8B21-8CF895DA0A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1555</Words>
  <Application>Microsoft Office PowerPoint</Application>
  <PresentationFormat>Widescreen</PresentationFormat>
  <Paragraphs>403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Arial Black</vt:lpstr>
      <vt:lpstr>Calibri</vt:lpstr>
      <vt:lpstr>Calibri Light</vt:lpstr>
      <vt:lpstr>DengXian</vt:lpstr>
      <vt:lpstr>MS Mincho</vt:lpstr>
      <vt:lpstr>Times New Roman</vt:lpstr>
      <vt:lpstr>Office Theme</vt:lpstr>
      <vt:lpstr>Genetic and Genomic Contributions to Alzheimer’s Disease from the Caribbean Islands</vt:lpstr>
      <vt:lpstr>Estudio Familiar de Influencia Genetica en la enfermedad de Alzheimer (EFIGA)</vt:lpstr>
      <vt:lpstr>Characteristics of Caribbean Hispanic Cohorts</vt:lpstr>
      <vt:lpstr>PowerPoint Presentation</vt:lpstr>
      <vt:lpstr>PowerPoint Presentation</vt:lpstr>
      <vt:lpstr>Caribbean Hispanic Family from the Dominican Republic</vt:lpstr>
      <vt:lpstr>Caribbean Hispanics from the Dominican Republic</vt:lpstr>
      <vt:lpstr>Early Onset Mutations in Late Onset Alzheimer’s Disease</vt:lpstr>
      <vt:lpstr>Position of mutations in SORL1 relative to common SNPs associated with LOAD</vt:lpstr>
      <vt:lpstr>Exome sequence analyses of GWAS Loci</vt:lpstr>
      <vt:lpstr>ABCA7 Deletions and Mutations</vt:lpstr>
      <vt:lpstr>Snf2-related cyclic AMP (cAMP)-responsive element-binding protein (SRCAP)- The Floating Harbor gene and Alzheimer’s Disease</vt:lpstr>
      <vt:lpstr>AKAP9 mutations  Scaffolding protein that assembles several protein kinases and phosphatases on the centrosome and Golgi apparatus</vt:lpstr>
      <vt:lpstr>Protective Factors</vt:lpstr>
      <vt:lpstr>PSEN1 G206A Families N=90</vt:lpstr>
      <vt:lpstr>PowerPoint Presentation</vt:lpstr>
      <vt:lpstr>APOE 4/4 Unaffected Homozygous</vt:lpstr>
      <vt:lpstr>Survival curves (variants that delay AAO)</vt:lpstr>
      <vt:lpstr>PowerPoint Presentation</vt:lpstr>
      <vt:lpstr>Transcriptomics in Hispanic Brain</vt:lpstr>
      <vt:lpstr>CpG-related SNPs for AD risk in Hispanics</vt:lpstr>
      <vt:lpstr>PowerPoint Presentation</vt:lpstr>
      <vt:lpstr>Cross Sectional Analyses of Plasma Metabolomics</vt:lpstr>
      <vt:lpstr>Functional Analysis of SORL1 E270K Variant in iPSC</vt:lpstr>
      <vt:lpstr>Conclusions</vt:lpstr>
      <vt:lpstr>Collaborators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 and Genomic Contributions to Alzheimer’s Disease from the Caribbean Islands</dc:title>
  <dc:creator>Mayeux, Richard P.</dc:creator>
  <cp:lastModifiedBy>GS Admin</cp:lastModifiedBy>
  <cp:revision>22</cp:revision>
  <dcterms:created xsi:type="dcterms:W3CDTF">2018-05-31T21:27:18Z</dcterms:created>
  <dcterms:modified xsi:type="dcterms:W3CDTF">2019-11-13T15:56:27Z</dcterms:modified>
</cp:coreProperties>
</file>