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4" r:id="rId2"/>
    <p:sldId id="320" r:id="rId3"/>
    <p:sldId id="318" r:id="rId4"/>
    <p:sldId id="267" r:id="rId5"/>
    <p:sldId id="314" r:id="rId6"/>
    <p:sldId id="289" r:id="rId7"/>
    <p:sldId id="296" r:id="rId8"/>
    <p:sldId id="299" r:id="rId9"/>
    <p:sldId id="293" r:id="rId10"/>
    <p:sldId id="311" r:id="rId11"/>
    <p:sldId id="321" r:id="rId12"/>
    <p:sldId id="291" r:id="rId13"/>
    <p:sldId id="312" r:id="rId14"/>
    <p:sldId id="317" r:id="rId15"/>
    <p:sldId id="292" r:id="rId16"/>
    <p:sldId id="313" r:id="rId17"/>
    <p:sldId id="272" r:id="rId18"/>
    <p:sldId id="298" r:id="rId19"/>
    <p:sldId id="297" r:id="rId20"/>
    <p:sldId id="322" r:id="rId21"/>
    <p:sldId id="323" r:id="rId22"/>
    <p:sldId id="315" r:id="rId23"/>
    <p:sldId id="28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65" autoAdjust="0"/>
    <p:restoredTop sz="94660"/>
  </p:normalViewPr>
  <p:slideViewPr>
    <p:cSldViewPr>
      <p:cViewPr varScale="1">
        <p:scale>
          <a:sx n="20" d="100"/>
          <a:sy n="20" d="100"/>
        </p:scale>
        <p:origin x="849" y="2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251942286348501E-2"/>
          <c:y val="0.13981042654028444"/>
          <c:w val="0.85571587125416704"/>
          <c:h val="0.7251184834123223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248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rgbClr val="92D050"/>
              </a:solidFill>
              <a:ln w="122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227-42BD-9F3E-FF7068B2365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2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227-42BD-9F3E-FF7068B23655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122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227-42BD-9F3E-FF7068B23655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22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227-42BD-9F3E-FF7068B23655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22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227-42BD-9F3E-FF7068B23655}"/>
              </c:ext>
            </c:extLst>
          </c:dPt>
          <c:cat>
            <c:strRef>
              <c:f>Sheet1!$B$1:$F$1</c:f>
              <c:strCache>
                <c:ptCount val="5"/>
                <c:pt idx="0">
                  <c:v>Unknown</c:v>
                </c:pt>
                <c:pt idx="1">
                  <c:v>APOE</c:v>
                </c:pt>
                <c:pt idx="2">
                  <c:v>GWAS</c:v>
                </c:pt>
                <c:pt idx="3">
                  <c:v>APP, PS1, PS2</c:v>
                </c:pt>
                <c:pt idx="4">
                  <c:v>Rare Variants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0.55000000000000004</c:v>
                </c:pt>
                <c:pt idx="1">
                  <c:v>0.25</c:v>
                </c:pt>
                <c:pt idx="2">
                  <c:v>0.18</c:v>
                </c:pt>
                <c:pt idx="3">
                  <c:v>0.01</c:v>
                </c:pt>
                <c:pt idx="4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227-42BD-9F3E-FF7068B2365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248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22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E227-42BD-9F3E-FF7068B23655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122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E227-42BD-9F3E-FF7068B23655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122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E227-42BD-9F3E-FF7068B23655}"/>
              </c:ext>
            </c:extLst>
          </c:dPt>
          <c:cat>
            <c:strRef>
              <c:f>Sheet1!$B$1:$F$1</c:f>
              <c:strCache>
                <c:ptCount val="5"/>
                <c:pt idx="0">
                  <c:v>Unknown</c:v>
                </c:pt>
                <c:pt idx="1">
                  <c:v>APOE</c:v>
                </c:pt>
                <c:pt idx="2">
                  <c:v>GWAS</c:v>
                </c:pt>
                <c:pt idx="3">
                  <c:v>APP, PS1, PS2</c:v>
                </c:pt>
                <c:pt idx="4">
                  <c:v>Rare Variants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E227-42BD-9F3E-FF7068B2365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248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22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227-42BD-9F3E-FF7068B2365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2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E227-42BD-9F3E-FF7068B23655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122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E227-42BD-9F3E-FF7068B23655}"/>
              </c:ext>
            </c:extLst>
          </c:dPt>
          <c:cat>
            <c:strRef>
              <c:f>Sheet1!$B$1:$F$1</c:f>
              <c:strCache>
                <c:ptCount val="5"/>
                <c:pt idx="0">
                  <c:v>Unknown</c:v>
                </c:pt>
                <c:pt idx="1">
                  <c:v>APOE</c:v>
                </c:pt>
                <c:pt idx="2">
                  <c:v>GWAS</c:v>
                </c:pt>
                <c:pt idx="3">
                  <c:v>APP, PS1, PS2</c:v>
                </c:pt>
                <c:pt idx="4">
                  <c:v>Rare Variants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E227-42BD-9F3E-FF7068B2365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chemeClr val="folHlink"/>
            </a:solidFill>
            <a:ln w="12248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22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E227-42BD-9F3E-FF7068B2365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2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E227-42BD-9F3E-FF7068B23655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122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E-E227-42BD-9F3E-FF7068B23655}"/>
              </c:ext>
            </c:extLst>
          </c:dPt>
          <c:cat>
            <c:strRef>
              <c:f>Sheet1!$B$1:$F$1</c:f>
              <c:strCache>
                <c:ptCount val="5"/>
                <c:pt idx="0">
                  <c:v>Unknown</c:v>
                </c:pt>
                <c:pt idx="1">
                  <c:v>APOE</c:v>
                </c:pt>
                <c:pt idx="2">
                  <c:v>GWAS</c:v>
                </c:pt>
                <c:pt idx="3">
                  <c:v>APP, PS1, PS2</c:v>
                </c:pt>
                <c:pt idx="4">
                  <c:v>Rare Variants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F-E227-42BD-9F3E-FF7068B23655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cat>
            <c:strRef>
              <c:f>Sheet1!$B$1:$F$1</c:f>
              <c:strCache>
                <c:ptCount val="5"/>
                <c:pt idx="0">
                  <c:v>Unknown</c:v>
                </c:pt>
                <c:pt idx="1">
                  <c:v>APOE</c:v>
                </c:pt>
                <c:pt idx="2">
                  <c:v>GWAS</c:v>
                </c:pt>
                <c:pt idx="3">
                  <c:v>APP, PS1, PS2</c:v>
                </c:pt>
                <c:pt idx="4">
                  <c:v>Rare Variants</c:v>
                </c:pt>
              </c:strCache>
            </c:strRef>
          </c:cat>
          <c:val>
            <c:numRef>
              <c:f>Sheet1!$B$6:$F$6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E227-42BD-9F3E-FF7068B236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449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12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60FEA-DAD5-48D3-9B65-BEFD8FE77234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B1DF7-CDA6-402F-8696-AEEEB7AF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53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B75E4-E2BF-4A01-9771-9129D71FEFCE}" type="slidenum">
              <a:rPr lang="en-US"/>
              <a:pPr/>
              <a:t>1</a:t>
            </a:fld>
            <a:endParaRPr lang="en-US"/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07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6C1649-D0F5-4C40-8FFE-B3A04BCCB12F}" type="slidenum">
              <a:rPr lang="en-US" altLang="zh-CN"/>
              <a:pPr/>
              <a:t>23</a:t>
            </a:fld>
            <a:endParaRPr lang="en-US" altLang="zh-CN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committee (Dana</a:t>
            </a:r>
            <a:r>
              <a:rPr lang="en-US" baseline="0" dirty="0" smtClean="0"/>
              <a:t> and Tom Morgan)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33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4E377B-861E-45C5-A828-FFBB35A5FD9B}" type="slidenum">
              <a:rPr lang="en-US" altLang="zh-CN"/>
              <a:pPr/>
              <a:t>4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767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4E377B-861E-45C5-A828-FFBB35A5FD9B}" type="slidenum">
              <a:rPr lang="en-US" altLang="zh-CN"/>
              <a:pPr/>
              <a:t>5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450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how Adams county was established</a:t>
            </a:r>
            <a:r>
              <a:rPr lang="en-US" baseline="0" dirty="0" smtClean="0"/>
              <a:t> separately from other communities…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77F19-6215-43A2-AF91-8BB052DC281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03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B7731F-6CE2-401B-89D9-78F4E9696EA3}" type="slidenum">
              <a:rPr lang="en-US" altLang="zh-CN"/>
              <a:pPr/>
              <a:t>8</a:t>
            </a:fld>
            <a:endParaRPr lang="en-US" altLang="zh-CN" dirty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686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Average Age of</a:t>
            </a:r>
            <a:r>
              <a:rPr lang="en-US" baseline="0" dirty="0" smtClean="0"/>
              <a:t> onset is lowest when </a:t>
            </a:r>
            <a:r>
              <a:rPr lang="en-US" baseline="0" dirty="0" err="1" smtClean="0"/>
              <a:t>affecteds</a:t>
            </a:r>
            <a:r>
              <a:rPr lang="en-US" baseline="0" dirty="0" smtClean="0"/>
              <a:t> have 4/4 allele and highest when a 2 allele is present and no 4 </a:t>
            </a:r>
            <a:r>
              <a:rPr lang="en-US" baseline="0" dirty="0" err="1" smtClean="0"/>
              <a:t>alle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22D3A-D198-4D79-BA6A-0C0B096EE70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96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Average Age of</a:t>
            </a:r>
            <a:r>
              <a:rPr lang="en-US" baseline="0" dirty="0" smtClean="0"/>
              <a:t> onset is lowest when </a:t>
            </a:r>
            <a:r>
              <a:rPr lang="en-US" baseline="0" dirty="0" err="1" smtClean="0"/>
              <a:t>affecteds</a:t>
            </a:r>
            <a:r>
              <a:rPr lang="en-US" baseline="0" dirty="0" smtClean="0"/>
              <a:t> have 4/4 allele and highest when a 2 allele is present and no 4 </a:t>
            </a:r>
            <a:r>
              <a:rPr lang="en-US" baseline="0" dirty="0" err="1" smtClean="0"/>
              <a:t>alle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22D3A-D198-4D79-BA6A-0C0B096EE70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4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Known variants do not explain genetic risk in the Amish</a:t>
            </a:r>
          </a:p>
          <a:p>
            <a:endParaRPr lang="en-US" dirty="0" smtClean="0"/>
          </a:p>
          <a:p>
            <a:r>
              <a:rPr lang="en-US" dirty="0" smtClean="0"/>
              <a:t>MQLS-corrected</a:t>
            </a:r>
            <a:r>
              <a:rPr lang="en-US" baseline="0" dirty="0" smtClean="0"/>
              <a:t> average counts</a:t>
            </a:r>
          </a:p>
          <a:p>
            <a:r>
              <a:rPr lang="en-US" baseline="0" dirty="0" smtClean="0"/>
              <a:t>IGAP + APOE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E8884-F4FA-4698-A6D0-EB50A05B280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Average Age of</a:t>
            </a:r>
            <a:r>
              <a:rPr lang="en-US" baseline="0" dirty="0" smtClean="0"/>
              <a:t> onset is lowest when </a:t>
            </a:r>
            <a:r>
              <a:rPr lang="en-US" baseline="0" dirty="0" err="1" smtClean="0"/>
              <a:t>affecteds</a:t>
            </a:r>
            <a:r>
              <a:rPr lang="en-US" baseline="0" dirty="0" smtClean="0"/>
              <a:t> have 4/4 allele and highest when a 2 allele is present and no 4 </a:t>
            </a:r>
            <a:r>
              <a:rPr lang="en-US" baseline="0" dirty="0" err="1" smtClean="0"/>
              <a:t>alle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22D3A-D198-4D79-BA6A-0C0B096EE70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82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9E9C-9971-42DD-AB1A-9B58D2BBC824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85C1-C31B-4AF6-8289-FA64EAB13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1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9E9C-9971-42DD-AB1A-9B58D2BBC824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85C1-C31B-4AF6-8289-FA64EAB13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4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9E9C-9971-42DD-AB1A-9B58D2BBC824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85C1-C31B-4AF6-8289-FA64EAB13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8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8695276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9E9C-9971-42DD-AB1A-9B58D2BBC824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85C1-C31B-4AF6-8289-FA64EAB13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3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9E9C-9971-42DD-AB1A-9B58D2BBC824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85C1-C31B-4AF6-8289-FA64EAB13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8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9E9C-9971-42DD-AB1A-9B58D2BBC824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85C1-C31B-4AF6-8289-FA64EAB13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4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9E9C-9971-42DD-AB1A-9B58D2BBC824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85C1-C31B-4AF6-8289-FA64EAB13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9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9E9C-9971-42DD-AB1A-9B58D2BBC824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85C1-C31B-4AF6-8289-FA64EAB13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9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9E9C-9971-42DD-AB1A-9B58D2BBC824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85C1-C31B-4AF6-8289-FA64EAB13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3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9E9C-9971-42DD-AB1A-9B58D2BBC824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85C1-C31B-4AF6-8289-FA64EAB13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2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9E9C-9971-42DD-AB1A-9B58D2BBC824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85C1-C31B-4AF6-8289-FA64EAB13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9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69E9C-9971-42DD-AB1A-9B58D2BBC824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D85C1-C31B-4AF6-8289-FA64EAB1397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15" y="6126165"/>
            <a:ext cx="1863585" cy="5953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126164"/>
            <a:ext cx="1371600" cy="59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12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rgbClr val="0070C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568110" y="300305"/>
            <a:ext cx="11201399" cy="76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Genetic Studies of Dementia in the Amish</a:t>
            </a:r>
          </a:p>
        </p:txBody>
      </p:sp>
      <p:sp>
        <p:nvSpPr>
          <p:cNvPr id="57362" name="Text Box 18"/>
          <p:cNvSpPr txBox="1">
            <a:spLocks noChangeArrowheads="1"/>
          </p:cNvSpPr>
          <p:nvPr/>
        </p:nvSpPr>
        <p:spPr bwMode="auto">
          <a:xfrm>
            <a:off x="1951149" y="1447800"/>
            <a:ext cx="8435323" cy="181588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Jonathan L. Haines, Ph.D.</a:t>
            </a:r>
          </a:p>
          <a:p>
            <a:pPr algn="ctr"/>
            <a:r>
              <a:rPr lang="en-US" sz="2800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Cleveland Institute </a:t>
            </a:r>
            <a:r>
              <a:rPr lang="en-US" sz="2800" b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for Computational Biology</a:t>
            </a:r>
          </a:p>
          <a:p>
            <a:pPr algn="ctr"/>
            <a:r>
              <a:rPr lang="en-US" sz="2800" b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Dep’t Population &amp; Quantitative Health Sciences</a:t>
            </a:r>
          </a:p>
          <a:p>
            <a:pPr algn="ctr"/>
            <a:r>
              <a:rPr lang="en-US" sz="2800" b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Case Western Reserve University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99258" y="6248400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November 13, 2019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3624166"/>
            <a:ext cx="2819400" cy="20246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4194" y="5821047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CWRU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3621891"/>
            <a:ext cx="3048000" cy="20268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95681" y="5821047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Holmes County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54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82562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Question:</a:t>
            </a:r>
            <a:b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APOE-4 Allele Absent in All Amish?</a:t>
            </a:r>
            <a:endParaRPr lang="en-US" sz="31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098458"/>
              </p:ext>
            </p:extLst>
          </p:nvPr>
        </p:nvGraphicFramePr>
        <p:xfrm>
          <a:off x="1219199" y="3447145"/>
          <a:ext cx="8610599" cy="2450112"/>
        </p:xfrm>
        <a:graphic>
          <a:graphicData uri="http://schemas.openxmlformats.org/drawingml/2006/table">
            <a:tbl>
              <a:tblPr/>
              <a:tblGrid>
                <a:gridCol w="28161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62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39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39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839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4463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N=823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APOE Genotype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6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3/4</a:t>
                      </a:r>
                      <a:endParaRPr lang="en-US" sz="2400" b="1" i="0" u="none" strike="noStrik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46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Unaffected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46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Affected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32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Affected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62.5</a:t>
                      </a:r>
                      <a:endParaRPr lang="en-US" sz="2400" b="1" i="0" u="none" strike="noStrik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27.4</a:t>
                      </a:r>
                      <a:endParaRPr lang="en-US" sz="2400" b="1" i="0" u="none" strike="noStrik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</a:t>
                      </a:r>
                      <a:endParaRPr lang="en-US" sz="2400" b="1" i="0" u="none" strike="noStrik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18.3</a:t>
                      </a:r>
                      <a:endParaRPr lang="en-US" sz="2400" b="1" i="0" u="none" strike="noStrik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25.5</a:t>
                      </a:r>
                      <a:endParaRPr lang="en-US" sz="2400" b="1" i="0" u="none" strike="noStrik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36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 age</a:t>
                      </a:r>
                      <a:r>
                        <a:rPr lang="en-US" sz="2400" b="1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onset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128634"/>
              </p:ext>
            </p:extLst>
          </p:nvPr>
        </p:nvGraphicFramePr>
        <p:xfrm>
          <a:off x="6629400" y="1345929"/>
          <a:ext cx="3200400" cy="1948815"/>
        </p:xfrm>
        <a:graphic>
          <a:graphicData uri="http://schemas.openxmlformats.org/drawingml/2006/table">
            <a:tbl>
              <a:tblPr/>
              <a:tblGrid>
                <a:gridCol w="15012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91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APOE allele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Frequency</a:t>
                      </a:r>
                    </a:p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the Amish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00500" y="6256867"/>
            <a:ext cx="4191000" cy="380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Cummings et al, </a:t>
            </a:r>
            <a:r>
              <a:rPr lang="en-US" sz="1800" i="1" dirty="0" smtClean="0"/>
              <a:t>Ann Hum Gen</a:t>
            </a:r>
            <a:r>
              <a:rPr lang="en-US" sz="1800" dirty="0" smtClean="0"/>
              <a:t>, 2012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52950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Collected additional samples from: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Indiana: Elkhart, LaGrange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Ohio: Holmes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57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667828"/>
            <a:ext cx="8763000" cy="45043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91710" y="6256972"/>
            <a:ext cx="4408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Kunkle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Nat Genet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51(3):414-430, 2019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221990"/>
            <a:ext cx="2561342" cy="1477328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94,437 individuals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35,274 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59,163 controls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24 Late-Onset AD loci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en-US" sz="3600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Question:</a:t>
            </a:r>
            <a:br>
              <a:rPr lang="en-US" sz="3600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Genetic Architecture of Alzheimer Disease the Same in the Amish?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49910" y="1298496"/>
            <a:ext cx="8892178" cy="369332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Measure using Genetic Risk Scores (GRS) that summarize effects across all loci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64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4030904" y="1676399"/>
            <a:ext cx="28194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 = 1.02 x 10</a:t>
            </a:r>
            <a:r>
              <a:rPr lang="en-US" sz="1400" b="1" baseline="30000" dirty="0"/>
              <a:t>-7</a:t>
            </a:r>
          </a:p>
        </p:txBody>
      </p:sp>
      <p:pic>
        <p:nvPicPr>
          <p:cNvPr id="38" name="Content Placeholder 37" descr="GeneticRiskScore_correct_allele_coding_MQLS_boxplot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39043" y="2103437"/>
            <a:ext cx="6746122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1353800" cy="990598"/>
          </a:xfrm>
        </p:spPr>
        <p:txBody>
          <a:bodyPr>
            <a:noAutofit/>
          </a:bodyPr>
          <a:lstStyle/>
          <a:p>
            <a:r>
              <a:rPr lang="en-US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 Architecture</a:t>
            </a:r>
            <a:br>
              <a:rPr lang="en-US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Known Alzheimer Loci in the Amish</a:t>
            </a:r>
            <a:endParaRPr lang="en-US" sz="32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991166" y="4107538"/>
            <a:ext cx="3339257" cy="2923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00" b="1" dirty="0"/>
              <a:t>Genetic Risk Score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97504" y="6013103"/>
            <a:ext cx="1143000" cy="692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00" b="1" dirty="0"/>
              <a:t>Amish Cases</a:t>
            </a:r>
          </a:p>
          <a:p>
            <a:pPr algn="ctr"/>
            <a:r>
              <a:rPr lang="en-US" sz="1300" b="1" dirty="0"/>
              <a:t>n = 126</a:t>
            </a:r>
          </a:p>
          <a:p>
            <a:pPr algn="ctr"/>
            <a:r>
              <a:rPr lang="el-GR" sz="1300" b="1" dirty="0"/>
              <a:t>μ</a:t>
            </a:r>
            <a:r>
              <a:rPr lang="en-US" sz="1300" b="1" dirty="0"/>
              <a:t> = 0.95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92904" y="6013103"/>
            <a:ext cx="1295400" cy="692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00" b="1" dirty="0"/>
              <a:t>Amish Controls</a:t>
            </a:r>
          </a:p>
          <a:p>
            <a:pPr algn="ctr"/>
            <a:r>
              <a:rPr lang="en-US" sz="1300" b="1" dirty="0"/>
              <a:t>n = 503</a:t>
            </a:r>
          </a:p>
          <a:p>
            <a:pPr algn="ctr"/>
            <a:r>
              <a:rPr lang="el-GR" sz="1300" b="1" dirty="0"/>
              <a:t>μ</a:t>
            </a:r>
            <a:r>
              <a:rPr lang="en-US" sz="1300" b="1" dirty="0"/>
              <a:t> = 0.86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59904" y="6013103"/>
            <a:ext cx="1600200" cy="692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00" b="1" dirty="0"/>
              <a:t>Unrelated Controls</a:t>
            </a:r>
          </a:p>
          <a:p>
            <a:pPr algn="ctr"/>
            <a:r>
              <a:rPr lang="en-US" sz="1300" b="1" dirty="0"/>
              <a:t>n = 498</a:t>
            </a:r>
          </a:p>
          <a:p>
            <a:pPr algn="ctr"/>
            <a:r>
              <a:rPr lang="el-GR" sz="1300" b="1" dirty="0"/>
              <a:t>μ</a:t>
            </a:r>
            <a:r>
              <a:rPr lang="en-US" sz="1300" b="1" dirty="0"/>
              <a:t> = 0.85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64504" y="6013103"/>
            <a:ext cx="1371600" cy="692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00" b="1" dirty="0"/>
              <a:t>Unrelated Cases</a:t>
            </a:r>
          </a:p>
          <a:p>
            <a:pPr algn="ctr"/>
            <a:r>
              <a:rPr lang="en-US" sz="1300" b="1" dirty="0"/>
              <a:t>n = 473</a:t>
            </a:r>
          </a:p>
          <a:p>
            <a:pPr algn="ctr"/>
            <a:r>
              <a:rPr lang="el-GR" sz="1300" b="1" dirty="0"/>
              <a:t>μ</a:t>
            </a:r>
            <a:r>
              <a:rPr lang="en-US" sz="1300" b="1" dirty="0"/>
              <a:t> = 1.10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030904" y="2285999"/>
            <a:ext cx="1371600" cy="228600"/>
            <a:chOff x="2590800" y="1905000"/>
            <a:chExt cx="1371600" cy="228600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2590800" y="1905000"/>
              <a:ext cx="0" cy="2286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3962400" y="1905000"/>
              <a:ext cx="0" cy="2286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90800" y="1905000"/>
              <a:ext cx="13716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6850304" y="2285999"/>
            <a:ext cx="1371600" cy="228600"/>
            <a:chOff x="2590800" y="1905000"/>
            <a:chExt cx="1371600" cy="228600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2590800" y="1905000"/>
              <a:ext cx="0" cy="2286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3962400" y="1905000"/>
              <a:ext cx="0" cy="2286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590800" y="1905000"/>
              <a:ext cx="13716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030904" y="1904999"/>
            <a:ext cx="2819400" cy="228600"/>
            <a:chOff x="2590800" y="1905000"/>
            <a:chExt cx="2819400" cy="228600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2590800" y="1905000"/>
              <a:ext cx="0" cy="2286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5410200" y="1905000"/>
              <a:ext cx="0" cy="2286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590800" y="1905000"/>
              <a:ext cx="28194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402504" y="1447799"/>
            <a:ext cx="2819400" cy="228600"/>
            <a:chOff x="2590800" y="1905000"/>
            <a:chExt cx="2819400" cy="228600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2590800" y="1905000"/>
              <a:ext cx="0" cy="2286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5410200" y="1905000"/>
              <a:ext cx="0" cy="2286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590800" y="1905000"/>
              <a:ext cx="28194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4030904" y="2057399"/>
            <a:ext cx="13716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 = 0.0045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50304" y="2057399"/>
            <a:ext cx="13716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 &lt; 2.2 x 10</a:t>
            </a:r>
            <a:r>
              <a:rPr lang="en-US" sz="1400" b="1" baseline="30000" dirty="0"/>
              <a:t>-16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02504" y="1219199"/>
            <a:ext cx="28194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 = </a:t>
            </a:r>
            <a:r>
              <a:rPr lang="en-US" sz="1400" b="1" dirty="0"/>
              <a:t>0.0046</a:t>
            </a:r>
            <a:endParaRPr lang="en-US" sz="1400" b="1" baseline="30000" dirty="0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168826" y="3684130"/>
            <a:ext cx="2209800" cy="6011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Wilcoxon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rank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0" y="3657600"/>
            <a:ext cx="2116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D’Aoust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et al.,</a:t>
            </a:r>
          </a:p>
          <a:p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PLoS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One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, 2015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267200" y="2103437"/>
            <a:ext cx="1066800" cy="2587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4876800" y="1676400"/>
            <a:ext cx="1181100" cy="26698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6248400" y="1265238"/>
            <a:ext cx="1066800" cy="2587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1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7568"/>
            <a:ext cx="10972800" cy="1335469"/>
          </a:xfrm>
        </p:spPr>
        <p:txBody>
          <a:bodyPr>
            <a:normAutofit fontScale="90000"/>
          </a:bodyPr>
          <a:lstStyle/>
          <a:p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Question:</a:t>
            </a:r>
            <a:b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there Novel Loci for Alzheimer Disease in the Amish</a:t>
            </a:r>
            <a:br>
              <a:rPr lang="en-US" sz="27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 smtClean="0"/>
              <a:t>GWAS</a:t>
            </a:r>
            <a:r>
              <a:rPr lang="en-US" sz="2700" dirty="0" smtClean="0"/>
              <a:t> </a:t>
            </a:r>
            <a:r>
              <a:rPr lang="en-US" sz="1800" dirty="0" smtClean="0"/>
              <a:t>(N=798; 109 affected)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36" y="1443038"/>
            <a:ext cx="11285364" cy="4612893"/>
          </a:xfrm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4000500" y="6248400"/>
            <a:ext cx="4191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b="1" kern="120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/>
              <a:t>Cummings et al, </a:t>
            </a:r>
            <a:r>
              <a:rPr lang="en-US" sz="1800" i="1" dirty="0" smtClean="0"/>
              <a:t>Ann Hum Gen,</a:t>
            </a:r>
            <a:r>
              <a:rPr lang="en-US" sz="1800" dirty="0" smtClean="0"/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281324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iddle_of_pedigre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06824"/>
            <a:ext cx="11832281" cy="57463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6141" y="233082"/>
            <a:ext cx="10972800" cy="703729"/>
          </a:xfrm>
        </p:spPr>
        <p:txBody>
          <a:bodyPr>
            <a:normAutofit/>
          </a:bodyPr>
          <a:lstStyle/>
          <a:p>
            <a:r>
              <a:rPr lang="en-US" dirty="0" smtClean="0"/>
              <a:t>5,444 person, 13-generation family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52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Amish Alzheimer Disease</a:t>
            </a:r>
            <a:b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 Linkage Peaks</a:t>
            </a:r>
            <a:endParaRPr lang="en-US" sz="27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228161"/>
            <a:ext cx="7488923" cy="491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038600" y="6301321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Cummings,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., Ann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Hum Genet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2012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981200"/>
            <a:ext cx="365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Linkage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Analysis of whole pedigree impossible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Break into smaller pedigrees (PEDCUT)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Analysis using MERLIN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Results variable depending on how the sub-pedigrees are defined (Cummings et al.,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PLoS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One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, 2013)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Suggestive evidence of multiple loci</a:t>
            </a:r>
          </a:p>
        </p:txBody>
      </p:sp>
    </p:spTree>
    <p:extLst>
      <p:ext uri="{BB962C8B-B14F-4D97-AF65-F5344CB8AC3E}">
        <p14:creationId xmlns:p14="http://schemas.microsoft.com/office/powerpoint/2010/main" val="292602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96962"/>
          </a:xfrm>
        </p:spPr>
        <p:txBody>
          <a:bodyPr>
            <a:normAutofit fontScale="90000"/>
          </a:bodyPr>
          <a:lstStyle/>
          <a:p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Amish Alzheimer Disease Genetic Study</a:t>
            </a:r>
            <a:b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</a:t>
            </a:r>
            <a:r>
              <a:rPr lang="en-US" sz="31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of </a:t>
            </a:r>
            <a:r>
              <a:rPr lang="en-US" sz="31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</a:t>
            </a:r>
            <a:endParaRPr lang="en-US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Enrolled 2,705 individuals</a:t>
            </a:r>
          </a:p>
          <a:p>
            <a:r>
              <a:rPr lang="en-US" dirty="0" smtClean="0"/>
              <a:t>DNA samples on 1,148 individuals</a:t>
            </a:r>
          </a:p>
          <a:p>
            <a:pPr lvl="1"/>
            <a:r>
              <a:rPr lang="en-US" dirty="0" smtClean="0"/>
              <a:t>162 with Dementia</a:t>
            </a:r>
          </a:p>
          <a:p>
            <a:pPr lvl="1"/>
            <a:r>
              <a:rPr lang="en-US" dirty="0" smtClean="0"/>
              <a:t>805 Cognitively Normal</a:t>
            </a:r>
          </a:p>
          <a:p>
            <a:pPr lvl="1"/>
            <a:r>
              <a:rPr lang="en-US" dirty="0" smtClean="0"/>
              <a:t>181 Other (CIND, Unknown)</a:t>
            </a:r>
          </a:p>
          <a:p>
            <a:r>
              <a:rPr lang="en-US" dirty="0" smtClean="0"/>
              <a:t>Strongly suggestive novel results for both association and linkage analyses</a:t>
            </a:r>
          </a:p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Methods for association accounting for complex pedigree structures were limited</a:t>
            </a:r>
          </a:p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Linkage analyses difficult in complex pedigrees</a:t>
            </a:r>
          </a:p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SNP array data incapable of identifying causative variants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0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11430000" cy="990600"/>
          </a:xfrm>
        </p:spPr>
        <p:txBody>
          <a:bodyPr>
            <a:noAutofit/>
          </a:bodyPr>
          <a:lstStyle/>
          <a:p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Reimagining the Amish Alzheimer Study</a:t>
            </a:r>
            <a:endParaRPr lang="en-US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14400" y="914400"/>
            <a:ext cx="101727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Take advantage of advances in genomic, computational, and statistical methods</a:t>
            </a:r>
          </a:p>
          <a:p>
            <a:r>
              <a:rPr lang="en-US" sz="2800" dirty="0" smtClean="0"/>
              <a:t>Design a study to leverage the unique aspects of the Amish:</a:t>
            </a:r>
          </a:p>
          <a:p>
            <a:pPr lvl="1"/>
            <a:r>
              <a:rPr lang="en-US" sz="2400" dirty="0"/>
              <a:t>Ascertainment in Indiana (Elkhart, LaGrange, Adams) and Ohio (Holmes)</a:t>
            </a:r>
          </a:p>
          <a:p>
            <a:pPr lvl="1"/>
            <a:r>
              <a:rPr lang="en-US" sz="2400" dirty="0" smtClean="0"/>
              <a:t>Identify affected individuals with Alzheimer disease</a:t>
            </a:r>
          </a:p>
          <a:p>
            <a:pPr lvl="2"/>
            <a:r>
              <a:rPr lang="en-US" sz="2300" dirty="0" smtClean="0">
                <a:solidFill>
                  <a:schemeClr val="accent6">
                    <a:lumMod val="75000"/>
                  </a:schemeClr>
                </a:solidFill>
              </a:rPr>
              <a:t>Risk Loci</a:t>
            </a:r>
          </a:p>
          <a:p>
            <a:pPr lvl="1"/>
            <a:r>
              <a:rPr lang="en-US" sz="2400" dirty="0" smtClean="0"/>
              <a:t>Identify cognitively normal individuals at high risk of developing AD</a:t>
            </a:r>
          </a:p>
          <a:p>
            <a:pPr lvl="2"/>
            <a:r>
              <a:rPr lang="en-US" sz="2300" dirty="0" smtClean="0">
                <a:solidFill>
                  <a:schemeClr val="accent6">
                    <a:lumMod val="75000"/>
                  </a:schemeClr>
                </a:solidFill>
              </a:rPr>
              <a:t>Protective Loci</a:t>
            </a:r>
          </a:p>
          <a:p>
            <a:pPr lvl="1"/>
            <a:r>
              <a:rPr lang="en-US" sz="2400" dirty="0" smtClean="0"/>
              <a:t>Identify </a:t>
            </a:r>
            <a:r>
              <a:rPr lang="en-US" sz="2400" u="sng" dirty="0" smtClean="0"/>
              <a:t>all </a:t>
            </a:r>
            <a:r>
              <a:rPr lang="en-US" sz="2400" dirty="0" smtClean="0"/>
              <a:t>individuals &gt;age 80</a:t>
            </a:r>
          </a:p>
          <a:p>
            <a:pPr lvl="2"/>
            <a:r>
              <a:rPr lang="en-US" sz="2300" dirty="0" smtClean="0">
                <a:solidFill>
                  <a:schemeClr val="accent6">
                    <a:lumMod val="75000"/>
                  </a:schemeClr>
                </a:solidFill>
              </a:rPr>
              <a:t>Epidemiology of cognitive status in the elderly</a:t>
            </a:r>
          </a:p>
          <a:p>
            <a:pPr lvl="1"/>
            <a:r>
              <a:rPr lang="en-US" sz="2400" dirty="0" smtClean="0"/>
              <a:t>Perform detailed screening for cognitive status</a:t>
            </a:r>
          </a:p>
          <a:p>
            <a:pPr lvl="1"/>
            <a:r>
              <a:rPr lang="en-US" sz="2400" dirty="0" smtClean="0"/>
              <a:t>Collect blood and plasma</a:t>
            </a:r>
          </a:p>
          <a:p>
            <a:pPr lvl="1"/>
            <a:r>
              <a:rPr lang="en-US" sz="2400" dirty="0" smtClean="0"/>
              <a:t>Revisit all cognitively normal individuals every 2 years</a:t>
            </a:r>
          </a:p>
        </p:txBody>
      </p:sp>
    </p:spTree>
    <p:extLst>
      <p:ext uri="{BB962C8B-B14F-4D97-AF65-F5344CB8AC3E}">
        <p14:creationId xmlns:p14="http://schemas.microsoft.com/office/powerpoint/2010/main" val="322176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76612"/>
            <a:ext cx="10972800" cy="1143000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Identifying Protective </a:t>
            </a:r>
            <a:r>
              <a:rPr lang="en-US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Genetic Variants 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</a:t>
            </a:r>
            <a:b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Alzheimer </a:t>
            </a:r>
            <a:r>
              <a:rPr lang="en-US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Disease in the 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Amish</a:t>
            </a:r>
            <a:endParaRPr 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49530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Examine cognitively normal (CN) individuals who are at high risk of developing AD.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Criteria:</a:t>
            </a:r>
          </a:p>
          <a:p>
            <a:pPr lvl="1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Cognitively normal on multiple neuropsychological tests</a:t>
            </a:r>
          </a:p>
          <a:p>
            <a:pPr lvl="1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age ≥ </a:t>
            </a:r>
            <a:r>
              <a:rPr lang="en-US" dirty="0" smtClean="0"/>
              <a:t>76 in 2018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one of:</a:t>
            </a:r>
          </a:p>
          <a:p>
            <a:pPr lvl="2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At least one diagnosed AD sibling with onset &lt;80</a:t>
            </a:r>
          </a:p>
          <a:p>
            <a:pPr lvl="2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APOE-4 carrier</a:t>
            </a:r>
          </a:p>
          <a:p>
            <a:pPr lvl="2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Genetic Risk Score &gt;median score for affected individuals 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481948"/>
            <a:ext cx="6567943" cy="30974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21400" y="1684041"/>
            <a:ext cx="5093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Ascertainment based on previously examined individuals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9200" y="1600200"/>
            <a:ext cx="6934200" cy="4449762"/>
          </a:xfrm>
          <a:prstGeom prst="rect">
            <a:avLst/>
          </a:prstGeom>
          <a:noFill/>
          <a:ln w="603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9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693" y="307826"/>
            <a:ext cx="10972800" cy="1143000"/>
          </a:xfrm>
        </p:spPr>
        <p:txBody>
          <a:bodyPr>
            <a:normAutofit/>
          </a:bodyPr>
          <a:lstStyle/>
          <a:p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Amish Protective Variants Project</a:t>
            </a:r>
            <a:b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 10/31/2019</a:t>
            </a:r>
            <a:endParaRPr lang="en-US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644196"/>
              </p:ext>
            </p:extLst>
          </p:nvPr>
        </p:nvGraphicFramePr>
        <p:xfrm>
          <a:off x="914400" y="1575607"/>
          <a:ext cx="9620493" cy="2871611"/>
        </p:xfrm>
        <a:graphic>
          <a:graphicData uri="http://schemas.openxmlformats.org/drawingml/2006/table">
            <a:tbl>
              <a:tblPr firstRow="1" firstCol="1" bandRow="1"/>
              <a:tblGrid>
                <a:gridCol w="2438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9089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190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Ascertainment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Adjudication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81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Male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Female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Cognitively Normal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Cognitively Impaired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Unclear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90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Enrolled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260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377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637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265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101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90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Deceased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811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90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Declined Demented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90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Declined Other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102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90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Contacts Attempted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613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2573393"/>
                  </a:ext>
                </a:extLst>
              </a:tr>
              <a:tr h="3190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2,199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05000" y="4571999"/>
            <a:ext cx="30732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Of those contacted: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Enrolled:	46%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Deceased:	37%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Demented:  	  3%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Declined:	  7%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7262" y="4571999"/>
            <a:ext cx="38876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Genomic data: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GWAS: 1,700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QC underway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WGS:    1,100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Sample selection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49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5962"/>
          </a:xfrm>
        </p:spPr>
        <p:txBody>
          <a:bodyPr/>
          <a:lstStyle/>
          <a:p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APOE in Alzheimer Disease</a:t>
            </a:r>
            <a:endParaRPr lang="en-US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219200"/>
            <a:ext cx="10972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APOE has 3 common alleles in the population</a:t>
            </a:r>
          </a:p>
          <a:p>
            <a:pPr lvl="1"/>
            <a:r>
              <a:rPr lang="en-US" dirty="0" smtClean="0"/>
              <a:t>APOE-2 (~7%), -3 (~76%), -4 (~17%)</a:t>
            </a:r>
          </a:p>
          <a:p>
            <a:r>
              <a:rPr lang="en-US" dirty="0" smtClean="0"/>
              <a:t>APOE-4</a:t>
            </a:r>
          </a:p>
          <a:p>
            <a:pPr lvl="1"/>
            <a:r>
              <a:rPr lang="en-US" dirty="0" smtClean="0"/>
              <a:t>The APOE-4 </a:t>
            </a:r>
            <a:r>
              <a:rPr lang="en-US" dirty="0"/>
              <a:t>allele carries a 3-fold risk of Alzheimer disease per allele</a:t>
            </a:r>
            <a:r>
              <a:rPr lang="en-US" dirty="0" smtClean="0"/>
              <a:t>.  APOE-4/4 individuals have up to a 12-fold increased risk</a:t>
            </a:r>
            <a:endParaRPr lang="en-US" dirty="0"/>
          </a:p>
          <a:p>
            <a:pPr lvl="1"/>
            <a:r>
              <a:rPr lang="en-US" dirty="0" smtClean="0"/>
              <a:t> May explain </a:t>
            </a:r>
            <a:r>
              <a:rPr lang="en-US" dirty="0"/>
              <a:t>up to 10% of all Alzheimer disease</a:t>
            </a:r>
          </a:p>
          <a:p>
            <a:pPr lvl="1"/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Corder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…Haines, Pericak-Vance, Science, 1993</a:t>
            </a:r>
          </a:p>
          <a:p>
            <a:r>
              <a:rPr lang="en-US" dirty="0" smtClean="0"/>
              <a:t>APOE-2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APOE-2 allele carries an independent 2-fold protection against Alzheimer disease</a:t>
            </a:r>
          </a:p>
          <a:p>
            <a:pPr lvl="1"/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Corder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…Haines, Pericak-Vance, Nature Genetics, 1994</a:t>
            </a:r>
          </a:p>
          <a:p>
            <a:r>
              <a:rPr lang="en-US" dirty="0" smtClean="0"/>
              <a:t>APOE-3</a:t>
            </a:r>
          </a:p>
          <a:p>
            <a:pPr lvl="1"/>
            <a:r>
              <a:rPr lang="en-US" dirty="0" smtClean="0"/>
              <a:t>The APOE-3 allele is the most common and is neutral to Alzheimer risk</a:t>
            </a:r>
          </a:p>
        </p:txBody>
      </p:sp>
    </p:spTree>
    <p:extLst>
      <p:ext uri="{BB962C8B-B14F-4D97-AF65-F5344CB8AC3E}">
        <p14:creationId xmlns:p14="http://schemas.microsoft.com/office/powerpoint/2010/main" val="327981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Question:</a:t>
            </a:r>
            <a:br>
              <a:rPr lang="en-US" sz="3600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US" sz="2400" i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Educational Attainment Protective in the </a:t>
            </a:r>
            <a:r>
              <a:rPr lang="en-US" sz="2400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Amish?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Numerous studies demonstrate that higher educational attainment is associated with a lower risk of AD.</a:t>
            </a:r>
          </a:p>
          <a:p>
            <a:r>
              <a:rPr lang="en-US" dirty="0" smtClean="0"/>
              <a:t>Due to cultural norms, most Amish receive formal schooling only through the 8</a:t>
            </a:r>
            <a:r>
              <a:rPr lang="en-US" baseline="30000" dirty="0" smtClean="0"/>
              <a:t>th</a:t>
            </a:r>
            <a:r>
              <a:rPr lang="en-US" dirty="0" smtClean="0"/>
              <a:t> grade.</a:t>
            </a:r>
          </a:p>
          <a:p>
            <a:pPr lvl="1"/>
            <a:r>
              <a:rPr lang="en-US" dirty="0" smtClean="0"/>
              <a:t>Some Amish leave school before completing 8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</a:p>
          <a:p>
            <a:pPr lvl="1"/>
            <a:r>
              <a:rPr lang="en-US" dirty="0" smtClean="0"/>
              <a:t>Some Amish continue to 9</a:t>
            </a:r>
            <a:r>
              <a:rPr lang="en-US" baseline="30000" dirty="0" smtClean="0"/>
              <a:t>th</a:t>
            </a:r>
            <a:r>
              <a:rPr lang="en-US" dirty="0" smtClean="0"/>
              <a:t> grade.</a:t>
            </a:r>
          </a:p>
          <a:p>
            <a:r>
              <a:rPr lang="en-US" dirty="0" smtClean="0"/>
              <a:t>We examined the risk of developing AD based on self (or surrogate)-report of grade attainment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59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of Cognitive Impairment by Education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0258893"/>
              </p:ext>
            </p:extLst>
          </p:nvPr>
        </p:nvGraphicFramePr>
        <p:xfrm>
          <a:off x="801330" y="1447800"/>
          <a:ext cx="10744199" cy="4263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xmlns="" val="2721479016"/>
                    </a:ext>
                  </a:extLst>
                </a:gridCol>
                <a:gridCol w="2474805">
                  <a:extLst>
                    <a:ext uri="{9D8B030D-6E8A-4147-A177-3AD203B41FA5}">
                      <a16:colId xmlns:a16="http://schemas.microsoft.com/office/drawing/2014/main" xmlns="" val="2556263590"/>
                    </a:ext>
                  </a:extLst>
                </a:gridCol>
                <a:gridCol w="714489">
                  <a:extLst>
                    <a:ext uri="{9D8B030D-6E8A-4147-A177-3AD203B41FA5}">
                      <a16:colId xmlns:a16="http://schemas.microsoft.com/office/drawing/2014/main" xmlns="" val="347404665"/>
                    </a:ext>
                  </a:extLst>
                </a:gridCol>
                <a:gridCol w="2144706">
                  <a:extLst>
                    <a:ext uri="{9D8B030D-6E8A-4147-A177-3AD203B41FA5}">
                      <a16:colId xmlns:a16="http://schemas.microsoft.com/office/drawing/2014/main" xmlns="" val="37013332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3045695793"/>
                    </a:ext>
                  </a:extLst>
                </a:gridCol>
                <a:gridCol w="1676399">
                  <a:extLst>
                    <a:ext uri="{9D8B030D-6E8A-4147-A177-3AD203B41FA5}">
                      <a16:colId xmlns:a16="http://schemas.microsoft.com/office/drawing/2014/main" xmlns="" val="629176720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Cognitively Impaired 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 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Cognitively Normal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 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8666367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# Participants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337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2,089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2,426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4132579660"/>
                  </a:ext>
                </a:extLst>
              </a:tr>
              <a:tr h="432775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Age 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78.8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73.7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74.5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39086924"/>
                  </a:ext>
                </a:extLst>
              </a:tr>
              <a:tr h="270508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4210328"/>
                  </a:ext>
                </a:extLst>
              </a:tr>
              <a:tr h="432775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Education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558394543"/>
                  </a:ext>
                </a:extLst>
              </a:tr>
              <a:tr h="432775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&lt;8 years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</a:t>
                      </a:r>
                      <a:endParaRPr lang="en-US" sz="3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68676292"/>
                  </a:ext>
                </a:extLst>
              </a:tr>
              <a:tr h="519273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 Years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258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1,569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1,827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224881169"/>
                  </a:ext>
                </a:extLst>
              </a:tr>
              <a:tr h="519273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&gt;8 years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378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405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60794946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58372" y="6096000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Ramos et. al., in preparation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16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6105"/>
            <a:ext cx="10972800" cy="792162"/>
          </a:xfrm>
        </p:spPr>
        <p:txBody>
          <a:bodyPr/>
          <a:lstStyle/>
          <a:p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Steps</a:t>
            </a:r>
            <a:endParaRPr lang="en-US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109728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Dense SNP Array on 1,700 samples</a:t>
            </a:r>
          </a:p>
          <a:p>
            <a:pPr lvl="1"/>
            <a:r>
              <a:rPr lang="en-US" dirty="0" smtClean="0"/>
              <a:t>Existing SNP array data on an additional 700</a:t>
            </a:r>
          </a:p>
          <a:p>
            <a:pPr lvl="1"/>
            <a:r>
              <a:rPr lang="en-US" dirty="0" smtClean="0"/>
              <a:t>Perform GWAS correcting for genetic relatedness</a:t>
            </a:r>
          </a:p>
          <a:p>
            <a:pPr lvl="2"/>
            <a:r>
              <a:rPr lang="en-US" dirty="0" smtClean="0"/>
              <a:t>Alzheimer Disease</a:t>
            </a:r>
          </a:p>
          <a:p>
            <a:pPr lvl="2"/>
            <a:r>
              <a:rPr lang="en-US" dirty="0" smtClean="0"/>
              <a:t>Cognitive Preservation</a:t>
            </a:r>
          </a:p>
          <a:p>
            <a:pPr lvl="1"/>
            <a:r>
              <a:rPr lang="en-US" dirty="0" smtClean="0"/>
              <a:t>Perform linkage analysis accounting for pedigree substructure</a:t>
            </a:r>
          </a:p>
          <a:p>
            <a:pPr lvl="2"/>
            <a:r>
              <a:rPr lang="en-US" dirty="0" smtClean="0"/>
              <a:t>Alzheimer Disease</a:t>
            </a:r>
          </a:p>
          <a:p>
            <a:pPr lvl="2"/>
            <a:r>
              <a:rPr lang="en-US" dirty="0" smtClean="0"/>
              <a:t>Cognitive Preservation</a:t>
            </a:r>
          </a:p>
          <a:p>
            <a:r>
              <a:rPr lang="en-US" dirty="0" smtClean="0"/>
              <a:t>Whole </a:t>
            </a:r>
            <a:r>
              <a:rPr lang="en-US" dirty="0"/>
              <a:t>g</a:t>
            </a:r>
            <a:r>
              <a:rPr lang="en-US" dirty="0" smtClean="0"/>
              <a:t>enome </a:t>
            </a:r>
            <a:r>
              <a:rPr lang="en-US" dirty="0"/>
              <a:t>s</a:t>
            </a:r>
            <a:r>
              <a:rPr lang="en-US" dirty="0" smtClean="0"/>
              <a:t>equence on 1,100 samples</a:t>
            </a:r>
          </a:p>
          <a:p>
            <a:pPr lvl="1"/>
            <a:r>
              <a:rPr lang="en-US" dirty="0" smtClean="0"/>
              <a:t>Identify segregating rare variants</a:t>
            </a:r>
          </a:p>
          <a:p>
            <a:r>
              <a:rPr lang="en-US" dirty="0" smtClean="0"/>
              <a:t>Measure progression of </a:t>
            </a:r>
            <a:r>
              <a:rPr lang="en-US" dirty="0"/>
              <a:t>c</a:t>
            </a:r>
            <a:r>
              <a:rPr lang="en-US" dirty="0" smtClean="0"/>
              <a:t>ognitive impairment</a:t>
            </a:r>
          </a:p>
          <a:p>
            <a:pPr lvl="1"/>
            <a:r>
              <a:rPr lang="en-US" dirty="0" smtClean="0"/>
              <a:t>Normal &gt;&gt; MCI &gt;&gt; AD</a:t>
            </a:r>
          </a:p>
        </p:txBody>
      </p:sp>
    </p:spTree>
    <p:extLst>
      <p:ext uri="{BB962C8B-B14F-4D97-AF65-F5344CB8AC3E}">
        <p14:creationId xmlns:p14="http://schemas.microsoft.com/office/powerpoint/2010/main" val="222631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715962"/>
          </a:xfrm>
        </p:spPr>
        <p:txBody>
          <a:bodyPr>
            <a:normAutofit/>
          </a:bodyPr>
          <a:lstStyle/>
          <a:p>
            <a:r>
              <a:rPr lang="en-US" altLang="zh-CN" b="1" dirty="0" smtClean="0"/>
              <a:t>Acknowledgements</a:t>
            </a:r>
            <a:endParaRPr lang="en-US" altLang="zh-CN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228600" y="934506"/>
            <a:ext cx="3657600" cy="4675331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altLang="zh-CN" sz="3000" u="sng" dirty="0"/>
              <a:t>CWRU: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zh-CN" sz="2200" u="sng" dirty="0"/>
              <a:t>Jonathan Haines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zh-CN" sz="2200" dirty="0" smtClean="0"/>
              <a:t>Jessica </a:t>
            </a:r>
            <a:r>
              <a:rPr lang="en-US" altLang="zh-CN" sz="2200" dirty="0"/>
              <a:t>Cooke Bailey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zh-CN" sz="2200" dirty="0" smtClean="0"/>
              <a:t>Renee </a:t>
            </a:r>
            <a:r>
              <a:rPr lang="en-US" altLang="zh-CN" sz="2200" dirty="0" err="1"/>
              <a:t>Laux</a:t>
            </a:r>
            <a:endParaRPr lang="en-US" altLang="zh-CN" sz="2200" dirty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zh-CN" sz="2200" dirty="0"/>
              <a:t>Denise </a:t>
            </a:r>
            <a:r>
              <a:rPr lang="en-US" altLang="zh-CN" sz="2200" dirty="0" err="1"/>
              <a:t>Fuzzell</a:t>
            </a:r>
            <a:endParaRPr lang="en-US" altLang="zh-CN" sz="2200" dirty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zh-CN" sz="2200" dirty="0" err="1"/>
              <a:t>Sarada</a:t>
            </a:r>
            <a:r>
              <a:rPr lang="en-US" altLang="zh-CN" sz="2200" dirty="0"/>
              <a:t> </a:t>
            </a:r>
            <a:r>
              <a:rPr lang="en-US" altLang="zh-CN" sz="2200" dirty="0" err="1" smtClean="0"/>
              <a:t>Fuzzell</a:t>
            </a:r>
            <a:endParaRPr lang="en-US" altLang="zh-CN" sz="22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zh-CN" sz="2200" dirty="0" smtClean="0"/>
              <a:t>Jane Sewell</a:t>
            </a:r>
            <a:endParaRPr lang="en-US" altLang="zh-CN" sz="2200" dirty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zh-CN" sz="2200" dirty="0" smtClean="0"/>
              <a:t>Sherri Miller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zh-CN" sz="2200" dirty="0" err="1" smtClean="0"/>
              <a:t>Leighanne</a:t>
            </a:r>
            <a:r>
              <a:rPr lang="en-US" altLang="zh-CN" sz="2200" dirty="0" smtClean="0"/>
              <a:t> Main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zh-CN" sz="2200" dirty="0" smtClean="0"/>
              <a:t>Kristy </a:t>
            </a:r>
            <a:r>
              <a:rPr lang="en-US" altLang="zh-CN" sz="2200" dirty="0" err="1"/>
              <a:t>Miskimen</a:t>
            </a:r>
            <a:endParaRPr lang="en-US" altLang="zh-CN" sz="2200" dirty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zh-CN" sz="2200" dirty="0"/>
              <a:t>Michelle </a:t>
            </a:r>
            <a:r>
              <a:rPr lang="en-US" altLang="zh-CN" sz="2200" dirty="0" err="1"/>
              <a:t>Grunin</a:t>
            </a:r>
            <a:endParaRPr lang="en-US" altLang="zh-CN" sz="2200" dirty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zh-CN" sz="2200" dirty="0"/>
              <a:t>Andrea </a:t>
            </a:r>
            <a:r>
              <a:rPr lang="en-US" altLang="zh-CN" sz="2200" dirty="0" err="1" smtClean="0"/>
              <a:t>Waksmunski</a:t>
            </a:r>
            <a:endParaRPr lang="en-US" altLang="zh-CN" sz="22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zh-CN" sz="2200" dirty="0" smtClean="0"/>
              <a:t>Yeunjoo Song</a:t>
            </a:r>
            <a:endParaRPr lang="en-US" altLang="zh-CN" sz="2200" dirty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altLang="zh-CN" sz="2600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7397073" y="925101"/>
            <a:ext cx="4478866" cy="4694141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3000" u="sng" dirty="0" smtClean="0"/>
              <a:t>U. Miami</a:t>
            </a:r>
            <a:r>
              <a:rPr lang="en-US" altLang="zh-CN" sz="3000" u="sng" dirty="0" smtClean="0"/>
              <a:t>:</a:t>
            </a:r>
            <a:endParaRPr lang="en-US" sz="3000" u="sng" dirty="0" smtClean="0"/>
          </a:p>
          <a:p>
            <a:pPr lvl="1">
              <a:lnSpc>
                <a:spcPct val="90000"/>
              </a:lnSpc>
              <a:spcBef>
                <a:spcPts val="480"/>
              </a:spcBef>
              <a:buSzPct val="100000"/>
              <a:buFont typeface="Wingdings" pitchFamily="2" charset="2"/>
              <a:buChar char="§"/>
            </a:pPr>
            <a:r>
              <a:rPr lang="en-US" altLang="zh-CN" sz="2200" u="sng" dirty="0"/>
              <a:t>Margaret </a:t>
            </a:r>
            <a:r>
              <a:rPr lang="en-US" altLang="zh-CN" sz="2200" u="sng" dirty="0" err="1"/>
              <a:t>Pericak</a:t>
            </a:r>
            <a:r>
              <a:rPr lang="en-US" altLang="zh-CN" sz="2200" u="sng" dirty="0"/>
              <a:t>-Vance</a:t>
            </a:r>
          </a:p>
          <a:p>
            <a:pPr lvl="1">
              <a:lnSpc>
                <a:spcPct val="90000"/>
              </a:lnSpc>
              <a:spcBef>
                <a:spcPts val="480"/>
              </a:spcBef>
              <a:buSzPct val="100000"/>
              <a:buFont typeface="Wingdings" pitchFamily="2" charset="2"/>
              <a:buChar char="§"/>
            </a:pPr>
            <a:r>
              <a:rPr lang="en-US" altLang="zh-CN" sz="2200" u="sng" dirty="0"/>
              <a:t>William Scott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buSzPct val="100000"/>
              <a:buFont typeface="Wingdings" pitchFamily="2" charset="2"/>
              <a:buChar char="§"/>
            </a:pPr>
            <a:r>
              <a:rPr lang="en-US" altLang="zh-CN" sz="2200" dirty="0"/>
              <a:t>Michael Plough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buSzPct val="100000"/>
              <a:buFont typeface="Wingdings" pitchFamily="2" charset="2"/>
              <a:buChar char="§"/>
            </a:pPr>
            <a:r>
              <a:rPr lang="en-US" altLang="zh-CN" sz="2200" dirty="0"/>
              <a:t>Laura </a:t>
            </a:r>
            <a:r>
              <a:rPr lang="en-US" altLang="zh-CN" sz="2200" dirty="0" err="1"/>
              <a:t>Caywood</a:t>
            </a:r>
            <a:endParaRPr lang="en-US" altLang="zh-CN" sz="2200" dirty="0"/>
          </a:p>
          <a:p>
            <a:pPr lvl="1">
              <a:lnSpc>
                <a:spcPct val="90000"/>
              </a:lnSpc>
              <a:spcBef>
                <a:spcPts val="200"/>
              </a:spcBef>
              <a:buSzPct val="100000"/>
              <a:buFont typeface="Wingdings" pitchFamily="2" charset="2"/>
              <a:buChar char="§"/>
            </a:pPr>
            <a:r>
              <a:rPr lang="en-US" altLang="zh-CN" sz="2200" dirty="0"/>
              <a:t>Omar Garcia-Rodriguez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buSzPct val="100000"/>
              <a:buFont typeface="Wingdings" pitchFamily="2" charset="2"/>
              <a:buChar char="§"/>
            </a:pPr>
            <a:r>
              <a:rPr lang="en-US" altLang="zh-CN" sz="2200" dirty="0" smtClean="0"/>
              <a:t>Larry Adams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buSzPct val="100000"/>
              <a:buFont typeface="Wingdings" pitchFamily="2" charset="2"/>
              <a:buChar char="§"/>
            </a:pPr>
            <a:r>
              <a:rPr lang="en-US" altLang="zh-CN" sz="2200" dirty="0" smtClean="0"/>
              <a:t>Jason Clouse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buSzPct val="100000"/>
              <a:buFont typeface="Wingdings" pitchFamily="2" charset="2"/>
              <a:buChar char="§"/>
            </a:pPr>
            <a:r>
              <a:rPr lang="en-US" altLang="zh-CN" sz="2200" dirty="0" err="1" smtClean="0"/>
              <a:t>Sharlene</a:t>
            </a:r>
            <a:r>
              <a:rPr lang="en-US" altLang="zh-CN" sz="2200" dirty="0" smtClean="0"/>
              <a:t> Herington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buSzPct val="100000"/>
              <a:buFont typeface="Wingdings" pitchFamily="2" charset="2"/>
              <a:buChar char="§"/>
            </a:pPr>
            <a:r>
              <a:rPr lang="en-US" altLang="zh-CN" sz="2200" dirty="0" smtClean="0"/>
              <a:t>Jeff Vance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buSzPct val="100000"/>
              <a:buFont typeface="Wingdings" pitchFamily="2" charset="2"/>
              <a:buChar char="§"/>
            </a:pPr>
            <a:r>
              <a:rPr lang="en-US" altLang="zh-CN" sz="2200" dirty="0" smtClean="0"/>
              <a:t>Jairo Ramos</a:t>
            </a:r>
            <a:endParaRPr lang="en-US" altLang="zh-CN" sz="2200" dirty="0"/>
          </a:p>
          <a:p>
            <a:pPr>
              <a:lnSpc>
                <a:spcPct val="90000"/>
              </a:lnSpc>
              <a:spcBef>
                <a:spcPts val="200"/>
              </a:spcBef>
              <a:buSzPct val="100000"/>
              <a:buFont typeface="Wingdings" pitchFamily="2" charset="2"/>
              <a:buChar char="§"/>
            </a:pPr>
            <a:endParaRPr lang="en-US" altLang="zh-CN" sz="2000" dirty="0"/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2645833" y="5619242"/>
            <a:ext cx="6900334" cy="92333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 thank all the Amish families for graciously allowing us into their communities and their homes and for participating in our study.</a:t>
            </a:r>
          </a:p>
        </p:txBody>
      </p:sp>
      <p:sp>
        <p:nvSpPr>
          <p:cNvPr id="7" name="Content Placeholder 11"/>
          <p:cNvSpPr txBox="1">
            <a:spLocks/>
          </p:cNvSpPr>
          <p:nvPr/>
        </p:nvSpPr>
        <p:spPr>
          <a:xfrm>
            <a:off x="3812837" y="1009190"/>
            <a:ext cx="3657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b="1" kern="120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SzPct val="100000"/>
            </a:pPr>
            <a:r>
              <a:rPr lang="en-US" altLang="zh-CN" sz="3000" u="sng" dirty="0"/>
              <a:t>VUMC</a:t>
            </a:r>
          </a:p>
          <a:p>
            <a:pPr lvl="1">
              <a:lnSpc>
                <a:spcPct val="90000"/>
              </a:lnSpc>
              <a:buSzPct val="100000"/>
            </a:pPr>
            <a:r>
              <a:rPr lang="en-US" altLang="zh-CN" sz="2200" dirty="0"/>
              <a:t>Anna Cummings</a:t>
            </a:r>
          </a:p>
          <a:p>
            <a:pPr lvl="1">
              <a:lnSpc>
                <a:spcPct val="90000"/>
              </a:lnSpc>
              <a:buSzPct val="100000"/>
            </a:pPr>
            <a:r>
              <a:rPr lang="en-US" altLang="zh-CN" sz="2200" dirty="0"/>
              <a:t>Laura </a:t>
            </a:r>
            <a:r>
              <a:rPr lang="en-US" altLang="zh-CN" sz="2200" dirty="0" err="1"/>
              <a:t>D’Aoust</a:t>
            </a:r>
            <a:endParaRPr lang="en-US" altLang="zh-CN" sz="2200" dirty="0"/>
          </a:p>
          <a:p>
            <a:pPr lvl="1">
              <a:lnSpc>
                <a:spcPct val="90000"/>
              </a:lnSpc>
              <a:buSzPct val="100000"/>
            </a:pPr>
            <a:r>
              <a:rPr lang="en-US" altLang="zh-CN" sz="2200" dirty="0"/>
              <a:t>Mary </a:t>
            </a:r>
            <a:r>
              <a:rPr lang="en-US" altLang="zh-CN" sz="2200" dirty="0" smtClean="0"/>
              <a:t>Davis</a:t>
            </a:r>
          </a:p>
          <a:p>
            <a:pPr lvl="1">
              <a:lnSpc>
                <a:spcPct val="90000"/>
              </a:lnSpc>
              <a:buSzPct val="100000"/>
            </a:pPr>
            <a:r>
              <a:rPr lang="en-US" altLang="zh-CN" sz="2200" dirty="0"/>
              <a:t>Josh </a:t>
            </a:r>
            <a:r>
              <a:rPr lang="en-US" altLang="zh-CN" sz="2200" dirty="0" smtClean="0"/>
              <a:t>Hoffman</a:t>
            </a:r>
          </a:p>
          <a:p>
            <a:pPr>
              <a:lnSpc>
                <a:spcPct val="90000"/>
              </a:lnSpc>
              <a:buSzPct val="100000"/>
            </a:pPr>
            <a:r>
              <a:rPr lang="en-US" altLang="zh-CN" sz="3000" u="sng" dirty="0" smtClean="0"/>
              <a:t>UHCMC</a:t>
            </a:r>
          </a:p>
          <a:p>
            <a:pPr lvl="1">
              <a:lnSpc>
                <a:spcPct val="90000"/>
              </a:lnSpc>
              <a:buSzPct val="100000"/>
            </a:pPr>
            <a:r>
              <a:rPr lang="en-US" altLang="zh-CN" sz="2200" dirty="0" smtClean="0"/>
              <a:t>Alan Lerner</a:t>
            </a:r>
          </a:p>
          <a:p>
            <a:pPr lvl="1">
              <a:lnSpc>
                <a:spcPct val="90000"/>
              </a:lnSpc>
              <a:buSzPct val="100000"/>
            </a:pPr>
            <a:r>
              <a:rPr lang="en-US" altLang="zh-CN" sz="2200" dirty="0" smtClean="0"/>
              <a:t>Paula Ogrocki</a:t>
            </a:r>
          </a:p>
          <a:p>
            <a:pPr>
              <a:lnSpc>
                <a:spcPct val="90000"/>
              </a:lnSpc>
              <a:buSzPct val="100000"/>
            </a:pPr>
            <a:r>
              <a:rPr lang="en-US" altLang="zh-CN" sz="3000" u="sng" dirty="0"/>
              <a:t>NIH (AGDB)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buSzPct val="100000"/>
              <a:buFont typeface="Wingdings" pitchFamily="2" charset="2"/>
              <a:buChar char="§"/>
            </a:pPr>
            <a:r>
              <a:rPr lang="en-US" altLang="zh-CN" sz="2200" dirty="0" err="1"/>
              <a:t>Richa</a:t>
            </a:r>
            <a:r>
              <a:rPr lang="en-US" altLang="zh-CN" sz="2200" dirty="0"/>
              <a:t> </a:t>
            </a:r>
            <a:r>
              <a:rPr lang="en-US" altLang="zh-CN" sz="2200" dirty="0" err="1"/>
              <a:t>Agarwala</a:t>
            </a:r>
            <a:endParaRPr lang="en-US" altLang="zh-CN" sz="2200" dirty="0"/>
          </a:p>
          <a:p>
            <a:pPr lvl="1">
              <a:lnSpc>
                <a:spcPct val="90000"/>
              </a:lnSpc>
              <a:spcBef>
                <a:spcPts val="200"/>
              </a:spcBef>
              <a:buSzPct val="100000"/>
              <a:buFont typeface="Wingdings" pitchFamily="2" charset="2"/>
              <a:buChar char="§"/>
            </a:pPr>
            <a:r>
              <a:rPr lang="en-US" altLang="zh-CN" sz="2200" dirty="0"/>
              <a:t>Alejandro </a:t>
            </a:r>
            <a:r>
              <a:rPr lang="en-US" altLang="zh-CN" sz="2200" dirty="0" smtClean="0"/>
              <a:t>Schaffer</a:t>
            </a: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151998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3335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Alzheimer Disease </a:t>
            </a:r>
            <a:r>
              <a:rPr lang="en-US" sz="36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Genetics</a:t>
            </a:r>
            <a:r>
              <a:rPr lang="en-US" sz="36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/>
            </a:r>
            <a:br>
              <a:rPr lang="en-US" sz="36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</a:br>
            <a:r>
              <a:rPr lang="en-US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2019</a:t>
            </a:r>
            <a:endParaRPr lang="en-US" sz="28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graphicFrame>
        <p:nvGraphicFramePr>
          <p:cNvPr id="12" name="Object 2"/>
          <p:cNvGraphicFramePr>
            <a:graphicFrameLocks noGrp="1" noChangeAspect="1"/>
          </p:cNvGraphicFramePr>
          <p:nvPr>
            <p:ph type="chart" idx="1"/>
            <p:extLst/>
          </p:nvPr>
        </p:nvGraphicFramePr>
        <p:xfrm>
          <a:off x="1371600" y="1488166"/>
          <a:ext cx="9855977" cy="5217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4747554" y="1447021"/>
            <a:ext cx="30721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2400" b="1" u="sng" dirty="0" smtClean="0">
                <a:latin typeface="Helvetica" pitchFamily="34" charset="0"/>
              </a:rPr>
              <a:t>EOAD:</a:t>
            </a:r>
          </a:p>
          <a:p>
            <a:pPr algn="ctr">
              <a:buFontTx/>
              <a:buNone/>
            </a:pPr>
            <a:r>
              <a:rPr lang="en-US" sz="2400" b="1" dirty="0" smtClean="0">
                <a:latin typeface="Helvetica" pitchFamily="34" charset="0"/>
              </a:rPr>
              <a:t>APP, PS1, PS2</a:t>
            </a:r>
            <a:r>
              <a:rPr lang="en-US" sz="2400" b="1" dirty="0">
                <a:latin typeface="Helvetica" pitchFamily="34" charset="0"/>
              </a:rPr>
              <a:t>: </a:t>
            </a:r>
            <a:r>
              <a:rPr lang="en-US" sz="2400" b="1" dirty="0" smtClean="0">
                <a:latin typeface="Helvetica" pitchFamily="34" charset="0"/>
              </a:rPr>
              <a:t>&lt;1%</a:t>
            </a:r>
            <a:endParaRPr lang="en-US" sz="2400" b="1" dirty="0">
              <a:latin typeface="Helvetica" pitchFamily="34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2540505" y="6197220"/>
            <a:ext cx="21401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400" b="1" dirty="0">
                <a:latin typeface="Helvetica" pitchFamily="34" charset="0"/>
              </a:rPr>
              <a:t>APOE: ~25%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8305801" y="1447021"/>
            <a:ext cx="35890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2400" b="1" u="sng" dirty="0" smtClean="0">
                <a:latin typeface="Helvetica" pitchFamily="34" charset="0"/>
              </a:rPr>
              <a:t>LOAD:</a:t>
            </a:r>
          </a:p>
          <a:p>
            <a:pPr algn="ctr">
              <a:buFontTx/>
              <a:buNone/>
            </a:pPr>
            <a:r>
              <a:rPr lang="en-US" sz="2400" b="1" dirty="0" smtClean="0">
                <a:latin typeface="Helvetica" pitchFamily="34" charset="0"/>
              </a:rPr>
              <a:t>Rare Variants (10): &lt;1</a:t>
            </a:r>
            <a:r>
              <a:rPr lang="en-US" sz="2400" b="1" dirty="0">
                <a:latin typeface="Helvetica" pitchFamily="34" charset="0"/>
              </a:rPr>
              <a:t>%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7620000" y="6156075"/>
            <a:ext cx="26430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400" b="1" dirty="0">
                <a:solidFill>
                  <a:srgbClr val="FF0000"/>
                </a:solidFill>
                <a:latin typeface="Helvetica" pitchFamily="34" charset="0"/>
              </a:rPr>
              <a:t>Unknown: ~</a:t>
            </a:r>
            <a:r>
              <a:rPr lang="en-US" sz="2400" b="1" dirty="0" smtClean="0">
                <a:solidFill>
                  <a:srgbClr val="FF0000"/>
                </a:solidFill>
                <a:latin typeface="Helvetica" pitchFamily="34" charset="0"/>
              </a:rPr>
              <a:t>55%</a:t>
            </a:r>
            <a:endParaRPr lang="en-US" b="1" dirty="0">
              <a:solidFill>
                <a:srgbClr val="FF0000"/>
              </a:solidFill>
              <a:latin typeface="Helvetica" pitchFamily="34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 flipH="1">
            <a:off x="5974389" y="2181141"/>
            <a:ext cx="121611" cy="3422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 flipH="1" flipV="1">
            <a:off x="3352800" y="5380217"/>
            <a:ext cx="228600" cy="8566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 flipH="1">
            <a:off x="6226652" y="2181141"/>
            <a:ext cx="2307748" cy="34225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H="1" flipV="1">
            <a:off x="8605925" y="5480373"/>
            <a:ext cx="230188" cy="75647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23106" y="1631687"/>
            <a:ext cx="37621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400" b="1" dirty="0">
                <a:latin typeface="Helvetica" pitchFamily="34" charset="0"/>
              </a:rPr>
              <a:t>GWAS </a:t>
            </a:r>
            <a:r>
              <a:rPr lang="en-US" sz="2400" b="1" dirty="0" smtClean="0">
                <a:latin typeface="Helvetica" pitchFamily="34" charset="0"/>
              </a:rPr>
              <a:t>(23 loci) </a:t>
            </a:r>
            <a:r>
              <a:rPr lang="en-US" sz="2400" b="1" dirty="0">
                <a:latin typeface="Helvetica" pitchFamily="34" charset="0"/>
              </a:rPr>
              <a:t>~</a:t>
            </a:r>
            <a:r>
              <a:rPr lang="en-US" sz="2400" b="1" dirty="0" smtClean="0">
                <a:latin typeface="Helvetica" pitchFamily="34" charset="0"/>
              </a:rPr>
              <a:t>18%</a:t>
            </a:r>
            <a:endParaRPr lang="en-US" sz="2400" b="1" dirty="0">
              <a:latin typeface="Helvetica" pitchFamily="34" charset="0"/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2057400" y="2093352"/>
            <a:ext cx="1828799" cy="60989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6955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731838"/>
          </a:xfrm>
        </p:spPr>
        <p:txBody>
          <a:bodyPr>
            <a:normAutofit/>
          </a:bodyPr>
          <a:lstStyle/>
          <a:p>
            <a:r>
              <a:rPr lang="en-US" altLang="zh-CN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Amish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1110"/>
            <a:ext cx="11277600" cy="5493490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 smtClean="0">
                <a:latin typeface="Arial" pitchFamily="34" charset="0"/>
              </a:rPr>
              <a:t>Emigrated from Western Europe in the 1700’s and 1800’s due to religious persecution</a:t>
            </a:r>
          </a:p>
          <a:p>
            <a:r>
              <a:rPr lang="en-US" altLang="zh-CN" dirty="0" smtClean="0">
                <a:latin typeface="Arial" pitchFamily="34" charset="0"/>
              </a:rPr>
              <a:t>Religious and cultural isolation from other individuals is required to maintain their beliefs and lifestyle</a:t>
            </a:r>
          </a:p>
          <a:p>
            <a:r>
              <a:rPr lang="en-US" altLang="zh-CN" dirty="0" smtClean="0">
                <a:latin typeface="Arial" pitchFamily="34" charset="0"/>
              </a:rPr>
              <a:t>Their lifestyle increases homogeneity </a:t>
            </a:r>
            <a:r>
              <a:rPr lang="en-US" altLang="zh-CN" dirty="0" smtClean="0"/>
              <a:t>of</a:t>
            </a:r>
            <a:r>
              <a:rPr lang="en-US" altLang="zh-CN" dirty="0" smtClean="0">
                <a:latin typeface="Arial" pitchFamily="34" charset="0"/>
              </a:rPr>
              <a:t> environmental exposures</a:t>
            </a:r>
          </a:p>
          <a:p>
            <a:pPr lvl="1"/>
            <a:r>
              <a:rPr lang="en-US" altLang="zh-CN" dirty="0" smtClean="0">
                <a:latin typeface="Arial" pitchFamily="34" charset="0"/>
              </a:rPr>
              <a:t>Formal education typically stops </a:t>
            </a:r>
            <a:r>
              <a:rPr lang="en-US" altLang="zh-CN" dirty="0" smtClean="0"/>
              <a:t>at</a:t>
            </a:r>
            <a:r>
              <a:rPr lang="en-US" altLang="zh-CN" dirty="0" smtClean="0">
                <a:latin typeface="Arial" pitchFamily="34" charset="0"/>
              </a:rPr>
              <a:t> the 8</a:t>
            </a:r>
            <a:r>
              <a:rPr lang="en-US" altLang="zh-CN" baseline="30000" dirty="0" smtClean="0">
                <a:latin typeface="Arial" pitchFamily="34" charset="0"/>
              </a:rPr>
              <a:t>th</a:t>
            </a:r>
            <a:r>
              <a:rPr lang="en-US" altLang="zh-CN" dirty="0" smtClean="0">
                <a:latin typeface="Arial" pitchFamily="34" charset="0"/>
              </a:rPr>
              <a:t> grade</a:t>
            </a:r>
          </a:p>
          <a:p>
            <a:pPr lvl="1"/>
            <a:r>
              <a:rPr lang="en-US" altLang="zh-CN" dirty="0" smtClean="0"/>
              <a:t>Virtually no smoking or alcohol use</a:t>
            </a:r>
          </a:p>
          <a:p>
            <a:pPr lvl="1"/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Reduces background variability</a:t>
            </a:r>
          </a:p>
          <a:p>
            <a:r>
              <a:rPr lang="en-US" altLang="zh-CN" dirty="0" smtClean="0">
                <a:latin typeface="Arial" pitchFamily="34" charset="0"/>
              </a:rPr>
              <a:t>Marry mostly within the faith</a:t>
            </a:r>
          </a:p>
          <a:p>
            <a:pPr lvl="1"/>
            <a:r>
              <a:rPr lang="en-US" altLang="zh-CN" dirty="0" smtClean="0"/>
              <a:t>Little use of birth control; very large </a:t>
            </a:r>
            <a:r>
              <a:rPr lang="en-US" altLang="zh-CN" dirty="0" err="1" smtClean="0"/>
              <a:t>sibships</a:t>
            </a:r>
            <a:endParaRPr lang="en-US" altLang="zh-CN" dirty="0" smtClean="0">
              <a:latin typeface="Arial" pitchFamily="34" charset="0"/>
            </a:endParaRPr>
          </a:p>
          <a:p>
            <a:r>
              <a:rPr lang="en-US" altLang="zh-CN" dirty="0" smtClean="0">
                <a:latin typeface="Arial" pitchFamily="34" charset="0"/>
              </a:rPr>
              <a:t>Large inter-related families</a:t>
            </a:r>
          </a:p>
          <a:p>
            <a:r>
              <a:rPr lang="en-US" altLang="zh-CN" dirty="0" smtClean="0">
                <a:latin typeface="Arial" pitchFamily="34" charset="0"/>
              </a:rPr>
              <a:t>Genetically </a:t>
            </a:r>
            <a:r>
              <a:rPr lang="en-US" altLang="zh-CN" dirty="0">
                <a:latin typeface="Arial" pitchFamily="34" charset="0"/>
              </a:rPr>
              <a:t>isolated founder </a:t>
            </a:r>
            <a:r>
              <a:rPr lang="en-US" altLang="zh-CN" dirty="0" smtClean="0">
                <a:latin typeface="Arial" pitchFamily="34" charset="0"/>
              </a:rPr>
              <a:t>population</a:t>
            </a:r>
          </a:p>
          <a:p>
            <a:pPr lvl="1"/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Some rare variants may be at increased frequency</a:t>
            </a:r>
          </a:p>
          <a:p>
            <a:pPr lvl="1"/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Opportunity to detect non-additive genetic effects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6340" y="2724384"/>
            <a:ext cx="3539860" cy="137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 cstate="print"/>
          <a:srcRect l="20645" t="11566" r="14452" b="11566"/>
          <a:stretch>
            <a:fillRect/>
          </a:stretch>
        </p:blipFill>
        <p:spPr bwMode="auto">
          <a:xfrm>
            <a:off x="8850677" y="4503974"/>
            <a:ext cx="1771186" cy="149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269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731838"/>
          </a:xfrm>
        </p:spPr>
        <p:txBody>
          <a:bodyPr>
            <a:normAutofit/>
          </a:bodyPr>
          <a:lstStyle/>
          <a:p>
            <a:r>
              <a:rPr lang="en-US" altLang="zh-CN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Amish</a:t>
            </a:r>
          </a:p>
        </p:txBody>
      </p:sp>
      <p:pic>
        <p:nvPicPr>
          <p:cNvPr id="7" name="Picture 4" descr="Map_Ohio_India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391400" y="1676400"/>
            <a:ext cx="4343400" cy="3110533"/>
          </a:xfrm>
          <a:prstGeom prst="rect">
            <a:avLst/>
          </a:prstGeom>
          <a:noFill/>
          <a:ln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78190"/>
            <a:ext cx="6934200" cy="5394010"/>
          </a:xfrm>
        </p:spPr>
        <p:txBody>
          <a:bodyPr>
            <a:normAutofit/>
          </a:bodyPr>
          <a:lstStyle/>
          <a:p>
            <a:r>
              <a:rPr lang="en-US" dirty="0" smtClean="0"/>
              <a:t>Approximately 250,000 Amish in the U.S.</a:t>
            </a:r>
          </a:p>
          <a:p>
            <a:r>
              <a:rPr lang="en-US" dirty="0" smtClean="0"/>
              <a:t>Three largest populations are in:</a:t>
            </a:r>
          </a:p>
          <a:p>
            <a:pPr lvl="1"/>
            <a:r>
              <a:rPr lang="en-US" dirty="0" smtClean="0"/>
              <a:t>Ohio (59,000)</a:t>
            </a:r>
          </a:p>
          <a:p>
            <a:pPr lvl="1"/>
            <a:r>
              <a:rPr lang="en-US" dirty="0"/>
              <a:t>Pennsylvania </a:t>
            </a:r>
            <a:r>
              <a:rPr lang="en-US" dirty="0" smtClean="0"/>
              <a:t>(58,000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Indiana (45,000)</a:t>
            </a:r>
          </a:p>
          <a:p>
            <a:r>
              <a:rPr lang="en-US" dirty="0" smtClean="0"/>
              <a:t>Our Amish source populations:</a:t>
            </a:r>
          </a:p>
          <a:p>
            <a:pPr lvl="1"/>
            <a:r>
              <a:rPr lang="en-US" dirty="0" smtClean="0"/>
              <a:t>Ohio: Holmes (18,000)</a:t>
            </a:r>
          </a:p>
          <a:p>
            <a:pPr lvl="1"/>
            <a:r>
              <a:rPr lang="en-US" dirty="0" smtClean="0"/>
              <a:t>Indiana: Elkhart (14,000), LaGrange (6,000), Adams (6,000)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35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10972800" cy="808038"/>
          </a:xfrm>
        </p:spPr>
        <p:txBody>
          <a:bodyPr/>
          <a:lstStyle/>
          <a:p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U.S. Amish Population Origins</a:t>
            </a:r>
            <a:endParaRPr lang="en-US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Anna\AppData\Local\Microsoft\Windows\Temporary Internet Files\Content.Word\wallpaper-world-map-2006-large.gif"/>
          <p:cNvPicPr>
            <a:picLocks noChangeAspect="1"/>
          </p:cNvPicPr>
          <p:nvPr/>
        </p:nvPicPr>
        <p:blipFill>
          <a:blip r:embed="rId2" cstate="print"/>
          <a:srcRect r="11852"/>
          <a:stretch>
            <a:fillRect/>
          </a:stretch>
        </p:blipFill>
        <p:spPr bwMode="auto">
          <a:xfrm>
            <a:off x="1600200" y="1295400"/>
            <a:ext cx="8515049" cy="502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rved Down Arrow 4"/>
          <p:cNvSpPr/>
          <p:nvPr/>
        </p:nvSpPr>
        <p:spPr>
          <a:xfrm>
            <a:off x="2743200" y="2269872"/>
            <a:ext cx="7239000" cy="1844927"/>
          </a:xfrm>
          <a:prstGeom prst="curvedDownArrow">
            <a:avLst/>
          </a:prstGeom>
          <a:ln w="12700">
            <a:solidFill>
              <a:schemeClr val="tx1"/>
            </a:solidFill>
          </a:ln>
          <a:scene3d>
            <a:camera prst="orthographicFront">
              <a:rot lat="0" lon="10200000" rev="3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2838392"/>
            <a:ext cx="2649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1700’s</a:t>
            </a:r>
          </a:p>
        </p:txBody>
      </p:sp>
    </p:spTree>
    <p:extLst>
      <p:ext uri="{BB962C8B-B14F-4D97-AF65-F5344CB8AC3E}">
        <p14:creationId xmlns:p14="http://schemas.microsoft.com/office/powerpoint/2010/main" val="258277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325" y="1956588"/>
            <a:ext cx="1895475" cy="1530525"/>
          </a:xfrm>
          <a:prstGeom prst="rect">
            <a:avLst/>
          </a:prstGeom>
        </p:spPr>
      </p:pic>
      <p:pic>
        <p:nvPicPr>
          <p:cNvPr id="33804" name="Picture 12" descr="http://americanchickenhaulersassociation.com/trucks/RoyByrd/United_States_map.jpg"/>
          <p:cNvPicPr>
            <a:picLocks noChangeAspect="1" noChangeArrowheads="1"/>
          </p:cNvPicPr>
          <p:nvPr/>
        </p:nvPicPr>
        <p:blipFill>
          <a:blip r:embed="rId4" cstate="print"/>
          <a:srcRect l="48000" t="20211" b="7218"/>
          <a:stretch>
            <a:fillRect/>
          </a:stretch>
        </p:blipFill>
        <p:spPr bwMode="auto">
          <a:xfrm>
            <a:off x="1752600" y="1956588"/>
            <a:ext cx="5542643" cy="4596612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0" name="Curved Down Arrow 9"/>
          <p:cNvSpPr/>
          <p:nvPr/>
        </p:nvSpPr>
        <p:spPr>
          <a:xfrm>
            <a:off x="4191000" y="1575588"/>
            <a:ext cx="7162800" cy="1295400"/>
          </a:xfrm>
          <a:prstGeom prst="curvedDownArrow">
            <a:avLst/>
          </a:prstGeom>
          <a:ln w="12700">
            <a:solidFill>
              <a:schemeClr val="tx1"/>
            </a:solidFill>
          </a:ln>
          <a:scene3d>
            <a:camera prst="orthographicFront">
              <a:rot lat="0" lon="10200000" rev="3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Down Arrow 10"/>
          <p:cNvSpPr/>
          <p:nvPr/>
        </p:nvSpPr>
        <p:spPr>
          <a:xfrm>
            <a:off x="4539343" y="3023388"/>
            <a:ext cx="1023257" cy="381000"/>
          </a:xfrm>
          <a:prstGeom prst="curvedDownArrow">
            <a:avLst/>
          </a:prstGeom>
          <a:scene3d>
            <a:camera prst="orthographicFront">
              <a:rot lat="10200000" lon="1080000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Down Arrow 11"/>
          <p:cNvSpPr/>
          <p:nvPr/>
        </p:nvSpPr>
        <p:spPr>
          <a:xfrm>
            <a:off x="3746090" y="1600200"/>
            <a:ext cx="7455310" cy="1290484"/>
          </a:xfrm>
          <a:prstGeom prst="curvedDownArrow">
            <a:avLst/>
          </a:prstGeom>
          <a:ln w="12700">
            <a:solidFill>
              <a:schemeClr val="tx1"/>
            </a:solidFill>
          </a:ln>
          <a:scene3d>
            <a:camera prst="orthographicFront">
              <a:rot lat="0" lon="10200000" rev="3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4321314"/>
            <a:ext cx="2649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1800’s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71188"/>
            <a:ext cx="10972800" cy="808038"/>
          </a:xfrm>
        </p:spPr>
        <p:txBody>
          <a:bodyPr/>
          <a:lstStyle/>
          <a:p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U.S. Amish Population Origins</a:t>
            </a:r>
            <a:endParaRPr lang="en-US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86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/>
          <a:lstStyle/>
          <a:p>
            <a:r>
              <a:rPr lang="en-US" altLang="zh-CN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Ascertainment in the Amish</a:t>
            </a:r>
            <a:endParaRPr lang="en-US" altLang="zh-CN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3500" y="1028974"/>
            <a:ext cx="9525000" cy="3810000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sz="3800" dirty="0"/>
              <a:t>Can’t use usual methods of ascertainment</a:t>
            </a:r>
          </a:p>
          <a:p>
            <a:r>
              <a:rPr lang="en-US" altLang="zh-CN" sz="3800" dirty="0"/>
              <a:t>Little use of phones or modern communication</a:t>
            </a:r>
          </a:p>
          <a:p>
            <a:r>
              <a:rPr lang="en-US" altLang="zh-CN" sz="3800" dirty="0"/>
              <a:t>Contact is generally door to door or by mail</a:t>
            </a:r>
          </a:p>
          <a:p>
            <a:r>
              <a:rPr lang="en-US" altLang="zh-CN" sz="3800" dirty="0"/>
              <a:t>Ascertainment personnel live in the local area</a:t>
            </a:r>
          </a:p>
          <a:p>
            <a:r>
              <a:rPr lang="en-US" altLang="zh-CN" sz="3800" dirty="0"/>
              <a:t>~</a:t>
            </a:r>
            <a:r>
              <a:rPr lang="en-US" altLang="zh-CN" sz="3800" dirty="0" smtClean="0"/>
              <a:t>35% </a:t>
            </a:r>
            <a:r>
              <a:rPr lang="en-US" altLang="zh-CN" sz="3800" dirty="0"/>
              <a:t>of the Amish population age 65+ have been contacted for one or more </a:t>
            </a:r>
            <a:r>
              <a:rPr lang="en-US" altLang="zh-CN" sz="3800" dirty="0" smtClean="0"/>
              <a:t>of our studies</a:t>
            </a:r>
            <a:endParaRPr lang="en-US" altLang="zh-CN" sz="3800" dirty="0"/>
          </a:p>
          <a:p>
            <a:r>
              <a:rPr lang="en-US" altLang="zh-CN" sz="3800" dirty="0"/>
              <a:t>Complete ascertainment of those &gt;85 in </a:t>
            </a:r>
            <a:r>
              <a:rPr lang="en-US" altLang="zh-CN" sz="3800" dirty="0" smtClean="0"/>
              <a:t>2006 (Adams County)</a:t>
            </a:r>
            <a:endParaRPr lang="en-US" altLang="zh-CN" sz="3800" dirty="0"/>
          </a:p>
          <a:p>
            <a:r>
              <a:rPr lang="en-US" altLang="zh-CN" sz="3800" dirty="0" smtClean="0"/>
              <a:t>~90% </a:t>
            </a:r>
            <a:r>
              <a:rPr lang="en-US" altLang="zh-CN" sz="3800" dirty="0"/>
              <a:t>overall participation rate</a:t>
            </a:r>
            <a:endParaRPr lang="en-US" altLang="zh-CN" sz="4500" dirty="0"/>
          </a:p>
          <a:p>
            <a:pPr>
              <a:buFontTx/>
              <a:buNone/>
            </a:pPr>
            <a:endParaRPr lang="en-US" altLang="zh-CN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924255"/>
            <a:ext cx="306014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AutoShape 4" descr="data:image/jpeg;base64,/9j/4AAQSkZJRgABAQAAAQABAAD/2wCEAAkGBxQTEhUUExQWFhUXGB0YGRgYGRYYFRwXGBwYGBcXHBcYHCggGB0lHBUYIjIhJSkrLi4uGB8zODMsNygtLiwBCgoKDg0OGxAQGywkHyQsLCwsLCwsLCwsLCwsLCwsLCwsLCwsLCwsLCwsLCwsLCwsLCwsLCwsLCwsLCwsLCwsLP/AABEIALYBFQMBIgACEQEDEQH/xAAcAAABBQEBAQAAAAAAAAAAAAAGAgMEBQcAAQj/xABDEAACAQIEAwUEBwMMAgMAAAABAhEAAwQSITEFQVEGImFxgRMykaEHFEKSscHRUuHwFiMzQ1NicoKistLxFSRjs+L/xAAZAQADAQEBAAAAAAAAAAAAAAAAAQMCBAX/xAAlEQACAgICAgMBAAMBAAAAAAAAAQIRAyESMQRBEyJhURRxgUL/2gAMAwEAAhEDEQA/AKS5cE7V4kV2IgUyGqKKjt860q1yptzNLDQBTAct3DJFPMDFM2071SHEUhjVl9DUuykga1DU+9Uixc0FJgiXZtRrUIOM5FSHv6VEmTQhskK4E0kX4M1GT34OtKvxNCESRdJM0yDFPWGA+FRs2nrTQMl2WmKcxTbVHtLoNafIEUhjBaCdOVIU0rGGWEdKTaQ0xD9ppG1PKm4plHI3p36wJ0FACymgpN250rnu0gmk0OxlLgDHnXW0mvWAzCl2CNRFMRGv2o0rvZGl38OWYRUpMKeZ2pDIDGli5P2amNhB1qOsbCSaAIpaNQKQ1xmHhVjYthR3udKvWzlMRFKwoq0mINTeH2GzeFePakKdoqwwmhImdKGNFbZ0dpp+1ak1FSw7EwedTcOhjypMEOKqiuphg3IV1KjVlTdrwLTltJmvbibVQmMoNafI7opCW9adK6UAe4JpY1Iu12DsgDO8hZgREk+Hx3ry7xSyTlAOnMET05gTWfZqtEeIJpxdhSFZXBZDI1GxBBG4IO1OW9dKZk9U60zd3FSFTXypi6e9QgEr74p7EpFJcQQede4x9J3pgISRNSsPg5UMzBV8Tr8KYVtATzqm41irquysCMsaHSI/6FI0kElu0rCbbhvD7Q9KWbBI1NBGFxLq4a2dQZoztXsyhxswn9R8aT7GN37URT+HUHWajYlpIpCNBpmSVjBrptSPZ6zNeK8ip2A4Sbgzu2S2DvzMclH50AJEBTSbbKV31qU2ARjFpyT0YDWOhneq57dZ0x7R6xCkHcU5gChJLaa1FNvUUlTlLDetehewhRbe4pi7dEmBVRavmN4pUludY4mrJ5sZtaRgkWCNAQdajZDzY0rA2twDT9CJFgqAQevOnccy+zIHSoC4cHNqdDTr4dSBBNKkOzzCWUa1M6xUzCMoUERNVQZV7pNMWL5DDeJp0Flnh3l2ry00T0NNIgMsDSLbnLSAlLdEV1Q7c611FBZCstoaReek2n0ivLr6VQwcj96nkea8wPDrt5otWnucu4pIB8SNB60S8O7AY1/eRbQ6u4/BMxp1YrKbFcEa5ZS4rFnDGE2UrlLaH9oEEHlsKA3ZlaJhgdZ00PTrWyX+w+Jsezf29v2Vty93Lnz5IAYqsQTE7kRvrtRBxns3w1ral7aHMoCFQTdYH3QgGp5eFOMJGpThS/pi/ZnFM2aemvgRsfnFXVseNX2M+j3E2wTZtApMhQVFyJ0BWYkT1NVeN4ddsEC9bZDyzDQ+R2PpWWmhWmREfvHpXpSSKQWg0m3dlqAJF4agU5iLcimPaQ1Ou+lIBpuQq24jwL6+ttlUkpbiVGoPdXcdMnzog4H9HbOouYlzbkSLaxnA/vEg5T4AHzq14rwv6paNzBsUyDM9tpa3cCgzJbvKY6EVtYuXugWVQvVmWH6O8QhZwXyqJJyknTwFT7IyqFHL896OuEceu44BsMBh7IMOzJ7W6WgFlVfdjWJP7qVjOwWZs2HuQIHcuBgZ594Dn5USxNe7EsqfqjPL8zS1EmrHjvDLmHuhLqwdwd1YdQeYqPcXWeRrBocKaVL40R7NIZlTJoSO7EGSSJiCNZiuwWAa6cttGc790T6npRLgey+Ie2qXECLMGWT3CZ+ySZkmsSi2tFIOKe2AmDzqQwYMNDIIMHmKn420Q7HTWG+8J/Oj3A4XCYRriNZy3GRmm4qMbqoJbKyk6D9gwddqoOD9lrmLw64lHVc85UcfZU5V7yzyHTpVPglHZN5oy0gYLxBjnTTNNwkjeiPinZrEWLRuOqlQdSrBo5SR0mhx7usmlQuQ+xB5U3dAEVz3wF8TScMAzagkAEkDcgakCiqHdniuS1davZXNR8Xx4gwq5EHTaN9TzOm5mkjiKXIZB57fkKS2aaot8JdBzTzpy1l5cqqLWIivcLju+elHEXIt7thd45UnB4W2i57xgHUKN43k/sjQ1GuXwRGbQ1G7Re2ChsodHhgw0MMAApXlzHlFYdo3FWWdy7ZcQhIMc4idNJHnTdqzlUSKCrHFGDAQehEa/wDdG1rHKbKZz3o9fD5UbB12NKpFe0u3jkArqKM2UlpNa0vgHZOxZtziES5dbVg/eVByULsW6k+Xnm1sFCGlQQdO8n4TV3i+2bkHO1s+p+HdNWg1eyUr9GnDjNq2oS2AqjQBQIHkOXpSsPxIsdJ+Ej8axDHdr7iXMq2VjTUMwBkTMGZ0NaH9HvERiLJcEd1ijROjAAxqOhFWUkyTTQX4/GAW7hbVQjFvIAk/KhP6MLoayzkE3Q2SWbZMqlAOYWD8qn9r72TA4g//ABkfe7v51E4IPq+OFsaLewtsjpnsD2ZH3SK36EGovHnTWJxYIyMoYHQhhIPmDvTRk1V8dxPs0zkxrEyAPiaQFTxfsJbuS+HcIYn2ZBKzzGeZXyg0JcR7PXsOQbtshTswIZZ6ZlJAPgdaK8P2iT7N60vm+YnxkafCp2J4nau2Htu4IZTrqNRqpDEQYIBqbgvRuM2ZoT34qz4LYzYiyvP2if7hVfessGBCMfIE/lUzgWIa3ibbspyq2pIOmhAO2kGD6VJFWa9icRA31ND/AG04v7DBXnHvFcij+8/dB8Ykn0qPwLErctB1ObvuCZmTmJknqQRVP2nf6xjcHhAZVScRdHQJonoSGH+aulHOWn0YXh/4+3yhnB++x/AiikYoz4fD50DfRrd/mLyfsYi4v4H86LGJmh9jKTt7lv4clSfaWHDFTvlYQYjlqGn+6aAcNbe6620EsxAA/M9ANyeQq9x/aRTexdtSGYhrZiZgQhHxn51Dt9o0wqZbKwxHefd2PnyE/ZHzOtc+SSTLY4toPOG4UYLDlAys4gu6iJBO0nUgCam4PHloOp69BO3/AFWW4Xjz4m7bVnyEtrG5B3EdCJ8K0TCvlSTov4dAOpNdMXFr6kJKSf2In0jXx9Qd5hkZGQ8wS6oSPNWYetW3ZOybWFw9vmttQekwM3zrPPpL4i102sOpjutfcToEQHID5971y0ddkcR/6eHJ1Psk8yQorXoRc8QxCiFeMjHKwOxkEkfKgTj/AGI3fCPmG/smMMB/dc+8POPM1adtr6BbftLxtmS4gEklRHIiB3qz7A9pbqXGb2qlSxMGZjl8BFQzTSWuyuKDb30RsQjK+R1ZXBjKQQ0nYRvr86MezvZbF2boulVEqwyl1zwRtl26aTVPxLtzYY2mZM15G7jgHMgM6zz3kA7GDR/ZugopYSCoMESACNJ3oxRU42am3CQB4/sGHvsTeFi5cLP7MwQVkAQhMaSAY6jrUbgPYzEOrqnsbiq2VbqsVQke9A1JjY+M9KJ+24C4c3UZg9srkO5UsQpAM7FWI5jaNqs+yl1PqeHCL3RbXpE/aMT+1OuutV+CCRmWeUmzNO0HCr+EZVvKBnBKFWVlYLExBkRI3A3quwsswCgszGAoBLEnYADUmj/6RcUjBbJUF8udDzBkAwehAII8FPKrfsjxfC27S2sNlzqcryBnZvtMx8IPxHSpuH2pApfWwJu9kMcACcNcg9MpP3Q0j1FG3BOyzmwhxasnsx7sqTCzlbuk/ZO2+9ElviJMlXBI3EyP3Gk3cYboK52T/CYPnNHxJ9gssl0Dnajs7gkw7O4VCQfZuCxJuEHJA1zSenKTWeN2XxyQXw90qQGBVSwggHWNQRMEHoaKeyoe9i8SvtQwwrFLOZZCKz3JKDae7AJmAANoo9weIa0Mtwl9ZDE6zzrcsca0YWSV7MdtoCPdrqLe29gNfDqneZe/lG5BMExziPgK9rlkqdHRF2rBTFXLZBIK/H578/GqTG20IPuzUsXGYDNrIB+VOnDg0BRV4y1JQ/3R/s/dWj/Q/hwOHlv2r9yfTKv5UA49SHyhSQFA+XKd6Pvo5x6YbC3A4hJDn/EygEydB7tUxvZOa0WH0gPODdObvbWBzl1P5UjtSfZ3cHfk9y9kMiCFujKSfAQDVP207W4a4tlLbB8t9HeAXItrJIzABW5aT61F7S9trOIw9y0ovnMO6MiBAwIZT70jUeNdFMjZqS3SyzE8iRrQh9KOGz8OuyIytbI++qk/BjVTwb6QLRdVf21tiAC02ktA9DGwnmflT3bfG3cTaFgmLZILjSWKkMuoA5jbqorE9LZqO3RlA4bGqkg8iJB+NWGEw1xiud3YTsxJmrgcBA5H0JH4U8vChGpf7xrl5F+I1i7MDTflrrp5U1bwhyy3PcmptvhSk/a9Sad+oQYkxS5IOLLj6PgUtXQIyi5I6ZioDE9BAWm+yuM9vjsbiolQwsIxgALbgN6HKpjxqt4pxj6rhvZ2kGZ3JklsvKWKiJgAADahrgPHmwqFRYtvLFiz5iSW+Q+FdUFcdEJdsO+xWOS3isfaLD+n9oOkXJOh200o8w9xXHcIY/hWHWO06pjxijZyqyZLiKFMnUh1BgTsPKa0bs12ywd5gtpgtw7zmt6SBqC3WNdK1/sRnfEcCExWJXpeuD/W1V1zhxk6lfU0UY3hQuXbjuTnZ2ZiCNWJJMGNqaHAE6v6mfxFcjaOhJkDsfhlTF2idYzGd/sNzrSjiSzDMdN1QawORMbfjrHKgbD8JRWDAsGG3u+R5dKaxvbbMly3bskEhlLzrJkEgkmY1gwOWgrowyTVEckXYrEXzdtY/HHZyLFsn+zBVTH+KRp4NWm9lbRGGsKdxaQf6RWN8S44r8PXCJbZSoHe0IkHMxA5Zmkk67xRjZ+lO0qqq2rqqBBZgpOg6ITHkBVyZP8ApPsqbtgttlYD0Kk/7qC8RbtNpEjznT4UW9obv117RbNCgxAC+/lO2v7I+NQv5NRsGj+PCuSbuTLR6BHF8PTL3WyeGx8gQNK1PsxenCYc6/0SLPigyn/bQxY7Nh5HeEeNE+AtewtJaiAPd8ZMkE9ZM+tV8fbYsj0Vn0g3IwscmuIPLWT+G3rSuwF0rZezJmxee3475lb1zH8OYiB2+u/+unQXU33U691h06UnB4r6vxG/JGW9bS6IkocvcMEDnqZrpoiQvpLvH6za7uos78tXbb4UBuXVs9slGj7Omh69RFatj8NYxxz3MyPb7jKCNJkg7bb61WJ2XwoJDM5Hn+6uXI+MtlobiE3ZvGNdwti4VAZkBMADU7xHKrP60LYLk6KCx9BJqNasrbt27aBsioqgmIhQBv1iOQqk7b44WsFeM6suQf5u7+dVJFP2BvG1iLbE64nDPcaZjP7UkH7sfE0bXsUc0kk+cAeg3oGwgFvG8Otif6F7Z/y25/I0Y4y3KlRMEGTzAjXXlQ2AAY3jjveuuW0LELp9kEhdvCD617Vrd4DYXSG+P7q8rjeVHSoFfZwpyqMpnKOR6U6tjqCPQ1UM5HOoj6kkgR+gijiOy24o03Ms65RHllHOo3aG4v1VAeZTLroSBM+OgNLLSqeCKP8ASBQRjX788s7n8Y/GtQVyRmT+pc4Vp/iPwqUu9UuHxGWuv8RIrt5EKLy/EctvCiLsvinu2MrSfZsUG57sAgeQkgDoBQPaxkxNT+Hr73p4HnUsy5QNQ1I0FbD9D8K9TBOfsmg/D4hgSJMf9TUpbpJA9oekbQZri4ovyCluG3GOixUpOEPuQKEMRcHMkleu/wAj4VHGLBVp66eXKjig5HvaxoxHszHcUfE94/IiqbKOUfAVA4hiiHYtvJ+Gw+UVDPEoPnXfFqMUjne3ZcG0D/B/WpXZJ0t4xRcMLdU250gMYZJ8ysebCqVcbPOmcS2YQ4Yqeaw3zpyqSoFaZsNzD2lOhJPhSCByU0CYa8VtqpYsQAC0mZjelrfb9tvia4mjosNbqKqkkxAJ+FZnhVB1qyxWIIU946g6yf1qkF4LXRg0myOR7LBUE7Um8oA6etQExutO+0n/ALq6ZgPOzfHS2HRYlrJyGd4Gq/6SPgav14m7cwKzHhDe/BZDoNyJiSDp5nerOxffSbj7/tN+tceSNSdF4S0G3t2BJz71Xca7RXbAAkOrTAKyVI372YRv486pcTdjX2l3X+8SI+NDOPxRa5DMWAGkknU7/lWsCal2LI010XHGu0V3EWwjJbAVgwIkN3eWpOn6U9d7Qs1+3e9kq5FZSqOVzBvEAZeugiquzcWK43OldlkKC7AcQtXiWtK6sBlcOQdDquoAB90xz05aVZWbhJE7A6+VZ3gsSVYhSRO8EiekxUvEYxxtcuD/ADsPzrjzJudl8bqJreN4oif19nKdcvvuTzGVTp+/egrtvxpby2LI9moa8peT3gid4ljqADpprWf3m9q5LEsR3ZYkmN9zrzNS1wgA0iuhW0QqmEfHOPKMZhLqNay2TcJKEXIlYGbIsGdYijHC9qLWJtuEu2hcUS2Q6MOYBImfDwrLPYU0lxrZORmWd8pK7eRpTT4scUrRoyXC3OvazwcQvf2tweTt+tdXFxOnkG74S26qU5Tm1mTGw6V4/D7REGfj+6hnh91rcsu+/Ua70b9l71vEW8xUZ1MMPwNGSLxx5NnJh86GbI4VVA7iLQU5V2GgneOVUfGOCJaw9u7mYm4wMGIBYFj48qJuPqFvsBtP5Co3bi0FwGFI3zp/9bn8qcJfaP6dM+gAuPFQ7pJIFTgBMio4E3fSuuiQ5bwx5n5yfhFGfZbhIezmJZYeABEaBTzHjQzNad9H2EzYPM673GK+K6CfvBh6VLPJQhY4dg1xpFsd4zJ2GkVX2+IkkQunPXXroaOu23AUu2ViQwbQhgv2W3J0jY+lAljsZiiwDNktTrdZWIC8jpvv5eNQg+atIs3FdhBYwYdQ0sQ2vL9KU3CViJYfd/SirhvARZtJbD5sojMRudyY5ak0+eG+IqXyxHoxjtBw9Uvsok7ak66gHp41WYnCQsjcUc/SDwh7Vxbwgo8KSNw45b7EAfA0J3tRXfjanBNEJaZXYcE+BiYOxBEj5VMsED3lynqp0nx1qw7R8NNuzgr42uWQp/xIARPjDH7tV9q5ProacHYmFXBMKty3mkzJBEDcenSKt14QvWPSmOwfDy9l8usXPX3Vj86JH4XcB2rlySSk1ZaNUDeM4BKMATMGNB0rPvZzGseRg/A6fhW12MM/2hWUYtfZ37qfsuw+BNUwNO0ZyfhS3Aytr5nSOYGvxFWFhpjWDy8auuyuBW9iGtuJV7Dg9YLIJ8/0ofS2Udrb+8jFT5qSD8xVk/tRNrVl5wS0HcoWykiQImSNxv019DRAOFf3vl/+qFuC3cuItE75wv3u7+daZ/4kmCCRUM7qRXErRQPwmQALhH+X99CfFsL7K86N3gIMxG6jWJ2/StXt8I0GutZz9INn2eLIGncUz5yJ+VGCX2/4GWNIpRiI2MjkeVM2saZOtMXbLnoJ6RBjmDsfLSoNmZPnXS2yKQUcEtZ76qDBadYnYFtvSiW9wYndx9399C/ZK9lxmHPV4+8Cv4tWothpM1z55VJFsUU0Y3ZuwSfE/MzUxcZ6edQ8da9nduoNclxl35KxEx6VDu3Dvv8AEV0ciNFoeJaxT+E/nbiINMxj+NaHrSM2oq+7LWn+s2tdiW9ADPx29aTlpjS2i/bgf9//AE/vryiG9bEzXlclnRxB9UI2C+On61M4dxC7ZzC2QvMwEM6eIq+PZplBYlI0jU/pUXCcM9oDEKw11iCPTlRN6+3RCKx39Ur/ANFfi7zOUd2lmUFtBqYGunrQ/wAY4peu2zad81pGlVyp3cvdEMBOxO550QYyyUbKd10020qJZ7G4i9bzobcOCygsZ12+zv60lKMWmyrWgNTam8EMzMaebCkFgWBYEhlOUCQYMgePjXvDbcFuRB/SRv5V2ogPFYBnf+Na0X6MeNubgsOV9lbss4WFBPeUbxJ98mgJsMbrKikySAI6nQUa8O4BfsXA+ZFTKUYgljlMRCgd45gulYyuFqMhq9tGjYfEYe8CLiW2nTKyq3d8c2gBj1iqPhy23xr2Jd8PZl7aHvA3FKh1Jkl0ts4gHm0fYEJfGrh8K5T2i3GaFa4ihGuPCrmOsKNz4KTTWH9nZxNpLNyfZYUjMiBsxuujF2dtJb2RbN4mqUkqRO7Pe2XHHsXslpV9xWIidSSOojah5+1mI/ZT7p/5VYYrgl+7dZ37w2UnJOXlMDxJjxpu52du6Qo+K150/hbvR0JOgc7Sccu37JS4EgEMMqkGRMSSxEa0L2boK6iD16/oaNOM9mr3sXJtjKoLnvDZQW01nlsKEFtJGbWQPd0geHhXX47i41ExPsVxHtDcfDphHS37K2VKtlb2gy882aNiRttVXaMGDPgRzFXuC7OYjEIXtWs4mJD211ABiGYciKqVsFWZSQCrFWVvssDDAEeI5GnDjbS/oPoJuyHHnwxfIFYXMvvToVzRAEEe9z6UV/yvublEiOrUC8HsO10KtsktoNdSd+Z050YfyfvZfc157VHPCHK5GodDl7trc5WkP+ZqBOM3vaX7lwgAu2YgbDbnReOzd2NbTH+POhnj3Cbtm4uZCgaYJGhiPwkUYOCloJ9DfD+KXMK/trYVnylQGkrDQORB0j5VV8SxL3rz3WVVuOQzKshZIAJEknlO/Opy2HYqAJZiFVRuSdAP460ji3Bb1oqbltkze6WGhI3Hwq8uKn+tGF0RcNiCty28e46sdeakEemlavY7Q3G+wv8Aq/XWsoTDgd6CCNYG0+oo+4bhcQbauqkh1DDSRBAIip54xdORqJb3O0V4SQlv1Df8qBO1uNe9fFxwoYoFhQQO6SRuTr3qKLuCxOv82T/lPw96hbtJgrqZWe2U1ME7E7x8qnh4KWhz6KQDQyBUDDrqfOrZrYIzDY6j8xVZaGp8CfxrsZNE/Alluo67oysOkqQR+FGrdtL8H+bs/B/+dCnCMK164qW1zMZMSBsJOpIG1EZ7K4kg/wA3H+a3/wA65s/C1yKQugLxdzNduPzZ2YxtLEk/jTd/3TUjiuDexee3cGVhEiQdwCNQSNiKZGHa4VRACzmFGZRJPiTAHmasmmrRhncPECrjg3EGsXC6KjHLHeBIA0JiCNdBVZh7ZjlI3BIq04Nwa/eBe3bLpmykgoBIAP2mE7jbrSyNKDsI9l9/Ka6fsWfuv/yryvG7OYjnb9MyfrXVx3j/AKi2wv7RcRa3aEKTy036A1D7Io7zeuzJWFB07skz8qqMd2pe4wBsroRzY7VJPa28SCLNsQuX7Ubz1p5I8k6J4+UVXo7jw/nm8/yFE3AzGHtD+4KCcdxB7hD5VkqGIEgT4SfzpFjtpiLahBbtQgAGZXzevfH4VKcW4pIsVGTVgdwSCR1EgnzqAbYRyB5j10P4VYfWjcd3gAuxYhfdBYyYkmNZqDjUOYNsBpHgSI9dz616ydxTOX2WHZ4ZsXYUf2in0Xvn5Ka1fHXkRHe7AtqpZpBIygSdBvWQcE4mcPeF5VVmAMBpjUROngT8aueKdvblyzcttatL7RGScx0zAj7WnOvP8qEp5FXRaDpAjavF2a5orsxYlRlMkyYjYa1Pw+Pe2wcO+hUt3nhgpzZWg6jfTxNDxxBGg18eVSMKzEgPJU7jUA+vKuu10To+guH4otattcAV2RWZRqAxAJHpNPm8KA8P24aP6BdtszfpUq126Mx7Bfvn/jXj/DP+F7QScauxh7+n9U/+xqxnDtK1oOJ7c7qcOpGxl9CDuPdrO1MM4UQJMDeBOmvPTnXf4UXFNMlkNO+j7TBjTX2j/iB+AFAnbjA+yx13SBci6BGnf97T/GrfGrXs72ufCWfZexD94vOfLGaNIynpPrVV2u7SfXGtFrItlJEh80q0aEFREEfM0oRlHPJ+nYf+SLhMY1tkdDBUhgNeWseu1bRauZgCDoQCPI6isNsEEwyn+OtaBwrtcEtW7fsicihZzb5QBtl02o83G5pNBANAPGhf6RrZ+qBoBy3FJPQGVn1JA9aS3bNf7E+PfH6VWce7WresXLXsSM6wDmBgjVTEa6gVyYcc45E69mpdFH2fg4nDydrgPqNR86MfpEw3tMEze8bTrc9Jyt/pcn0rPeH4nIyP+wwb7pBj5UXY7tvbe1cttYYq6lT3hswIPLxrs8mMvkjJejMemgGtH+AdfWta7GY8Pg7XVB7M+a6D5QfWsfwzaQdSNP30W9kOPjDrcQqWDMGEGIMQdx4D4Vvy8bnj12jMXTNMmaDPpPuRasR/aEn7pH51JTtih/qm+8v6VQdr+PribSoLZXK+aSQZEMCNvEfCuLxsc1kTaNyugatwAYMA68jr4TtVXhj3m8zp61ZJtFVlj3j5n8a9dkkGH0eAfXdtrTn5oJ+daj7URWQ9lOKDD3zcZS4NspAIGrMpnX/D86Mv5ZWz/Uv8Vry/MhKWS0vRWPQM/SJhj9cDKIW4g1MQWWVIA6xl+IofTDspVp5jf/uaJ+1/HLeItKgturqwZWJUidiDz1B5cwKo8LdDCPCu3xreNKXaJytMi2bXJtGX18wR56Ufdg0CYZiPt3GaOkBVj/T86CLrGZJmZMnfx1oi7LdoEsWWR1ckuWBUKRBCjmRzBrHmRcsVIcew5DTrXVRfyvtc7d34J/yrq8n4Jfw3xKd8E+5UAdSyf8ppBsSQohidBDA6/Grix2ew6MzuqvMRI0A8jtVhYv4e3rCJHgJrreePSCp/gNFSuVWEFREdNT+tV1rgGIukutslWMg5k1G0wWnlUzjvEFOIZwSVMbKT01PTWfHQ1bcB7R21RbTBgVBEx3Zk/n+Ioc5JWkVaBjHcHv2F9o9sqswSSpGu3ukxtXY22ypmKMRGwgnx0mj/ABeLw9+2bdwqUeBEkGdGBkaggifSgfHdobdsm2A5I0JECOo/jSrYvJk1RjhF9lTwrBPfYraQtCyRpIBMCdakY7sxigs+wJA1Pu7c+dEnZfjGGt+0ZMgDkFzID6CAI3jfSI1NF1vGqyhlZWB213rGXyJKdpAoaoxD6nqrqJBEkaeXlzFWHDeHPcuZbalyBmIAAgaA6T1I+VP8ZwyWbhsprlYkHnl1Ag78/lV/9HQAuXmOhyhZ294zHyFdM8q+JzRlxqVDK8DxAH9C/wADXq8Gvj+pf7rVodvFW9BnEnpJ89qce/bA9/zgfmSK4Pnl/CnEzTEcIv8A9jc9EJ/KqLFI1q9DqUOhIIjfwNbJexVtRLXFA5Hzj9aA+33s3u2rlshjlKv5qQVI6jvET4Vfx87c6ZmcbWgbe1cvMVtqWbcBQSco30HKa9fgWIjWzdJ6ezc/lRR9H+FAv3Lh0KplG594yfLRKObmLtgxn1G/5jejP5HGf1CMHWzFLF5svvGNoGrjwk6irXhAdtFDtlGu5PhJivO1HDUt4y8EnIx9oMp07/eOo8c0VN7DcVGHut7Q9x4BEgsMswZ9TpXTPJyx2jMYux25g7gH9HcnwR/0quxGAvH+rf7rfpWq2cYjrmVu7OnXSlNeQfa38+fOeVcH+Q0+ilGM4fTMp5GD1B2On5VJXBu6yqsRtoCfwq049wpxi7htoWS5/OAgd2W94SdJzSY32op+j0hbdxbrZP53zPuifADSK7MuaPxqS7Jxi0zMDYZHIYFTvDAgwecHyqTg7p9oqgTmMCN/hRd9J+HUtZvIQwhkY8xEMvp79DPZ5D9bw56XUk9FkZmJ5ACt48nPHyFWyxbC3Ngj/dP6VAx2FuBZZGA6kEDpvFbKyrp3xPqR8QPxiqLttaBwV/vjMApA6w66ef6GuPH5FzSr2UlHRlibVW2R3m8z+NWdsEiq4oRdYdfzAM/OvTZAsOHIWuQATofdBJ5fmauhhnH2H+6atPoswGZ79wkAAKgPixzMI35J8aO8o6+Wtef5OfjOisFoyLHWHIPcb7pqtthrbDMCPMEaHTnW3Mqkbgjx9NI+PwoS+knh6HDpfkSj5d91cwQPIifQ0YPJuSVdhKOgPurmUwNtutIwFklQdaVwoNcZVVpJnfKqgAEkktAAABJJIrROzjk4dR+x3NNjl2I6ggjXzro8rJxjZiC2AXsjXVqPtP4NdXD/AJH4VKa/gWaAWMc9td6ZPDWYzv4Hf4HeI+VWymCNBE6nny5Rry504BO5ETI0PLTmK5ubHbB3/wAEIB1ECSFPPmTG4nSlHs7mBGmkddfHz1oiXQzAn1EnodPCk3A2yEDXUA/GOmtP5GFyB7+TRXvAtrqNfwg1GxnY1XJOU97TQ66HTc+AHWiT6o7jVnTaBI5bxljnUuxadV7zyI5wNfCPE0fJJexAb/IaypkBm0/an+P3VbWuDbZe7A02I5yD0GlX2Q8o0kDQCZ39aTZViTnWNPCJ5ka0nkk3sVA83Z8O2Z0U77T5mQKewnBxbnJb66KIk85ogFsKfs68wOXX91esgO5I1/gjxp8pdWaoHX4Y2aQCBPUT606mAuTAXwEkHpz+NXn1ZQSdfDlp49aQbc78tv4nlSbYqZU3cA/MEk8gNQeoNRb3AUYjOoY7n3Wj0B6a0QLhgoPTwkfnrSzYSJOigdT8TQm17CiiHCkUD2a5d+gAHKm24ZLE6+AkGPXXxogs20MkGfXTx060o2ZG0676bEzGtFt9sVfoNYjghYy1sagx7p0+B5GPSow7Oop9zXr4cz/HWi0WNomPE6ny9KWbRE6HzkH8aOUkHFg1/wCOfmsDTQEgSOcCuPDXVQwd1geMDp+fwoje2B1/eaTcsg7wQd+lLm0PaBm5gL7CJGnMklt9TsZ+VOYLh9y3mJ1za6aRAhduk/OiX6tAmB+NIZdNRTeWVBylVFJicFdIjugMsHUjQz4aCoF/hF0bBT4xJHrOm1Fa2tfE6fxpS8oEzHSlHI10CckD6X75thbgzQdCB9nn5jT+NqXj2z2yGslwdCuxjkSZ3npV0conTlHlSS5j+PjT+TdhbMtXsndDkst0iTAzSPDXnTb9kMTmORY7xgkgjIYjqQR3tPKtVcSsZf8Av41Hd8ogAz1A+VW/y8guP4UPBcBew9oW8ob7Ugfa0mTOu21WQNw+8vLbWPlU8P1gaya9FwHmNBp08ajLI5O2NWQrBfQRzmdSddvT99UnbDDXb1n2aI0lg86EDKYg89m0gHaiUtGpgjroD5RTRxPLLHQn91EMvF2hN/0zDh/AMUrFmRssARqJEztzHdoy4FxC8t3J7IpbykZmDFnI2mO6BvpHrNEC3JOo1Hwr03BoSNeo/SqS8hz7CLoQ15thOh6SfX4cq6m2vpzJrqlf4Pkj0YnfeRXi4rWAPWurqwMc9gGMmlraykkchzmurqywFWszDUjoK8WZA0rq6s3Qh8SvPTy1rwjNpNdXVuxoWWMR86dXz1rq6tGWzgSAaWtvN0iK6uoXYWxvLHOm8Rbk69Ijl5xXtdWW9BYxctEbQPIaVItIY1Pwrq6hbYjklec15JJ3NdXUBY8UMb02DoJ2rq6m2as9fCZhozL5UoYXL7zMw8Y5c66upy6MnhaDoa4jlPyE11dSQ7YjEqN9yajJbnT511dWX2Zt2PMTFcokCa6urQ2RL9zKdAINKDAxpFdXVlbMimtjQRXOgA2r2urUUhoRbWlJZnnHlpXtdQkjSQj2Hj8a6urqKG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0" name="AutoShape 6" descr="data:image/jpeg;base64,/9j/4AAQSkZJRgABAQAAAQABAAD/2wCEAAkGBxQTEhUUExQWFhUXGB0YGRgYGRYYFRwXGBwYGBcXHBcYHCggGB0lHBUYIjIhJSkrLi4uGB8zODMsNygtLiwBCgoKDg0OGxAQGywkHyQsLCwsLCwsLCwsLCwsLCwsLCwsLCwsLCwsLCwsLCwsLCwsLCwsLCwsLCwsLCwsLCwsLP/AABEIALYBFQMBIgACEQEDEQH/xAAcAAABBQEBAQAAAAAAAAAAAAAGAgMEBQcAAQj/xABDEAACAQIEAwUEBwMMAgMAAAABAhEAAwQSITEFQVEGImFxgRMykaEHFEKSscHRUuHwFiMzQ1NicoKistLxFSRjs+L/xAAZAQADAQEBAAAAAAAAAAAAAAAAAQMCBAX/xAAlEQACAgICAgMBAAMBAAAAAAAAAQIRAyESMQRBEyJhURRxgUL/2gAMAwEAAhEDEQA/AKS5cE7V4kV2IgUyGqKKjt860q1yptzNLDQBTAct3DJFPMDFM2071SHEUhjVl9DUuykga1DU+9Uixc0FJgiXZtRrUIOM5FSHv6VEmTQhskK4E0kX4M1GT34OtKvxNCESRdJM0yDFPWGA+FRs2nrTQMl2WmKcxTbVHtLoNafIEUhjBaCdOVIU0rGGWEdKTaQ0xD9ppG1PKm4plHI3p36wJ0FACymgpN250rnu0gmk0OxlLgDHnXW0mvWAzCl2CNRFMRGv2o0rvZGl38OWYRUpMKeZ2pDIDGli5P2amNhB1qOsbCSaAIpaNQKQ1xmHhVjYthR3udKvWzlMRFKwoq0mINTeH2GzeFePakKdoqwwmhImdKGNFbZ0dpp+1ak1FSw7EwedTcOhjypMEOKqiuphg3IV1KjVlTdrwLTltJmvbibVQmMoNafI7opCW9adK6UAe4JpY1Iu12DsgDO8hZgREk+Hx3ry7xSyTlAOnMET05gTWfZqtEeIJpxdhSFZXBZDI1GxBBG4IO1OW9dKZk9U60zd3FSFTXypi6e9QgEr74p7EpFJcQQede4x9J3pgISRNSsPg5UMzBV8Tr8KYVtATzqm41irquysCMsaHSI/6FI0kElu0rCbbhvD7Q9KWbBI1NBGFxLq4a2dQZoztXsyhxswn9R8aT7GN37URT+HUHWajYlpIpCNBpmSVjBrptSPZ6zNeK8ip2A4Sbgzu2S2DvzMclH50AJEBTSbbKV31qU2ARjFpyT0YDWOhneq57dZ0x7R6xCkHcU5gChJLaa1FNvUUlTlLDetehewhRbe4pi7dEmBVRavmN4pUludY4mrJ5sZtaRgkWCNAQdajZDzY0rA2twDT9CJFgqAQevOnccy+zIHSoC4cHNqdDTr4dSBBNKkOzzCWUa1M6xUzCMoUERNVQZV7pNMWL5DDeJp0Flnh3l2ry00T0NNIgMsDSLbnLSAlLdEV1Q7c611FBZCstoaReek2n0ivLr6VQwcj96nkea8wPDrt5otWnucu4pIB8SNB60S8O7AY1/eRbQ6u4/BMxp1YrKbFcEa5ZS4rFnDGE2UrlLaH9oEEHlsKA3ZlaJhgdZ00PTrWyX+w+Jsezf29v2Vty93Lnz5IAYqsQTE7kRvrtRBxns3w1ral7aHMoCFQTdYH3QgGp5eFOMJGpThS/pi/ZnFM2aemvgRsfnFXVseNX2M+j3E2wTZtApMhQVFyJ0BWYkT1NVeN4ddsEC9bZDyzDQ+R2PpWWmhWmREfvHpXpSSKQWg0m3dlqAJF4agU5iLcimPaQ1Ou+lIBpuQq24jwL6+ttlUkpbiVGoPdXcdMnzog4H9HbOouYlzbkSLaxnA/vEg5T4AHzq14rwv6paNzBsUyDM9tpa3cCgzJbvKY6EVtYuXugWVQvVmWH6O8QhZwXyqJJyknTwFT7IyqFHL896OuEceu44BsMBh7IMOzJ7W6WgFlVfdjWJP7qVjOwWZs2HuQIHcuBgZ594Dn5USxNe7EsqfqjPL8zS1EmrHjvDLmHuhLqwdwd1YdQeYqPcXWeRrBocKaVL40R7NIZlTJoSO7EGSSJiCNZiuwWAa6cttGc790T6npRLgey+Ie2qXECLMGWT3CZ+ySZkmsSi2tFIOKe2AmDzqQwYMNDIIMHmKn420Q7HTWG+8J/Oj3A4XCYRriNZy3GRmm4qMbqoJbKyk6D9gwddqoOD9lrmLw64lHVc85UcfZU5V7yzyHTpVPglHZN5oy0gYLxBjnTTNNwkjeiPinZrEWLRuOqlQdSrBo5SR0mhx7usmlQuQ+xB5U3dAEVz3wF8TScMAzagkAEkDcgakCiqHdniuS1davZXNR8Xx4gwq5EHTaN9TzOm5mkjiKXIZB57fkKS2aaot8JdBzTzpy1l5cqqLWIivcLju+elHEXIt7thd45UnB4W2i57xgHUKN43k/sjQ1GuXwRGbQ1G7Re2ChsodHhgw0MMAApXlzHlFYdo3FWWdy7ZcQhIMc4idNJHnTdqzlUSKCrHFGDAQehEa/wDdG1rHKbKZz3o9fD5UbB12NKpFe0u3jkArqKM2UlpNa0vgHZOxZtziES5dbVg/eVByULsW6k+Xnm1sFCGlQQdO8n4TV3i+2bkHO1s+p+HdNWg1eyUr9GnDjNq2oS2AqjQBQIHkOXpSsPxIsdJ+Ej8axDHdr7iXMq2VjTUMwBkTMGZ0NaH9HvERiLJcEd1ijROjAAxqOhFWUkyTTQX4/GAW7hbVQjFvIAk/KhP6MLoayzkE3Q2SWbZMqlAOYWD8qn9r72TA4g//ABkfe7v51E4IPq+OFsaLewtsjpnsD2ZH3SK36EGovHnTWJxYIyMoYHQhhIPmDvTRk1V8dxPs0zkxrEyAPiaQFTxfsJbuS+HcIYn2ZBKzzGeZXyg0JcR7PXsOQbtshTswIZZ6ZlJAPgdaK8P2iT7N60vm+YnxkafCp2J4nau2Htu4IZTrqNRqpDEQYIBqbgvRuM2ZoT34qz4LYzYiyvP2if7hVfessGBCMfIE/lUzgWIa3ibbspyq2pIOmhAO2kGD6VJFWa9icRA31ND/AG04v7DBXnHvFcij+8/dB8Ykn0qPwLErctB1ObvuCZmTmJknqQRVP2nf6xjcHhAZVScRdHQJonoSGH+aulHOWn0YXh/4+3yhnB++x/AiikYoz4fD50DfRrd/mLyfsYi4v4H86LGJmh9jKTt7lv4clSfaWHDFTvlYQYjlqGn+6aAcNbe6620EsxAA/M9ANyeQq9x/aRTexdtSGYhrZiZgQhHxn51Dt9o0wqZbKwxHefd2PnyE/ZHzOtc+SSTLY4toPOG4UYLDlAys4gu6iJBO0nUgCam4PHloOp69BO3/AFWW4Xjz4m7bVnyEtrG5B3EdCJ8K0TCvlSTov4dAOpNdMXFr6kJKSf2In0jXx9Qd5hkZGQ8wS6oSPNWYetW3ZOybWFw9vmttQekwM3zrPPpL4i102sOpjutfcToEQHID5971y0ddkcR/6eHJ1Psk8yQorXoRc8QxCiFeMjHKwOxkEkfKgTj/AGI3fCPmG/smMMB/dc+8POPM1adtr6BbftLxtmS4gEklRHIiB3qz7A9pbqXGb2qlSxMGZjl8BFQzTSWuyuKDb30RsQjK+R1ZXBjKQQ0nYRvr86MezvZbF2boulVEqwyl1zwRtl26aTVPxLtzYY2mZM15G7jgHMgM6zz3kA7GDR/ZugopYSCoMESACNJ3oxRU42am3CQB4/sGHvsTeFi5cLP7MwQVkAQhMaSAY6jrUbgPYzEOrqnsbiq2VbqsVQke9A1JjY+M9KJ+24C4c3UZg9srkO5UsQpAM7FWI5jaNqs+yl1PqeHCL3RbXpE/aMT+1OuutV+CCRmWeUmzNO0HCr+EZVvKBnBKFWVlYLExBkRI3A3quwsswCgszGAoBLEnYADUmj/6RcUjBbJUF8udDzBkAwehAII8FPKrfsjxfC27S2sNlzqcryBnZvtMx8IPxHSpuH2pApfWwJu9kMcACcNcg9MpP3Q0j1FG3BOyzmwhxasnsx7sqTCzlbuk/ZO2+9ElviJMlXBI3EyP3Gk3cYboK52T/CYPnNHxJ9gssl0Dnajs7gkw7O4VCQfZuCxJuEHJA1zSenKTWeN2XxyQXw90qQGBVSwggHWNQRMEHoaKeyoe9i8SvtQwwrFLOZZCKz3JKDae7AJmAANoo9weIa0Mtwl9ZDE6zzrcsca0YWSV7MdtoCPdrqLe29gNfDqneZe/lG5BMExziPgK9rlkqdHRF2rBTFXLZBIK/H578/GqTG20IPuzUsXGYDNrIB+VOnDg0BRV4y1JQ/3R/s/dWj/Q/hwOHlv2r9yfTKv5UA49SHyhSQFA+XKd6Pvo5x6YbC3A4hJDn/EygEydB7tUxvZOa0WH0gPODdObvbWBzl1P5UjtSfZ3cHfk9y9kMiCFujKSfAQDVP207W4a4tlLbB8t9HeAXItrJIzABW5aT61F7S9trOIw9y0ovnMO6MiBAwIZT70jUeNdFMjZqS3SyzE8iRrQh9KOGz8OuyIytbI++qk/BjVTwb6QLRdVf21tiAC02ktA9DGwnmflT3bfG3cTaFgmLZILjSWKkMuoA5jbqorE9LZqO3RlA4bGqkg8iJB+NWGEw1xiud3YTsxJmrgcBA5H0JH4U8vChGpf7xrl5F+I1i7MDTflrrp5U1bwhyy3PcmptvhSk/a9Sad+oQYkxS5IOLLj6PgUtXQIyi5I6ZioDE9BAWm+yuM9vjsbiolQwsIxgALbgN6HKpjxqt4pxj6rhvZ2kGZ3JklsvKWKiJgAADahrgPHmwqFRYtvLFiz5iSW+Q+FdUFcdEJdsO+xWOS3isfaLD+n9oOkXJOh200o8w9xXHcIY/hWHWO06pjxijZyqyZLiKFMnUh1BgTsPKa0bs12ywd5gtpgtw7zmt6SBqC3WNdK1/sRnfEcCExWJXpeuD/W1V1zhxk6lfU0UY3hQuXbjuTnZ2ZiCNWJJMGNqaHAE6v6mfxFcjaOhJkDsfhlTF2idYzGd/sNzrSjiSzDMdN1QawORMbfjrHKgbD8JRWDAsGG3u+R5dKaxvbbMly3bskEhlLzrJkEgkmY1gwOWgrowyTVEckXYrEXzdtY/HHZyLFsn+zBVTH+KRp4NWm9lbRGGsKdxaQf6RWN8S44r8PXCJbZSoHe0IkHMxA5Zmkk67xRjZ+lO0qqq2rqqBBZgpOg6ITHkBVyZP8ApPsqbtgttlYD0Kk/7qC8RbtNpEjznT4UW9obv117RbNCgxAC+/lO2v7I+NQv5NRsGj+PCuSbuTLR6BHF8PTL3WyeGx8gQNK1PsxenCYc6/0SLPigyn/bQxY7Nh5HeEeNE+AtewtJaiAPd8ZMkE9ZM+tV8fbYsj0Vn0g3IwscmuIPLWT+G3rSuwF0rZezJmxee3475lb1zH8OYiB2+u/+unQXU33U691h06UnB4r6vxG/JGW9bS6IkocvcMEDnqZrpoiQvpLvH6za7uos78tXbb4UBuXVs9slGj7Omh69RFatj8NYxxz3MyPb7jKCNJkg7bb61WJ2XwoJDM5Hn+6uXI+MtlobiE3ZvGNdwti4VAZkBMADU7xHKrP60LYLk6KCx9BJqNasrbt27aBsioqgmIhQBv1iOQqk7b44WsFeM6suQf5u7+dVJFP2BvG1iLbE64nDPcaZjP7UkH7sfE0bXsUc0kk+cAeg3oGwgFvG8Otif6F7Z/y25/I0Y4y3KlRMEGTzAjXXlQ2AAY3jjveuuW0LELp9kEhdvCD617Vrd4DYXSG+P7q8rjeVHSoFfZwpyqMpnKOR6U6tjqCPQ1UM5HOoj6kkgR+gijiOy24o03Ms65RHllHOo3aG4v1VAeZTLroSBM+OgNLLSqeCKP8ASBQRjX788s7n8Y/GtQVyRmT+pc4Vp/iPwqUu9UuHxGWuv8RIrt5EKLy/EctvCiLsvinu2MrSfZsUG57sAgeQkgDoBQPaxkxNT+Hr73p4HnUsy5QNQ1I0FbD9D8K9TBOfsmg/D4hgSJMf9TUpbpJA9oekbQZri4ovyCluG3GOixUpOEPuQKEMRcHMkleu/wAj4VHGLBVp66eXKjig5HvaxoxHszHcUfE94/IiqbKOUfAVA4hiiHYtvJ+Gw+UVDPEoPnXfFqMUjne3ZcG0D/B/WpXZJ0t4xRcMLdU250gMYZJ8ysebCqVcbPOmcS2YQ4Yqeaw3zpyqSoFaZsNzD2lOhJPhSCByU0CYa8VtqpYsQAC0mZjelrfb9tvia4mjosNbqKqkkxAJ+FZnhVB1qyxWIIU946g6yf1qkF4LXRg0myOR7LBUE7Um8oA6etQExutO+0n/ALq6ZgPOzfHS2HRYlrJyGd4Gq/6SPgav14m7cwKzHhDe/BZDoNyJiSDp5nerOxffSbj7/tN+tceSNSdF4S0G3t2BJz71Xca7RXbAAkOrTAKyVI372YRv486pcTdjX2l3X+8SI+NDOPxRa5DMWAGkknU7/lWsCal2LI010XHGu0V3EWwjJbAVgwIkN3eWpOn6U9d7Qs1+3e9kq5FZSqOVzBvEAZeugiquzcWK43OldlkKC7AcQtXiWtK6sBlcOQdDquoAB90xz05aVZWbhJE7A6+VZ3gsSVYhSRO8EiekxUvEYxxtcuD/ADsPzrjzJudl8bqJreN4oif19nKdcvvuTzGVTp+/egrtvxpby2LI9moa8peT3gid4ljqADpprWf3m9q5LEsR3ZYkmN9zrzNS1wgA0iuhW0QqmEfHOPKMZhLqNay2TcJKEXIlYGbIsGdYijHC9qLWJtuEu2hcUS2Q6MOYBImfDwrLPYU0lxrZORmWd8pK7eRpTT4scUrRoyXC3OvazwcQvf2tweTt+tdXFxOnkG74S26qU5Tm1mTGw6V4/D7REGfj+6hnh91rcsu+/Ua70b9l71vEW8xUZ1MMPwNGSLxx5NnJh86GbI4VVA7iLQU5V2GgneOVUfGOCJaw9u7mYm4wMGIBYFj48qJuPqFvsBtP5Co3bi0FwGFI3zp/9bn8qcJfaP6dM+gAuPFQ7pJIFTgBMio4E3fSuuiQ5bwx5n5yfhFGfZbhIezmJZYeABEaBTzHjQzNad9H2EzYPM673GK+K6CfvBh6VLPJQhY4dg1xpFsd4zJ2GkVX2+IkkQunPXXroaOu23AUu2ViQwbQhgv2W3J0jY+lAljsZiiwDNktTrdZWIC8jpvv5eNQg+atIs3FdhBYwYdQ0sQ2vL9KU3CViJYfd/SirhvARZtJbD5sojMRudyY5ak0+eG+IqXyxHoxjtBw9Uvsok7ak66gHp41WYnCQsjcUc/SDwh7Vxbwgo8KSNw45b7EAfA0J3tRXfjanBNEJaZXYcE+BiYOxBEj5VMsED3lynqp0nx1qw7R8NNuzgr42uWQp/xIARPjDH7tV9q5ProacHYmFXBMKty3mkzJBEDcenSKt14QvWPSmOwfDy9l8usXPX3Vj86JH4XcB2rlySSk1ZaNUDeM4BKMATMGNB0rPvZzGseRg/A6fhW12MM/2hWUYtfZ37qfsuw+BNUwNO0ZyfhS3Aytr5nSOYGvxFWFhpjWDy8auuyuBW9iGtuJV7Dg9YLIJ8/0ofS2Udrb+8jFT5qSD8xVk/tRNrVl5wS0HcoWykiQImSNxv019DRAOFf3vl/+qFuC3cuItE75wv3u7+daZ/4kmCCRUM7qRXErRQPwmQALhH+X99CfFsL7K86N3gIMxG6jWJ2/StXt8I0GutZz9INn2eLIGncUz5yJ+VGCX2/4GWNIpRiI2MjkeVM2saZOtMXbLnoJ6RBjmDsfLSoNmZPnXS2yKQUcEtZ76qDBadYnYFtvSiW9wYndx9399C/ZK9lxmHPV4+8Cv4tWothpM1z55VJFsUU0Y3ZuwSfE/MzUxcZ6edQ8da9nduoNclxl35KxEx6VDu3Dvv8AEV0ciNFoeJaxT+E/nbiINMxj+NaHrSM2oq+7LWn+s2tdiW9ADPx29aTlpjS2i/bgf9//AE/vryiG9bEzXlclnRxB9UI2C+On61M4dxC7ZzC2QvMwEM6eIq+PZplBYlI0jU/pUXCcM9oDEKw11iCPTlRN6+3RCKx39Ur/ANFfi7zOUd2lmUFtBqYGunrQ/wAY4peu2zad81pGlVyp3cvdEMBOxO550QYyyUbKd10020qJZ7G4i9bzobcOCygsZ12+zv60lKMWmyrWgNTam8EMzMaebCkFgWBYEhlOUCQYMgePjXvDbcFuRB/SRv5V2ogPFYBnf+Na0X6MeNubgsOV9lbss4WFBPeUbxJ98mgJsMbrKikySAI6nQUa8O4BfsXA+ZFTKUYgljlMRCgd45gulYyuFqMhq9tGjYfEYe8CLiW2nTKyq3d8c2gBj1iqPhy23xr2Jd8PZl7aHvA3FKh1Jkl0ts4gHm0fYEJfGrh8K5T2i3GaFa4ihGuPCrmOsKNz4KTTWH9nZxNpLNyfZYUjMiBsxuujF2dtJb2RbN4mqUkqRO7Pe2XHHsXslpV9xWIidSSOojah5+1mI/ZT7p/5VYYrgl+7dZ37w2UnJOXlMDxJjxpu52du6Qo+K150/hbvR0JOgc7Sccu37JS4EgEMMqkGRMSSxEa0L2boK6iD16/oaNOM9mr3sXJtjKoLnvDZQW01nlsKEFtJGbWQPd0geHhXX47i41ExPsVxHtDcfDphHS37K2VKtlb2gy882aNiRttVXaMGDPgRzFXuC7OYjEIXtWs4mJD211ABiGYciKqVsFWZSQCrFWVvssDDAEeI5GnDjbS/oPoJuyHHnwxfIFYXMvvToVzRAEEe9z6UV/yvublEiOrUC8HsO10KtsktoNdSd+Z050YfyfvZfc157VHPCHK5GodDl7trc5WkP+ZqBOM3vaX7lwgAu2YgbDbnReOzd2NbTH+POhnj3Cbtm4uZCgaYJGhiPwkUYOCloJ9DfD+KXMK/trYVnylQGkrDQORB0j5VV8SxL3rz3WVVuOQzKshZIAJEknlO/Opy2HYqAJZiFVRuSdAP460ji3Bb1oqbltkze6WGhI3Hwq8uKn+tGF0RcNiCty28e46sdeakEemlavY7Q3G+wv8Aq/XWsoTDgd6CCNYG0+oo+4bhcQbauqkh1DDSRBAIip54xdORqJb3O0V4SQlv1Df8qBO1uNe9fFxwoYoFhQQO6SRuTr3qKLuCxOv82T/lPw96hbtJgrqZWe2U1ME7E7x8qnh4KWhz6KQDQyBUDDrqfOrZrYIzDY6j8xVZaGp8CfxrsZNE/Alluo67oysOkqQR+FGrdtL8H+bs/B/+dCnCMK164qW1zMZMSBsJOpIG1EZ7K4kg/wA3H+a3/wA65s/C1yKQugLxdzNduPzZ2YxtLEk/jTd/3TUjiuDexee3cGVhEiQdwCNQSNiKZGHa4VRACzmFGZRJPiTAHmasmmrRhncPECrjg3EGsXC6KjHLHeBIA0JiCNdBVZh7ZjlI3BIq04Nwa/eBe3bLpmykgoBIAP2mE7jbrSyNKDsI9l9/Ka6fsWfuv/yryvG7OYjnb9MyfrXVx3j/AKi2wv7RcRa3aEKTy036A1D7Io7zeuzJWFB07skz8qqMd2pe4wBsroRzY7VJPa28SCLNsQuX7Ubz1p5I8k6J4+UVXo7jw/nm8/yFE3AzGHtD+4KCcdxB7hD5VkqGIEgT4SfzpFjtpiLahBbtQgAGZXzevfH4VKcW4pIsVGTVgdwSCR1EgnzqAbYRyB5j10P4VYfWjcd3gAuxYhfdBYyYkmNZqDjUOYNsBpHgSI9dz616ydxTOX2WHZ4ZsXYUf2in0Xvn5Ka1fHXkRHe7AtqpZpBIygSdBvWQcE4mcPeF5VVmAMBpjUROngT8aueKdvblyzcttatL7RGScx0zAj7WnOvP8qEp5FXRaDpAjavF2a5orsxYlRlMkyYjYa1Pw+Pe2wcO+hUt3nhgpzZWg6jfTxNDxxBGg18eVSMKzEgPJU7jUA+vKuu10To+guH4otattcAV2RWZRqAxAJHpNPm8KA8P24aP6BdtszfpUq126Mx7Bfvn/jXj/DP+F7QScauxh7+n9U/+xqxnDtK1oOJ7c7qcOpGxl9CDuPdrO1MM4UQJMDeBOmvPTnXf4UXFNMlkNO+j7TBjTX2j/iB+AFAnbjA+yx13SBci6BGnf97T/GrfGrXs72ufCWfZexD94vOfLGaNIynpPrVV2u7SfXGtFrItlJEh80q0aEFREEfM0oRlHPJ+nYf+SLhMY1tkdDBUhgNeWseu1bRauZgCDoQCPI6isNsEEwyn+OtaBwrtcEtW7fsicihZzb5QBtl02o83G5pNBANAPGhf6RrZ+qBoBy3FJPQGVn1JA9aS3bNf7E+PfH6VWce7WresXLXsSM6wDmBgjVTEa6gVyYcc45E69mpdFH2fg4nDydrgPqNR86MfpEw3tMEze8bTrc9Jyt/pcn0rPeH4nIyP+wwb7pBj5UXY7tvbe1cttYYq6lT3hswIPLxrs8mMvkjJejMemgGtH+AdfWta7GY8Pg7XVB7M+a6D5QfWsfwzaQdSNP30W9kOPjDrcQqWDMGEGIMQdx4D4Vvy8bnj12jMXTNMmaDPpPuRasR/aEn7pH51JTtih/qm+8v6VQdr+PribSoLZXK+aSQZEMCNvEfCuLxsc1kTaNyugatwAYMA68jr4TtVXhj3m8zp61ZJtFVlj3j5n8a9dkkGH0eAfXdtrTn5oJ+daj7URWQ9lOKDD3zcZS4NspAIGrMpnX/D86Mv5ZWz/Uv8Vry/MhKWS0vRWPQM/SJhj9cDKIW4g1MQWWVIA6xl+IofTDspVp5jf/uaJ+1/HLeItKgturqwZWJUidiDz1B5cwKo8LdDCPCu3xreNKXaJytMi2bXJtGX18wR56Ufdg0CYZiPt3GaOkBVj/T86CLrGZJmZMnfx1oi7LdoEsWWR1ckuWBUKRBCjmRzBrHmRcsVIcew5DTrXVRfyvtc7d34J/yrq8n4Jfw3xKd8E+5UAdSyf8ppBsSQohidBDA6/Grix2ew6MzuqvMRI0A8jtVhYv4e3rCJHgJrreePSCp/gNFSuVWEFREdNT+tV1rgGIukutslWMg5k1G0wWnlUzjvEFOIZwSVMbKT01PTWfHQ1bcB7R21RbTBgVBEx3Zk/n+Ioc5JWkVaBjHcHv2F9o9sqswSSpGu3ukxtXY22ypmKMRGwgnx0mj/ABeLw9+2bdwqUeBEkGdGBkaggifSgfHdobdsm2A5I0JECOo/jSrYvJk1RjhF9lTwrBPfYraQtCyRpIBMCdakY7sxigs+wJA1Pu7c+dEnZfjGGt+0ZMgDkFzID6CAI3jfSI1NF1vGqyhlZWB213rGXyJKdpAoaoxD6nqrqJBEkaeXlzFWHDeHPcuZbalyBmIAAgaA6T1I+VP8ZwyWbhsprlYkHnl1Ag78/lV/9HQAuXmOhyhZ294zHyFdM8q+JzRlxqVDK8DxAH9C/wADXq8Gvj+pf7rVodvFW9BnEnpJ89qce/bA9/zgfmSK4Pnl/CnEzTEcIv8A9jc9EJ/KqLFI1q9DqUOhIIjfwNbJexVtRLXFA5Hzj9aA+33s3u2rlshjlKv5qQVI6jvET4Vfx87c6ZmcbWgbe1cvMVtqWbcBQSco30HKa9fgWIjWzdJ6ezc/lRR9H+FAv3Lh0KplG594yfLRKObmLtgxn1G/5jejP5HGf1CMHWzFLF5svvGNoGrjwk6irXhAdtFDtlGu5PhJivO1HDUt4y8EnIx9oMp07/eOo8c0VN7DcVGHut7Q9x4BEgsMswZ9TpXTPJyx2jMYux25g7gH9HcnwR/0quxGAvH+rf7rfpWq2cYjrmVu7OnXSlNeQfa38+fOeVcH+Q0+ilGM4fTMp5GD1B2On5VJXBu6yqsRtoCfwq049wpxi7htoWS5/OAgd2W94SdJzSY32op+j0hbdxbrZP53zPuifADSK7MuaPxqS7Jxi0zMDYZHIYFTvDAgwecHyqTg7p9oqgTmMCN/hRd9J+HUtZvIQwhkY8xEMvp79DPZ5D9bw56XUk9FkZmJ5ACt48nPHyFWyxbC3Ngj/dP6VAx2FuBZZGA6kEDpvFbKyrp3xPqR8QPxiqLttaBwV/vjMApA6w66ef6GuPH5FzSr2UlHRlibVW2R3m8z+NWdsEiq4oRdYdfzAM/OvTZAsOHIWuQATofdBJ5fmauhhnH2H+6atPoswGZ79wkAAKgPixzMI35J8aO8o6+Wtef5OfjOisFoyLHWHIPcb7pqtthrbDMCPMEaHTnW3Mqkbgjx9NI+PwoS+knh6HDpfkSj5d91cwQPIifQ0YPJuSVdhKOgPurmUwNtutIwFklQdaVwoNcZVVpJnfKqgAEkktAAABJJIrROzjk4dR+x3NNjl2I6ggjXzro8rJxjZiC2AXsjXVqPtP4NdXD/AJH4VKa/gWaAWMc9td6ZPDWYzv4Hf4HeI+VWymCNBE6nny5Rry504BO5ETI0PLTmK5ubHbB3/wAEIB1ECSFPPmTG4nSlHs7mBGmkddfHz1oiXQzAn1EnodPCk3A2yEDXUA/GOmtP5GFyB7+TRXvAtrqNfwg1GxnY1XJOU97TQ66HTc+AHWiT6o7jVnTaBI5bxljnUuxadV7zyI5wNfCPE0fJJexAb/IaypkBm0/an+P3VbWuDbZe7A02I5yD0GlX2Q8o0kDQCZ39aTZViTnWNPCJ5ka0nkk3sVA83Z8O2Z0U77T5mQKewnBxbnJb66KIk85ogFsKfs68wOXX91esgO5I1/gjxp8pdWaoHX4Y2aQCBPUT606mAuTAXwEkHpz+NXn1ZQSdfDlp49aQbc78tv4nlSbYqZU3cA/MEk8gNQeoNRb3AUYjOoY7n3Wj0B6a0QLhgoPTwkfnrSzYSJOigdT8TQm17CiiHCkUD2a5d+gAHKm24ZLE6+AkGPXXxogs20MkGfXTx060o2ZG0676bEzGtFt9sVfoNYjghYy1sagx7p0+B5GPSow7Oop9zXr4cz/HWi0WNomPE6ny9KWbRE6HzkH8aOUkHFg1/wCOfmsDTQEgSOcCuPDXVQwd1geMDp+fwoje2B1/eaTcsg7wQd+lLm0PaBm5gL7CJGnMklt9TsZ+VOYLh9y3mJ1za6aRAhduk/OiX6tAmB+NIZdNRTeWVBylVFJicFdIjugMsHUjQz4aCoF/hF0bBT4xJHrOm1Fa2tfE6fxpS8oEzHSlHI10CckD6X75thbgzQdCB9nn5jT+NqXj2z2yGslwdCuxjkSZ3npV0conTlHlSS5j+PjT+TdhbMtXsndDkst0iTAzSPDXnTb9kMTmORY7xgkgjIYjqQR3tPKtVcSsZf8Av41Hd8ogAz1A+VW/y8guP4UPBcBew9oW8ob7Ugfa0mTOu21WQNw+8vLbWPlU8P1gaya9FwHmNBp08ajLI5O2NWQrBfQRzmdSddvT99UnbDDXb1n2aI0lg86EDKYg89m0gHaiUtGpgjroD5RTRxPLLHQn91EMvF2hN/0zDh/AMUrFmRssARqJEztzHdoy4FxC8t3J7IpbykZmDFnI2mO6BvpHrNEC3JOo1Hwr03BoSNeo/SqS8hz7CLoQ15thOh6SfX4cq6m2vpzJrqlf4Pkj0YnfeRXi4rWAPWurqwMc9gGMmlraykkchzmurqywFWszDUjoK8WZA0rq6s3Qh8SvPTy1rwjNpNdXVuxoWWMR86dXz1rq6tGWzgSAaWtvN0iK6uoXYWxvLHOm8Rbk69Ijl5xXtdWW9BYxctEbQPIaVItIY1Pwrq6hbYjklec15JJ3NdXUBY8UMb02DoJ2rq6m2as9fCZhozL5UoYXL7zMw8Y5c66upy6MnhaDoa4jlPyE11dSQ7YjEqN9yajJbnT511dWX2Zt2PMTFcokCa6urQ2RL9zKdAINKDAxpFdXVlbMimtjQRXOgA2r2urUUhoRbWlJZnnHlpXtdQkjSQj2Hj8a6urqKG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12" name="Picture 8" descr="https://encrypted-tbn2.gstatic.com/images?q=tbn:ANd9GcQYfsyNGop0LayMkQoWC3Ukn3webntmfRuSuiCJiQodl4dX9Qq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819309"/>
            <a:ext cx="2743200" cy="18100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809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82562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Question:</a:t>
            </a:r>
            <a:b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there Alzheimer Disease in the Amish?</a:t>
            </a:r>
            <a:endParaRPr lang="en-US" sz="31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524000"/>
            <a:ext cx="11201400" cy="4343400"/>
          </a:xfrm>
        </p:spPr>
        <p:txBody>
          <a:bodyPr>
            <a:noAutofit/>
          </a:bodyPr>
          <a:lstStyle/>
          <a:p>
            <a:r>
              <a:rPr lang="en-US" sz="2800" dirty="0"/>
              <a:t>Johnson et al., </a:t>
            </a:r>
            <a:r>
              <a:rPr lang="en-US" sz="2800" i="1" dirty="0"/>
              <a:t>Int. J. Epi. </a:t>
            </a:r>
            <a:r>
              <a:rPr lang="en-US" sz="2800" i="1" dirty="0" smtClean="0"/>
              <a:t>1997</a:t>
            </a:r>
            <a:endParaRPr lang="en-US" sz="2800" dirty="0"/>
          </a:p>
          <a:p>
            <a:pPr lvl="1"/>
            <a:r>
              <a:rPr lang="en-US" sz="2400" dirty="0" smtClean="0"/>
              <a:t>Cognitive </a:t>
            </a:r>
            <a:r>
              <a:rPr lang="en-US" sz="2400" dirty="0"/>
              <a:t>impairment somewhat lower in frequency in the Amish than in general population.</a:t>
            </a:r>
          </a:p>
          <a:p>
            <a:r>
              <a:rPr lang="en-US" sz="2800" dirty="0" smtClean="0"/>
              <a:t>Pericak-Vance </a:t>
            </a:r>
            <a:r>
              <a:rPr lang="en-US" sz="2800" dirty="0"/>
              <a:t>et al., </a:t>
            </a:r>
            <a:r>
              <a:rPr lang="en-US" sz="2800" i="1" dirty="0"/>
              <a:t>Ann. </a:t>
            </a:r>
            <a:r>
              <a:rPr lang="en-US" sz="2800" i="1" dirty="0" err="1"/>
              <a:t>Neurol</a:t>
            </a:r>
            <a:r>
              <a:rPr lang="en-US" sz="2800" i="1" dirty="0"/>
              <a:t>, </a:t>
            </a:r>
            <a:r>
              <a:rPr lang="en-US" sz="2800" i="1" dirty="0" smtClean="0"/>
              <a:t>1996</a:t>
            </a:r>
            <a:endParaRPr lang="en-US" sz="2800" dirty="0"/>
          </a:p>
          <a:p>
            <a:pPr lvl="1"/>
            <a:r>
              <a:rPr lang="en-US" sz="2400" dirty="0" smtClean="0"/>
              <a:t>Virtually </a:t>
            </a:r>
            <a:r>
              <a:rPr lang="en-US" sz="2400" dirty="0"/>
              <a:t>no APOE-4 allele in the </a:t>
            </a:r>
            <a:r>
              <a:rPr lang="en-US" sz="2400" dirty="0" smtClean="0"/>
              <a:t>Adams County, Indiana Amish community.</a:t>
            </a:r>
          </a:p>
          <a:p>
            <a:pPr lvl="1"/>
            <a:r>
              <a:rPr lang="en-US" sz="2400" dirty="0" smtClean="0"/>
              <a:t>However, evidence </a:t>
            </a:r>
            <a:r>
              <a:rPr lang="en-US" sz="2400" dirty="0"/>
              <a:t>of familial clustering </a:t>
            </a:r>
            <a:r>
              <a:rPr lang="en-US" sz="2400" dirty="0" smtClean="0"/>
              <a:t>of AD in Adams County</a:t>
            </a:r>
          </a:p>
          <a:p>
            <a:r>
              <a:rPr lang="en-US" dirty="0" smtClean="0"/>
              <a:t>These results suggested that examining Alzheimer disease in the Amish might be fruitful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60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</TotalTime>
  <Words>1384</Words>
  <Application>Microsoft Office PowerPoint</Application>
  <PresentationFormat>Widescreen</PresentationFormat>
  <Paragraphs>365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宋体</vt:lpstr>
      <vt:lpstr>Arial</vt:lpstr>
      <vt:lpstr>Calibri</vt:lpstr>
      <vt:lpstr>等线</vt:lpstr>
      <vt:lpstr>Helvetica</vt:lpstr>
      <vt:lpstr>Times New Roman</vt:lpstr>
      <vt:lpstr>Wingdings</vt:lpstr>
      <vt:lpstr>Office Theme</vt:lpstr>
      <vt:lpstr>PowerPoint Presentation</vt:lpstr>
      <vt:lpstr>APOE in Alzheimer Disease</vt:lpstr>
      <vt:lpstr>Alzheimer Disease Genetics 2019</vt:lpstr>
      <vt:lpstr>The Amish</vt:lpstr>
      <vt:lpstr>The Amish</vt:lpstr>
      <vt:lpstr>U.S. Amish Population Origins</vt:lpstr>
      <vt:lpstr>U.S. Amish Population Origins</vt:lpstr>
      <vt:lpstr>Ascertainment in the Amish</vt:lpstr>
      <vt:lpstr>Question: Is there Alzheimer Disease in the Amish?</vt:lpstr>
      <vt:lpstr>Question: Is the APOE-4 Allele Absent in All Amish?</vt:lpstr>
      <vt:lpstr>Question: Is the Genetic Architecture of Alzheimer Disease the Same in the Amish?</vt:lpstr>
      <vt:lpstr>Genetic Architecture of Known Alzheimer Loci in the Amish</vt:lpstr>
      <vt:lpstr>Question: Are there Novel Loci for Alzheimer Disease in the Amish GWAS (N=798; 109 affected)</vt:lpstr>
      <vt:lpstr>5,444 person, 13-generation family</vt:lpstr>
      <vt:lpstr>Amish Alzheimer Disease Genetic Linkage Peaks</vt:lpstr>
      <vt:lpstr>Amish Alzheimer Disease Genetic Study Status as of 2013</vt:lpstr>
      <vt:lpstr>Reimagining the Amish Alzheimer Study</vt:lpstr>
      <vt:lpstr>Identifying Protective Genetic Variants for Alzheimer Disease in the Amish</vt:lpstr>
      <vt:lpstr>Amish Protective Variants Project Progress 10/31/2019</vt:lpstr>
      <vt:lpstr>Question: Is Educational Attainment Protective in the Amish?</vt:lpstr>
      <vt:lpstr>Risk of Cognitive Impairment by Education</vt:lpstr>
      <vt:lpstr>Next Steps</vt:lpstr>
      <vt:lpstr>Acknowledgements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Haines</dc:creator>
  <cp:lastModifiedBy>GS Admin</cp:lastModifiedBy>
  <cp:revision>207</cp:revision>
  <dcterms:created xsi:type="dcterms:W3CDTF">2017-05-19T01:12:53Z</dcterms:created>
  <dcterms:modified xsi:type="dcterms:W3CDTF">2019-11-12T13:20:03Z</dcterms:modified>
</cp:coreProperties>
</file>