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0" r:id="rId3"/>
    <p:sldId id="268" r:id="rId4"/>
    <p:sldId id="269" r:id="rId5"/>
    <p:sldId id="270" r:id="rId6"/>
    <p:sldId id="272" r:id="rId7"/>
    <p:sldId id="288" r:id="rId8"/>
    <p:sldId id="307" r:id="rId9"/>
    <p:sldId id="285" r:id="rId10"/>
    <p:sldId id="271" r:id="rId11"/>
    <p:sldId id="308" r:id="rId12"/>
    <p:sldId id="286" r:id="rId13"/>
    <p:sldId id="300" r:id="rId14"/>
    <p:sldId id="278" r:id="rId15"/>
    <p:sldId id="287" r:id="rId16"/>
    <p:sldId id="276" r:id="rId17"/>
    <p:sldId id="296" r:id="rId18"/>
    <p:sldId id="289" r:id="rId19"/>
    <p:sldId id="305" r:id="rId20"/>
    <p:sldId id="297" r:id="rId21"/>
    <p:sldId id="298" r:id="rId22"/>
    <p:sldId id="277" r:id="rId23"/>
    <p:sldId id="293" r:id="rId24"/>
    <p:sldId id="292" r:id="rId25"/>
    <p:sldId id="266" r:id="rId26"/>
    <p:sldId id="295" r:id="rId27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833" autoAdjust="0"/>
  </p:normalViewPr>
  <p:slideViewPr>
    <p:cSldViewPr snapToGrid="0">
      <p:cViewPr varScale="1">
        <p:scale>
          <a:sx n="66" d="100"/>
          <a:sy n="66" d="100"/>
        </p:scale>
        <p:origin x="1053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66434"/>
          </a:xfrm>
          <a:prstGeom prst="rect">
            <a:avLst/>
          </a:prstGeom>
        </p:spPr>
        <p:txBody>
          <a:bodyPr vert="horz" lIns="91406" tIns="45702" rIns="91406" bIns="4570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66434"/>
          </a:xfrm>
          <a:prstGeom prst="rect">
            <a:avLst/>
          </a:prstGeom>
        </p:spPr>
        <p:txBody>
          <a:bodyPr vert="horz" lIns="91406" tIns="45702" rIns="91406" bIns="45702" rtlCol="0"/>
          <a:lstStyle>
            <a:lvl1pPr algn="r">
              <a:defRPr sz="1200"/>
            </a:lvl1pPr>
          </a:lstStyle>
          <a:p>
            <a:fld id="{E28E7609-5A82-45E9-A292-18A1F29581B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6" tIns="45702" rIns="91406" bIns="4570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06" tIns="45702" rIns="91406" bIns="4570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1"/>
            <a:ext cx="2971800" cy="466433"/>
          </a:xfrm>
          <a:prstGeom prst="rect">
            <a:avLst/>
          </a:prstGeom>
        </p:spPr>
        <p:txBody>
          <a:bodyPr vert="horz" lIns="91406" tIns="45702" rIns="91406" bIns="4570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71"/>
            <a:ext cx="2971800" cy="466433"/>
          </a:xfrm>
          <a:prstGeom prst="rect">
            <a:avLst/>
          </a:prstGeom>
        </p:spPr>
        <p:txBody>
          <a:bodyPr vert="horz" lIns="91406" tIns="45702" rIns="91406" bIns="45702" rtlCol="0" anchor="b"/>
          <a:lstStyle>
            <a:lvl1pPr algn="r">
              <a:defRPr sz="1200"/>
            </a:lvl1pPr>
          </a:lstStyle>
          <a:p>
            <a:fld id="{DE709D01-E6A4-49B7-B952-095E3850E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70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24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31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79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03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49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52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48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66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00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78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82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604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749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65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50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the ref pops first</a:t>
            </a:r>
          </a:p>
          <a:p>
            <a:r>
              <a:rPr lang="en-US" dirty="0"/>
              <a:t>Emphasize northern/southern European BEFORE adding in our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64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425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4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77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51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57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format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74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32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5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09D01-E6A4-49B7-B952-095E3850E3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38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B06288-C3BA-400E-87B4-73A71D63E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2810AD7-09C6-4158-B4B0-078D8CCF5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DD4166-C025-4B8E-9C0D-66407D0A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3B95-5564-4469-919C-FEA9DF6ABEF5}" type="datetime1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171F6A-EF35-41AE-A6D2-F59125D86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862A72-144A-4CD2-ACDE-F61D2F29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36C4B-B99A-41AF-A395-380980B15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46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8FA1C5-9E64-42F2-A6FD-473C3FE9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DFAFCAA-F01F-41C2-854E-C83C1CEF2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9CE948-BB55-4FDD-9508-498DC05C4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7A91-6834-4102-AB41-434F1EC36099}" type="datetime1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FDD66B-CB84-4D92-B252-541A6875F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3215A6-D9F9-47DD-8724-1128D42AF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36C4B-B99A-41AF-A395-380980B15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56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9755BE5-B5CD-4AE1-A027-ED73E1DCFA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0B23643-F2FC-4032-8618-0B5FE88AD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1C0BE3-F22A-4991-A543-990C5BB9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812F7-C455-43B2-9C74-95DE7CA073D1}" type="datetime1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6424A2-7DF9-47BB-991C-5A2650EB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18A109-119B-45A9-B63F-1B270368B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36C4B-B99A-41AF-A395-380980B15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6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0677DD-8F12-4C41-91D0-5B1621BF5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11D144-CB68-4EB7-8DCF-0C0947F6E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43F849-4A81-46A9-9334-5F24E8F6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167C-FD4E-4956-A3D1-FC10E6C6D9A1}" type="datetime1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DAE73A-4BA0-486A-B619-F473F5130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1F6963-C26E-43FB-BEF4-656548F04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36C4B-B99A-41AF-A395-380980B15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37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486A67-1B43-422B-87EA-C61634DF7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78F42C-221E-414A-A3AE-7A6897488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A22C86-D9DE-4A44-8C76-660DACEDD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33323-D6B3-47F0-A8AF-644F0131C039}" type="datetime1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D1EEC2-3B5F-4086-85B0-12078F7B2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6F689F-C5E0-4EB2-B9A2-A9A0E29EB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36C4B-B99A-41AF-A395-380980B15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91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81CEC0-2015-49E9-9476-6EFE833AF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ACCB9E-ACD9-41A6-868B-DE63BC351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3FFDFC8-2DB7-4A38-B418-6E71D82B2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D4BB8C-A770-42DF-9AA3-5A4716CEF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890AB-6CAF-4975-A697-BB0BA616AF76}" type="datetime1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955750-532E-4830-B1D5-5C4B52B18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4CC244-0E07-4B3B-9FEA-FD3394CA0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36C4B-B99A-41AF-A395-380980B15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71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6BA37E-8B94-46DF-85F4-A74D0C794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5ADFF2-1925-4DFC-8808-F90C46EDA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F00DEE1-3527-4CFB-8A01-916899F75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915531B-F0E5-4F07-B6F5-9D3C45F641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7243108-067E-4B70-BB79-79624CD519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A1AF71A-BA20-4918-B042-BEF06F4E3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C4B9-6EA9-4A53-ABD7-229C8E0F5FDE}" type="datetime1">
              <a:rPr lang="en-US" smtClean="0"/>
              <a:t>11/13/2019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7419886-06C2-4C8F-AE1B-A0824E30B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37005AB-1225-4381-9914-DB88C4F0F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36C4B-B99A-41AF-A395-380980B15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5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08E62A-AB17-4D2D-B210-F4C6E0EA2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3C27C60-A7D0-4592-A9E8-79B6FD84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1EDC-BAAB-4749-BC3C-056FC0791BC0}" type="datetime1">
              <a:rPr lang="en-US" smtClean="0"/>
              <a:t>11/13/2019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AD8121D-B927-4832-9E3A-4F24ECCA5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40BD59A-0DD5-4A57-97A0-B90BBFB2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36C4B-B99A-41AF-A395-380980B15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1923FB-6263-4019-BDF4-614F36855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C59A-7092-47A7-81B8-9E43B304764C}" type="datetime1">
              <a:rPr lang="en-US" smtClean="0"/>
              <a:t>11/13/2019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DEAE93B-AE74-4BF8-BB12-0955DB74F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6CA4D3-196D-469C-B05C-9EE748468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36C4B-B99A-41AF-A395-380980B15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14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C72152-F1AE-4128-96D8-8E6EA8F46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8861E2-C0E5-49F3-A916-AB7850830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EED1CC4-C741-4AD6-9EBD-F7E8AFAD9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DE9280-E433-4FCF-B792-F15188837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6BFC-A82F-4D57-BCE3-F9EC21EA1A2B}" type="datetime1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A613A7-43A9-4F07-BB14-8D75B47AD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CDC03F-C4BE-4D54-BB92-DBCDBB7E5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36C4B-B99A-41AF-A395-380980B15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8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94A7D-AAAC-4F97-8882-AC8B2A2AC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A130519-418B-4193-806D-EBDD6BDA19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EE813C-944E-4151-8F71-DD819FBBA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EAD40EC-C0E9-4286-B6C5-10DF415C0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D611-1FF6-4F20-AFC6-F0371D6C62BC}" type="datetime1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25ECCA-5F5B-460F-863C-F3802957E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C6DE18-6683-4487-8391-54BB01F1C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36C4B-B99A-41AF-A395-380980B15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379741F-0E51-46E3-96A0-498D71476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236E6C5-4260-42CF-88E2-7B99CD572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DE8282-CC3C-49D1-B5C5-98AE04D567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F9A00-BDB3-4A0C-B25E-A03B2C438866}" type="datetime1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5FBF8C-C996-4776-AE1F-D38AD20347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35636A-FB76-4239-89DC-B4BFD2632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36C4B-B99A-41AF-A395-380980B15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9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8.gif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19.jpe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19.jpeg"/><Relationship Id="rId10" Type="http://schemas.openxmlformats.org/officeDocument/2006/relationships/image" Target="../media/image26.png"/><Relationship Id="rId4" Type="http://schemas.openxmlformats.org/officeDocument/2006/relationships/image" Target="../media/image29.gif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955D2E3-56C3-4941-8538-B5871B3E27A7}"/>
              </a:ext>
            </a:extLst>
          </p:cNvPr>
          <p:cNvSpPr txBox="1"/>
          <p:nvPr/>
        </p:nvSpPr>
        <p:spPr>
          <a:xfrm>
            <a:off x="1251375" y="2568842"/>
            <a:ext cx="95053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Using the Lens of Local Ancestry to Focus Risk in Alzheimer Disease </a:t>
            </a:r>
            <a:endParaRPr lang="en-US" sz="48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HumanGenomeArt2">
            <a:extLst>
              <a:ext uri="{FF2B5EF4-FFF2-40B4-BE49-F238E27FC236}">
                <a16:creationId xmlns:a16="http://schemas.microsoft.com/office/drawing/2014/main" xmlns="" id="{E465B592-280B-450F-91E2-AFCAC1FD3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480" t="15926" r="1853" b="10817"/>
          <a:stretch/>
        </p:blipFill>
        <p:spPr bwMode="auto">
          <a:xfrm>
            <a:off x="0" y="33895"/>
            <a:ext cx="12192000" cy="2417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7029381-ECF9-4599-B06C-60284385CC0F}"/>
              </a:ext>
            </a:extLst>
          </p:cNvPr>
          <p:cNvGrpSpPr/>
          <p:nvPr/>
        </p:nvGrpSpPr>
        <p:grpSpPr>
          <a:xfrm>
            <a:off x="336975" y="5579511"/>
            <a:ext cx="11518049" cy="914400"/>
            <a:chOff x="-1439632" y="5832232"/>
            <a:chExt cx="11518049" cy="914400"/>
          </a:xfrm>
        </p:grpSpPr>
        <p:pic>
          <p:nvPicPr>
            <p:cNvPr id="9" name="Picture 8" descr="um-logo_1">
              <a:extLst>
                <a:ext uri="{FF2B5EF4-FFF2-40B4-BE49-F238E27FC236}">
                  <a16:creationId xmlns:a16="http://schemas.microsoft.com/office/drawing/2014/main" xmlns="" id="{83F5735D-B9FD-48B6-A0B9-A2467A905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1439632" y="6031114"/>
              <a:ext cx="914400" cy="516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 descr="https://upload.wikimedia.org/wikipedia/en/thumb/4/44/UMiamiSeal.svg/1024px-UMiamiSeal.svg.png">
              <a:extLst>
                <a:ext uri="{FF2B5EF4-FFF2-40B4-BE49-F238E27FC236}">
                  <a16:creationId xmlns:a16="http://schemas.microsoft.com/office/drawing/2014/main" xmlns="" id="{46C8E798-43ED-4E8F-9718-F68418D63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4017" y="5832232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D4C91B2A-5847-4095-B4AA-887139B8FA7C}"/>
              </a:ext>
            </a:extLst>
          </p:cNvPr>
          <p:cNvSpPr txBox="1">
            <a:spLocks/>
          </p:cNvSpPr>
          <p:nvPr/>
        </p:nvSpPr>
        <p:spPr>
          <a:xfrm>
            <a:off x="1796624" y="4815173"/>
            <a:ext cx="9144000" cy="10731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Farid Rajabli, PhD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John P. </a:t>
            </a:r>
            <a:r>
              <a:rPr lang="en-US" sz="18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Hussman</a:t>
            </a:r>
            <a:r>
              <a:rPr lang="en-US" sz="18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Institute for Human Genomics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University of Miami</a:t>
            </a:r>
          </a:p>
        </p:txBody>
      </p:sp>
    </p:spTree>
    <p:extLst>
      <p:ext uri="{BB962C8B-B14F-4D97-AF65-F5344CB8AC3E}">
        <p14:creationId xmlns:p14="http://schemas.microsoft.com/office/powerpoint/2010/main" val="357499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0DBC19-A137-4ED5-87FE-B09628EE4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958"/>
            <a:ext cx="12192000" cy="6224042"/>
          </a:xfrm>
          <a:prstGeom prst="rect">
            <a:avLst/>
          </a:prstGeom>
        </p:spPr>
      </p:pic>
      <p:sp>
        <p:nvSpPr>
          <p:cNvPr id="75" name="Rectangle 5">
            <a:extLst>
              <a:ext uri="{FF2B5EF4-FFF2-40B4-BE49-F238E27FC236}">
                <a16:creationId xmlns:a16="http://schemas.microsoft.com/office/drawing/2014/main" xmlns="" id="{877E6310-EBFC-4FFB-B363-251C986E577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35875"/>
            <a:ext cx="12192000" cy="6603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Admixture – Global Ancestry</a:t>
            </a:r>
          </a:p>
        </p:txBody>
      </p:sp>
      <p:sp>
        <p:nvSpPr>
          <p:cNvPr id="76" name="AutoShape 2" descr="Figure 1 Major migrations and diasporas, 1400–1800, that are sources of important admixed populations for admixture mapping.">
            <a:extLst>
              <a:ext uri="{FF2B5EF4-FFF2-40B4-BE49-F238E27FC236}">
                <a16:creationId xmlns:a16="http://schemas.microsoft.com/office/drawing/2014/main" xmlns="" id="{D4B2C1DB-34FB-4488-897E-338391B6C8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0467" y="2271356"/>
            <a:ext cx="304800" cy="322415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4" descr="Image result for DNA">
            <a:extLst>
              <a:ext uri="{FF2B5EF4-FFF2-40B4-BE49-F238E27FC236}">
                <a16:creationId xmlns:a16="http://schemas.microsoft.com/office/drawing/2014/main" xmlns="" id="{2781282D-9CBA-444F-8814-51A8FFEF1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354" y="1373210"/>
            <a:ext cx="1265785" cy="100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xmlns="" id="{54C3A0F3-CE67-416E-873A-074AFDB43B3C}"/>
              </a:ext>
            </a:extLst>
          </p:cNvPr>
          <p:cNvSpPr/>
          <p:nvPr/>
        </p:nvSpPr>
        <p:spPr>
          <a:xfrm>
            <a:off x="4802871" y="954118"/>
            <a:ext cx="1717377" cy="1736329"/>
          </a:xfrm>
          <a:prstGeom prst="ellipse">
            <a:avLst/>
          </a:prstGeom>
          <a:solidFill>
            <a:srgbClr val="00B050">
              <a:alpha val="66000"/>
            </a:srgb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4" descr="Image result for DNA">
            <a:extLst>
              <a:ext uri="{FF2B5EF4-FFF2-40B4-BE49-F238E27FC236}">
                <a16:creationId xmlns:a16="http://schemas.microsoft.com/office/drawing/2014/main" xmlns="" id="{AC34BECD-35E3-42C7-ADE7-63FFBA06C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556" y="1822283"/>
            <a:ext cx="1265784" cy="1004202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xmlns="" id="{994C33C0-2D1C-48A3-B456-CEEE0D44E5E3}"/>
              </a:ext>
            </a:extLst>
          </p:cNvPr>
          <p:cNvSpPr/>
          <p:nvPr/>
        </p:nvSpPr>
        <p:spPr>
          <a:xfrm>
            <a:off x="1160467" y="1403191"/>
            <a:ext cx="1717377" cy="1736329"/>
          </a:xfrm>
          <a:prstGeom prst="ellipse">
            <a:avLst/>
          </a:prstGeom>
          <a:solidFill>
            <a:schemeClr val="accent2">
              <a:lumMod val="75000"/>
              <a:alpha val="85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4" descr="Image result for DNA">
            <a:extLst>
              <a:ext uri="{FF2B5EF4-FFF2-40B4-BE49-F238E27FC236}">
                <a16:creationId xmlns:a16="http://schemas.microsoft.com/office/drawing/2014/main" xmlns="" id="{DF3BAB39-31DD-42A2-917E-5E2043830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134" y="3259661"/>
            <a:ext cx="1269586" cy="95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xmlns="" id="{34A40A7A-AE08-4CE3-8731-FCB2A427EA6A}"/>
              </a:ext>
            </a:extLst>
          </p:cNvPr>
          <p:cNvSpPr/>
          <p:nvPr/>
        </p:nvSpPr>
        <p:spPr>
          <a:xfrm>
            <a:off x="4930848" y="2826485"/>
            <a:ext cx="1717377" cy="1787364"/>
          </a:xfrm>
          <a:prstGeom prst="ellipse">
            <a:avLst/>
          </a:prstGeom>
          <a:solidFill>
            <a:schemeClr val="accent1">
              <a:alpha val="66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7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-0.12786 3.7037E-7 C -0.18515 3.7037E-7 -0.2556 0.01574 -0.2556 0.02893 L -0.2556 0.05787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28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12786 -7.40741E-7 C -0.18515 -7.40741E-7 -0.2556 0.01574 -0.2556 0.02894 L -0.2556 0.05787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28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4.58333E-6 -0.08704 L -0.06993 0.01759 C -0.08451 0.0412 -0.10638 0.05393 -0.1293 0.05393 C -0.15534 0.05393 -0.17631 0.0412 -0.19089 0.01759 L -0.26068 -0.08704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703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2.08333E-7 -0.08704 L -0.06992 0.01759 C -0.08451 0.0412 -0.10638 0.05394 -0.1293 0.05394 C -0.15534 0.05394 -0.1763 0.0412 -0.19089 0.01759 L -0.26068 -0.08704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62D9649F-C51A-4E21-8052-CD6A0A42334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35875"/>
            <a:ext cx="12192000" cy="6603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Admixture – Global Ancestry</a:t>
            </a:r>
          </a:p>
        </p:txBody>
      </p:sp>
      <p:sp>
        <p:nvSpPr>
          <p:cNvPr id="4" name="AutoShape 2" descr="Figure 1 Major migrations and diasporas, 1400–1800, that are sources of important admixed populations for admixture mapping.">
            <a:extLst>
              <a:ext uri="{FF2B5EF4-FFF2-40B4-BE49-F238E27FC236}">
                <a16:creationId xmlns:a16="http://schemas.microsoft.com/office/drawing/2014/main" xmlns="" id="{0E43901C-886E-4AE6-8B9C-BB0DFA92CB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8043" y="1867359"/>
            <a:ext cx="304800" cy="322415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Image result for DNA">
            <a:extLst>
              <a:ext uri="{FF2B5EF4-FFF2-40B4-BE49-F238E27FC236}">
                <a16:creationId xmlns:a16="http://schemas.microsoft.com/office/drawing/2014/main" xmlns="" id="{B347F237-864C-42F2-AB87-6686CD6C8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2" y="1367251"/>
            <a:ext cx="1265785" cy="100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EFF8E16B-4FB2-42D1-818A-5ED3C9EDFE0E}"/>
              </a:ext>
            </a:extLst>
          </p:cNvPr>
          <p:cNvSpPr/>
          <p:nvPr/>
        </p:nvSpPr>
        <p:spPr>
          <a:xfrm>
            <a:off x="1848469" y="948159"/>
            <a:ext cx="1717377" cy="1736329"/>
          </a:xfrm>
          <a:prstGeom prst="ellipse">
            <a:avLst/>
          </a:prstGeom>
          <a:solidFill>
            <a:srgbClr val="00B050">
              <a:alpha val="66000"/>
            </a:srgb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Image result for DNA">
            <a:extLst>
              <a:ext uri="{FF2B5EF4-FFF2-40B4-BE49-F238E27FC236}">
                <a16:creationId xmlns:a16="http://schemas.microsoft.com/office/drawing/2014/main" xmlns="" id="{B8FDA0FA-565E-47FB-B371-E41B62AB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32" y="1418286"/>
            <a:ext cx="1265784" cy="1004202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10890272-0507-4852-B86C-68584F9F800E}"/>
              </a:ext>
            </a:extLst>
          </p:cNvPr>
          <p:cNvSpPr/>
          <p:nvPr/>
        </p:nvSpPr>
        <p:spPr>
          <a:xfrm>
            <a:off x="1268043" y="999194"/>
            <a:ext cx="1717377" cy="1736329"/>
          </a:xfrm>
          <a:prstGeom prst="ellipse">
            <a:avLst/>
          </a:prstGeom>
          <a:solidFill>
            <a:schemeClr val="accent2">
              <a:lumMod val="75000"/>
              <a:alpha val="85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4" descr="Image result for DNA">
            <a:extLst>
              <a:ext uri="{FF2B5EF4-FFF2-40B4-BE49-F238E27FC236}">
                <a16:creationId xmlns:a16="http://schemas.microsoft.com/office/drawing/2014/main" xmlns="" id="{CBC9F07C-6D38-4FDD-9F73-D108BFBE5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637" y="2031189"/>
            <a:ext cx="1476495" cy="110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36829FF1-CA3A-456C-961F-8202F02E829B}"/>
              </a:ext>
            </a:extLst>
          </p:cNvPr>
          <p:cNvSpPr/>
          <p:nvPr/>
        </p:nvSpPr>
        <p:spPr>
          <a:xfrm>
            <a:off x="1756932" y="1608771"/>
            <a:ext cx="1717377" cy="1787364"/>
          </a:xfrm>
          <a:prstGeom prst="ellipse">
            <a:avLst/>
          </a:prstGeom>
          <a:solidFill>
            <a:schemeClr val="accent1">
              <a:alpha val="66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1CE14AD-099C-4C77-B3AF-0A3F4D63B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96135"/>
            <a:ext cx="6390512" cy="1663708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BA488DA-E033-40AA-A494-C2D8D5880F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4150" y="1190625"/>
            <a:ext cx="56578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8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9EE9CE7A-B472-440A-AAB7-6CFD63A569C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35875"/>
            <a:ext cx="12192000" cy="6603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Admixture – Global Ancestry</a:t>
            </a:r>
          </a:p>
        </p:txBody>
      </p:sp>
      <p:sp>
        <p:nvSpPr>
          <p:cNvPr id="14" name="AutoShape 2" descr="Figure 1 Major migrations and diasporas, 1400–1800, that are sources of important admixed populations for admixture mapping.">
            <a:extLst>
              <a:ext uri="{FF2B5EF4-FFF2-40B4-BE49-F238E27FC236}">
                <a16:creationId xmlns:a16="http://schemas.microsoft.com/office/drawing/2014/main" xmlns="" id="{331351E4-62E5-47EF-AD5A-2FA50FED1A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8043" y="1867359"/>
            <a:ext cx="304800" cy="322415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 descr="Image result for DNA">
            <a:extLst>
              <a:ext uri="{FF2B5EF4-FFF2-40B4-BE49-F238E27FC236}">
                <a16:creationId xmlns:a16="http://schemas.microsoft.com/office/drawing/2014/main" xmlns="" id="{70D51EFD-B74F-4B46-BECC-8E5B95CCF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2" y="1367251"/>
            <a:ext cx="1265785" cy="100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C652D05-BECA-4B82-961D-4A7EC45F81FB}"/>
              </a:ext>
            </a:extLst>
          </p:cNvPr>
          <p:cNvSpPr/>
          <p:nvPr/>
        </p:nvSpPr>
        <p:spPr>
          <a:xfrm>
            <a:off x="1848469" y="948159"/>
            <a:ext cx="1717377" cy="1736329"/>
          </a:xfrm>
          <a:prstGeom prst="ellipse">
            <a:avLst/>
          </a:prstGeom>
          <a:solidFill>
            <a:srgbClr val="00B050">
              <a:alpha val="66000"/>
            </a:srgb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 descr="Image result for DNA">
            <a:extLst>
              <a:ext uri="{FF2B5EF4-FFF2-40B4-BE49-F238E27FC236}">
                <a16:creationId xmlns:a16="http://schemas.microsoft.com/office/drawing/2014/main" xmlns="" id="{07F2C862-75CB-4B70-90E2-BCEB0C4FB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32" y="1418286"/>
            <a:ext cx="1265784" cy="1004202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FBE436E-0619-4E50-8283-EA7C8EB1004F}"/>
              </a:ext>
            </a:extLst>
          </p:cNvPr>
          <p:cNvSpPr/>
          <p:nvPr/>
        </p:nvSpPr>
        <p:spPr>
          <a:xfrm>
            <a:off x="1268043" y="999194"/>
            <a:ext cx="1717377" cy="1736329"/>
          </a:xfrm>
          <a:prstGeom prst="ellipse">
            <a:avLst/>
          </a:prstGeom>
          <a:solidFill>
            <a:schemeClr val="accent2">
              <a:lumMod val="75000"/>
              <a:alpha val="85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4" descr="Image result for DNA">
            <a:extLst>
              <a:ext uri="{FF2B5EF4-FFF2-40B4-BE49-F238E27FC236}">
                <a16:creationId xmlns:a16="http://schemas.microsoft.com/office/drawing/2014/main" xmlns="" id="{12740A6E-4B84-4139-B931-428BFE541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637" y="2031189"/>
            <a:ext cx="1476495" cy="110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xmlns="" id="{F1AB818B-1B4C-46A0-BAA2-B825793B8A57}"/>
              </a:ext>
            </a:extLst>
          </p:cNvPr>
          <p:cNvSpPr/>
          <p:nvPr/>
        </p:nvSpPr>
        <p:spPr>
          <a:xfrm>
            <a:off x="1756932" y="1608771"/>
            <a:ext cx="1717377" cy="1787364"/>
          </a:xfrm>
          <a:prstGeom prst="ellipse">
            <a:avLst/>
          </a:prstGeom>
          <a:solidFill>
            <a:schemeClr val="accent1">
              <a:alpha val="66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FB9C679-CC18-491D-87AB-72C41BE3DC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96135"/>
            <a:ext cx="6390512" cy="1663708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8D2FFF0-FF49-43F4-948F-17F04BF24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48" y="5121677"/>
            <a:ext cx="1814343" cy="1609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49F2E3E-7755-4CC1-80EC-68978AB42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0630" y="5126702"/>
            <a:ext cx="1371600" cy="1609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D2D2C46-9103-4C4E-B226-E4455E2605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3969" y="5131727"/>
            <a:ext cx="1395095" cy="1609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3BF93C7-AD1F-495A-B174-F2DCA4458C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0804" y="5136752"/>
            <a:ext cx="1381125" cy="1609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698964-C9C6-4638-A481-047A148246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392" y="1198392"/>
            <a:ext cx="5659608" cy="56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8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B4D6030-6C9B-4663-8CF6-3AE6B48BB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152" y="1098771"/>
            <a:ext cx="5756848" cy="5759229"/>
          </a:xfrm>
          <a:prstGeom prst="rect">
            <a:avLst/>
          </a:prstGeom>
        </p:spPr>
      </p:pic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161CA338-266D-4688-9548-934E562DD8A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35875"/>
            <a:ext cx="12192000" cy="6603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Admixture – Global Ancestry</a:t>
            </a:r>
          </a:p>
        </p:txBody>
      </p:sp>
      <p:sp>
        <p:nvSpPr>
          <p:cNvPr id="21" name="AutoShape 2" descr="Figure 1 Major migrations and diasporas, 1400–1800, that are sources of important admixed populations for admixture mapping.">
            <a:extLst>
              <a:ext uri="{FF2B5EF4-FFF2-40B4-BE49-F238E27FC236}">
                <a16:creationId xmlns:a16="http://schemas.microsoft.com/office/drawing/2014/main" xmlns="" id="{1DB75CF9-A0AF-4D95-81B0-54CA796900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8043" y="1867359"/>
            <a:ext cx="304800" cy="322415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 descr="Image result for DNA">
            <a:extLst>
              <a:ext uri="{FF2B5EF4-FFF2-40B4-BE49-F238E27FC236}">
                <a16:creationId xmlns:a16="http://schemas.microsoft.com/office/drawing/2014/main" xmlns="" id="{9106399B-5BF4-477A-98F3-3291CB408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2" y="1367251"/>
            <a:ext cx="1265785" cy="100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xmlns="" id="{D70B704A-0595-4E49-AE4D-6DCBB2A0FC39}"/>
              </a:ext>
            </a:extLst>
          </p:cNvPr>
          <p:cNvSpPr/>
          <p:nvPr/>
        </p:nvSpPr>
        <p:spPr>
          <a:xfrm>
            <a:off x="1848469" y="948159"/>
            <a:ext cx="1717377" cy="1736329"/>
          </a:xfrm>
          <a:prstGeom prst="ellipse">
            <a:avLst/>
          </a:prstGeom>
          <a:solidFill>
            <a:srgbClr val="00B050">
              <a:alpha val="66000"/>
            </a:srgb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" descr="Image result for DNA">
            <a:extLst>
              <a:ext uri="{FF2B5EF4-FFF2-40B4-BE49-F238E27FC236}">
                <a16:creationId xmlns:a16="http://schemas.microsoft.com/office/drawing/2014/main" xmlns="" id="{6B065918-1BF7-4C56-AE0A-8B7C9382C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32" y="1418286"/>
            <a:ext cx="1265784" cy="1004202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xmlns="" id="{73DE13C3-4010-4719-A56D-C29F307AB578}"/>
              </a:ext>
            </a:extLst>
          </p:cNvPr>
          <p:cNvSpPr/>
          <p:nvPr/>
        </p:nvSpPr>
        <p:spPr>
          <a:xfrm>
            <a:off x="1268043" y="999194"/>
            <a:ext cx="1717377" cy="1736329"/>
          </a:xfrm>
          <a:prstGeom prst="ellipse">
            <a:avLst/>
          </a:prstGeom>
          <a:solidFill>
            <a:schemeClr val="accent2">
              <a:lumMod val="75000"/>
              <a:alpha val="85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4" descr="Image result for DNA">
            <a:extLst>
              <a:ext uri="{FF2B5EF4-FFF2-40B4-BE49-F238E27FC236}">
                <a16:creationId xmlns:a16="http://schemas.microsoft.com/office/drawing/2014/main" xmlns="" id="{873259B6-DE41-4B88-9EAB-6BA84696C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637" y="2031189"/>
            <a:ext cx="1476495" cy="110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xmlns="" id="{993707BD-4FB6-46B0-8A5E-46677E4DD29A}"/>
              </a:ext>
            </a:extLst>
          </p:cNvPr>
          <p:cNvSpPr/>
          <p:nvPr/>
        </p:nvSpPr>
        <p:spPr>
          <a:xfrm>
            <a:off x="1756932" y="1608771"/>
            <a:ext cx="1717377" cy="1787364"/>
          </a:xfrm>
          <a:prstGeom prst="ellipse">
            <a:avLst/>
          </a:prstGeom>
          <a:solidFill>
            <a:schemeClr val="accent1">
              <a:alpha val="66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F8068C9-A871-4B3C-874D-9EB05E6E9F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396135"/>
            <a:ext cx="6390512" cy="1663708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2ACCC1B-7476-4797-BC3E-9FA7F09032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48" y="5121677"/>
            <a:ext cx="1814343" cy="1609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08C4A47-4B3D-48C6-98D8-1542CEF9BF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0630" y="5126702"/>
            <a:ext cx="1371600" cy="1609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6E0A7B5-2727-4E91-B8B4-F52DC15FE5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3969" y="5131727"/>
            <a:ext cx="1395095" cy="1609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C90C848-FA9E-490F-BFD3-772BF72279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0804" y="5136752"/>
            <a:ext cx="1381125" cy="1609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34E517D-288B-4EA3-99E9-57F7D6AA1E12}"/>
              </a:ext>
            </a:extLst>
          </p:cNvPr>
          <p:cNvSpPr/>
          <p:nvPr/>
        </p:nvSpPr>
        <p:spPr>
          <a:xfrm>
            <a:off x="537882" y="3396135"/>
            <a:ext cx="1452748" cy="163675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D56F7B7-F600-44F4-B8D4-64435C29D618}"/>
              </a:ext>
            </a:extLst>
          </p:cNvPr>
          <p:cNvSpPr/>
          <p:nvPr/>
        </p:nvSpPr>
        <p:spPr>
          <a:xfrm>
            <a:off x="3473968" y="3388044"/>
            <a:ext cx="2916543" cy="163675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7489DC6-230D-4E35-95BE-DCAEE2E1C7AA}"/>
              </a:ext>
            </a:extLst>
          </p:cNvPr>
          <p:cNvSpPr/>
          <p:nvPr/>
        </p:nvSpPr>
        <p:spPr>
          <a:xfrm>
            <a:off x="1927400" y="5115277"/>
            <a:ext cx="3014063" cy="167351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6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4BE857B3-BCB4-4504-895F-88752D7263C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03"/>
            <a:ext cx="12192000" cy="624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Admixture – Local Ancestry</a:t>
            </a:r>
          </a:p>
        </p:txBody>
      </p:sp>
      <p:pic>
        <p:nvPicPr>
          <p:cNvPr id="9" name="Picture 4" descr="Image result for DNA">
            <a:extLst>
              <a:ext uri="{FF2B5EF4-FFF2-40B4-BE49-F238E27FC236}">
                <a16:creationId xmlns:a16="http://schemas.microsoft.com/office/drawing/2014/main" xmlns="" id="{851AEABA-4CB5-457D-BF9C-735C4BCC6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06" y="1521264"/>
            <a:ext cx="1901616" cy="15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A187E761-DEE3-4ED9-9549-D10A651C6CEB}"/>
              </a:ext>
            </a:extLst>
          </p:cNvPr>
          <p:cNvSpPr/>
          <p:nvPr/>
        </p:nvSpPr>
        <p:spPr>
          <a:xfrm>
            <a:off x="1547079" y="907498"/>
            <a:ext cx="2580052" cy="2521502"/>
          </a:xfrm>
          <a:prstGeom prst="ellipse">
            <a:avLst/>
          </a:prstGeom>
          <a:solidFill>
            <a:srgbClr val="00B050">
              <a:alpha val="66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Image result for DNA">
            <a:extLst>
              <a:ext uri="{FF2B5EF4-FFF2-40B4-BE49-F238E27FC236}">
                <a16:creationId xmlns:a16="http://schemas.microsoft.com/office/drawing/2014/main" xmlns="" id="{A4382C70-CC4B-44C6-93CF-B777CDE2B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66" y="4394112"/>
            <a:ext cx="1901615" cy="150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6CE4B5F-676D-4741-BD2D-33AAAB0BF369}"/>
              </a:ext>
            </a:extLst>
          </p:cNvPr>
          <p:cNvSpPr/>
          <p:nvPr/>
        </p:nvSpPr>
        <p:spPr>
          <a:xfrm>
            <a:off x="1547078" y="3975021"/>
            <a:ext cx="2580053" cy="2521503"/>
          </a:xfrm>
          <a:prstGeom prst="ellipse">
            <a:avLst/>
          </a:prstGeom>
          <a:solidFill>
            <a:schemeClr val="accent2">
              <a:lumMod val="75000"/>
              <a:alpha val="6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xmlns="" id="{30A01057-D0E4-4C6C-ADC4-768B18A20F84}"/>
              </a:ext>
            </a:extLst>
          </p:cNvPr>
          <p:cNvSpPr/>
          <p:nvPr/>
        </p:nvSpPr>
        <p:spPr>
          <a:xfrm rot="5400000" flipV="1">
            <a:off x="6641404" y="3192015"/>
            <a:ext cx="961021" cy="862178"/>
          </a:xfrm>
          <a:prstGeom prst="bentArrow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127000" dist="76200" dir="5400000" sx="109000" sy="109000" algn="ctr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Bent 13">
            <a:extLst>
              <a:ext uri="{FF2B5EF4-FFF2-40B4-BE49-F238E27FC236}">
                <a16:creationId xmlns:a16="http://schemas.microsoft.com/office/drawing/2014/main" xmlns="" id="{8F2D39FF-3FA3-4DF9-985A-33571E29A74E}"/>
              </a:ext>
            </a:extLst>
          </p:cNvPr>
          <p:cNvSpPr/>
          <p:nvPr/>
        </p:nvSpPr>
        <p:spPr>
          <a:xfrm rot="5400000">
            <a:off x="6217439" y="3182950"/>
            <a:ext cx="961021" cy="862177"/>
          </a:xfrm>
          <a:prstGeom prst="bentArrow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76200" dist="38100" dir="5400000" sx="108000" sy="108000" algn="ctr" rotWithShape="0">
              <a:schemeClr val="accent6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A69D149-8264-4225-88D4-66A4D6D28238}"/>
              </a:ext>
            </a:extLst>
          </p:cNvPr>
          <p:cNvSpPr/>
          <p:nvPr/>
        </p:nvSpPr>
        <p:spPr>
          <a:xfrm rot="5400000">
            <a:off x="4664216" y="1667150"/>
            <a:ext cx="2015742" cy="295695"/>
          </a:xfrm>
          <a:prstGeom prst="roundRect">
            <a:avLst/>
          </a:prstGeom>
          <a:solidFill>
            <a:srgbClr val="00B050">
              <a:alpha val="60000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F2B098D-8D89-497E-BF58-3971A36B16F3}"/>
              </a:ext>
            </a:extLst>
          </p:cNvPr>
          <p:cNvSpPr/>
          <p:nvPr/>
        </p:nvSpPr>
        <p:spPr>
          <a:xfrm rot="5400000">
            <a:off x="5133160" y="1667150"/>
            <a:ext cx="2015741" cy="295695"/>
          </a:xfrm>
          <a:prstGeom prst="roundRect">
            <a:avLst/>
          </a:prstGeom>
          <a:solidFill>
            <a:srgbClr val="00B050">
              <a:alpha val="60000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67D647C6-E524-42C7-9D0E-8E7106CAAF96}"/>
              </a:ext>
            </a:extLst>
          </p:cNvPr>
          <p:cNvSpPr/>
          <p:nvPr/>
        </p:nvSpPr>
        <p:spPr>
          <a:xfrm rot="5400000">
            <a:off x="6692981" y="1667149"/>
            <a:ext cx="2015741" cy="295695"/>
          </a:xfrm>
          <a:prstGeom prst="round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842E94F-7FE1-47B2-ACA5-C6AE9A75C00C}"/>
              </a:ext>
            </a:extLst>
          </p:cNvPr>
          <p:cNvSpPr/>
          <p:nvPr/>
        </p:nvSpPr>
        <p:spPr>
          <a:xfrm rot="5400000">
            <a:off x="7144829" y="1667148"/>
            <a:ext cx="2015741" cy="295695"/>
          </a:xfrm>
          <a:prstGeom prst="round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6675915-00C9-4245-992F-B8C9F6417935}"/>
              </a:ext>
            </a:extLst>
          </p:cNvPr>
          <p:cNvSpPr/>
          <p:nvPr/>
        </p:nvSpPr>
        <p:spPr>
          <a:xfrm>
            <a:off x="5992311" y="1392707"/>
            <a:ext cx="295695" cy="106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0C99115-8DD1-4C8B-A60B-0C4875B2404A}"/>
              </a:ext>
            </a:extLst>
          </p:cNvPr>
          <p:cNvSpPr/>
          <p:nvPr/>
        </p:nvSpPr>
        <p:spPr>
          <a:xfrm rot="5400000">
            <a:off x="5627022" y="5254135"/>
            <a:ext cx="2015741" cy="295695"/>
          </a:xfrm>
          <a:prstGeom prst="roundRect">
            <a:avLst/>
          </a:prstGeom>
          <a:solidFill>
            <a:srgbClr val="00B050">
              <a:alpha val="60000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5CEE0D62-EC1C-4F7D-AE68-0CAA7646EE88}"/>
              </a:ext>
            </a:extLst>
          </p:cNvPr>
          <p:cNvSpPr/>
          <p:nvPr/>
        </p:nvSpPr>
        <p:spPr>
          <a:xfrm rot="5400000">
            <a:off x="6112116" y="5254135"/>
            <a:ext cx="2015741" cy="295695"/>
          </a:xfrm>
          <a:prstGeom prst="round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F32D64E-AEDB-460E-BE1E-FA475204C32C}"/>
              </a:ext>
            </a:extLst>
          </p:cNvPr>
          <p:cNvSpPr/>
          <p:nvPr/>
        </p:nvSpPr>
        <p:spPr>
          <a:xfrm>
            <a:off x="5524239" y="1392707"/>
            <a:ext cx="295695" cy="106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216DA037-F8F3-415E-955A-55BF399B68F3}"/>
              </a:ext>
            </a:extLst>
          </p:cNvPr>
          <p:cNvSpPr/>
          <p:nvPr/>
        </p:nvSpPr>
        <p:spPr>
          <a:xfrm>
            <a:off x="7553004" y="1392707"/>
            <a:ext cx="295695" cy="106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86460224-719D-4A49-AF7B-739D8F1F1989}"/>
              </a:ext>
            </a:extLst>
          </p:cNvPr>
          <p:cNvSpPr/>
          <p:nvPr/>
        </p:nvSpPr>
        <p:spPr>
          <a:xfrm>
            <a:off x="8003980" y="1395971"/>
            <a:ext cx="295695" cy="106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E087EEC6-932A-4777-B944-626BAC71908F}"/>
              </a:ext>
            </a:extLst>
          </p:cNvPr>
          <p:cNvSpPr/>
          <p:nvPr/>
        </p:nvSpPr>
        <p:spPr>
          <a:xfrm>
            <a:off x="6487045" y="4960915"/>
            <a:ext cx="295695" cy="106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B830B667-7DB3-4166-892B-4B61845EBF88}"/>
              </a:ext>
            </a:extLst>
          </p:cNvPr>
          <p:cNvSpPr/>
          <p:nvPr/>
        </p:nvSpPr>
        <p:spPr>
          <a:xfrm>
            <a:off x="6972139" y="4960916"/>
            <a:ext cx="295695" cy="106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F22D4FA-A957-44BA-B8C8-0EB95CCB2CEA}"/>
              </a:ext>
            </a:extLst>
          </p:cNvPr>
          <p:cNvSpPr txBox="1"/>
          <p:nvPr/>
        </p:nvSpPr>
        <p:spPr>
          <a:xfrm>
            <a:off x="4411301" y="4296899"/>
            <a:ext cx="1995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</a:t>
            </a:r>
            <a:r>
              <a:rPr lang="en-US" sz="2400" b="1" baseline="30000" dirty="0"/>
              <a:t>st</a:t>
            </a:r>
            <a:r>
              <a:rPr lang="en-US" sz="2400" b="1" dirty="0"/>
              <a:t> Generation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D571243-DE6C-4795-A793-8998DA1C2FFC}"/>
              </a:ext>
            </a:extLst>
          </p:cNvPr>
          <p:cNvSpPr txBox="1"/>
          <p:nvPr/>
        </p:nvSpPr>
        <p:spPr>
          <a:xfrm>
            <a:off x="6626" y="2133948"/>
            <a:ext cx="141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Population 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BBCEBFE-AAFD-4A37-ADA9-EFBAB7F601FE}"/>
              </a:ext>
            </a:extLst>
          </p:cNvPr>
          <p:cNvSpPr txBox="1"/>
          <p:nvPr/>
        </p:nvSpPr>
        <p:spPr>
          <a:xfrm>
            <a:off x="6626" y="5051106"/>
            <a:ext cx="140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Population B</a:t>
            </a:r>
          </a:p>
        </p:txBody>
      </p:sp>
    </p:spTree>
    <p:extLst>
      <p:ext uri="{BB962C8B-B14F-4D97-AF65-F5344CB8AC3E}">
        <p14:creationId xmlns:p14="http://schemas.microsoft.com/office/powerpoint/2010/main" val="401977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 animBg="1"/>
      <p:bldP spid="15" grpId="0" animBg="1"/>
      <p:bldP spid="16" grpId="0" animBg="1"/>
      <p:bldP spid="17" grpId="0" animBg="1"/>
      <p:bldP spid="6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E8C4AB2F-0D85-4FA4-996C-CD179C8B5FD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03"/>
            <a:ext cx="12192000" cy="624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Admixture – Local Ancestry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B3E2AEE8-16CE-4358-BC3F-2E7A8297835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03"/>
            <a:ext cx="12192000" cy="624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Admixture – Local Ancestry</a:t>
            </a:r>
          </a:p>
        </p:txBody>
      </p:sp>
      <p:pic>
        <p:nvPicPr>
          <p:cNvPr id="21" name="Picture 4" descr="Image result for DNA">
            <a:extLst>
              <a:ext uri="{FF2B5EF4-FFF2-40B4-BE49-F238E27FC236}">
                <a16:creationId xmlns:a16="http://schemas.microsoft.com/office/drawing/2014/main" xmlns="" id="{9C08B781-797F-401C-989A-77949D61C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06" y="1521264"/>
            <a:ext cx="1901616" cy="15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xmlns="" id="{4722B70C-40AA-4467-A2C3-5E1FA3D7D849}"/>
              </a:ext>
            </a:extLst>
          </p:cNvPr>
          <p:cNvSpPr/>
          <p:nvPr/>
        </p:nvSpPr>
        <p:spPr>
          <a:xfrm>
            <a:off x="1547079" y="907498"/>
            <a:ext cx="2580052" cy="2521502"/>
          </a:xfrm>
          <a:prstGeom prst="ellipse">
            <a:avLst/>
          </a:prstGeom>
          <a:solidFill>
            <a:srgbClr val="00B050">
              <a:alpha val="66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4" descr="Image result for DNA">
            <a:extLst>
              <a:ext uri="{FF2B5EF4-FFF2-40B4-BE49-F238E27FC236}">
                <a16:creationId xmlns:a16="http://schemas.microsoft.com/office/drawing/2014/main" xmlns="" id="{73E47291-4A29-4CDE-96A3-FFE99AD0D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66" y="4394112"/>
            <a:ext cx="1901615" cy="150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BF6D8E3-F744-431D-A855-F2E33A8A7018}"/>
              </a:ext>
            </a:extLst>
          </p:cNvPr>
          <p:cNvSpPr/>
          <p:nvPr/>
        </p:nvSpPr>
        <p:spPr>
          <a:xfrm>
            <a:off x="1547078" y="3975021"/>
            <a:ext cx="2580053" cy="2521503"/>
          </a:xfrm>
          <a:prstGeom prst="ellipse">
            <a:avLst/>
          </a:prstGeom>
          <a:solidFill>
            <a:schemeClr val="accent2">
              <a:lumMod val="75000"/>
              <a:alpha val="6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62EF6AA-E8B0-4324-8F55-8A617558CD62}"/>
              </a:ext>
            </a:extLst>
          </p:cNvPr>
          <p:cNvSpPr txBox="1"/>
          <p:nvPr/>
        </p:nvSpPr>
        <p:spPr>
          <a:xfrm>
            <a:off x="6626" y="2133948"/>
            <a:ext cx="141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Population 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1D1B77C-7E83-4D15-A5A9-9785F3AE590A}"/>
              </a:ext>
            </a:extLst>
          </p:cNvPr>
          <p:cNvSpPr txBox="1"/>
          <p:nvPr/>
        </p:nvSpPr>
        <p:spPr>
          <a:xfrm>
            <a:off x="6626" y="5051106"/>
            <a:ext cx="140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Population B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165F0A1-220A-4CB6-B5FC-5C540B69E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753" y="624491"/>
            <a:ext cx="2381250" cy="6191250"/>
          </a:xfrm>
          <a:prstGeom prst="rect">
            <a:avLst/>
          </a:prstGeom>
        </p:spPr>
      </p:pic>
      <p:sp>
        <p:nvSpPr>
          <p:cNvPr id="43" name="Arrow: Bent 42">
            <a:extLst>
              <a:ext uri="{FF2B5EF4-FFF2-40B4-BE49-F238E27FC236}">
                <a16:creationId xmlns:a16="http://schemas.microsoft.com/office/drawing/2014/main" xmlns="" id="{A7D78371-C614-4344-BFDD-8415BB86357E}"/>
              </a:ext>
            </a:extLst>
          </p:cNvPr>
          <p:cNvSpPr/>
          <p:nvPr/>
        </p:nvSpPr>
        <p:spPr>
          <a:xfrm rot="5400000" flipV="1">
            <a:off x="6641404" y="3192015"/>
            <a:ext cx="961021" cy="862178"/>
          </a:xfrm>
          <a:prstGeom prst="bentArrow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127000" dist="76200" dir="5400000" sx="109000" sy="109000" algn="ctr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Arrow: Bent 43">
            <a:extLst>
              <a:ext uri="{FF2B5EF4-FFF2-40B4-BE49-F238E27FC236}">
                <a16:creationId xmlns:a16="http://schemas.microsoft.com/office/drawing/2014/main" xmlns="" id="{0F5AEA2A-72BF-4424-B8B3-532A8A67CD38}"/>
              </a:ext>
            </a:extLst>
          </p:cNvPr>
          <p:cNvSpPr/>
          <p:nvPr/>
        </p:nvSpPr>
        <p:spPr>
          <a:xfrm rot="5400000">
            <a:off x="6217439" y="3182950"/>
            <a:ext cx="961021" cy="862177"/>
          </a:xfrm>
          <a:prstGeom prst="bentArrow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76200" dist="38100" dir="5400000" sx="108000" sy="108000" algn="ctr" rotWithShape="0">
              <a:schemeClr val="accent6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81D333B5-E3B8-4E59-98DF-4947E421FB84}"/>
              </a:ext>
            </a:extLst>
          </p:cNvPr>
          <p:cNvSpPr/>
          <p:nvPr/>
        </p:nvSpPr>
        <p:spPr>
          <a:xfrm rot="5400000">
            <a:off x="4664216" y="1667150"/>
            <a:ext cx="2015742" cy="295695"/>
          </a:xfrm>
          <a:prstGeom prst="roundRect">
            <a:avLst/>
          </a:prstGeom>
          <a:solidFill>
            <a:srgbClr val="00B050">
              <a:alpha val="60000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98F1AFB5-2FA6-4E03-BEE1-58473D4AD17F}"/>
              </a:ext>
            </a:extLst>
          </p:cNvPr>
          <p:cNvSpPr/>
          <p:nvPr/>
        </p:nvSpPr>
        <p:spPr>
          <a:xfrm rot="5400000">
            <a:off x="5133160" y="1667150"/>
            <a:ext cx="2015741" cy="295695"/>
          </a:xfrm>
          <a:prstGeom prst="roundRect">
            <a:avLst/>
          </a:prstGeom>
          <a:solidFill>
            <a:srgbClr val="00B050">
              <a:alpha val="60000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D4ED8129-9A12-4CB5-8405-273FA6BA8FF0}"/>
              </a:ext>
            </a:extLst>
          </p:cNvPr>
          <p:cNvSpPr/>
          <p:nvPr/>
        </p:nvSpPr>
        <p:spPr>
          <a:xfrm rot="5400000">
            <a:off x="6692981" y="1667149"/>
            <a:ext cx="2015741" cy="295695"/>
          </a:xfrm>
          <a:prstGeom prst="round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A0772862-A690-4983-B17A-AD3A5C1BCC82}"/>
              </a:ext>
            </a:extLst>
          </p:cNvPr>
          <p:cNvSpPr/>
          <p:nvPr/>
        </p:nvSpPr>
        <p:spPr>
          <a:xfrm rot="5400000">
            <a:off x="7144829" y="1667148"/>
            <a:ext cx="2015741" cy="295695"/>
          </a:xfrm>
          <a:prstGeom prst="round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81EB324A-853D-443F-9762-173835451422}"/>
              </a:ext>
            </a:extLst>
          </p:cNvPr>
          <p:cNvSpPr/>
          <p:nvPr/>
        </p:nvSpPr>
        <p:spPr>
          <a:xfrm>
            <a:off x="5992311" y="1392707"/>
            <a:ext cx="295695" cy="106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FAC3EC36-654F-4C08-BDF8-024AB0BBC5DC}"/>
              </a:ext>
            </a:extLst>
          </p:cNvPr>
          <p:cNvSpPr/>
          <p:nvPr/>
        </p:nvSpPr>
        <p:spPr>
          <a:xfrm rot="5400000">
            <a:off x="5627022" y="5254135"/>
            <a:ext cx="2015741" cy="295695"/>
          </a:xfrm>
          <a:prstGeom prst="roundRect">
            <a:avLst/>
          </a:prstGeom>
          <a:solidFill>
            <a:srgbClr val="00B050">
              <a:alpha val="60000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290CF4D4-F2F1-40BC-8C6A-DB561049F45B}"/>
              </a:ext>
            </a:extLst>
          </p:cNvPr>
          <p:cNvSpPr/>
          <p:nvPr/>
        </p:nvSpPr>
        <p:spPr>
          <a:xfrm rot="5400000">
            <a:off x="6112116" y="5254135"/>
            <a:ext cx="2015741" cy="295695"/>
          </a:xfrm>
          <a:prstGeom prst="round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0AF83DEF-438E-469A-946D-7AA626C744ED}"/>
              </a:ext>
            </a:extLst>
          </p:cNvPr>
          <p:cNvSpPr/>
          <p:nvPr/>
        </p:nvSpPr>
        <p:spPr>
          <a:xfrm>
            <a:off x="5524239" y="1392707"/>
            <a:ext cx="295695" cy="106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FCB3B807-C44F-44CD-97AD-45F00E6CDF84}"/>
              </a:ext>
            </a:extLst>
          </p:cNvPr>
          <p:cNvSpPr/>
          <p:nvPr/>
        </p:nvSpPr>
        <p:spPr>
          <a:xfrm>
            <a:off x="7553004" y="1392707"/>
            <a:ext cx="295695" cy="106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25872F92-1DA5-488C-BC04-956DF1CBBE74}"/>
              </a:ext>
            </a:extLst>
          </p:cNvPr>
          <p:cNvSpPr/>
          <p:nvPr/>
        </p:nvSpPr>
        <p:spPr>
          <a:xfrm>
            <a:off x="8003980" y="1395971"/>
            <a:ext cx="295695" cy="106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CF962175-B877-4AA3-829D-D118FFCE51FB}"/>
              </a:ext>
            </a:extLst>
          </p:cNvPr>
          <p:cNvSpPr/>
          <p:nvPr/>
        </p:nvSpPr>
        <p:spPr>
          <a:xfrm>
            <a:off x="6487045" y="4960915"/>
            <a:ext cx="295695" cy="106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0E67C8E6-A84E-40E4-A5C6-4DCB0844B68F}"/>
              </a:ext>
            </a:extLst>
          </p:cNvPr>
          <p:cNvSpPr/>
          <p:nvPr/>
        </p:nvSpPr>
        <p:spPr>
          <a:xfrm>
            <a:off x="6972139" y="4960916"/>
            <a:ext cx="295695" cy="106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73EDAF9-1CFA-4630-BA6E-B60C5DC27E85}"/>
              </a:ext>
            </a:extLst>
          </p:cNvPr>
          <p:cNvSpPr txBox="1"/>
          <p:nvPr/>
        </p:nvSpPr>
        <p:spPr>
          <a:xfrm>
            <a:off x="4411301" y="4296899"/>
            <a:ext cx="1995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</a:t>
            </a:r>
            <a:r>
              <a:rPr lang="en-US" sz="2400" b="1" baseline="30000" dirty="0"/>
              <a:t>st</a:t>
            </a:r>
            <a:r>
              <a:rPr lang="en-US" sz="2400" b="1" dirty="0"/>
              <a:t> Generation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CC929DE9-59AE-4C69-B2C9-1EABCAC95B1B}"/>
              </a:ext>
            </a:extLst>
          </p:cNvPr>
          <p:cNvSpPr/>
          <p:nvPr/>
        </p:nvSpPr>
        <p:spPr>
          <a:xfrm>
            <a:off x="0" y="624491"/>
            <a:ext cx="9149753" cy="6233306"/>
          </a:xfrm>
          <a:prstGeom prst="rect">
            <a:avLst/>
          </a:prstGeom>
          <a:solidFill>
            <a:schemeClr val="bg1">
              <a:alpha val="84000"/>
            </a:schemeClr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6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230C025-CB35-4A3F-80F1-2EE46732C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147" y="907498"/>
            <a:ext cx="7643180" cy="5780395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99273EE6-5ABA-4277-B218-D50353E3408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03"/>
            <a:ext cx="12192000" cy="624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Admixture – Local Ancestry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FD6109A-B64E-4F9F-A55A-CE32458A5BDE}"/>
              </a:ext>
            </a:extLst>
          </p:cNvPr>
          <p:cNvSpPr txBox="1"/>
          <p:nvPr/>
        </p:nvSpPr>
        <p:spPr>
          <a:xfrm>
            <a:off x="263255" y="1983583"/>
            <a:ext cx="1098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European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AF806F8-3F1A-48FC-B98B-85C868D8153C}"/>
              </a:ext>
            </a:extLst>
          </p:cNvPr>
          <p:cNvSpPr txBox="1"/>
          <p:nvPr/>
        </p:nvSpPr>
        <p:spPr>
          <a:xfrm>
            <a:off x="160053" y="5051106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Amerindian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5F6927F-F487-429F-9E83-2462FB4F975C}"/>
              </a:ext>
            </a:extLst>
          </p:cNvPr>
          <p:cNvSpPr txBox="1"/>
          <p:nvPr/>
        </p:nvSpPr>
        <p:spPr>
          <a:xfrm>
            <a:off x="5346639" y="722832"/>
            <a:ext cx="1086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Mexican</a:t>
            </a:r>
          </a:p>
        </p:txBody>
      </p:sp>
      <p:pic>
        <p:nvPicPr>
          <p:cNvPr id="11" name="Picture 4" descr="Image result for DNA">
            <a:extLst>
              <a:ext uri="{FF2B5EF4-FFF2-40B4-BE49-F238E27FC236}">
                <a16:creationId xmlns:a16="http://schemas.microsoft.com/office/drawing/2014/main" xmlns="" id="{6BCCD606-9A2E-4B36-88B1-AF7E64ECB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06" y="1521264"/>
            <a:ext cx="1901616" cy="15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18D102C-1838-4C69-A7EB-7E6528738617}"/>
              </a:ext>
            </a:extLst>
          </p:cNvPr>
          <p:cNvSpPr/>
          <p:nvPr/>
        </p:nvSpPr>
        <p:spPr>
          <a:xfrm>
            <a:off x="1547079" y="907498"/>
            <a:ext cx="2580052" cy="2521502"/>
          </a:xfrm>
          <a:prstGeom prst="ellipse">
            <a:avLst/>
          </a:prstGeom>
          <a:solidFill>
            <a:srgbClr val="00B050">
              <a:alpha val="66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 descr="Image result for DNA">
            <a:extLst>
              <a:ext uri="{FF2B5EF4-FFF2-40B4-BE49-F238E27FC236}">
                <a16:creationId xmlns:a16="http://schemas.microsoft.com/office/drawing/2014/main" xmlns="" id="{4F739F15-1746-4ACC-84FA-2E85CFB87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66" y="4394112"/>
            <a:ext cx="1901615" cy="150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B4EB3A3-038E-4C3C-82EE-F1565FBA4C06}"/>
              </a:ext>
            </a:extLst>
          </p:cNvPr>
          <p:cNvSpPr/>
          <p:nvPr/>
        </p:nvSpPr>
        <p:spPr>
          <a:xfrm>
            <a:off x="1547078" y="3975021"/>
            <a:ext cx="2580053" cy="2521503"/>
          </a:xfrm>
          <a:prstGeom prst="ellipse">
            <a:avLst/>
          </a:prstGeom>
          <a:solidFill>
            <a:schemeClr val="accent2">
              <a:lumMod val="75000"/>
              <a:alpha val="6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49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FC81E6-5A45-4B61-B75C-BF22B338E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5831"/>
            <a:ext cx="12192000" cy="2671440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24A70A7-61DF-47EF-A603-9D91506BBB8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03"/>
            <a:ext cx="12192000" cy="624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Admixture – Local Ancestry – </a:t>
            </a:r>
            <a:r>
              <a:rPr lang="en-US" sz="3600" b="1" i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APOE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262F2C-77C2-4523-ACAC-47ABECC175F1}"/>
              </a:ext>
            </a:extLst>
          </p:cNvPr>
          <p:cNvSpPr txBox="1"/>
          <p:nvPr/>
        </p:nvSpPr>
        <p:spPr>
          <a:xfrm>
            <a:off x="2350491" y="1800219"/>
            <a:ext cx="561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/>
              <a:t>APOE </a:t>
            </a:r>
            <a:r>
              <a:rPr lang="en-US" sz="2800" dirty="0"/>
              <a:t>(Effect size variation </a:t>
            </a:r>
            <a:r>
              <a:rPr lang="en-US" i="1" dirty="0"/>
              <a:t>ε4ε4 vs ε3ε3</a:t>
            </a:r>
            <a:r>
              <a:rPr lang="en-US" sz="2800" dirty="0"/>
              <a:t>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92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648B409-F4BA-4313-8E28-B9741603D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5825"/>
            <a:ext cx="8296275" cy="5972175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9E9D0B09-DD9E-45B1-8BBA-4AE03BD8C6FC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03"/>
            <a:ext cx="12192000" cy="624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Admixture – Local Ancestry – </a:t>
            </a:r>
            <a:r>
              <a:rPr lang="en-US" sz="3600" b="1" i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APOE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D80D2A4-E4C7-4736-A412-0FF89E8C5763}"/>
              </a:ext>
            </a:extLst>
          </p:cNvPr>
          <p:cNvSpPr/>
          <p:nvPr/>
        </p:nvSpPr>
        <p:spPr>
          <a:xfrm>
            <a:off x="2240280" y="1737360"/>
            <a:ext cx="434340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0928C70-FF05-431A-822D-F45485CA5050}"/>
              </a:ext>
            </a:extLst>
          </p:cNvPr>
          <p:cNvSpPr txBox="1"/>
          <p:nvPr/>
        </p:nvSpPr>
        <p:spPr>
          <a:xfrm>
            <a:off x="2866016" y="858000"/>
            <a:ext cx="975360" cy="461665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APOE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B6B719B9-E240-47E7-8639-B1CFD0B68F6F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2674620" y="1319665"/>
            <a:ext cx="679076" cy="4176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23CBDD05-B7F3-40AA-9A57-43E624FA2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05538"/>
              </p:ext>
            </p:extLst>
          </p:nvPr>
        </p:nvGraphicFramePr>
        <p:xfrm>
          <a:off x="6884670" y="4116213"/>
          <a:ext cx="4787228" cy="1489656"/>
        </p:xfrm>
        <a:graphic>
          <a:graphicData uri="http://schemas.openxmlformats.org/drawingml/2006/table">
            <a:tbl>
              <a:tblPr/>
              <a:tblGrid>
                <a:gridCol w="1280993">
                  <a:extLst>
                    <a:ext uri="{9D8B030D-6E8A-4147-A177-3AD203B41FA5}">
                      <a16:colId xmlns:a16="http://schemas.microsoft.com/office/drawing/2014/main" xmlns="" val="909564827"/>
                    </a:ext>
                  </a:extLst>
                </a:gridCol>
                <a:gridCol w="1284071">
                  <a:extLst>
                    <a:ext uri="{9D8B030D-6E8A-4147-A177-3AD203B41FA5}">
                      <a16:colId xmlns:a16="http://schemas.microsoft.com/office/drawing/2014/main" xmlns="" val="3941205494"/>
                    </a:ext>
                  </a:extLst>
                </a:gridCol>
                <a:gridCol w="788303">
                  <a:extLst>
                    <a:ext uri="{9D8B030D-6E8A-4147-A177-3AD203B41FA5}">
                      <a16:colId xmlns:a16="http://schemas.microsoft.com/office/drawing/2014/main" xmlns="" val="126120358"/>
                    </a:ext>
                  </a:extLst>
                </a:gridCol>
                <a:gridCol w="788303">
                  <a:extLst>
                    <a:ext uri="{9D8B030D-6E8A-4147-A177-3AD203B41FA5}">
                      <a16:colId xmlns:a16="http://schemas.microsoft.com/office/drawing/2014/main" xmlns="" val="3746158413"/>
                    </a:ext>
                  </a:extLst>
                </a:gridCol>
                <a:gridCol w="645558">
                  <a:extLst>
                    <a:ext uri="{9D8B030D-6E8A-4147-A177-3AD203B41FA5}">
                      <a16:colId xmlns:a16="http://schemas.microsoft.com/office/drawing/2014/main" xmlns="" val="1736208254"/>
                    </a:ext>
                  </a:extLst>
                </a:gridCol>
              </a:tblGrid>
              <a:tr h="4486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Cohort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Haplotype Ancestry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ε4 OR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p-value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3919671"/>
                  </a:ext>
                </a:extLst>
              </a:tr>
              <a:tr h="2602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Puerto Rican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European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3.70E-05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151069"/>
                  </a:ext>
                </a:extLst>
              </a:tr>
              <a:tr h="2602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African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6.70E-01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4116394"/>
                  </a:ext>
                </a:extLst>
              </a:tr>
              <a:tr h="26025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African-American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European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4.90E-17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37828543"/>
                  </a:ext>
                </a:extLst>
              </a:tr>
              <a:tr h="2602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African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9.20E-45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73418109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9629606-9718-408E-98A7-B8A53C344682}"/>
              </a:ext>
            </a:extLst>
          </p:cNvPr>
          <p:cNvSpPr/>
          <p:nvPr/>
        </p:nvSpPr>
        <p:spPr>
          <a:xfrm>
            <a:off x="10135452" y="4034956"/>
            <a:ext cx="1017039" cy="1651518"/>
          </a:xfrm>
          <a:prstGeom prst="rect">
            <a:avLst/>
          </a:prstGeom>
          <a:solidFill>
            <a:schemeClr val="accent1">
              <a:alpha val="0"/>
            </a:schemeClr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D66B7F7-D84D-48D3-9CDC-B450A6808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712" y="782955"/>
            <a:ext cx="5800725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4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C1926A10-62C0-4FE8-BFC4-1D10B0DB7F7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03"/>
            <a:ext cx="12192000" cy="624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Admixture – Alzheimer – </a:t>
            </a:r>
            <a:r>
              <a:rPr lang="en-US" sz="3600" b="1" i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APOE 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– 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scRNA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-seq</a:t>
            </a:r>
            <a:endParaRPr lang="en-US" sz="3600" b="1" i="1" dirty="0"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E64057-46C9-4914-A943-27EA20AF785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14188" y="1401115"/>
            <a:ext cx="1543803" cy="1535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2A87D6-308B-4FF2-BE90-C162D337A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47581" y="1538566"/>
            <a:ext cx="1543803" cy="1535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4C0344-D0D8-4678-82EF-8DB02276867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18988" y="1719068"/>
            <a:ext cx="1543803" cy="1535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26EE1C0-977E-42A5-9B7E-08B1CF79EDE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88231" y="1689170"/>
            <a:ext cx="1543803" cy="1535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8446CE8-0FEB-4555-95C8-BCA130F20CF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77010" y="4164848"/>
            <a:ext cx="1543803" cy="15359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32595B2-373B-49AD-811F-172F97D0EC5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48522" y="4315452"/>
            <a:ext cx="1543803" cy="15359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4C61E08-6ED2-4842-BDD3-66F9E94760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18988" y="4466056"/>
            <a:ext cx="1543803" cy="1535934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xmlns="" id="{5349C3AF-E13F-4E96-8EB3-335C3CA515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307899"/>
              </p:ext>
            </p:extLst>
          </p:nvPr>
        </p:nvGraphicFramePr>
        <p:xfrm>
          <a:off x="115403" y="1689170"/>
          <a:ext cx="2125888" cy="1112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87370">
                  <a:extLst>
                    <a:ext uri="{9D8B030D-6E8A-4147-A177-3AD203B41FA5}">
                      <a16:colId xmlns:a16="http://schemas.microsoft.com/office/drawing/2014/main" xmlns="" val="3283591323"/>
                    </a:ext>
                  </a:extLst>
                </a:gridCol>
                <a:gridCol w="838518">
                  <a:extLst>
                    <a:ext uri="{9D8B030D-6E8A-4147-A177-3AD203B41FA5}">
                      <a16:colId xmlns:a16="http://schemas.microsoft.com/office/drawing/2014/main" xmlns="" val="2287884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# of 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3132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 at APOE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EU/EU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8843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APOE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ε4ε4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612187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C427F6B8-DCCF-4985-AE34-DA2BF6648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852329"/>
              </p:ext>
            </p:extLst>
          </p:nvPr>
        </p:nvGraphicFramePr>
        <p:xfrm>
          <a:off x="65741" y="4412699"/>
          <a:ext cx="2101978" cy="11125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263460">
                  <a:extLst>
                    <a:ext uri="{9D8B030D-6E8A-4147-A177-3AD203B41FA5}">
                      <a16:colId xmlns:a16="http://schemas.microsoft.com/office/drawing/2014/main" xmlns="" val="3283591323"/>
                    </a:ext>
                  </a:extLst>
                </a:gridCol>
                <a:gridCol w="838518">
                  <a:extLst>
                    <a:ext uri="{9D8B030D-6E8A-4147-A177-3AD203B41FA5}">
                      <a16:colId xmlns:a16="http://schemas.microsoft.com/office/drawing/2014/main" xmlns="" val="2287884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# of 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3132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 at APOE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AF/AF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8843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APOE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ε4ε4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612187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1C72829D-2037-4632-A3F2-C03C702BFB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791581"/>
              </p:ext>
            </p:extLst>
          </p:nvPr>
        </p:nvGraphicFramePr>
        <p:xfrm>
          <a:off x="6182590" y="4688720"/>
          <a:ext cx="4203097" cy="2114756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936186">
                  <a:extLst>
                    <a:ext uri="{9D8B030D-6E8A-4147-A177-3AD203B41FA5}">
                      <a16:colId xmlns:a16="http://schemas.microsoft.com/office/drawing/2014/main" xmlns="" val="2783405226"/>
                    </a:ext>
                  </a:extLst>
                </a:gridCol>
                <a:gridCol w="1334934">
                  <a:extLst>
                    <a:ext uri="{9D8B030D-6E8A-4147-A177-3AD203B41FA5}">
                      <a16:colId xmlns:a16="http://schemas.microsoft.com/office/drawing/2014/main" xmlns="" val="3045300737"/>
                    </a:ext>
                  </a:extLst>
                </a:gridCol>
                <a:gridCol w="1099811">
                  <a:extLst>
                    <a:ext uri="{9D8B030D-6E8A-4147-A177-3AD203B41FA5}">
                      <a16:colId xmlns:a16="http://schemas.microsoft.com/office/drawing/2014/main" xmlns="" val="3938348313"/>
                    </a:ext>
                  </a:extLst>
                </a:gridCol>
                <a:gridCol w="832166">
                  <a:extLst>
                    <a:ext uri="{9D8B030D-6E8A-4147-A177-3AD203B41FA5}">
                      <a16:colId xmlns:a16="http://schemas.microsoft.com/office/drawing/2014/main" xmlns="" val="1255670012"/>
                    </a:ext>
                  </a:extLst>
                </a:gridCol>
              </a:tblGrid>
              <a:tr h="302108"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>
                          <a:effectLst/>
                        </a:rPr>
                        <a:t>FCh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adj P-</a:t>
                      </a:r>
                      <a:r>
                        <a:rPr lang="en-US" sz="1600" b="1" u="none" strike="noStrike" dirty="0" err="1">
                          <a:effectLst/>
                        </a:rPr>
                        <a:t>val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Cluster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63403311"/>
                  </a:ext>
                </a:extLst>
              </a:tr>
              <a:tr h="30210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Neuron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-2.52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4.78E-54      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0165231"/>
                  </a:ext>
                </a:extLst>
              </a:tr>
              <a:tr h="3021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-1.24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1.32E-04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6921845"/>
                  </a:ext>
                </a:extLst>
              </a:tr>
              <a:tr h="3021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-1.83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2.14E-24      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042262"/>
                  </a:ext>
                </a:extLst>
              </a:tr>
              <a:tr h="30210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Astrocyte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-1.56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8.05E-58      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0476345"/>
                  </a:ext>
                </a:extLst>
              </a:tr>
              <a:tr h="3021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-1.6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1.92E-77      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5686234"/>
                  </a:ext>
                </a:extLst>
              </a:tr>
              <a:tr h="3021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Microglia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-1.44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1.74E-10      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92400591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610" y="960966"/>
            <a:ext cx="7627174" cy="366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6096000" y="776300"/>
            <a:ext cx="84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African</a:t>
            </a:r>
            <a:endParaRPr lang="tr-TR" dirty="0"/>
          </a:p>
        </p:txBody>
      </p:sp>
      <p:sp>
        <p:nvSpPr>
          <p:cNvPr id="18" name="Metin kutusu 17"/>
          <p:cNvSpPr txBox="1"/>
          <p:nvPr/>
        </p:nvSpPr>
        <p:spPr>
          <a:xfrm>
            <a:off x="9729019" y="731681"/>
            <a:ext cx="10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European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417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alzheimer worldwide">
            <a:extLst>
              <a:ext uri="{FF2B5EF4-FFF2-40B4-BE49-F238E27FC236}">
                <a16:creationId xmlns:a16="http://schemas.microsoft.com/office/drawing/2014/main" xmlns="" id="{24AADF72-DD49-4BA8-B1A8-E0E2BC7C8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289"/>
            <a:ext cx="12192000" cy="6233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953A8966-B143-41CB-8EDE-FCF19B98314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12192000" cy="624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Alzheimer Disease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B783DAA-06FE-4B04-8E27-AC459286C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75894"/>
            <a:ext cx="7574973" cy="365125"/>
          </a:xfrm>
        </p:spPr>
        <p:txBody>
          <a:bodyPr/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http://www.dementiaresearchnetwork.in/2016/04/people-living-with-dementia-around-world.html</a:t>
            </a:r>
          </a:p>
        </p:txBody>
      </p:sp>
    </p:spTree>
    <p:extLst>
      <p:ext uri="{BB962C8B-B14F-4D97-AF65-F5344CB8AC3E}">
        <p14:creationId xmlns:p14="http://schemas.microsoft.com/office/powerpoint/2010/main" val="16194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63B54B-423E-4DB6-BAB9-87FD57D03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6421"/>
            <a:ext cx="12192000" cy="6171376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A51DA2B2-86AA-4B18-8C0A-E21E9634E31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03"/>
            <a:ext cx="12192000" cy="624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Admixture – Local Ancestry – AD genes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62ABC9-C320-4B45-9EB0-F070F0528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6624"/>
            <a:ext cx="12192000" cy="617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1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3406CA9C-8124-427F-BBB5-0437E136D3D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03"/>
            <a:ext cx="12192000" cy="624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Key Points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099B06A-F4D0-4687-A83B-C474762A8914}"/>
              </a:ext>
            </a:extLst>
          </p:cNvPr>
          <p:cNvSpPr/>
          <p:nvPr/>
        </p:nvSpPr>
        <p:spPr>
          <a:xfrm>
            <a:off x="449655" y="1068805"/>
            <a:ext cx="113922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Arial" pitchFamily="34" charset="0"/>
              </a:rPr>
              <a:t>Ancestry-specific genetic variations at the gene locus cause genetic distinctions among continental populations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B2B4A1B-7EAA-4B53-ACD7-2F7D9AA25754}"/>
              </a:ext>
            </a:extLst>
          </p:cNvPr>
          <p:cNvSpPr/>
          <p:nvPr/>
        </p:nvSpPr>
        <p:spPr>
          <a:xfrm>
            <a:off x="449655" y="2344116"/>
            <a:ext cx="113922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Arial" pitchFamily="34" charset="0"/>
              </a:rPr>
              <a:t>Studies of admixed populations provide unique opportunity to test correlation between genetic factors and ancestry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B40E748-B68C-4882-881C-677E79B32203}"/>
              </a:ext>
            </a:extLst>
          </p:cNvPr>
          <p:cNvSpPr/>
          <p:nvPr/>
        </p:nvSpPr>
        <p:spPr>
          <a:xfrm>
            <a:off x="449656" y="3619427"/>
            <a:ext cx="113922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Arial" pitchFamily="34" charset="0"/>
              </a:rPr>
              <a:t>Expanding admixed cohorts with high Amerindian ancestry is important to assess the impact of genetic factors in Amerindian populations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2F8F98FC-96AD-49B3-B154-A773BE125A47}"/>
              </a:ext>
            </a:extLst>
          </p:cNvPr>
          <p:cNvSpPr txBox="1">
            <a:spLocks noChangeArrowheads="1"/>
          </p:cNvSpPr>
          <p:nvPr/>
        </p:nvSpPr>
        <p:spPr>
          <a:xfrm>
            <a:off x="912891" y="5164906"/>
            <a:ext cx="10366218" cy="965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Are there 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genetic distinctions </a:t>
            </a:r>
            <a:r>
              <a:rPr lang="en-US" sz="2800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among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 subcontinental </a:t>
            </a:r>
            <a:r>
              <a:rPr lang="en-US" sz="2800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populations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 ???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eg.</a:t>
            </a:r>
            <a:r>
              <a:rPr lang="en-US" sz="2800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 Southern Europeans vs Northern Europeans</a:t>
            </a:r>
          </a:p>
        </p:txBody>
      </p:sp>
    </p:spTree>
    <p:extLst>
      <p:ext uri="{BB962C8B-B14F-4D97-AF65-F5344CB8AC3E}">
        <p14:creationId xmlns:p14="http://schemas.microsoft.com/office/powerpoint/2010/main" val="396109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514CC9-16AF-4D47-BA1E-133E0D8E4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4" y="1108921"/>
            <a:ext cx="6838095" cy="2419048"/>
          </a:xfrm>
          <a:prstGeom prst="rect">
            <a:avLst/>
          </a:prstGeom>
        </p:spPr>
      </p:pic>
      <p:pic>
        <p:nvPicPr>
          <p:cNvPr id="25" name="Picture 10" descr="Europe Map Vector Png (2400x2266), Png Download">
            <a:extLst>
              <a:ext uri="{FF2B5EF4-FFF2-40B4-BE49-F238E27FC236}">
                <a16:creationId xmlns:a16="http://schemas.microsoft.com/office/drawing/2014/main" xmlns="" id="{41B8F9BB-B271-4140-8451-846C2ED7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396" y="3309592"/>
            <a:ext cx="2906629" cy="3433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xmlns="" id="{3B185B5A-FA97-46D9-9086-CB261FBD9944}"/>
              </a:ext>
            </a:extLst>
          </p:cNvPr>
          <p:cNvSpPr/>
          <p:nvPr/>
        </p:nvSpPr>
        <p:spPr>
          <a:xfrm>
            <a:off x="2832493" y="5771925"/>
            <a:ext cx="1054250" cy="957060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xmlns="" id="{6FB410B7-05E9-434C-BFE2-D2A4CD20D50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03"/>
            <a:ext cx="12192000" cy="624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Admixture – Iberian Peninsula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FE1FA83-0C16-4590-8CE3-44C75D60D6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34" t="9827" r="46384" b="32014"/>
          <a:stretch/>
        </p:blipFill>
        <p:spPr>
          <a:xfrm>
            <a:off x="7315520" y="1401183"/>
            <a:ext cx="4679577" cy="3625327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effectLst>
            <a:outerShdw dist="50800" dir="5400000" algn="ctr" rotWithShape="0">
              <a:schemeClr val="accent2">
                <a:lumMod val="60000"/>
                <a:lumOff val="40000"/>
                <a:alpha val="2000"/>
              </a:scheme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E38F94-36E9-49B3-A7A0-4CAC5418D41F}"/>
              </a:ext>
            </a:extLst>
          </p:cNvPr>
          <p:cNvSpPr/>
          <p:nvPr/>
        </p:nvSpPr>
        <p:spPr>
          <a:xfrm>
            <a:off x="785310" y="1446908"/>
            <a:ext cx="785308" cy="419548"/>
          </a:xfrm>
          <a:prstGeom prst="rect">
            <a:avLst/>
          </a:prstGeom>
          <a:solidFill>
            <a:schemeClr val="accent1">
              <a:alpha val="2000"/>
            </a:scheme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FF0977D-788C-4D63-AE5D-442D17405448}"/>
              </a:ext>
            </a:extLst>
          </p:cNvPr>
          <p:cNvSpPr/>
          <p:nvPr/>
        </p:nvSpPr>
        <p:spPr>
          <a:xfrm>
            <a:off x="53788" y="2182927"/>
            <a:ext cx="1538344" cy="419549"/>
          </a:xfrm>
          <a:prstGeom prst="rect">
            <a:avLst/>
          </a:prstGeom>
          <a:solidFill>
            <a:schemeClr val="accent1">
              <a:alpha val="2000"/>
            </a:scheme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294C78E-D71C-4620-A857-D84F8DE12B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3116" y="5109735"/>
            <a:ext cx="1847850" cy="1619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7943FCD-0676-4598-A6A7-9C06E6F49A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0966" y="5119261"/>
            <a:ext cx="1362075" cy="15716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5FFAC3B-73F4-42A4-8AD2-89078A5F04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12758" y="5109735"/>
            <a:ext cx="1381125" cy="1590675"/>
          </a:xfrm>
          <a:prstGeom prst="rect">
            <a:avLst/>
          </a:prstGeom>
        </p:spPr>
      </p:pic>
      <p:sp>
        <p:nvSpPr>
          <p:cNvPr id="16" name="Text Box 3">
            <a:extLst>
              <a:ext uri="{FF2B5EF4-FFF2-40B4-BE49-F238E27FC236}">
                <a16:creationId xmlns:a16="http://schemas.microsoft.com/office/drawing/2014/main" xmlns="" id="{4685BD45-3C29-4372-9A29-28B462BCC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88" y="6212356"/>
            <a:ext cx="2046111" cy="51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S Moreno-Grau et al. 2019</a:t>
            </a:r>
          </a:p>
          <a:p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Kunkle, et al. 2019</a:t>
            </a:r>
          </a:p>
          <a:p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08DB91F-CB0B-4F20-8A9E-91AA6DFF33E4}"/>
              </a:ext>
            </a:extLst>
          </p:cNvPr>
          <p:cNvSpPr txBox="1"/>
          <p:nvPr/>
        </p:nvSpPr>
        <p:spPr>
          <a:xfrm>
            <a:off x="1508230" y="639312"/>
            <a:ext cx="346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/>
              <a:t>APOE </a:t>
            </a:r>
            <a:r>
              <a:rPr lang="en-US" sz="2800" dirty="0"/>
              <a:t>(rs429358 T/C)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0203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274C9CF-8266-4238-9AC7-4146E2385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870" y="2173600"/>
            <a:ext cx="4187478" cy="30816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2627865-6B98-4F56-B686-B3E0A2A18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524" y="2174030"/>
            <a:ext cx="4187478" cy="30816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A52002C-0AB5-4678-92E0-D9B1C75EC017}"/>
              </a:ext>
            </a:extLst>
          </p:cNvPr>
          <p:cNvSpPr txBox="1"/>
          <p:nvPr/>
        </p:nvSpPr>
        <p:spPr>
          <a:xfrm>
            <a:off x="8280067" y="1895623"/>
            <a:ext cx="1027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Peruvian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9619C29-6B93-4079-8AE1-C17F2B292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4935" y="2092856"/>
            <a:ext cx="4192170" cy="31707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01B65A8-23D1-465B-B4E3-5F9774179D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936" y="2104147"/>
            <a:ext cx="4187478" cy="31592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9D77334-5F04-4C4D-901B-0277F03997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175757"/>
            <a:ext cx="4187478" cy="3081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E42ED3-31CC-4DBB-A386-A2E190C663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175757"/>
            <a:ext cx="4185132" cy="3079903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F6AB81B5-5DED-498A-8D37-BD2EF7864B4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8864"/>
            <a:ext cx="12192000" cy="624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Admixture – Iberian Peninsula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86D126-800A-44CD-85BB-387B7328CEB0}"/>
              </a:ext>
            </a:extLst>
          </p:cNvPr>
          <p:cNvSpPr txBox="1"/>
          <p:nvPr/>
        </p:nvSpPr>
        <p:spPr>
          <a:xfrm>
            <a:off x="187692" y="1906234"/>
            <a:ext cx="99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Mexican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C4FCA5D-ED2F-4D3C-B379-CF8AF737D101}"/>
              </a:ext>
            </a:extLst>
          </p:cNvPr>
          <p:cNvSpPr txBox="1"/>
          <p:nvPr/>
        </p:nvSpPr>
        <p:spPr>
          <a:xfrm>
            <a:off x="4271056" y="1906234"/>
            <a:ext cx="139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Puerto Rican</a:t>
            </a:r>
          </a:p>
        </p:txBody>
      </p:sp>
    </p:spTree>
    <p:extLst>
      <p:ext uri="{BB962C8B-B14F-4D97-AF65-F5344CB8AC3E}">
        <p14:creationId xmlns:p14="http://schemas.microsoft.com/office/powerpoint/2010/main" val="383752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B1997F5-16E0-4B32-BB7A-D56E7E661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1313"/>
            <a:ext cx="12192000" cy="6135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7BF083-EFCD-401A-B76E-E8A5D4218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5367"/>
            <a:ext cx="12192000" cy="61357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8F4E118-EAB9-4CA8-A480-1949830EDA92}"/>
              </a:ext>
            </a:extLst>
          </p:cNvPr>
          <p:cNvSpPr txBox="1"/>
          <p:nvPr/>
        </p:nvSpPr>
        <p:spPr>
          <a:xfrm>
            <a:off x="3479007" y="710735"/>
            <a:ext cx="5194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1000 Genome Project European Populations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30BE22BD-7587-4473-9223-8CBDDF68AE8B}"/>
              </a:ext>
            </a:extLst>
          </p:cNvPr>
          <p:cNvSpPr/>
          <p:nvPr/>
        </p:nvSpPr>
        <p:spPr>
          <a:xfrm rot="19797230">
            <a:off x="6317301" y="1436366"/>
            <a:ext cx="5228216" cy="2366682"/>
          </a:xfrm>
          <a:prstGeom prst="ellipse">
            <a:avLst/>
          </a:prstGeom>
          <a:solidFill>
            <a:schemeClr val="accent1">
              <a:alpha val="1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1106CA40-04B9-422D-AA04-7EAE7FE3CE94}"/>
              </a:ext>
            </a:extLst>
          </p:cNvPr>
          <p:cNvSpPr/>
          <p:nvPr/>
        </p:nvSpPr>
        <p:spPr>
          <a:xfrm rot="19797230">
            <a:off x="2566531" y="3741370"/>
            <a:ext cx="2807292" cy="2686772"/>
          </a:xfrm>
          <a:prstGeom prst="ellipse">
            <a:avLst/>
          </a:prstGeom>
          <a:solidFill>
            <a:schemeClr val="accent1">
              <a:alpha val="1000"/>
            </a:schemeClr>
          </a:solidFill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569CE58-CBBE-4F75-B7C2-6804D9BD2DCB}"/>
              </a:ext>
            </a:extLst>
          </p:cNvPr>
          <p:cNvSpPr/>
          <p:nvPr/>
        </p:nvSpPr>
        <p:spPr>
          <a:xfrm rot="19797230">
            <a:off x="355785" y="1072348"/>
            <a:ext cx="2807292" cy="2686772"/>
          </a:xfrm>
          <a:prstGeom prst="ellipse">
            <a:avLst/>
          </a:prstGeom>
          <a:solidFill>
            <a:schemeClr val="accent1">
              <a:alpha val="1000"/>
            </a:schemeClr>
          </a:solidFill>
          <a:ln w="317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E10448D7-0A6D-47D4-A4DC-872636669902}"/>
              </a:ext>
            </a:extLst>
          </p:cNvPr>
          <p:cNvCxnSpPr/>
          <p:nvPr/>
        </p:nvCxnSpPr>
        <p:spPr>
          <a:xfrm>
            <a:off x="3184264" y="2291379"/>
            <a:ext cx="571948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055D041-FB8E-4CFA-BCF7-62BDB196119D}"/>
              </a:ext>
            </a:extLst>
          </p:cNvPr>
          <p:cNvSpPr txBox="1"/>
          <p:nvPr/>
        </p:nvSpPr>
        <p:spPr>
          <a:xfrm>
            <a:off x="3775316" y="2106713"/>
            <a:ext cx="2348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South</a:t>
            </a:r>
            <a:r>
              <a:rPr lang="tr-TR" sz="2000" b="1" dirty="0" err="1" smtClean="0"/>
              <a:t>ern</a:t>
            </a:r>
            <a:r>
              <a:rPr lang="en-US" sz="2000" b="1" dirty="0" smtClean="0"/>
              <a:t> </a:t>
            </a:r>
            <a:r>
              <a:rPr lang="en-US" sz="2000" b="1" dirty="0"/>
              <a:t>Europeans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1664ED69-694F-4B03-A72D-29BC2ED742AD}"/>
              </a:ext>
            </a:extLst>
          </p:cNvPr>
          <p:cNvCxnSpPr/>
          <p:nvPr/>
        </p:nvCxnSpPr>
        <p:spPr>
          <a:xfrm>
            <a:off x="5376462" y="5075791"/>
            <a:ext cx="57194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74D4C5A-29CC-40F3-86E5-2A01F26C0572}"/>
              </a:ext>
            </a:extLst>
          </p:cNvPr>
          <p:cNvSpPr txBox="1"/>
          <p:nvPr/>
        </p:nvSpPr>
        <p:spPr>
          <a:xfrm>
            <a:off x="5986062" y="4872188"/>
            <a:ext cx="3763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Western and Northern Europeans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F1FA8E1E-5DB3-4AEB-85EC-AF3E121084AA}"/>
              </a:ext>
            </a:extLst>
          </p:cNvPr>
          <p:cNvCxnSpPr/>
          <p:nvPr/>
        </p:nvCxnSpPr>
        <p:spPr>
          <a:xfrm>
            <a:off x="9588163" y="3625302"/>
            <a:ext cx="571948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F384B1E-AAD3-4B0F-855E-409F112FE021}"/>
              </a:ext>
            </a:extLst>
          </p:cNvPr>
          <p:cNvSpPr txBox="1"/>
          <p:nvPr/>
        </p:nvSpPr>
        <p:spPr>
          <a:xfrm>
            <a:off x="10167279" y="3410361"/>
            <a:ext cx="1203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Finnish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911D8F07-FB1A-4A79-9DC1-60CE549F70C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03"/>
            <a:ext cx="12192000" cy="624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Admixture – Iberian Peninsula</a:t>
            </a:r>
          </a:p>
        </p:txBody>
      </p:sp>
    </p:spTree>
    <p:extLst>
      <p:ext uri="{BB962C8B-B14F-4D97-AF65-F5344CB8AC3E}">
        <p14:creationId xmlns:p14="http://schemas.microsoft.com/office/powerpoint/2010/main" val="345678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4" grpId="0"/>
      <p:bldP spid="26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392EEBA-C573-4536-908E-256098DF9673}"/>
              </a:ext>
            </a:extLst>
          </p:cNvPr>
          <p:cNvSpPr/>
          <p:nvPr/>
        </p:nvSpPr>
        <p:spPr>
          <a:xfrm>
            <a:off x="422494" y="2161527"/>
            <a:ext cx="11549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Hispanic populations primarily inherited Southern European ancestry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7B7EB54-270D-4A3D-BB74-BFFA07BE7E8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03"/>
            <a:ext cx="12192000" cy="624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Key Points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D5D0D6B-1708-44A9-8355-D8D121D69903}"/>
              </a:ext>
            </a:extLst>
          </p:cNvPr>
          <p:cNvSpPr/>
          <p:nvPr/>
        </p:nvSpPr>
        <p:spPr>
          <a:xfrm>
            <a:off x="422494" y="1004279"/>
            <a:ext cx="114482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Iberian population showed different </a:t>
            </a:r>
            <a:r>
              <a:rPr lang="en-US" sz="2800" i="1" dirty="0"/>
              <a:t>APOE</a:t>
            </a:r>
            <a:r>
              <a:rPr lang="en-US" sz="2800" dirty="0"/>
              <a:t> effect than Northern European populations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B6C05B-C8D9-4648-9B46-27968DFCA7AD}"/>
              </a:ext>
            </a:extLst>
          </p:cNvPr>
          <p:cNvSpPr/>
          <p:nvPr/>
        </p:nvSpPr>
        <p:spPr>
          <a:xfrm>
            <a:off x="422494" y="3889824"/>
            <a:ext cx="111826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To better understand the genetics of AD in Hispanics we need to explore the disease genetics in Iberian populations.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8C7AF6E-1900-4967-B03E-6FC48130FFC5}"/>
              </a:ext>
            </a:extLst>
          </p:cNvPr>
          <p:cNvSpPr/>
          <p:nvPr/>
        </p:nvSpPr>
        <p:spPr>
          <a:xfrm>
            <a:off x="422494" y="5076484"/>
            <a:ext cx="111826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/>
              <a:t>Investigating the relationship between genetic ancestry and AD may inform precision medicine initiatives, risk assessment, and development of ancestry-specific therapeutics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xmlns="" id="{DE251601-AD39-4A32-80E5-B2B0F9F75BF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032983"/>
            <a:ext cx="12192000" cy="6242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Significance</a:t>
            </a:r>
          </a:p>
        </p:txBody>
      </p:sp>
    </p:spTree>
    <p:extLst>
      <p:ext uri="{BB962C8B-B14F-4D97-AF65-F5344CB8AC3E}">
        <p14:creationId xmlns:p14="http://schemas.microsoft.com/office/powerpoint/2010/main" val="20331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5BD0DE-2C2E-4531-83BE-E9C56C4E9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418" y="5677168"/>
            <a:ext cx="4311612" cy="7963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221EF3-5B2B-4626-BDE6-4B7BE40C8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787" y="5059084"/>
            <a:ext cx="3426120" cy="1798713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BF26031F-4279-401A-9EB8-B335B37F4B8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03"/>
            <a:ext cx="12192000" cy="624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anose="020B0604020202020204" pitchFamily="34" charset="0"/>
              </a:rPr>
              <a:t>Acknowledgements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A866C8-4D78-458F-A8BD-5FC0DD4D2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354" y="4624996"/>
            <a:ext cx="2752909" cy="96776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7779C54-0809-4EFB-9439-433F789E712E}"/>
              </a:ext>
            </a:extLst>
          </p:cNvPr>
          <p:cNvSpPr txBox="1">
            <a:spLocks/>
          </p:cNvSpPr>
          <p:nvPr/>
        </p:nvSpPr>
        <p:spPr bwMode="auto">
          <a:xfrm>
            <a:off x="36430" y="650087"/>
            <a:ext cx="4356394" cy="526895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Calibri"/>
                <a:ea typeface="Calibri" pitchFamily="34" charset="0"/>
                <a:cs typeface="Calibri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Calibri"/>
                <a:ea typeface="Calibri" pitchFamily="34" charset="0"/>
                <a:cs typeface="Calibri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Calibri"/>
                <a:ea typeface="Calibri" pitchFamily="34" charset="0"/>
                <a:cs typeface="Calibri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Calibri"/>
                <a:ea typeface="Calibri" pitchFamily="34" charset="0"/>
                <a:cs typeface="Calibri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Calibri"/>
                <a:ea typeface="Calibri" pitchFamily="34" charset="0"/>
                <a:cs typeface="Calibri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7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sng" dirty="0">
                <a:latin typeface="+mn-lt"/>
              </a:rPr>
              <a:t>University of Miami</a:t>
            </a:r>
          </a:p>
          <a:p>
            <a:pPr marL="109537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sng" dirty="0">
                <a:latin typeface="+mn-lt"/>
              </a:rPr>
              <a:t>John P </a:t>
            </a:r>
            <a:r>
              <a:rPr lang="en-US" sz="1600" b="1" u="sng" dirty="0" err="1">
                <a:latin typeface="+mn-lt"/>
              </a:rPr>
              <a:t>Hussman</a:t>
            </a:r>
            <a:r>
              <a:rPr lang="en-US" sz="1600" b="1" u="sng" dirty="0">
                <a:latin typeface="+mn-lt"/>
              </a:rPr>
              <a:t> Institute for Human Genomics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Margaret  A. Pericak-Vance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Gary W. Beecham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_tradnl" sz="1600" dirty="0">
                <a:cs typeface="Arial" panose="020B0604020202020204" pitchFamily="34" charset="0"/>
              </a:rPr>
              <a:t>Jeffery M. Vance</a:t>
            </a:r>
            <a:endParaRPr lang="en-US" sz="1600" dirty="0">
              <a:latin typeface="+mn-lt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Eden R. Martin 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Kara L. Hamilton-Nelson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_tradnl" sz="1600" dirty="0">
                <a:latin typeface="+mn-lt"/>
                <a:cs typeface="Arial" panose="020B0604020202020204" pitchFamily="34" charset="0"/>
              </a:rPr>
              <a:t>Michael Cuccaro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_tradnl" sz="1600" dirty="0">
                <a:latin typeface="+mn-lt"/>
                <a:cs typeface="Arial" panose="020B0604020202020204" pitchFamily="34" charset="0"/>
              </a:rPr>
              <a:t>Katrina Celis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_tradnl" sz="1600" dirty="0">
                <a:latin typeface="+mn-lt"/>
                <a:cs typeface="Arial" panose="020B0604020202020204" pitchFamily="34" charset="0"/>
              </a:rPr>
              <a:t>Larry D. Adams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_tradnl" sz="1600" dirty="0">
                <a:latin typeface="+mn-lt"/>
                <a:cs typeface="Arial" panose="020B0604020202020204" pitchFamily="34" charset="0"/>
              </a:rPr>
              <a:t>Patrice L. Whitehead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_tradnl" sz="1600" dirty="0">
                <a:latin typeface="+mn-lt"/>
                <a:cs typeface="Arial" panose="020B0604020202020204" pitchFamily="34" charset="0"/>
              </a:rPr>
              <a:t>Brian W. Kunkle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_tradnl" sz="1600" dirty="0">
                <a:latin typeface="+mn-lt"/>
                <a:cs typeface="Arial" panose="020B0604020202020204" pitchFamily="34" charset="0"/>
              </a:rPr>
              <a:t>Holly N. Cukier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_tradnl" sz="1600" dirty="0">
                <a:latin typeface="+mn-lt"/>
                <a:cs typeface="Arial" panose="020B0604020202020204" pitchFamily="34" charset="0"/>
              </a:rPr>
              <a:t>Vanessa C. Rodriguez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Jim Jaworski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_tradnl" sz="1600" dirty="0">
                <a:cs typeface="Arial" panose="020B0604020202020204" pitchFamily="34" charset="0"/>
              </a:rPr>
              <a:t>Anthony J. Griswold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_tradnl" sz="1600" dirty="0">
                <a:cs typeface="Arial" panose="020B0604020202020204" pitchFamily="34" charset="0"/>
              </a:rPr>
              <a:t>Juan I. Young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_tradnl" sz="1600" dirty="0">
                <a:cs typeface="Arial" panose="020B0604020202020204" pitchFamily="34" charset="0"/>
              </a:rPr>
              <a:t>Pedro Mena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_tradnl" sz="1600" dirty="0">
                <a:cs typeface="Arial" panose="020B0604020202020204" pitchFamily="34" charset="0"/>
              </a:rPr>
              <a:t>Sergio Tejada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cs typeface="Arial" panose="020B0604020202020204" pitchFamily="34" charset="0"/>
              </a:rPr>
              <a:t>Aja Scott </a:t>
            </a:r>
            <a:endParaRPr lang="es-ES_tradnl" sz="1600" dirty="0"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dirty="0" err="1">
                <a:latin typeface="+mn-lt"/>
                <a:cs typeface="Arial" panose="020B0604020202020204" pitchFamily="34" charset="0"/>
              </a:rPr>
              <a:t>Faina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C. Lacroix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Natalia K. Hofmann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C119FB9-1F74-486B-B6A8-A607B14CA812}"/>
              </a:ext>
            </a:extLst>
          </p:cNvPr>
          <p:cNvSpPr/>
          <p:nvPr/>
        </p:nvSpPr>
        <p:spPr>
          <a:xfrm>
            <a:off x="4166599" y="4524103"/>
            <a:ext cx="28949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/>
              <a:t>Universidad Central del Caribe</a:t>
            </a:r>
            <a:endParaRPr lang="es-ES_tradnl" sz="1600" dirty="0">
              <a:ea typeface="Calibri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buClr>
                <a:schemeClr val="accent1"/>
              </a:buClr>
              <a:buSzPct val="68000"/>
              <a:defRPr/>
            </a:pPr>
            <a:r>
              <a:rPr lang="es-ES_tradnl" sz="1600" dirty="0">
                <a:ea typeface="Calibri" pitchFamily="34" charset="0"/>
                <a:cs typeface="Arial" panose="020B0604020202020204" pitchFamily="34" charset="0"/>
              </a:rPr>
              <a:t>Briseida E. Feliciano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323D02-7E38-41E8-B295-BAF14B6DF855}"/>
              </a:ext>
            </a:extLst>
          </p:cNvPr>
          <p:cNvSpPr txBox="1"/>
          <p:nvPr/>
        </p:nvSpPr>
        <p:spPr>
          <a:xfrm>
            <a:off x="4662319" y="1859883"/>
            <a:ext cx="1903470" cy="10772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b="1" u="sng" dirty="0"/>
              <a:t>Columbia University</a:t>
            </a:r>
            <a:endParaRPr lang="en-US" sz="1600" dirty="0">
              <a:ea typeface="Calibri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cs typeface="Arial" panose="020B0604020202020204" pitchFamily="34" charset="0"/>
              </a:rPr>
              <a:t>Richard Mayeux</a:t>
            </a:r>
          </a:p>
          <a:p>
            <a:pPr algn="ctr"/>
            <a:r>
              <a:rPr lang="en-US" sz="1600" dirty="0">
                <a:cs typeface="Arial" panose="020B0604020202020204" pitchFamily="34" charset="0"/>
              </a:rPr>
              <a:t>Badri N. Vardarajan</a:t>
            </a:r>
          </a:p>
          <a:p>
            <a:pPr algn="ctr"/>
            <a:r>
              <a:rPr lang="en-US" sz="1600" dirty="0">
                <a:cs typeface="Arial" panose="020B0604020202020204" pitchFamily="34" charset="0"/>
              </a:rPr>
              <a:t>Christiane Reitz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3A00E8-8407-452E-B778-3C20495260F7}"/>
              </a:ext>
            </a:extLst>
          </p:cNvPr>
          <p:cNvSpPr txBox="1"/>
          <p:nvPr/>
        </p:nvSpPr>
        <p:spPr>
          <a:xfrm>
            <a:off x="3937299" y="2937101"/>
            <a:ext cx="3500671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u="sng" dirty="0"/>
              <a:t>Case Western Reserve University</a:t>
            </a:r>
            <a:endParaRPr lang="en-US" sz="1600" dirty="0">
              <a:ea typeface="Calibri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ea typeface="Calibri" pitchFamily="34" charset="0"/>
                <a:cs typeface="Arial" panose="020B0604020202020204" pitchFamily="34" charset="0"/>
              </a:rPr>
              <a:t>Jonathan L. Haines</a:t>
            </a:r>
          </a:p>
          <a:p>
            <a:pPr algn="ctr"/>
            <a:r>
              <a:rPr lang="en-US" sz="1600" dirty="0">
                <a:ea typeface="Calibri" pitchFamily="34" charset="0"/>
                <a:cs typeface="Arial" panose="020B0604020202020204" pitchFamily="34" charset="0"/>
              </a:rPr>
              <a:t>William S. Bush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1A1D5CE-C36F-434B-88FB-FBF1DE70B4E9}"/>
              </a:ext>
            </a:extLst>
          </p:cNvPr>
          <p:cNvSpPr/>
          <p:nvPr/>
        </p:nvSpPr>
        <p:spPr>
          <a:xfrm>
            <a:off x="7426061" y="1859883"/>
            <a:ext cx="41532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/>
              <a:t>Instituto Nacional de </a:t>
            </a:r>
            <a:r>
              <a:rPr lang="en-US" sz="1600" b="1" u="sng" dirty="0" err="1"/>
              <a:t>Ciencias</a:t>
            </a:r>
            <a:r>
              <a:rPr lang="en-US" sz="1600" b="1" u="sng" dirty="0"/>
              <a:t> </a:t>
            </a:r>
            <a:r>
              <a:rPr lang="en-US" sz="1600" b="1" u="sng" dirty="0" err="1"/>
              <a:t>Neurológicas</a:t>
            </a:r>
            <a:endParaRPr lang="en-US" sz="1600" b="1" u="sng" dirty="0"/>
          </a:p>
          <a:p>
            <a:pPr algn="ctr"/>
            <a:r>
              <a:rPr lang="en-US" sz="1600" dirty="0">
                <a:cs typeface="Arial" panose="020B0604020202020204" pitchFamily="34" charset="0"/>
              </a:rPr>
              <a:t>Mario Cornejo­-Olivas</a:t>
            </a:r>
          </a:p>
          <a:p>
            <a:pPr algn="ctr"/>
            <a:r>
              <a:rPr lang="en-US" sz="1600" dirty="0">
                <a:cs typeface="Arial" panose="020B0604020202020204" pitchFamily="34" charset="0"/>
              </a:rPr>
              <a:t>Pillar </a:t>
            </a:r>
            <a:r>
              <a:rPr lang="en-US" sz="1600" dirty="0" err="1">
                <a:cs typeface="Arial" panose="020B0604020202020204" pitchFamily="34" charset="0"/>
              </a:rPr>
              <a:t>Mazzetti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5C6C32-3DB8-4254-AEDE-7BE6B986D699}"/>
              </a:ext>
            </a:extLst>
          </p:cNvPr>
          <p:cNvSpPr txBox="1"/>
          <p:nvPr/>
        </p:nvSpPr>
        <p:spPr>
          <a:xfrm>
            <a:off x="4391604" y="794523"/>
            <a:ext cx="2444900" cy="10772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b="1" u="sng" dirty="0"/>
              <a:t>University of Pennsylvania</a:t>
            </a:r>
            <a:endParaRPr lang="en-US" sz="1600" dirty="0">
              <a:ea typeface="Calibri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cs typeface="Arial" panose="020B0604020202020204" pitchFamily="34" charset="0"/>
              </a:rPr>
              <a:t>Gerard D. Schellenberg</a:t>
            </a:r>
          </a:p>
          <a:p>
            <a:pPr algn="ctr"/>
            <a:r>
              <a:rPr lang="en-US" sz="1600" dirty="0">
                <a:cs typeface="Arial" panose="020B0604020202020204" pitchFamily="34" charset="0"/>
              </a:rPr>
              <a:t>Adam C. Naj</a:t>
            </a:r>
          </a:p>
          <a:p>
            <a:pPr algn="ctr"/>
            <a:r>
              <a:rPr lang="en-US" sz="1600" dirty="0">
                <a:cs typeface="Arial" panose="020B0604020202020204" pitchFamily="34" charset="0"/>
              </a:rPr>
              <a:t>Li-San Wang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9ACE62-C627-4694-A174-3EDDBAD1B6D1}"/>
              </a:ext>
            </a:extLst>
          </p:cNvPr>
          <p:cNvSpPr txBox="1"/>
          <p:nvPr/>
        </p:nvSpPr>
        <p:spPr>
          <a:xfrm>
            <a:off x="4829208" y="3774604"/>
            <a:ext cx="1699503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b="1" u="sng" dirty="0"/>
              <a:t>Boston University</a:t>
            </a:r>
            <a:endParaRPr lang="en-US" sz="1600" dirty="0">
              <a:ea typeface="Calibri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cs typeface="Arial" panose="020B0604020202020204" pitchFamily="34" charset="0"/>
              </a:rPr>
              <a:t>Lindsay Farrer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51105D2-99C7-4132-9A7B-B58E1A550C38}"/>
              </a:ext>
            </a:extLst>
          </p:cNvPr>
          <p:cNvSpPr txBox="1"/>
          <p:nvPr/>
        </p:nvSpPr>
        <p:spPr>
          <a:xfrm>
            <a:off x="7536418" y="782665"/>
            <a:ext cx="3932487" cy="10772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b="1" u="sng" dirty="0"/>
              <a:t>Wake Forest University,</a:t>
            </a:r>
          </a:p>
          <a:p>
            <a:pPr algn="ctr"/>
            <a:r>
              <a:rPr lang="en-US" sz="1600" b="1" u="sng" dirty="0"/>
              <a:t>The Maya Angelou Center for Health Equity </a:t>
            </a:r>
          </a:p>
          <a:p>
            <a:pPr algn="ctr"/>
            <a:r>
              <a:rPr lang="en-US" sz="1600" dirty="0">
                <a:cs typeface="Arial" panose="020B0604020202020204" pitchFamily="34" charset="0"/>
              </a:rPr>
              <a:t>Goldie S Byrd</a:t>
            </a:r>
          </a:p>
          <a:p>
            <a:pPr algn="ctr"/>
            <a:r>
              <a:rPr lang="en-US" sz="1600" dirty="0">
                <a:cs typeface="Arial" panose="020B0604020202020204" pitchFamily="34" charset="0"/>
              </a:rPr>
              <a:t>Takiyah Starks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758800E-0841-4A5A-848F-0C9666547CD6}"/>
              </a:ext>
            </a:extLst>
          </p:cNvPr>
          <p:cNvSpPr txBox="1"/>
          <p:nvPr/>
        </p:nvSpPr>
        <p:spPr>
          <a:xfrm>
            <a:off x="8361773" y="2767280"/>
            <a:ext cx="2281778" cy="132343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b="1" u="sng" dirty="0"/>
              <a:t>Northwestern University</a:t>
            </a:r>
            <a:endParaRPr lang="en-US" sz="1600" dirty="0">
              <a:ea typeface="Calibri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/>
              <a:t>Eileen H. </a:t>
            </a:r>
            <a:r>
              <a:rPr lang="en-US" sz="1600" dirty="0" err="1"/>
              <a:t>Bigio</a:t>
            </a:r>
            <a:endParaRPr lang="en-US" sz="1600" dirty="0"/>
          </a:p>
          <a:p>
            <a:pPr algn="ctr"/>
            <a:r>
              <a:rPr lang="en-US" sz="1600" dirty="0"/>
              <a:t>Marek-</a:t>
            </a:r>
            <a:r>
              <a:rPr lang="en-US" sz="1600" dirty="0" err="1"/>
              <a:t>Marsel</a:t>
            </a:r>
            <a:r>
              <a:rPr lang="en-US" sz="1600" dirty="0"/>
              <a:t> </a:t>
            </a:r>
            <a:r>
              <a:rPr lang="en-US" sz="1600" dirty="0" err="1"/>
              <a:t>Mesulam</a:t>
            </a:r>
            <a:r>
              <a:rPr lang="en-US" sz="1600" dirty="0"/>
              <a:t> </a:t>
            </a:r>
          </a:p>
          <a:p>
            <a:pPr algn="ctr"/>
            <a:r>
              <a:rPr lang="en-US" sz="1600" dirty="0"/>
              <a:t>Sandra Weintraub </a:t>
            </a:r>
          </a:p>
          <a:p>
            <a:pPr algn="ctr"/>
            <a:r>
              <a:rPr lang="en-US" sz="1600" dirty="0" err="1"/>
              <a:t>Geula</a:t>
            </a:r>
            <a:r>
              <a:rPr lang="en-US" sz="1600" dirty="0"/>
              <a:t> </a:t>
            </a:r>
            <a:r>
              <a:rPr lang="en-US" sz="1600" dirty="0" err="1"/>
              <a:t>Changiz</a:t>
            </a:r>
            <a:r>
              <a:rPr lang="en-US" sz="1600" dirty="0"/>
              <a:t> </a:t>
            </a: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D52DB2B-CCC5-4869-AEC7-56606CE3D0E4}"/>
              </a:ext>
            </a:extLst>
          </p:cNvPr>
          <p:cNvSpPr txBox="1"/>
          <p:nvPr/>
        </p:nvSpPr>
        <p:spPr>
          <a:xfrm>
            <a:off x="8678557" y="4094347"/>
            <a:ext cx="1648207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b="1" u="sng" dirty="0"/>
              <a:t>Emory University</a:t>
            </a:r>
          </a:p>
          <a:p>
            <a:pPr algn="ctr"/>
            <a:r>
              <a:rPr lang="en-US" sz="1600" dirty="0"/>
              <a:t>Marla Gearing </a:t>
            </a:r>
            <a:endParaRPr lang="en-US" sz="1400" dirty="0">
              <a:ea typeface="Calibri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48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74DAE8-C968-4F95-A693-CFA25E9955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4" t="11852" r="34738" b="5956"/>
          <a:stretch/>
        </p:blipFill>
        <p:spPr>
          <a:xfrm>
            <a:off x="100667" y="1148949"/>
            <a:ext cx="5700065" cy="422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C86F83AC-4A8D-4CF2-AEDF-E8137B7E3FE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03"/>
            <a:ext cx="12192000" cy="624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White Bias in Genetic Studies</a:t>
            </a:r>
          </a:p>
        </p:txBody>
      </p:sp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xmlns="" id="{92EA443A-3EEE-4EE8-BCA0-F8F2089287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10" t="13813" r="1239" b="3676"/>
          <a:stretch/>
        </p:blipFill>
        <p:spPr>
          <a:xfrm>
            <a:off x="6668448" y="711734"/>
            <a:ext cx="5294491" cy="6093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2D6C8EFC-DF2B-4FA2-8418-E1078E7C1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61" y="6522637"/>
            <a:ext cx="2046111" cy="28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Sirugo</a:t>
            </a:r>
            <a:r>
              <a:rPr lang="en-US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, et al,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7F8A095-629C-45A0-B4ED-CD38785CD388}"/>
              </a:ext>
            </a:extLst>
          </p:cNvPr>
          <p:cNvSpPr/>
          <p:nvPr/>
        </p:nvSpPr>
        <p:spPr>
          <a:xfrm>
            <a:off x="9578566" y="6283105"/>
            <a:ext cx="1964602" cy="521755"/>
          </a:xfrm>
          <a:prstGeom prst="rect">
            <a:avLst/>
          </a:prstGeom>
          <a:solidFill>
            <a:schemeClr val="accent1">
              <a:alpha val="0"/>
            </a:schemeClr>
          </a:solidFill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0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7A39AA-F2AC-4A7D-8039-C76D1BCC2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6762" y="790887"/>
            <a:ext cx="6895238" cy="5876190"/>
          </a:xfrm>
          <a:prstGeom prst="rect">
            <a:avLst/>
          </a:prstGeom>
          <a:blipFill dpi="0" rotWithShape="1">
            <a:blip r:embed="rId5">
              <a:alphaModFix amt="0"/>
            </a:blip>
            <a:srcRect/>
            <a:tile tx="0" ty="0" sx="100000" sy="100000" flip="none" algn="tl"/>
          </a:blip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4D1A4AB5-950F-4C93-8062-A7FC00155CE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03"/>
            <a:ext cx="12192000" cy="624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Genetic Studies in Alzheimer Disease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2474273-8AE1-41CD-A8B6-C4579CAF7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465" y="624491"/>
            <a:ext cx="5498663" cy="6304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751ED9D-6FAB-43A0-AF45-770BCED11DE8}"/>
              </a:ext>
            </a:extLst>
          </p:cNvPr>
          <p:cNvSpPr txBox="1"/>
          <p:nvPr/>
        </p:nvSpPr>
        <p:spPr>
          <a:xfrm>
            <a:off x="7267662" y="1222218"/>
            <a:ext cx="2953437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NHW GWAS: </a:t>
            </a:r>
            <a:r>
              <a:rPr lang="en-US" sz="2400" b="1" dirty="0"/>
              <a:t>~93,000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FF4236D-64E5-4555-BF7E-3764F73F30A7}"/>
              </a:ext>
            </a:extLst>
          </p:cNvPr>
          <p:cNvSpPr/>
          <p:nvPr/>
        </p:nvSpPr>
        <p:spPr>
          <a:xfrm>
            <a:off x="0" y="6301091"/>
            <a:ext cx="11184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Kunkle, et al. 2019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https://all-free-download.com/free-vector/europe-map-transparent-background_sort_by_unpopular.html</a:t>
            </a:r>
          </a:p>
        </p:txBody>
      </p:sp>
    </p:spTree>
    <p:extLst>
      <p:ext uri="{BB962C8B-B14F-4D97-AF65-F5344CB8AC3E}">
        <p14:creationId xmlns:p14="http://schemas.microsoft.com/office/powerpoint/2010/main" val="67959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598" y="603137"/>
            <a:ext cx="1012507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591ADA51-3B07-41C7-A4CD-7FD99A092DB8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03"/>
            <a:ext cx="12192000" cy="624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Genetic Distinctions in Alzheimer Disease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xmlns="" id="{2E2D1AE9-4E59-4D72-BCB9-AB27229BB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4" y="2957819"/>
            <a:ext cx="1721540" cy="75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Reitz, et al. 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2013</a:t>
            </a: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Cukier, et al. 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2016</a:t>
            </a:r>
            <a:endParaRPr lang="tr-TR" alt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r>
              <a:rPr lang="tr-T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Kunkle</a:t>
            </a:r>
            <a:r>
              <a:rPr lang="tr-T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 ,et al. 2019</a:t>
            </a: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F33D5B-4226-4416-BA1D-4BC23D2DE32F}"/>
              </a:ext>
            </a:extLst>
          </p:cNvPr>
          <p:cNvSpPr txBox="1"/>
          <p:nvPr/>
        </p:nvSpPr>
        <p:spPr>
          <a:xfrm>
            <a:off x="2248875" y="719750"/>
            <a:ext cx="4809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/>
              <a:t>ABCA7 </a:t>
            </a:r>
            <a:r>
              <a:rPr lang="en-US" sz="2800" dirty="0"/>
              <a:t>(Risk variant variation)</a:t>
            </a:r>
            <a:endParaRPr lang="en-US" sz="3600" dirty="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2D3084CE-BC57-4678-B8FC-68A550BD5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49988"/>
            <a:ext cx="12192000" cy="2671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671AE8C-487E-4FD6-B7C9-3AEF8F151935}"/>
              </a:ext>
            </a:extLst>
          </p:cNvPr>
          <p:cNvSpPr txBox="1"/>
          <p:nvPr/>
        </p:nvSpPr>
        <p:spPr>
          <a:xfrm>
            <a:off x="2248875" y="3391190"/>
            <a:ext cx="561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/>
              <a:t>APOE </a:t>
            </a:r>
            <a:r>
              <a:rPr lang="en-US" sz="2800" dirty="0"/>
              <a:t>(Effect size variation </a:t>
            </a:r>
            <a:r>
              <a:rPr lang="en-US" i="1" dirty="0"/>
              <a:t>ε4ε4 vs ε3ε3</a:t>
            </a:r>
            <a:r>
              <a:rPr lang="en-US" sz="2800" dirty="0"/>
              <a:t>)</a:t>
            </a:r>
            <a:endParaRPr lang="en-US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A48D36E-CE4E-497D-8416-0A4F0209440B}"/>
              </a:ext>
            </a:extLst>
          </p:cNvPr>
          <p:cNvSpPr/>
          <p:nvPr/>
        </p:nvSpPr>
        <p:spPr>
          <a:xfrm>
            <a:off x="0" y="6483316"/>
            <a:ext cx="4270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/>
              </a:rPr>
              <a:t>Hendrie, et al 2014; Choi, et al. 2019; Reitz, et al. 2013</a:t>
            </a:r>
          </a:p>
        </p:txBody>
      </p:sp>
    </p:spTree>
    <p:extLst>
      <p:ext uri="{BB962C8B-B14F-4D97-AF65-F5344CB8AC3E}">
        <p14:creationId xmlns:p14="http://schemas.microsoft.com/office/powerpoint/2010/main" val="243445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79E4B0C-DEEA-4684-A5A4-034317655A94}"/>
              </a:ext>
            </a:extLst>
          </p:cNvPr>
          <p:cNvSpPr/>
          <p:nvPr/>
        </p:nvSpPr>
        <p:spPr>
          <a:xfrm>
            <a:off x="252411" y="1279970"/>
            <a:ext cx="116871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disparities may be due to: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3D932A3-29EC-448C-BB27-2E5F9A0B5C63}"/>
              </a:ext>
            </a:extLst>
          </p:cNvPr>
          <p:cNvSpPr/>
          <p:nvPr/>
        </p:nvSpPr>
        <p:spPr>
          <a:xfrm>
            <a:off x="-150892" y="1971654"/>
            <a:ext cx="12493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1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ethnic-related </a:t>
            </a:r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  <a:t>environmental factors / global ancestry </a:t>
            </a:r>
            <a:r>
              <a:rPr lang="en-US" sz="31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912A925-83BD-4A59-B2CB-37A9E1A2DA9B}"/>
              </a:ext>
            </a:extLst>
          </p:cNvPr>
          <p:cNvSpPr/>
          <p:nvPr/>
        </p:nvSpPr>
        <p:spPr>
          <a:xfrm>
            <a:off x="134158" y="3069887"/>
            <a:ext cx="11656538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100" b="1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population-specific genetic variations </a:t>
            </a:r>
            <a:r>
              <a:rPr lang="en-US" sz="31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en-US" sz="3100" b="1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 of interest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32B9CB-58E0-405B-8D92-D0FDF5BBD832}"/>
              </a:ext>
            </a:extLst>
          </p:cNvPr>
          <p:cNvSpPr txBox="1"/>
          <p:nvPr/>
        </p:nvSpPr>
        <p:spPr>
          <a:xfrm>
            <a:off x="5843366" y="2710208"/>
            <a:ext cx="505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FFA35CC2-BAC5-443A-90D5-A3356E866BBE}"/>
              </a:ext>
            </a:extLst>
          </p:cNvPr>
          <p:cNvSpPr txBox="1">
            <a:spLocks noChangeArrowheads="1"/>
          </p:cNvSpPr>
          <p:nvPr/>
        </p:nvSpPr>
        <p:spPr>
          <a:xfrm>
            <a:off x="2178516" y="113653"/>
            <a:ext cx="8073088" cy="87396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Hypothesis</a:t>
            </a:r>
            <a:endParaRPr lang="en-US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xmlns="" id="{BC23108F-4A41-4743-8CF0-6EC5B7BD5DFF}"/>
              </a:ext>
            </a:extLst>
          </p:cNvPr>
          <p:cNvSpPr txBox="1">
            <a:spLocks noChangeArrowheads="1"/>
          </p:cNvSpPr>
          <p:nvPr/>
        </p:nvSpPr>
        <p:spPr>
          <a:xfrm>
            <a:off x="2178516" y="4288883"/>
            <a:ext cx="8073088" cy="84974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explore these hypotheses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0A2228F-B0A0-40F2-9ACA-0EF81A2B24B4}"/>
              </a:ext>
            </a:extLst>
          </p:cNvPr>
          <p:cNvSpPr/>
          <p:nvPr/>
        </p:nvSpPr>
        <p:spPr>
          <a:xfrm>
            <a:off x="134158" y="5387116"/>
            <a:ext cx="1191947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600"/>
              </a:spcBef>
            </a:pPr>
            <a:r>
              <a:rPr lang="en-US" sz="32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admixed populations</a:t>
            </a:r>
          </a:p>
          <a:p>
            <a:pPr lvl="1" algn="ctr">
              <a:spcBef>
                <a:spcPts val="6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Ancestral methods: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local ancestry</a:t>
            </a:r>
          </a:p>
        </p:txBody>
      </p:sp>
    </p:spTree>
    <p:extLst>
      <p:ext uri="{BB962C8B-B14F-4D97-AF65-F5344CB8AC3E}">
        <p14:creationId xmlns:p14="http://schemas.microsoft.com/office/powerpoint/2010/main" val="339858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FB16B5B-CD2B-455A-9C58-762E53CA3A5F}"/>
              </a:ext>
            </a:extLst>
          </p:cNvPr>
          <p:cNvSpPr/>
          <p:nvPr/>
        </p:nvSpPr>
        <p:spPr>
          <a:xfrm>
            <a:off x="252411" y="1279970"/>
            <a:ext cx="116871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disparities may be due to: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1B5B374-ED45-4418-9683-CFDF75A4F322}"/>
              </a:ext>
            </a:extLst>
          </p:cNvPr>
          <p:cNvSpPr/>
          <p:nvPr/>
        </p:nvSpPr>
        <p:spPr>
          <a:xfrm>
            <a:off x="-150892" y="1971654"/>
            <a:ext cx="12493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1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ethnic-related </a:t>
            </a:r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  <a:t>environmental factors / global ancestry </a:t>
            </a:r>
            <a:r>
              <a:rPr lang="en-US" sz="31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6946576-7ED9-4AB3-99A7-08646C424718}"/>
              </a:ext>
            </a:extLst>
          </p:cNvPr>
          <p:cNvSpPr txBox="1"/>
          <p:nvPr/>
        </p:nvSpPr>
        <p:spPr>
          <a:xfrm>
            <a:off x="5843366" y="2710208"/>
            <a:ext cx="505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xmlns="" id="{D67AED6E-F940-4BDF-A3A3-29724482E991}"/>
              </a:ext>
            </a:extLst>
          </p:cNvPr>
          <p:cNvSpPr txBox="1">
            <a:spLocks noChangeArrowheads="1"/>
          </p:cNvSpPr>
          <p:nvPr/>
        </p:nvSpPr>
        <p:spPr>
          <a:xfrm>
            <a:off x="2178516" y="113653"/>
            <a:ext cx="8073088" cy="87396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Hypothesis</a:t>
            </a:r>
            <a:endParaRPr lang="en-US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06137F9-7DFA-4FDF-9001-D15A6C29DB27}"/>
              </a:ext>
            </a:extLst>
          </p:cNvPr>
          <p:cNvSpPr/>
          <p:nvPr/>
        </p:nvSpPr>
        <p:spPr>
          <a:xfrm>
            <a:off x="134158" y="5387116"/>
            <a:ext cx="1191947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600"/>
              </a:spcBef>
            </a:pPr>
            <a:r>
              <a:rPr lang="en-US" sz="32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admixed populations</a:t>
            </a:r>
          </a:p>
          <a:p>
            <a:pPr lvl="1" algn="ctr">
              <a:spcBef>
                <a:spcPts val="6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Ancestral methods: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ancestry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6502B62-23F6-4988-9DFD-022B692F6808}"/>
              </a:ext>
            </a:extLst>
          </p:cNvPr>
          <p:cNvSpPr/>
          <p:nvPr/>
        </p:nvSpPr>
        <p:spPr>
          <a:xfrm>
            <a:off x="134158" y="3069887"/>
            <a:ext cx="11656538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100" b="1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population-specific genetic variations </a:t>
            </a:r>
            <a:r>
              <a:rPr lang="en-US" sz="31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en-US" sz="3100" b="1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 of interest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52A60BD7-D2BD-4EC9-AFC3-1A6C33DF89A0}"/>
              </a:ext>
            </a:extLst>
          </p:cNvPr>
          <p:cNvSpPr txBox="1">
            <a:spLocks noChangeArrowheads="1"/>
          </p:cNvSpPr>
          <p:nvPr/>
        </p:nvSpPr>
        <p:spPr>
          <a:xfrm>
            <a:off x="2178516" y="4288883"/>
            <a:ext cx="8073088" cy="84974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explore these hypotheses</a:t>
            </a:r>
          </a:p>
        </p:txBody>
      </p:sp>
    </p:spTree>
    <p:extLst>
      <p:ext uri="{BB962C8B-B14F-4D97-AF65-F5344CB8AC3E}">
        <p14:creationId xmlns:p14="http://schemas.microsoft.com/office/powerpoint/2010/main" val="94295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86C59DCC-5471-459C-BF91-3102CF193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62C404-BBE1-49CC-9D6C-D9A6CBF28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30" y="716973"/>
            <a:ext cx="11707741" cy="6141027"/>
          </a:xfrm>
          <a:prstGeom prst="rect">
            <a:avLst/>
          </a:prstGeom>
        </p:spPr>
      </p:pic>
      <p:pic>
        <p:nvPicPr>
          <p:cNvPr id="5" name="Picture 4" descr="Image result for DNA">
            <a:extLst>
              <a:ext uri="{FF2B5EF4-FFF2-40B4-BE49-F238E27FC236}">
                <a16:creationId xmlns:a16="http://schemas.microsoft.com/office/drawing/2014/main" xmlns="" id="{6D0CCBC4-83C1-4C1F-A2C4-4070D81F3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693" y="2570364"/>
            <a:ext cx="1042591" cy="7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110C4204-E56F-4BFE-AECC-E2D0CCB87517}"/>
              </a:ext>
            </a:extLst>
          </p:cNvPr>
          <p:cNvSpPr/>
          <p:nvPr/>
        </p:nvSpPr>
        <p:spPr>
          <a:xfrm>
            <a:off x="5228822" y="2198896"/>
            <a:ext cx="1289041" cy="1291524"/>
          </a:xfrm>
          <a:prstGeom prst="ellipse">
            <a:avLst/>
          </a:prstGeom>
          <a:solidFill>
            <a:srgbClr val="00B050">
              <a:alpha val="66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Image result for DNA">
            <a:extLst>
              <a:ext uri="{FF2B5EF4-FFF2-40B4-BE49-F238E27FC236}">
                <a16:creationId xmlns:a16="http://schemas.microsoft.com/office/drawing/2014/main" xmlns="" id="{B53992A9-443F-4C20-B94A-AEADB5880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852" y="2823569"/>
            <a:ext cx="1042591" cy="7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DNA">
            <a:extLst>
              <a:ext uri="{FF2B5EF4-FFF2-40B4-BE49-F238E27FC236}">
                <a16:creationId xmlns:a16="http://schemas.microsoft.com/office/drawing/2014/main" xmlns="" id="{E4E239FF-A18F-4F14-A215-A0C16C5E4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120" y="4358329"/>
            <a:ext cx="1042591" cy="7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1F04B325-EA23-491B-8D0B-AC4D0DA62EAC}"/>
              </a:ext>
            </a:extLst>
          </p:cNvPr>
          <p:cNvSpPr/>
          <p:nvPr/>
        </p:nvSpPr>
        <p:spPr>
          <a:xfrm>
            <a:off x="5586458" y="3976596"/>
            <a:ext cx="1291765" cy="1282741"/>
          </a:xfrm>
          <a:prstGeom prst="ellipse">
            <a:avLst/>
          </a:prstGeom>
          <a:solidFill>
            <a:schemeClr val="accent1">
              <a:alpha val="6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5986776-D44B-4AB4-8B37-4569B97EA7F3}"/>
              </a:ext>
            </a:extLst>
          </p:cNvPr>
          <p:cNvSpPr/>
          <p:nvPr/>
        </p:nvSpPr>
        <p:spPr>
          <a:xfrm>
            <a:off x="8743191" y="2458504"/>
            <a:ext cx="1291765" cy="1282741"/>
          </a:xfrm>
          <a:prstGeom prst="ellipse">
            <a:avLst/>
          </a:prstGeom>
          <a:solidFill>
            <a:srgbClr val="FF0000">
              <a:alpha val="66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Image result for DNA">
            <a:extLst>
              <a:ext uri="{FF2B5EF4-FFF2-40B4-BE49-F238E27FC236}">
                <a16:creationId xmlns:a16="http://schemas.microsoft.com/office/drawing/2014/main" xmlns="" id="{3D3D375F-8788-45D6-A397-243EB99F9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50" y="3586247"/>
            <a:ext cx="1042591" cy="7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D3CF069-703C-4B95-94A4-66167014AD92}"/>
              </a:ext>
            </a:extLst>
          </p:cNvPr>
          <p:cNvSpPr/>
          <p:nvPr/>
        </p:nvSpPr>
        <p:spPr>
          <a:xfrm>
            <a:off x="2547274" y="3300176"/>
            <a:ext cx="1291765" cy="1282741"/>
          </a:xfrm>
          <a:prstGeom prst="ellipse">
            <a:avLst/>
          </a:prstGeom>
          <a:solidFill>
            <a:schemeClr val="accent2">
              <a:lumMod val="75000"/>
              <a:alpha val="6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1398CAF-07EB-47B1-907E-0763857B98FA}"/>
              </a:ext>
            </a:extLst>
          </p:cNvPr>
          <p:cNvSpPr/>
          <p:nvPr/>
        </p:nvSpPr>
        <p:spPr>
          <a:xfrm>
            <a:off x="0" y="625792"/>
            <a:ext cx="12192000" cy="6232208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8974B61-41FA-46C5-9238-C47C128B2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4" y="1529767"/>
            <a:ext cx="6686701" cy="1816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27B4A363-6960-467A-BBA7-6BAE79A56AB5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03"/>
            <a:ext cx="12192000" cy="624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Continental Populations - Global Ancestry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AF86D91F-9B1A-4AC3-8C93-6F43B0F7C141}"/>
                  </a:ext>
                </a:extLst>
              </p:cNvPr>
              <p:cNvSpPr txBox="1"/>
              <p:nvPr/>
            </p:nvSpPr>
            <p:spPr>
              <a:xfrm>
                <a:off x="899249" y="976346"/>
                <a:ext cx="4984250" cy="33855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𝑴𝒐𝒅𝒆𝒍</m:t>
                          </m:r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𝑩𝒂𝒔𝒆𝒅</m:t>
                          </m:r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𝑨𝒏𝒄𝒆𝒔𝒕𝒓𝒚</m:t>
                          </m:r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𝑬𝒔𝒕𝒊𝒎𝒂𝒕𝒊𝒐𝒏</m:t>
                          </m:r>
                        </m:e>
                      </m:d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F86D91F-9B1A-4AC3-8C93-6F43B0F7C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49" y="976346"/>
                <a:ext cx="4984250" cy="338554"/>
              </a:xfrm>
              <a:prstGeom prst="rect">
                <a:avLst/>
              </a:prstGeom>
              <a:blipFill>
                <a:blip r:embed="rId6"/>
                <a:stretch>
                  <a:fillRect b="-29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6B1F6079-0A7D-4142-8A12-BCE26B9BF994}"/>
                  </a:ext>
                </a:extLst>
              </p:cNvPr>
              <p:cNvSpPr txBox="1"/>
              <p:nvPr/>
            </p:nvSpPr>
            <p:spPr>
              <a:xfrm>
                <a:off x="6616968" y="976346"/>
                <a:ext cx="5544210" cy="33855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1" i="1">
                              <a:latin typeface="Cambria Math" panose="02040503050406030204" pitchFamily="18" charset="0"/>
                            </a:rPr>
                            <m:t>𝑨𝒍𝒈𝒐𝒓𝒊𝒕𝒉𝒎𝒊𝒄</m:t>
                          </m:r>
                          <m:r>
                            <a:rPr lang="en-US" sz="22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1" i="1">
                              <a:latin typeface="Cambria Math" panose="02040503050406030204" pitchFamily="18" charset="0"/>
                            </a:rPr>
                            <m:t>𝒂𝒏𝒄𝒆𝒔𝒕𝒓𝒚</m:t>
                          </m:r>
                          <m:r>
                            <a:rPr lang="en-US" sz="22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1" i="1">
                              <a:latin typeface="Cambria Math" panose="02040503050406030204" pitchFamily="18" charset="0"/>
                            </a:rPr>
                            <m:t>𝒆𝒔𝒕𝒊𝒎𝒂𝒕𝒊𝒐𝒏</m:t>
                          </m:r>
                          <m:r>
                            <a:rPr lang="en-US" sz="2200" b="1" i="1"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2200" b="1" i="1">
                              <a:latin typeface="Cambria Math" panose="02040503050406030204" pitchFamily="18" charset="0"/>
                            </a:rPr>
                            <m:t>𝑷𝑪𝑨</m:t>
                          </m:r>
                        </m:e>
                      </m:d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B1F6079-0A7D-4142-8A12-BCE26B9BF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968" y="976346"/>
                <a:ext cx="5544210" cy="338554"/>
              </a:xfrm>
              <a:prstGeom prst="rect">
                <a:avLst/>
              </a:prstGeom>
              <a:blipFill>
                <a:blip r:embed="rId7"/>
                <a:stretch>
                  <a:fillRect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FBEDDDD-3FFC-48B7-A35B-0526938D66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9952" y="1580624"/>
            <a:ext cx="4933360" cy="4764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38C5AF8-E65E-4DD1-B47C-ABB83BCC9E24}"/>
              </a:ext>
            </a:extLst>
          </p:cNvPr>
          <p:cNvSpPr/>
          <p:nvPr/>
        </p:nvSpPr>
        <p:spPr>
          <a:xfrm>
            <a:off x="0" y="6580798"/>
            <a:ext cx="65178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https://avopix.com/premium-photo/231214228-shutterstock-illustration-of-a-world-map-drawn-out</a:t>
            </a:r>
          </a:p>
        </p:txBody>
      </p:sp>
    </p:spTree>
    <p:extLst>
      <p:ext uri="{BB962C8B-B14F-4D97-AF65-F5344CB8AC3E}">
        <p14:creationId xmlns:p14="http://schemas.microsoft.com/office/powerpoint/2010/main" val="40409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FB37A418-33A8-4728-8340-52EF9C530CE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35875"/>
            <a:ext cx="12192000" cy="6603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Admixture – Global Ancestry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8CBDAE9-E619-4696-A5DC-B7D5D9582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491"/>
            <a:ext cx="12192000" cy="62335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451CB55-B744-463F-81C2-FE48C5DC8C5F}"/>
              </a:ext>
            </a:extLst>
          </p:cNvPr>
          <p:cNvSpPr/>
          <p:nvPr/>
        </p:nvSpPr>
        <p:spPr>
          <a:xfrm>
            <a:off x="0" y="6581001"/>
            <a:ext cx="38154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https://www.allaboutexplorers.com/explorers/columbus/</a:t>
            </a:r>
          </a:p>
        </p:txBody>
      </p:sp>
    </p:spTree>
    <p:extLst>
      <p:ext uri="{BB962C8B-B14F-4D97-AF65-F5344CB8AC3E}">
        <p14:creationId xmlns:p14="http://schemas.microsoft.com/office/powerpoint/2010/main" val="274185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43757</TotalTime>
  <Words>755</Words>
  <Application>Microsoft Office PowerPoint</Application>
  <PresentationFormat>Widescreen</PresentationFormat>
  <Paragraphs>230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ＭＳ Ｐゴシック</vt:lpstr>
      <vt:lpstr>Arial</vt:lpstr>
      <vt:lpstr>Calibri</vt:lpstr>
      <vt:lpstr>Calibri Light</vt:lpstr>
      <vt:lpstr>Cambria Math</vt:lpstr>
      <vt:lpstr>Times New Roman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Rajabli, Farid</dc:creator>
  <cp:lastModifiedBy>GS Admin</cp:lastModifiedBy>
  <cp:revision>310</cp:revision>
  <cp:lastPrinted>2019-11-07T22:19:08Z</cp:lastPrinted>
  <dcterms:created xsi:type="dcterms:W3CDTF">2019-05-20T19:09:38Z</dcterms:created>
  <dcterms:modified xsi:type="dcterms:W3CDTF">2019-11-13T14:05:30Z</dcterms:modified>
</cp:coreProperties>
</file>