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2" r:id="rId2"/>
    <p:sldId id="265" r:id="rId3"/>
    <p:sldId id="273" r:id="rId4"/>
    <p:sldId id="275" r:id="rId5"/>
    <p:sldId id="257" r:id="rId6"/>
    <p:sldId id="260" r:id="rId7"/>
    <p:sldId id="267" r:id="rId8"/>
    <p:sldId id="269" r:id="rId9"/>
    <p:sldId id="300" r:id="rId10"/>
    <p:sldId id="301" r:id="rId11"/>
    <p:sldId id="285" r:id="rId12"/>
    <p:sldId id="281" r:id="rId13"/>
    <p:sldId id="280" r:id="rId14"/>
    <p:sldId id="282" r:id="rId15"/>
    <p:sldId id="262" r:id="rId16"/>
    <p:sldId id="298" r:id="rId17"/>
    <p:sldId id="289" r:id="rId18"/>
    <p:sldId id="290" r:id="rId19"/>
    <p:sldId id="291" r:id="rId20"/>
    <p:sldId id="278" r:id="rId21"/>
    <p:sldId id="263" r:id="rId22"/>
    <p:sldId id="288" r:id="rId23"/>
    <p:sldId id="303" r:id="rId24"/>
    <p:sldId id="294" r:id="rId25"/>
    <p:sldId id="295" r:id="rId26"/>
    <p:sldId id="272" r:id="rId27"/>
    <p:sldId id="302" r:id="rId28"/>
    <p:sldId id="297" r:id="rId29"/>
    <p:sldId id="279" r:id="rId30"/>
    <p:sldId id="287" r:id="rId31"/>
    <p:sldId id="264" r:id="rId32"/>
    <p:sldId id="286" r:id="rId33"/>
    <p:sldId id="283" r:id="rId34"/>
    <p:sldId id="284" r:id="rId35"/>
    <p:sldId id="261" r:id="rId36"/>
    <p:sldId id="268" r:id="rId37"/>
    <p:sldId id="270" r:id="rId38"/>
    <p:sldId id="274" r:id="rId39"/>
    <p:sldId id="276" r:id="rId40"/>
    <p:sldId id="277" r:id="rId41"/>
    <p:sldId id="271" r:id="rId42"/>
    <p:sldId id="26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6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8CDE8-E620-4012-9792-09F4E6A0648B}"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FBCB7-B21C-4153-B46E-09C7F190DA2B}" type="slidenum">
              <a:rPr lang="en-US" smtClean="0"/>
              <a:t>‹#›</a:t>
            </a:fld>
            <a:endParaRPr lang="en-US"/>
          </a:p>
        </p:txBody>
      </p:sp>
    </p:spTree>
    <p:extLst>
      <p:ext uri="{BB962C8B-B14F-4D97-AF65-F5344CB8AC3E}">
        <p14:creationId xmlns:p14="http://schemas.microsoft.com/office/powerpoint/2010/main" val="263723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rationale for human genetics I that by  identifying genes with variants </a:t>
            </a:r>
            <a:r>
              <a:rPr lang="en-US" sz="1200" kern="1200" dirty="0" err="1" smtClean="0">
                <a:solidFill>
                  <a:schemeClr val="tx1"/>
                </a:solidFill>
                <a:effectLst/>
                <a:latin typeface="+mn-lt"/>
                <a:ea typeface="+mn-ea"/>
                <a:cs typeface="+mn-cs"/>
              </a:rPr>
              <a:t>variants</a:t>
            </a:r>
            <a:r>
              <a:rPr lang="en-US" sz="1200" kern="1200" dirty="0" smtClean="0">
                <a:solidFill>
                  <a:schemeClr val="tx1"/>
                </a:solidFill>
                <a:effectLst/>
                <a:latin typeface="+mn-lt"/>
                <a:ea typeface="+mn-ea"/>
                <a:cs typeface="+mn-cs"/>
              </a:rPr>
              <a:t> that cause a disease, alter risk or prevent a disease, we gain information that allows us to: </a:t>
            </a:r>
          </a:p>
          <a:p>
            <a:pPr lvl="0"/>
            <a:r>
              <a:rPr lang="en-US" sz="1200" kern="1200" dirty="0" smtClean="0">
                <a:solidFill>
                  <a:schemeClr val="tx1"/>
                </a:solidFill>
                <a:effectLst/>
                <a:latin typeface="+mn-lt"/>
                <a:ea typeface="+mn-ea"/>
                <a:cs typeface="+mn-cs"/>
              </a:rPr>
              <a:t>Predict</a:t>
            </a:r>
          </a:p>
          <a:p>
            <a:pPr lvl="0"/>
            <a:r>
              <a:rPr lang="en-US" sz="1200" kern="1200" dirty="0" smtClean="0">
                <a:solidFill>
                  <a:schemeClr val="tx1"/>
                </a:solidFill>
                <a:effectLst/>
                <a:latin typeface="+mn-lt"/>
                <a:ea typeface="+mn-ea"/>
                <a:cs typeface="+mn-cs"/>
              </a:rPr>
              <a:t>Uncover mechanisms and most important</a:t>
            </a:r>
          </a:p>
          <a:p>
            <a:pPr lvl="0"/>
            <a:r>
              <a:rPr lang="en-US" sz="1200" kern="1200" dirty="0" smtClean="0">
                <a:solidFill>
                  <a:schemeClr val="tx1"/>
                </a:solidFill>
                <a:effectLst/>
                <a:latin typeface="+mn-lt"/>
                <a:ea typeface="+mn-ea"/>
                <a:cs typeface="+mn-cs"/>
              </a:rPr>
              <a:t>And most importantly, Identify drug targets</a:t>
            </a:r>
          </a:p>
          <a:p>
            <a:r>
              <a:rPr lang="en-US" sz="1200" kern="1200" dirty="0" smtClean="0">
                <a:solidFill>
                  <a:schemeClr val="tx1"/>
                </a:solidFill>
                <a:effectLst/>
                <a:latin typeface="+mn-lt"/>
                <a:ea typeface="+mn-ea"/>
                <a:cs typeface="+mn-cs"/>
              </a:rPr>
              <a:t>The power of human genetics is that is directly from man – and of course man is who we want to treat.</a:t>
            </a:r>
          </a:p>
          <a:p>
            <a:r>
              <a:rPr lang="en-US" sz="1200" kern="1200" dirty="0" smtClean="0">
                <a:solidFill>
                  <a:schemeClr val="tx1"/>
                </a:solidFill>
                <a:effectLst/>
                <a:latin typeface="+mn-lt"/>
                <a:ea typeface="+mn-ea"/>
                <a:cs typeface="+mn-cs"/>
              </a:rPr>
              <a:t>So when we identify a gene where mutations alter function or increase expression, these are experiments of nature that give us direct information that if we can alter function or alter levels of the protein pharmacologically, we should be able to influence disease risk.  This does not rely on translation from model organisms or in vitro experiments – these are direct observations in man.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79F9B8-941A-4529-9A05-372308DB8C0F}" type="slidenum">
              <a:rPr lang="en-US" smtClean="0"/>
              <a:t>2</a:t>
            </a:fld>
            <a:endParaRPr lang="en-US"/>
          </a:p>
        </p:txBody>
      </p:sp>
    </p:spTree>
    <p:extLst>
      <p:ext uri="{BB962C8B-B14F-4D97-AF65-F5344CB8AC3E}">
        <p14:creationId xmlns:p14="http://schemas.microsoft.com/office/powerpoint/2010/main" val="280450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238" indent="-302017">
              <a:defRPr>
                <a:solidFill>
                  <a:schemeClr val="tx1"/>
                </a:solidFill>
                <a:latin typeface="Calibri" pitchFamily="34" charset="0"/>
              </a:defRPr>
            </a:lvl2pPr>
            <a:lvl3pPr marL="1208060" indent="-241612">
              <a:defRPr>
                <a:solidFill>
                  <a:schemeClr val="tx1"/>
                </a:solidFill>
                <a:latin typeface="Calibri" pitchFamily="34" charset="0"/>
              </a:defRPr>
            </a:lvl3pPr>
            <a:lvl4pPr marL="1691285" indent="-241612">
              <a:defRPr>
                <a:solidFill>
                  <a:schemeClr val="tx1"/>
                </a:solidFill>
                <a:latin typeface="Calibri" pitchFamily="34" charset="0"/>
              </a:defRPr>
            </a:lvl4pPr>
            <a:lvl5pPr marL="2174511" indent="-241612">
              <a:defRPr>
                <a:solidFill>
                  <a:schemeClr val="tx1"/>
                </a:solidFill>
                <a:latin typeface="Calibri" pitchFamily="34" charset="0"/>
              </a:defRPr>
            </a:lvl5pPr>
            <a:lvl6pPr marL="2657737" indent="-241612" fontAlgn="base">
              <a:spcBef>
                <a:spcPct val="0"/>
              </a:spcBef>
              <a:spcAft>
                <a:spcPct val="0"/>
              </a:spcAft>
              <a:defRPr>
                <a:solidFill>
                  <a:schemeClr val="tx1"/>
                </a:solidFill>
                <a:latin typeface="Calibri" pitchFamily="34" charset="0"/>
              </a:defRPr>
            </a:lvl6pPr>
            <a:lvl7pPr marL="3140961" indent="-241612" fontAlgn="base">
              <a:spcBef>
                <a:spcPct val="0"/>
              </a:spcBef>
              <a:spcAft>
                <a:spcPct val="0"/>
              </a:spcAft>
              <a:defRPr>
                <a:solidFill>
                  <a:schemeClr val="tx1"/>
                </a:solidFill>
                <a:latin typeface="Calibri" pitchFamily="34" charset="0"/>
              </a:defRPr>
            </a:lvl7pPr>
            <a:lvl8pPr marL="3624184" indent="-241612" fontAlgn="base">
              <a:spcBef>
                <a:spcPct val="0"/>
              </a:spcBef>
              <a:spcAft>
                <a:spcPct val="0"/>
              </a:spcAft>
              <a:defRPr>
                <a:solidFill>
                  <a:schemeClr val="tx1"/>
                </a:solidFill>
                <a:latin typeface="Calibri" pitchFamily="34" charset="0"/>
              </a:defRPr>
            </a:lvl8pPr>
            <a:lvl9pPr marL="4107409" indent="-24161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4302B8-88C5-4352-B35B-157958BB0884}" type="slidenum">
              <a:rPr lang="en-US" smtClean="0"/>
              <a:pPr fontAlgn="base">
                <a:spcBef>
                  <a:spcPct val="0"/>
                </a:spcBef>
                <a:spcAft>
                  <a:spcPct val="0"/>
                </a:spcAft>
                <a:defRPr/>
              </a:pPr>
              <a:t>16</a:t>
            </a:fld>
            <a:endParaRPr lang="en-US" smtClean="0"/>
          </a:p>
        </p:txBody>
      </p:sp>
      <p:sp>
        <p:nvSpPr>
          <p:cNvPr id="7171"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mtClean="0"/>
              <a:t>The amyloid precursor gene encodes a transmembrane protein, that is proteolytically cleaved.  The products include an N-terminal extracellular product that is presumably a signaling protein, and an intracellular C-terminal that is probably an intracellular peptide that is involved in nuclear gene regulatory events.    Cleavage by beta and gamma secretase enzymes results in production of the A-beta peptide found in amyloid plaques. Cleavage by the alpha-secretase destroys the Abeta peptide.  </a:t>
            </a:r>
          </a:p>
          <a:p>
            <a:pPr eaLnBrk="1" hangingPunct="1">
              <a:spcBef>
                <a:spcPct val="0"/>
              </a:spcBef>
            </a:pPr>
            <a:endParaRPr lang="en-US" altLang="ja-JP" smtClean="0"/>
          </a:p>
          <a:p>
            <a:pPr eaLnBrk="1" hangingPunct="1">
              <a:spcBef>
                <a:spcPct val="0"/>
              </a:spcBef>
            </a:pPr>
            <a:r>
              <a:rPr lang="en-US" altLang="ja-JP" smtClean="0"/>
              <a:t>Disease-causing mutations in APP are clustered near cleavage sites, either at the beta secretase site at the N-terminal end, the alpha-secretase site in the center of the Abeta sequence, and immediately after the gamma-secretase site.   </a:t>
            </a:r>
            <a:endParaRPr lang="en-US" smtClean="0"/>
          </a:p>
        </p:txBody>
      </p:sp>
    </p:spTree>
    <p:extLst>
      <p:ext uri="{BB962C8B-B14F-4D97-AF65-F5344CB8AC3E}">
        <p14:creationId xmlns:p14="http://schemas.microsoft.com/office/powerpoint/2010/main" val="305856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 minutes total</a:t>
            </a:r>
            <a:endParaRPr lang="en-US" dirty="0"/>
          </a:p>
        </p:txBody>
      </p:sp>
      <p:sp>
        <p:nvSpPr>
          <p:cNvPr id="4" name="Slide Number Placeholder 3"/>
          <p:cNvSpPr>
            <a:spLocks noGrp="1"/>
          </p:cNvSpPr>
          <p:nvPr>
            <p:ph type="sldNum" sz="quarter" idx="10"/>
          </p:nvPr>
        </p:nvSpPr>
        <p:spPr/>
        <p:txBody>
          <a:bodyPr/>
          <a:lstStyle/>
          <a:p>
            <a:fld id="{A879F9B8-941A-4529-9A05-372308DB8C0F}" type="slidenum">
              <a:rPr lang="en-US" smtClean="0"/>
              <a:t>26</a:t>
            </a:fld>
            <a:endParaRPr lang="en-US"/>
          </a:p>
        </p:txBody>
      </p:sp>
    </p:spTree>
    <p:extLst>
      <p:ext uri="{BB962C8B-B14F-4D97-AF65-F5344CB8AC3E}">
        <p14:creationId xmlns:p14="http://schemas.microsoft.com/office/powerpoint/2010/main" val="406670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238" indent="-302017">
              <a:defRPr>
                <a:solidFill>
                  <a:schemeClr val="tx1"/>
                </a:solidFill>
                <a:latin typeface="Calibri" pitchFamily="34" charset="0"/>
              </a:defRPr>
            </a:lvl2pPr>
            <a:lvl3pPr marL="1208060" indent="-241612">
              <a:defRPr>
                <a:solidFill>
                  <a:schemeClr val="tx1"/>
                </a:solidFill>
                <a:latin typeface="Calibri" pitchFamily="34" charset="0"/>
              </a:defRPr>
            </a:lvl3pPr>
            <a:lvl4pPr marL="1691285" indent="-241612">
              <a:defRPr>
                <a:solidFill>
                  <a:schemeClr val="tx1"/>
                </a:solidFill>
                <a:latin typeface="Calibri" pitchFamily="34" charset="0"/>
              </a:defRPr>
            </a:lvl4pPr>
            <a:lvl5pPr marL="2174511" indent="-241612">
              <a:defRPr>
                <a:solidFill>
                  <a:schemeClr val="tx1"/>
                </a:solidFill>
                <a:latin typeface="Calibri" pitchFamily="34" charset="0"/>
              </a:defRPr>
            </a:lvl5pPr>
            <a:lvl6pPr marL="2657737" indent="-241612" fontAlgn="base">
              <a:spcBef>
                <a:spcPct val="0"/>
              </a:spcBef>
              <a:spcAft>
                <a:spcPct val="0"/>
              </a:spcAft>
              <a:defRPr>
                <a:solidFill>
                  <a:schemeClr val="tx1"/>
                </a:solidFill>
                <a:latin typeface="Calibri" pitchFamily="34" charset="0"/>
              </a:defRPr>
            </a:lvl6pPr>
            <a:lvl7pPr marL="3140961" indent="-241612" fontAlgn="base">
              <a:spcBef>
                <a:spcPct val="0"/>
              </a:spcBef>
              <a:spcAft>
                <a:spcPct val="0"/>
              </a:spcAft>
              <a:defRPr>
                <a:solidFill>
                  <a:schemeClr val="tx1"/>
                </a:solidFill>
                <a:latin typeface="Calibri" pitchFamily="34" charset="0"/>
              </a:defRPr>
            </a:lvl7pPr>
            <a:lvl8pPr marL="3624184" indent="-241612" fontAlgn="base">
              <a:spcBef>
                <a:spcPct val="0"/>
              </a:spcBef>
              <a:spcAft>
                <a:spcPct val="0"/>
              </a:spcAft>
              <a:defRPr>
                <a:solidFill>
                  <a:schemeClr val="tx1"/>
                </a:solidFill>
                <a:latin typeface="Calibri" pitchFamily="34" charset="0"/>
              </a:defRPr>
            </a:lvl8pPr>
            <a:lvl9pPr marL="4107409" indent="-24161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4302B8-88C5-4352-B35B-157958BB0884}" type="slidenum">
              <a:rPr lang="en-US" smtClean="0"/>
              <a:pPr fontAlgn="base">
                <a:spcBef>
                  <a:spcPct val="0"/>
                </a:spcBef>
                <a:spcAft>
                  <a:spcPct val="0"/>
                </a:spcAft>
                <a:defRPr/>
              </a:pPr>
              <a:t>28</a:t>
            </a:fld>
            <a:endParaRPr lang="en-US" smtClean="0"/>
          </a:p>
        </p:txBody>
      </p:sp>
      <p:sp>
        <p:nvSpPr>
          <p:cNvPr id="7171"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mtClean="0"/>
              <a:t>The amyloid precursor gene encodes a transmembrane protein, that is proteolytically cleaved.  The products include an N-terminal extracellular product that is presumably a signaling protein, and an intracellular C-terminal that is probably an intracellular peptide that is involved in nuclear gene regulatory events.    Cleavage by beta and gamma secretase enzymes results in production of the A-beta peptide found in amyloid plaques. Cleavage by the alpha-secretase destroys the Abeta peptide.  </a:t>
            </a:r>
          </a:p>
          <a:p>
            <a:pPr eaLnBrk="1" hangingPunct="1">
              <a:spcBef>
                <a:spcPct val="0"/>
              </a:spcBef>
            </a:pPr>
            <a:endParaRPr lang="en-US" altLang="ja-JP" smtClean="0"/>
          </a:p>
          <a:p>
            <a:pPr eaLnBrk="1" hangingPunct="1">
              <a:spcBef>
                <a:spcPct val="0"/>
              </a:spcBef>
            </a:pPr>
            <a:r>
              <a:rPr lang="en-US" altLang="ja-JP" smtClean="0"/>
              <a:t>Disease-causing mutations in APP are clustered near cleavage sites, either at the beta secretase site at the N-terminal end, the alpha-secretase site in the center of the Abeta sequence, and immediately after the gamma-secretase site.   </a:t>
            </a:r>
            <a:endParaRPr lang="en-US" smtClean="0"/>
          </a:p>
        </p:txBody>
      </p:sp>
    </p:spTree>
    <p:extLst>
      <p:ext uri="{BB962C8B-B14F-4D97-AF65-F5344CB8AC3E}">
        <p14:creationId xmlns:p14="http://schemas.microsoft.com/office/powerpoint/2010/main" val="252711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rationale for human genetics I that by  identifying genes with variants </a:t>
            </a:r>
            <a:r>
              <a:rPr lang="en-US" sz="1200" kern="1200" dirty="0" err="1" smtClean="0">
                <a:solidFill>
                  <a:schemeClr val="tx1"/>
                </a:solidFill>
                <a:effectLst/>
                <a:latin typeface="+mn-lt"/>
                <a:ea typeface="+mn-ea"/>
                <a:cs typeface="+mn-cs"/>
              </a:rPr>
              <a:t>variants</a:t>
            </a:r>
            <a:r>
              <a:rPr lang="en-US" sz="1200" kern="1200" dirty="0" smtClean="0">
                <a:solidFill>
                  <a:schemeClr val="tx1"/>
                </a:solidFill>
                <a:effectLst/>
                <a:latin typeface="+mn-lt"/>
                <a:ea typeface="+mn-ea"/>
                <a:cs typeface="+mn-cs"/>
              </a:rPr>
              <a:t> that cause a disease, alter risk or prevent a disease, we gain information that allows us to: </a:t>
            </a:r>
          </a:p>
          <a:p>
            <a:pPr lvl="0"/>
            <a:r>
              <a:rPr lang="en-US" sz="1200" kern="1200" dirty="0" smtClean="0">
                <a:solidFill>
                  <a:schemeClr val="tx1"/>
                </a:solidFill>
                <a:effectLst/>
                <a:latin typeface="+mn-lt"/>
                <a:ea typeface="+mn-ea"/>
                <a:cs typeface="+mn-cs"/>
              </a:rPr>
              <a:t>Predict</a:t>
            </a:r>
          </a:p>
          <a:p>
            <a:pPr lvl="0"/>
            <a:r>
              <a:rPr lang="en-US" sz="1200" kern="1200" dirty="0" smtClean="0">
                <a:solidFill>
                  <a:schemeClr val="tx1"/>
                </a:solidFill>
                <a:effectLst/>
                <a:latin typeface="+mn-lt"/>
                <a:ea typeface="+mn-ea"/>
                <a:cs typeface="+mn-cs"/>
              </a:rPr>
              <a:t>Uncover mechanisms and most important</a:t>
            </a:r>
          </a:p>
          <a:p>
            <a:pPr lvl="0"/>
            <a:r>
              <a:rPr lang="en-US" sz="1200" kern="1200" dirty="0" smtClean="0">
                <a:solidFill>
                  <a:schemeClr val="tx1"/>
                </a:solidFill>
                <a:effectLst/>
                <a:latin typeface="+mn-lt"/>
                <a:ea typeface="+mn-ea"/>
                <a:cs typeface="+mn-cs"/>
              </a:rPr>
              <a:t>And most importantly, Identify drug targets</a:t>
            </a:r>
          </a:p>
          <a:p>
            <a:r>
              <a:rPr lang="en-US" sz="1200" kern="1200" dirty="0" smtClean="0">
                <a:solidFill>
                  <a:schemeClr val="tx1"/>
                </a:solidFill>
                <a:effectLst/>
                <a:latin typeface="+mn-lt"/>
                <a:ea typeface="+mn-ea"/>
                <a:cs typeface="+mn-cs"/>
              </a:rPr>
              <a:t>The power of human genetics is that is directly from man – and of course man is who we want to treat.</a:t>
            </a:r>
          </a:p>
          <a:p>
            <a:r>
              <a:rPr lang="en-US" sz="1200" kern="1200" dirty="0" smtClean="0">
                <a:solidFill>
                  <a:schemeClr val="tx1"/>
                </a:solidFill>
                <a:effectLst/>
                <a:latin typeface="+mn-lt"/>
                <a:ea typeface="+mn-ea"/>
                <a:cs typeface="+mn-cs"/>
              </a:rPr>
              <a:t>So when we identify a gene where mutations alter function or increase expression, these are experiments of nature that give us direct information that if we can alter function or alter levels of the protein pharmacologically, we should be able to influence disease risk.  This does not rely on translation from model organisms or in vitro experiments – these are direct observations in man.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79F9B8-941A-4529-9A05-372308DB8C0F}" type="slidenum">
              <a:rPr lang="en-US" smtClean="0"/>
              <a:t>35</a:t>
            </a:fld>
            <a:endParaRPr lang="en-US"/>
          </a:p>
        </p:txBody>
      </p:sp>
    </p:spTree>
    <p:extLst>
      <p:ext uri="{BB962C8B-B14F-4D97-AF65-F5344CB8AC3E}">
        <p14:creationId xmlns:p14="http://schemas.microsoft.com/office/powerpoint/2010/main" val="189679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6979" indent="-291147">
              <a:defRPr>
                <a:solidFill>
                  <a:schemeClr val="tx1"/>
                </a:solidFill>
                <a:latin typeface="Calibri" pitchFamily="34" charset="0"/>
              </a:defRPr>
            </a:lvl2pPr>
            <a:lvl3pPr marL="1164584" indent="-232917">
              <a:defRPr>
                <a:solidFill>
                  <a:schemeClr val="tx1"/>
                </a:solidFill>
                <a:latin typeface="Calibri" pitchFamily="34" charset="0"/>
              </a:defRPr>
            </a:lvl3pPr>
            <a:lvl4pPr marL="1630418" indent="-232917">
              <a:defRPr>
                <a:solidFill>
                  <a:schemeClr val="tx1"/>
                </a:solidFill>
                <a:latin typeface="Calibri" pitchFamily="34" charset="0"/>
              </a:defRPr>
            </a:lvl4pPr>
            <a:lvl5pPr marL="2096253" indent="-232917">
              <a:defRPr>
                <a:solidFill>
                  <a:schemeClr val="tx1"/>
                </a:solidFill>
                <a:latin typeface="Calibri" pitchFamily="34" charset="0"/>
              </a:defRPr>
            </a:lvl5pPr>
            <a:lvl6pPr marL="2562088" indent="-232917" fontAlgn="base">
              <a:spcBef>
                <a:spcPct val="0"/>
              </a:spcBef>
              <a:spcAft>
                <a:spcPct val="0"/>
              </a:spcAft>
              <a:defRPr>
                <a:solidFill>
                  <a:schemeClr val="tx1"/>
                </a:solidFill>
                <a:latin typeface="Calibri" pitchFamily="34" charset="0"/>
              </a:defRPr>
            </a:lvl6pPr>
            <a:lvl7pPr marL="3027922" indent="-232917" fontAlgn="base">
              <a:spcBef>
                <a:spcPct val="0"/>
              </a:spcBef>
              <a:spcAft>
                <a:spcPct val="0"/>
              </a:spcAft>
              <a:defRPr>
                <a:solidFill>
                  <a:schemeClr val="tx1"/>
                </a:solidFill>
                <a:latin typeface="Calibri" pitchFamily="34" charset="0"/>
              </a:defRPr>
            </a:lvl7pPr>
            <a:lvl8pPr marL="3493754" indent="-232917" fontAlgn="base">
              <a:spcBef>
                <a:spcPct val="0"/>
              </a:spcBef>
              <a:spcAft>
                <a:spcPct val="0"/>
              </a:spcAft>
              <a:defRPr>
                <a:solidFill>
                  <a:schemeClr val="tx1"/>
                </a:solidFill>
                <a:latin typeface="Calibri" pitchFamily="34" charset="0"/>
              </a:defRPr>
            </a:lvl8pPr>
            <a:lvl9pPr marL="3959588" indent="-23291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4302B8-88C5-4352-B35B-157958BB0884}" type="slidenum">
              <a:rPr lang="en-US" smtClean="0"/>
              <a:pPr fontAlgn="base">
                <a:spcBef>
                  <a:spcPct val="0"/>
                </a:spcBef>
                <a:spcAft>
                  <a:spcPct val="0"/>
                </a:spcAft>
                <a:defRPr/>
              </a:pPr>
              <a:t>38</a:t>
            </a:fld>
            <a:endParaRPr lang="en-US" smtClean="0"/>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mtClean="0"/>
              <a:t>The amyloid precursor gene encodes a transmembrane protein, that is proteolytically cleaved.  The products include an N-terminal extracellular product that is presumably a signaling protein, and an intracellular C-terminal that is probably an intracellular peptide that is involved in nuclear gene regulatory events.    Cleavage by beta and gamma secretase enzymes results in production of the A-beta peptide found in amyloid plaques. Cleavage by the alpha-secretase destroys the Abeta peptide.  </a:t>
            </a:r>
          </a:p>
          <a:p>
            <a:pPr eaLnBrk="1" hangingPunct="1">
              <a:spcBef>
                <a:spcPct val="0"/>
              </a:spcBef>
            </a:pPr>
            <a:endParaRPr lang="en-US" altLang="ja-JP" smtClean="0"/>
          </a:p>
          <a:p>
            <a:pPr eaLnBrk="1" hangingPunct="1">
              <a:spcBef>
                <a:spcPct val="0"/>
              </a:spcBef>
            </a:pPr>
            <a:r>
              <a:rPr lang="en-US" altLang="ja-JP" smtClean="0"/>
              <a:t>Disease-causing mutations in APP are clustered near cleavage sites, either at the beta secretase site at the N-terminal end, the alpha-secretase site in the center of the Abeta sequence, and immediately after the gamma-secretase site.   </a:t>
            </a:r>
            <a:endParaRPr lang="en-US" smtClean="0"/>
          </a:p>
        </p:txBody>
      </p:sp>
    </p:spTree>
    <p:extLst>
      <p:ext uri="{BB962C8B-B14F-4D97-AF65-F5344CB8AC3E}">
        <p14:creationId xmlns:p14="http://schemas.microsoft.com/office/powerpoint/2010/main" val="151008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E0F455-0D3F-49F8-8C80-5139472ABED5}"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D589A-DCF5-49E9-9A15-24B4923D2ACD}" type="slidenum">
              <a:rPr lang="en-US" smtClean="0"/>
              <a:t>‹#›</a:t>
            </a:fld>
            <a:endParaRPr lang="en-US"/>
          </a:p>
        </p:txBody>
      </p:sp>
    </p:spTree>
    <p:extLst>
      <p:ext uri="{BB962C8B-B14F-4D97-AF65-F5344CB8AC3E}">
        <p14:creationId xmlns:p14="http://schemas.microsoft.com/office/powerpoint/2010/main" val="88210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0F455-0D3F-49F8-8C80-5139472ABED5}"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D589A-DCF5-49E9-9A15-24B4923D2ACD}" type="slidenum">
              <a:rPr lang="en-US" smtClean="0"/>
              <a:t>‹#›</a:t>
            </a:fld>
            <a:endParaRPr lang="en-US"/>
          </a:p>
        </p:txBody>
      </p:sp>
    </p:spTree>
    <p:extLst>
      <p:ext uri="{BB962C8B-B14F-4D97-AF65-F5344CB8AC3E}">
        <p14:creationId xmlns:p14="http://schemas.microsoft.com/office/powerpoint/2010/main" val="66791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0F455-0D3F-49F8-8C80-5139472ABED5}"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D589A-DCF5-49E9-9A15-24B4923D2ACD}" type="slidenum">
              <a:rPr lang="en-US" smtClean="0"/>
              <a:t>‹#›</a:t>
            </a:fld>
            <a:endParaRPr lang="en-US"/>
          </a:p>
        </p:txBody>
      </p:sp>
    </p:spTree>
    <p:extLst>
      <p:ext uri="{BB962C8B-B14F-4D97-AF65-F5344CB8AC3E}">
        <p14:creationId xmlns:p14="http://schemas.microsoft.com/office/powerpoint/2010/main" val="423217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0F455-0D3F-49F8-8C80-5139472ABED5}"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D589A-DCF5-49E9-9A15-24B4923D2ACD}" type="slidenum">
              <a:rPr lang="en-US" smtClean="0"/>
              <a:t>‹#›</a:t>
            </a:fld>
            <a:endParaRPr lang="en-US"/>
          </a:p>
        </p:txBody>
      </p:sp>
    </p:spTree>
    <p:extLst>
      <p:ext uri="{BB962C8B-B14F-4D97-AF65-F5344CB8AC3E}">
        <p14:creationId xmlns:p14="http://schemas.microsoft.com/office/powerpoint/2010/main" val="272132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E0F455-0D3F-49F8-8C80-5139472ABED5}"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CD589A-DCF5-49E9-9A15-24B4923D2ACD}" type="slidenum">
              <a:rPr lang="en-US" smtClean="0"/>
              <a:t>‹#›</a:t>
            </a:fld>
            <a:endParaRPr lang="en-US"/>
          </a:p>
        </p:txBody>
      </p:sp>
    </p:spTree>
    <p:extLst>
      <p:ext uri="{BB962C8B-B14F-4D97-AF65-F5344CB8AC3E}">
        <p14:creationId xmlns:p14="http://schemas.microsoft.com/office/powerpoint/2010/main" val="95762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E0F455-0D3F-49F8-8C80-5139472ABED5}"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D589A-DCF5-49E9-9A15-24B4923D2ACD}" type="slidenum">
              <a:rPr lang="en-US" smtClean="0"/>
              <a:t>‹#›</a:t>
            </a:fld>
            <a:endParaRPr lang="en-US"/>
          </a:p>
        </p:txBody>
      </p:sp>
    </p:spTree>
    <p:extLst>
      <p:ext uri="{BB962C8B-B14F-4D97-AF65-F5344CB8AC3E}">
        <p14:creationId xmlns:p14="http://schemas.microsoft.com/office/powerpoint/2010/main" val="274452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E0F455-0D3F-49F8-8C80-5139472ABED5}"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CD589A-DCF5-49E9-9A15-24B4923D2ACD}" type="slidenum">
              <a:rPr lang="en-US" smtClean="0"/>
              <a:t>‹#›</a:t>
            </a:fld>
            <a:endParaRPr lang="en-US"/>
          </a:p>
        </p:txBody>
      </p:sp>
    </p:spTree>
    <p:extLst>
      <p:ext uri="{BB962C8B-B14F-4D97-AF65-F5344CB8AC3E}">
        <p14:creationId xmlns:p14="http://schemas.microsoft.com/office/powerpoint/2010/main" val="144073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E0F455-0D3F-49F8-8C80-5139472ABED5}"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CD589A-DCF5-49E9-9A15-24B4923D2ACD}" type="slidenum">
              <a:rPr lang="en-US" smtClean="0"/>
              <a:t>‹#›</a:t>
            </a:fld>
            <a:endParaRPr lang="en-US"/>
          </a:p>
        </p:txBody>
      </p:sp>
    </p:spTree>
    <p:extLst>
      <p:ext uri="{BB962C8B-B14F-4D97-AF65-F5344CB8AC3E}">
        <p14:creationId xmlns:p14="http://schemas.microsoft.com/office/powerpoint/2010/main" val="389316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0F455-0D3F-49F8-8C80-5139472ABED5}"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CD589A-DCF5-49E9-9A15-24B4923D2ACD}" type="slidenum">
              <a:rPr lang="en-US" smtClean="0"/>
              <a:t>‹#›</a:t>
            </a:fld>
            <a:endParaRPr lang="en-US"/>
          </a:p>
        </p:txBody>
      </p:sp>
    </p:spTree>
    <p:extLst>
      <p:ext uri="{BB962C8B-B14F-4D97-AF65-F5344CB8AC3E}">
        <p14:creationId xmlns:p14="http://schemas.microsoft.com/office/powerpoint/2010/main" val="241920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E0F455-0D3F-49F8-8C80-5139472ABED5}"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D589A-DCF5-49E9-9A15-24B4923D2ACD}" type="slidenum">
              <a:rPr lang="en-US" smtClean="0"/>
              <a:t>‹#›</a:t>
            </a:fld>
            <a:endParaRPr lang="en-US"/>
          </a:p>
        </p:txBody>
      </p:sp>
    </p:spTree>
    <p:extLst>
      <p:ext uri="{BB962C8B-B14F-4D97-AF65-F5344CB8AC3E}">
        <p14:creationId xmlns:p14="http://schemas.microsoft.com/office/powerpoint/2010/main" val="323032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E0F455-0D3F-49F8-8C80-5139472ABED5}"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CD589A-DCF5-49E9-9A15-24B4923D2ACD}" type="slidenum">
              <a:rPr lang="en-US" smtClean="0"/>
              <a:t>‹#›</a:t>
            </a:fld>
            <a:endParaRPr lang="en-US"/>
          </a:p>
        </p:txBody>
      </p:sp>
    </p:spTree>
    <p:extLst>
      <p:ext uri="{BB962C8B-B14F-4D97-AF65-F5344CB8AC3E}">
        <p14:creationId xmlns:p14="http://schemas.microsoft.com/office/powerpoint/2010/main" val="322413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0F455-0D3F-49F8-8C80-5139472ABED5}" type="datetimeFigureOut">
              <a:rPr lang="en-US" smtClean="0"/>
              <a:t>11/11/2019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D589A-DCF5-49E9-9A15-24B4923D2ACD}" type="slidenum">
              <a:rPr lang="en-US" smtClean="0"/>
              <a:t>‹#›</a:t>
            </a:fld>
            <a:endParaRPr lang="en-US"/>
          </a:p>
        </p:txBody>
      </p:sp>
    </p:spTree>
    <p:extLst>
      <p:ext uri="{BB962C8B-B14F-4D97-AF65-F5344CB8AC3E}">
        <p14:creationId xmlns:p14="http://schemas.microsoft.com/office/powerpoint/2010/main" val="2861044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34638"/>
            <a:ext cx="12192000" cy="2554545"/>
          </a:xfrm>
          <a:prstGeom prst="rect">
            <a:avLst/>
          </a:prstGeom>
          <a:noFill/>
        </p:spPr>
        <p:txBody>
          <a:bodyPr wrap="square" rtlCol="0">
            <a:spAutoFit/>
          </a:bodyPr>
          <a:lstStyle/>
          <a:p>
            <a:pPr algn="ctr"/>
            <a:r>
              <a:rPr lang="en-US" sz="4000" dirty="0" smtClean="0"/>
              <a:t>Alzheimer’s Disease Genetics Symposium – 2019</a:t>
            </a:r>
          </a:p>
          <a:p>
            <a:pPr algn="ctr"/>
            <a:endParaRPr lang="en-US" sz="4000" dirty="0"/>
          </a:p>
          <a:p>
            <a:pPr algn="ctr"/>
            <a:r>
              <a:rPr lang="en-US" sz="4000" dirty="0" smtClean="0"/>
              <a:t>Alzheimer’s Disease Genetics Consortium – 10 years of collaboration and progress</a:t>
            </a:r>
            <a:endParaRPr lang="en-US" sz="40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98834" y="345182"/>
            <a:ext cx="4688731" cy="1473889"/>
          </a:xfrm>
          <a:prstGeom prst="rect">
            <a:avLst/>
          </a:prstGeom>
          <a:noFill/>
        </p:spPr>
      </p:pic>
      <p:pic>
        <p:nvPicPr>
          <p:cNvPr id="6" name="Picture 5" descr="Image result for PNG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479" y="716455"/>
            <a:ext cx="2464981" cy="1005340"/>
          </a:xfrm>
          <a:prstGeom prst="rect">
            <a:avLst/>
          </a:prstGeom>
          <a:noFill/>
          <a:ln>
            <a:noFill/>
          </a:ln>
        </p:spPr>
      </p:pic>
      <p:sp>
        <p:nvSpPr>
          <p:cNvPr id="8" name="Rectangle 7"/>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9" name="Group 8"/>
          <p:cNvGrpSpPr/>
          <p:nvPr/>
        </p:nvGrpSpPr>
        <p:grpSpPr>
          <a:xfrm>
            <a:off x="76200" y="6085769"/>
            <a:ext cx="13448581" cy="772231"/>
            <a:chOff x="48771" y="6085769"/>
            <a:chExt cx="13448581" cy="772231"/>
          </a:xfrm>
        </p:grpSpPr>
        <p:grpSp>
          <p:nvGrpSpPr>
            <p:cNvPr id="10" name="Group 9"/>
            <p:cNvGrpSpPr/>
            <p:nvPr/>
          </p:nvGrpSpPr>
          <p:grpSpPr>
            <a:xfrm>
              <a:off x="48771" y="6130268"/>
              <a:ext cx="13448581" cy="685800"/>
              <a:chOff x="0" y="6129676"/>
              <a:chExt cx="10334172" cy="685800"/>
            </a:xfrm>
          </p:grpSpPr>
          <p:grpSp>
            <p:nvGrpSpPr>
              <p:cNvPr id="13" name="Group 12"/>
              <p:cNvGrpSpPr/>
              <p:nvPr/>
            </p:nvGrpSpPr>
            <p:grpSpPr>
              <a:xfrm>
                <a:off x="0" y="6129676"/>
                <a:ext cx="10334172" cy="685800"/>
                <a:chOff x="0" y="6129676"/>
                <a:chExt cx="10334172" cy="685800"/>
              </a:xfrm>
            </p:grpSpPr>
            <p:sp>
              <p:nvSpPr>
                <p:cNvPr id="15" name="Rectangle 14"/>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16" name="Rectangle 15"/>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9091479" y="4883979"/>
            <a:ext cx="3073941" cy="1477328"/>
          </a:xfrm>
          <a:prstGeom prst="rect">
            <a:avLst/>
          </a:prstGeom>
          <a:noFill/>
        </p:spPr>
        <p:txBody>
          <a:bodyPr wrap="square" rtlCol="0">
            <a:spAutoFit/>
          </a:bodyPr>
          <a:lstStyle/>
          <a:p>
            <a:r>
              <a:rPr lang="en-US" b="1" dirty="0" smtClean="0">
                <a:solidFill>
                  <a:srgbClr val="C00000"/>
                </a:solidFill>
              </a:rPr>
              <a:t>Li-San Wang</a:t>
            </a:r>
          </a:p>
          <a:p>
            <a:r>
              <a:rPr lang="en-US" b="1" dirty="0" smtClean="0">
                <a:solidFill>
                  <a:srgbClr val="C00000"/>
                </a:solidFill>
              </a:rPr>
              <a:t>Laura Cantwell</a:t>
            </a:r>
          </a:p>
          <a:p>
            <a:r>
              <a:rPr lang="en-US" b="1" dirty="0" err="1" smtClean="0">
                <a:solidFill>
                  <a:srgbClr val="C00000"/>
                </a:solidFill>
              </a:rPr>
              <a:t>Marrisa</a:t>
            </a:r>
            <a:r>
              <a:rPr lang="en-US" b="1" dirty="0" smtClean="0">
                <a:solidFill>
                  <a:srgbClr val="C00000"/>
                </a:solidFill>
              </a:rPr>
              <a:t> </a:t>
            </a:r>
            <a:r>
              <a:rPr lang="en-US" b="1" dirty="0" err="1" smtClean="0">
                <a:solidFill>
                  <a:srgbClr val="C00000"/>
                </a:solidFill>
              </a:rPr>
              <a:t>Cranney</a:t>
            </a:r>
            <a:endParaRPr lang="en-US" b="1" dirty="0" smtClean="0">
              <a:solidFill>
                <a:srgbClr val="C00000"/>
              </a:solidFill>
            </a:endParaRPr>
          </a:p>
          <a:p>
            <a:r>
              <a:rPr lang="en-US" b="1" dirty="0" smtClean="0">
                <a:solidFill>
                  <a:srgbClr val="C00000"/>
                </a:solidFill>
              </a:rPr>
              <a:t>Michelle Moon</a:t>
            </a:r>
          </a:p>
          <a:p>
            <a:r>
              <a:rPr lang="en-US" b="1" dirty="0" err="1" smtClean="0">
                <a:solidFill>
                  <a:srgbClr val="C00000"/>
                </a:solidFill>
              </a:rPr>
              <a:t>Zivadin</a:t>
            </a:r>
            <a:r>
              <a:rPr lang="en-US" b="1" dirty="0" smtClean="0">
                <a:solidFill>
                  <a:srgbClr val="C00000"/>
                </a:solidFill>
              </a:rPr>
              <a:t> </a:t>
            </a:r>
            <a:r>
              <a:rPr lang="en-US" b="1" dirty="0" err="1" smtClean="0">
                <a:solidFill>
                  <a:srgbClr val="C00000"/>
                </a:solidFill>
              </a:rPr>
              <a:t>Katanic</a:t>
            </a:r>
            <a:endParaRPr lang="en-US" b="1" dirty="0">
              <a:solidFill>
                <a:srgbClr val="C00000"/>
              </a:solidFill>
            </a:endParaRPr>
          </a:p>
        </p:txBody>
      </p:sp>
    </p:spTree>
    <p:extLst>
      <p:ext uri="{BB962C8B-B14F-4D97-AF65-F5344CB8AC3E}">
        <p14:creationId xmlns:p14="http://schemas.microsoft.com/office/powerpoint/2010/main" val="137867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495303"/>
            <a:ext cx="3429000" cy="6771084"/>
          </a:xfrm>
          <a:prstGeom prst="rect">
            <a:avLst/>
          </a:prstGeom>
        </p:spPr>
        <p:txBody>
          <a:bodyPr>
            <a:spAutoFit/>
          </a:bodyPr>
          <a:lstStyle/>
          <a:p>
            <a:pPr defTabSz="914377">
              <a:tabLst>
                <a:tab pos="1032246" algn="l"/>
                <a:tab pos="1884713" algn="l"/>
              </a:tabLst>
            </a:pPr>
            <a:r>
              <a:rPr lang="en-US" sz="1400" dirty="0">
                <a:solidFill>
                  <a:prstClr val="black"/>
                </a:solidFill>
                <a:latin typeface="Calibri" panose="020F0502020204030204"/>
              </a:rPr>
              <a:t>Cohort	Cases	Controls</a:t>
            </a:r>
          </a:p>
          <a:p>
            <a:pPr defTabSz="914377">
              <a:tabLst>
                <a:tab pos="1073917" algn="l"/>
                <a:tab pos="1974007" algn="l"/>
              </a:tabLst>
            </a:pPr>
            <a:r>
              <a:rPr lang="en-US" sz="1400" dirty="0" smtClean="0">
                <a:solidFill>
                  <a:srgbClr val="C00000"/>
                </a:solidFill>
                <a:latin typeface="Calibri" panose="020F0502020204030204"/>
              </a:rPr>
              <a:t>ACT</a:t>
            </a:r>
            <a:r>
              <a:rPr lang="en-US" sz="1400" dirty="0">
                <a:solidFill>
                  <a:srgbClr val="C00000"/>
                </a:solidFill>
                <a:latin typeface="Calibri" panose="020F0502020204030204"/>
              </a:rPr>
              <a:t>	532	1,571</a:t>
            </a:r>
          </a:p>
          <a:p>
            <a:pPr defTabSz="914377">
              <a:tabLst>
                <a:tab pos="1073917" algn="l"/>
                <a:tab pos="1974007" algn="l"/>
              </a:tabLst>
            </a:pPr>
            <a:r>
              <a:rPr lang="en-US" sz="1400" dirty="0">
                <a:solidFill>
                  <a:srgbClr val="0000CC"/>
                </a:solidFill>
                <a:latin typeface="Calibri" panose="020F0502020204030204"/>
              </a:rPr>
              <a:t>ADC1	1,549	512</a:t>
            </a:r>
          </a:p>
          <a:p>
            <a:pPr defTabSz="914377">
              <a:tabLst>
                <a:tab pos="1073917" algn="l"/>
                <a:tab pos="1974007" algn="l"/>
              </a:tabLst>
            </a:pPr>
            <a:r>
              <a:rPr lang="en-US" sz="1400" dirty="0">
                <a:solidFill>
                  <a:srgbClr val="0000CC"/>
                </a:solidFill>
                <a:latin typeface="Calibri" panose="020F0502020204030204"/>
              </a:rPr>
              <a:t>ADC2	727	156</a:t>
            </a:r>
          </a:p>
          <a:p>
            <a:pPr defTabSz="914377">
              <a:tabLst>
                <a:tab pos="1073917" algn="l"/>
                <a:tab pos="1974007" algn="l"/>
              </a:tabLst>
            </a:pPr>
            <a:r>
              <a:rPr lang="en-US" sz="1400" dirty="0">
                <a:solidFill>
                  <a:srgbClr val="0000CC"/>
                </a:solidFill>
                <a:latin typeface="Calibri" panose="020F0502020204030204"/>
              </a:rPr>
              <a:t>ADC3	894	586</a:t>
            </a:r>
          </a:p>
          <a:p>
            <a:pPr defTabSz="914377">
              <a:tabLst>
                <a:tab pos="1073917" algn="l"/>
                <a:tab pos="1974007" algn="l"/>
              </a:tabLst>
            </a:pPr>
            <a:r>
              <a:rPr lang="en-US" sz="1400" dirty="0">
                <a:solidFill>
                  <a:srgbClr val="0000CC"/>
                </a:solidFill>
                <a:latin typeface="Calibri" panose="020F0502020204030204"/>
              </a:rPr>
              <a:t>ADC4	304	377</a:t>
            </a:r>
          </a:p>
          <a:p>
            <a:pPr defTabSz="914377">
              <a:tabLst>
                <a:tab pos="1073917" algn="l"/>
                <a:tab pos="1974007" algn="l"/>
              </a:tabLst>
            </a:pPr>
            <a:r>
              <a:rPr lang="en-US" sz="1400" dirty="0">
                <a:solidFill>
                  <a:srgbClr val="0000CC"/>
                </a:solidFill>
                <a:latin typeface="Calibri" panose="020F0502020204030204"/>
              </a:rPr>
              <a:t>ADC5	286	505</a:t>
            </a:r>
          </a:p>
          <a:p>
            <a:pPr defTabSz="914377">
              <a:tabLst>
                <a:tab pos="1073917" algn="l"/>
                <a:tab pos="1974007" algn="l"/>
              </a:tabLst>
            </a:pPr>
            <a:r>
              <a:rPr lang="en-US" sz="1400" dirty="0">
                <a:solidFill>
                  <a:srgbClr val="0000CC"/>
                </a:solidFill>
                <a:latin typeface="Calibri" panose="020F0502020204030204"/>
              </a:rPr>
              <a:t>ADC6	213	338</a:t>
            </a:r>
          </a:p>
          <a:p>
            <a:pPr defTabSz="914377">
              <a:tabLst>
                <a:tab pos="1073917" algn="l"/>
                <a:tab pos="1974007" algn="l"/>
              </a:tabLst>
            </a:pPr>
            <a:r>
              <a:rPr lang="en-US" sz="1400" dirty="0">
                <a:solidFill>
                  <a:srgbClr val="0000CC"/>
                </a:solidFill>
                <a:latin typeface="Calibri" panose="020F0502020204030204"/>
              </a:rPr>
              <a:t>ADC7	566	878</a:t>
            </a:r>
          </a:p>
          <a:p>
            <a:pPr defTabSz="914377">
              <a:tabLst>
                <a:tab pos="1073917" algn="l"/>
                <a:tab pos="1974007" algn="l"/>
              </a:tabLst>
            </a:pPr>
            <a:r>
              <a:rPr lang="en-US" sz="1400" dirty="0">
                <a:solidFill>
                  <a:srgbClr val="0000CC"/>
                </a:solidFill>
                <a:latin typeface="Calibri" panose="020F0502020204030204"/>
              </a:rPr>
              <a:t>ADC8	517	664</a:t>
            </a:r>
          </a:p>
          <a:p>
            <a:pPr defTabSz="914377">
              <a:tabLst>
                <a:tab pos="1073917" algn="l"/>
                <a:tab pos="1974007" algn="l"/>
              </a:tabLst>
            </a:pPr>
            <a:r>
              <a:rPr lang="en-US" sz="1400" dirty="0">
                <a:solidFill>
                  <a:srgbClr val="0000CC"/>
                </a:solidFill>
                <a:latin typeface="Calibri" panose="020F0502020204030204"/>
              </a:rPr>
              <a:t>ADC9	728	</a:t>
            </a:r>
            <a:r>
              <a:rPr lang="en-US" sz="1400" dirty="0" smtClean="0">
                <a:solidFill>
                  <a:srgbClr val="0000CC"/>
                </a:solidFill>
                <a:latin typeface="Calibri" panose="020F0502020204030204"/>
              </a:rPr>
              <a:t>896</a:t>
            </a:r>
          </a:p>
          <a:p>
            <a:pPr defTabSz="914377">
              <a:tabLst>
                <a:tab pos="1073917" algn="l"/>
                <a:tab pos="1974007" algn="l"/>
              </a:tabLst>
            </a:pPr>
            <a:r>
              <a:rPr lang="en-US" sz="1400" dirty="0" smtClean="0">
                <a:solidFill>
                  <a:srgbClr val="0000CC"/>
                </a:solidFill>
                <a:latin typeface="Calibri" panose="020F0502020204030204"/>
              </a:rPr>
              <a:t>ADC10	457	724</a:t>
            </a:r>
          </a:p>
          <a:p>
            <a:pPr defTabSz="914377">
              <a:tabLst>
                <a:tab pos="1073917" algn="l"/>
                <a:tab pos="1974007" algn="l"/>
              </a:tabLst>
            </a:pPr>
            <a:r>
              <a:rPr lang="en-US" sz="1400" dirty="0" smtClean="0">
                <a:solidFill>
                  <a:srgbClr val="0000CC"/>
                </a:solidFill>
                <a:latin typeface="Calibri" panose="020F0502020204030204"/>
              </a:rPr>
              <a:t>ADC11*	883	1265 *In process</a:t>
            </a:r>
            <a:endParaRPr lang="en-US" sz="1400" dirty="0">
              <a:solidFill>
                <a:srgbClr val="0000CC"/>
              </a:solidFill>
              <a:latin typeface="Calibri" panose="020F0502020204030204"/>
            </a:endParaRPr>
          </a:p>
          <a:p>
            <a:pPr defTabSz="914377">
              <a:tabLst>
                <a:tab pos="1073917" algn="l"/>
                <a:tab pos="1974007" algn="l"/>
              </a:tabLst>
            </a:pPr>
            <a:r>
              <a:rPr lang="en-US" sz="1400" dirty="0">
                <a:solidFill>
                  <a:prstClr val="black"/>
                </a:solidFill>
                <a:latin typeface="Calibri" panose="020F0502020204030204"/>
              </a:rPr>
              <a:t>ADNI	268	173</a:t>
            </a:r>
          </a:p>
          <a:p>
            <a:pPr defTabSz="914377">
              <a:tabLst>
                <a:tab pos="1073917" algn="l"/>
                <a:tab pos="1974007" algn="l"/>
              </a:tabLst>
            </a:pPr>
            <a:r>
              <a:rPr lang="en-US" sz="1400" dirty="0">
                <a:solidFill>
                  <a:prstClr val="black"/>
                </a:solidFill>
                <a:latin typeface="Calibri" panose="020F0502020204030204"/>
              </a:rPr>
              <a:t>BIOCARD	6	122</a:t>
            </a:r>
          </a:p>
          <a:p>
            <a:pPr defTabSz="914377">
              <a:tabLst>
                <a:tab pos="1073917" algn="l"/>
                <a:tab pos="1974007" algn="l"/>
              </a:tabLst>
            </a:pPr>
            <a:r>
              <a:rPr lang="en-US" sz="1400" dirty="0">
                <a:solidFill>
                  <a:srgbClr val="C00000"/>
                </a:solidFill>
                <a:latin typeface="Calibri" panose="020F0502020204030204"/>
              </a:rPr>
              <a:t>CHAP	27	144</a:t>
            </a:r>
          </a:p>
          <a:p>
            <a:pPr defTabSz="914377">
              <a:tabLst>
                <a:tab pos="1073917" algn="l"/>
                <a:tab pos="1974007" algn="l"/>
              </a:tabLst>
            </a:pPr>
            <a:r>
              <a:rPr lang="en-US" sz="1400" dirty="0">
                <a:solidFill>
                  <a:srgbClr val="C00000"/>
                </a:solidFill>
                <a:latin typeface="Calibri" panose="020F0502020204030204"/>
              </a:rPr>
              <a:t>EAS	9	141</a:t>
            </a:r>
          </a:p>
          <a:p>
            <a:pPr defTabSz="914377">
              <a:tabLst>
                <a:tab pos="1073917" algn="l"/>
                <a:tab pos="1974007" algn="l"/>
              </a:tabLst>
            </a:pPr>
            <a:r>
              <a:rPr lang="en-US" sz="1400" dirty="0">
                <a:solidFill>
                  <a:prstClr val="black"/>
                </a:solidFill>
                <a:latin typeface="Calibri" panose="020F0502020204030204"/>
              </a:rPr>
              <a:t>GSK	666	712</a:t>
            </a:r>
          </a:p>
          <a:p>
            <a:pPr defTabSz="914377">
              <a:tabLst>
                <a:tab pos="1073917" algn="l"/>
                <a:tab pos="1974007" algn="l"/>
              </a:tabLst>
            </a:pPr>
            <a:r>
              <a:rPr lang="en-US" sz="1400" dirty="0">
                <a:solidFill>
                  <a:prstClr val="black"/>
                </a:solidFill>
                <a:latin typeface="Calibri" panose="020F0502020204030204"/>
              </a:rPr>
              <a:t>NIA-LOAD	1,788	1,568</a:t>
            </a:r>
          </a:p>
          <a:p>
            <a:pPr defTabSz="914377">
              <a:tabLst>
                <a:tab pos="1073917" algn="l"/>
                <a:tab pos="1974007" algn="l"/>
              </a:tabLst>
            </a:pPr>
            <a:r>
              <a:rPr lang="en-US" sz="1400" dirty="0">
                <a:solidFill>
                  <a:prstClr val="black"/>
                </a:solidFill>
                <a:latin typeface="Calibri" panose="020F0502020204030204"/>
              </a:rPr>
              <a:t>MAYO	658	1,046</a:t>
            </a:r>
          </a:p>
          <a:p>
            <a:pPr defTabSz="914377">
              <a:tabLst>
                <a:tab pos="1073917" algn="l"/>
                <a:tab pos="1974007" algn="l"/>
              </a:tabLst>
            </a:pPr>
            <a:r>
              <a:rPr lang="en-US" sz="1400" dirty="0">
                <a:solidFill>
                  <a:prstClr val="black"/>
                </a:solidFill>
                <a:latin typeface="Calibri" panose="020F0502020204030204"/>
              </a:rPr>
              <a:t>MIRAGE	491	738</a:t>
            </a:r>
          </a:p>
          <a:p>
            <a:pPr defTabSz="914377">
              <a:tabLst>
                <a:tab pos="1073917" algn="l"/>
                <a:tab pos="1974007" algn="l"/>
              </a:tabLst>
            </a:pPr>
            <a:r>
              <a:rPr lang="en-US" sz="1400" dirty="0">
                <a:solidFill>
                  <a:prstClr val="black"/>
                </a:solidFill>
                <a:latin typeface="Calibri" panose="020F0502020204030204"/>
              </a:rPr>
              <a:t>MTV	256	189</a:t>
            </a:r>
          </a:p>
          <a:p>
            <a:pPr defTabSz="914377">
              <a:tabLst>
                <a:tab pos="1073917" algn="l"/>
                <a:tab pos="1974007" algn="l"/>
              </a:tabLst>
            </a:pPr>
            <a:r>
              <a:rPr lang="en-US" sz="1400" dirty="0">
                <a:solidFill>
                  <a:prstClr val="black"/>
                </a:solidFill>
                <a:latin typeface="Calibri" panose="020F0502020204030204"/>
              </a:rPr>
              <a:t>NBB	80	48</a:t>
            </a:r>
          </a:p>
          <a:p>
            <a:pPr defTabSz="914377">
              <a:tabLst>
                <a:tab pos="1073917" algn="l"/>
                <a:tab pos="1974007" algn="l"/>
              </a:tabLst>
            </a:pPr>
            <a:r>
              <a:rPr lang="en-US" sz="1400" dirty="0">
                <a:solidFill>
                  <a:prstClr val="black"/>
                </a:solidFill>
                <a:latin typeface="Calibri" panose="020F0502020204030204"/>
              </a:rPr>
              <a:t>OHSU	132	153</a:t>
            </a:r>
          </a:p>
          <a:p>
            <a:pPr defTabSz="914377">
              <a:tabLst>
                <a:tab pos="1073917" algn="l"/>
                <a:tab pos="1974007" algn="l"/>
              </a:tabLst>
            </a:pPr>
            <a:r>
              <a:rPr lang="en-US" sz="1400" dirty="0">
                <a:solidFill>
                  <a:prstClr val="black"/>
                </a:solidFill>
                <a:latin typeface="Calibri" panose="020F0502020204030204"/>
              </a:rPr>
              <a:t>PFIZER	696	762</a:t>
            </a:r>
          </a:p>
          <a:p>
            <a:pPr defTabSz="914377">
              <a:tabLst>
                <a:tab pos="1073917" algn="l"/>
                <a:tab pos="1974007" algn="l"/>
              </a:tabLst>
            </a:pPr>
            <a:r>
              <a:rPr lang="en-US" sz="1400" dirty="0">
                <a:solidFill>
                  <a:prstClr val="black"/>
                </a:solidFill>
                <a:latin typeface="Calibri" panose="020F0502020204030204"/>
              </a:rPr>
              <a:t>RMAYO	13	233</a:t>
            </a:r>
          </a:p>
          <a:p>
            <a:pPr defTabSz="914377">
              <a:tabLst>
                <a:tab pos="1073917" algn="l"/>
                <a:tab pos="1974007" algn="l"/>
              </a:tabLst>
            </a:pPr>
            <a:r>
              <a:rPr lang="en-US" sz="1400" dirty="0">
                <a:solidFill>
                  <a:srgbClr val="C00000"/>
                </a:solidFill>
                <a:latin typeface="Calibri" panose="020F0502020204030204"/>
              </a:rPr>
              <a:t>ROSMAP	354	986</a:t>
            </a:r>
          </a:p>
          <a:p>
            <a:pPr defTabSz="914377">
              <a:tabLst>
                <a:tab pos="1073917" algn="l"/>
                <a:tab pos="1974007" algn="l"/>
              </a:tabLst>
            </a:pPr>
            <a:r>
              <a:rPr lang="en-US" sz="1400" dirty="0">
                <a:solidFill>
                  <a:prstClr val="black"/>
                </a:solidFill>
                <a:latin typeface="Calibri" panose="020F0502020204030204"/>
              </a:rPr>
              <a:t>TARCC	323	181</a:t>
            </a:r>
          </a:p>
          <a:p>
            <a:pPr defTabSz="914377">
              <a:tabLst>
                <a:tab pos="1073917" algn="l"/>
                <a:tab pos="1974007" algn="l"/>
              </a:tabLst>
            </a:pPr>
            <a:r>
              <a:rPr lang="en-US" sz="1400" dirty="0">
                <a:solidFill>
                  <a:prstClr val="black"/>
                </a:solidFill>
                <a:latin typeface="Calibri" panose="020F0502020204030204"/>
              </a:rPr>
              <a:t>TGEN	668	365</a:t>
            </a:r>
          </a:p>
          <a:p>
            <a:pPr defTabSz="914377">
              <a:tabLst>
                <a:tab pos="1073917" algn="l"/>
                <a:tab pos="1974007" algn="l"/>
              </a:tabLst>
            </a:pPr>
            <a:endParaRPr lang="en-US" sz="1400" dirty="0">
              <a:solidFill>
                <a:prstClr val="black"/>
              </a:solidFill>
              <a:latin typeface="Calibri" panose="020F0502020204030204"/>
            </a:endParaRPr>
          </a:p>
        </p:txBody>
      </p:sp>
      <p:sp>
        <p:nvSpPr>
          <p:cNvPr id="21" name="TextBox 20"/>
          <p:cNvSpPr txBox="1"/>
          <p:nvPr/>
        </p:nvSpPr>
        <p:spPr>
          <a:xfrm>
            <a:off x="883975" y="243661"/>
            <a:ext cx="1485900" cy="300210"/>
          </a:xfrm>
          <a:prstGeom prst="rect">
            <a:avLst/>
          </a:prstGeom>
          <a:noFill/>
        </p:spPr>
        <p:txBody>
          <a:bodyPr wrap="square" rtlCol="0">
            <a:spAutoFit/>
          </a:bodyPr>
          <a:lstStyle/>
          <a:p>
            <a:pPr algn="ctr" defTabSz="914377"/>
            <a:r>
              <a:rPr lang="en-US" sz="1351" dirty="0">
                <a:solidFill>
                  <a:prstClr val="black"/>
                </a:solidFill>
                <a:latin typeface="Calibri" panose="020F0502020204030204"/>
              </a:rPr>
              <a:t>ADGC Cohorts</a:t>
            </a:r>
          </a:p>
        </p:txBody>
      </p:sp>
      <p:cxnSp>
        <p:nvCxnSpPr>
          <p:cNvPr id="7" name="Straight Connector 6"/>
          <p:cNvCxnSpPr/>
          <p:nvPr/>
        </p:nvCxnSpPr>
        <p:spPr>
          <a:xfrm flipH="1">
            <a:off x="2014537" y="606248"/>
            <a:ext cx="4763" cy="5916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39311" y="754935"/>
            <a:ext cx="2571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3762374" y="958861"/>
            <a:ext cx="1230575" cy="2134135"/>
            <a:chOff x="3600449" y="971790"/>
            <a:chExt cx="1230575" cy="2134135"/>
          </a:xfrm>
        </p:grpSpPr>
        <p:sp>
          <p:nvSpPr>
            <p:cNvPr id="13" name="TextBox 12"/>
            <p:cNvSpPr txBox="1"/>
            <p:nvPr/>
          </p:nvSpPr>
          <p:spPr>
            <a:xfrm>
              <a:off x="3600449" y="2067541"/>
              <a:ext cx="1230575" cy="738664"/>
            </a:xfrm>
            <a:prstGeom prst="rect">
              <a:avLst/>
            </a:prstGeom>
            <a:noFill/>
            <a:ln>
              <a:solidFill>
                <a:srgbClr val="0000CC"/>
              </a:solidFill>
            </a:ln>
          </p:spPr>
          <p:txBody>
            <a:bodyPr wrap="square" rtlCol="0">
              <a:spAutoFit/>
            </a:bodyPr>
            <a:lstStyle/>
            <a:p>
              <a:pPr defTabSz="914377"/>
              <a:r>
                <a:rPr lang="en-US" sz="1400" dirty="0" smtClean="0">
                  <a:solidFill>
                    <a:srgbClr val="0000CC"/>
                  </a:solidFill>
                  <a:latin typeface="Calibri" panose="020F0502020204030204"/>
                </a:rPr>
                <a:t>7,124 </a:t>
              </a:r>
              <a:r>
                <a:rPr lang="en-US" sz="1400" dirty="0">
                  <a:solidFill>
                    <a:srgbClr val="0000CC"/>
                  </a:solidFill>
                  <a:latin typeface="Calibri" panose="020F0502020204030204"/>
                </a:rPr>
                <a:t>cases</a:t>
              </a:r>
            </a:p>
            <a:p>
              <a:pPr defTabSz="914377"/>
              <a:r>
                <a:rPr lang="en-US" sz="1400" dirty="0" smtClean="0">
                  <a:solidFill>
                    <a:srgbClr val="0000CC"/>
                  </a:solidFill>
                  <a:latin typeface="Calibri" panose="020F0502020204030204"/>
                </a:rPr>
                <a:t>6,901 </a:t>
              </a:r>
              <a:r>
                <a:rPr lang="en-US" sz="1400" dirty="0">
                  <a:solidFill>
                    <a:srgbClr val="0000CC"/>
                  </a:solidFill>
                  <a:latin typeface="Calibri" panose="020F0502020204030204"/>
                </a:rPr>
                <a:t>controls</a:t>
              </a:r>
            </a:p>
            <a:p>
              <a:pPr defTabSz="914377"/>
              <a:r>
                <a:rPr lang="en-US" sz="1400" dirty="0" smtClean="0">
                  <a:solidFill>
                    <a:srgbClr val="0000CC"/>
                  </a:solidFill>
                  <a:latin typeface="Calibri" panose="020F0502020204030204"/>
                </a:rPr>
                <a:t>14,025 </a:t>
              </a:r>
              <a:r>
                <a:rPr lang="en-US" sz="1400" dirty="0">
                  <a:solidFill>
                    <a:srgbClr val="0000CC"/>
                  </a:solidFill>
                  <a:latin typeface="Calibri" panose="020F0502020204030204"/>
                </a:rPr>
                <a:t>total</a:t>
              </a:r>
            </a:p>
          </p:txBody>
        </p:sp>
        <p:cxnSp>
          <p:nvCxnSpPr>
            <p:cNvPr id="58" name="Straight Connector 57"/>
            <p:cNvCxnSpPr/>
            <p:nvPr/>
          </p:nvCxnSpPr>
          <p:spPr>
            <a:xfrm>
              <a:off x="3600449" y="971790"/>
              <a:ext cx="1" cy="2134135"/>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flipH="1">
            <a:off x="2928937" y="615772"/>
            <a:ext cx="4763" cy="5916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106851" y="604531"/>
            <a:ext cx="3429000" cy="2677656"/>
            <a:chOff x="6649650" y="1028344"/>
            <a:chExt cx="3429000" cy="2677656"/>
          </a:xfrm>
        </p:grpSpPr>
        <p:grpSp>
          <p:nvGrpSpPr>
            <p:cNvPr id="27" name="Group 26"/>
            <p:cNvGrpSpPr/>
            <p:nvPr/>
          </p:nvGrpSpPr>
          <p:grpSpPr>
            <a:xfrm>
              <a:off x="6649650" y="1028344"/>
              <a:ext cx="3429000" cy="2677656"/>
              <a:chOff x="2209800" y="381000"/>
              <a:chExt cx="4572000" cy="3570208"/>
            </a:xfrm>
          </p:grpSpPr>
          <p:sp>
            <p:nvSpPr>
              <p:cNvPr id="30" name="Rectangle 29"/>
              <p:cNvSpPr/>
              <p:nvPr/>
            </p:nvSpPr>
            <p:spPr>
              <a:xfrm>
                <a:off x="2209800" y="381000"/>
                <a:ext cx="4572000" cy="3570208"/>
              </a:xfrm>
              <a:prstGeom prst="rect">
                <a:avLst/>
              </a:prstGeom>
            </p:spPr>
            <p:txBody>
              <a:bodyPr>
                <a:spAutoFit/>
              </a:bodyPr>
              <a:lstStyle/>
              <a:p>
                <a:pPr defTabSz="914377">
                  <a:tabLst>
                    <a:tab pos="1200121" algn="l"/>
                    <a:tab pos="1973213" algn="l"/>
                  </a:tabLst>
                </a:pPr>
                <a:r>
                  <a:rPr lang="en-US" sz="1400" dirty="0">
                    <a:solidFill>
                      <a:prstClr val="black"/>
                    </a:solidFill>
                    <a:latin typeface="Calibri" panose="020F0502020204030204"/>
                  </a:rPr>
                  <a:t>Cohort	Cases	Controls</a:t>
                </a:r>
              </a:p>
              <a:p>
                <a:pPr defTabSz="914377">
                  <a:tabLst>
                    <a:tab pos="1200121" algn="l"/>
                    <a:tab pos="1973213" algn="l"/>
                  </a:tabLst>
                </a:pPr>
                <a:endParaRPr lang="en-US" sz="1400" dirty="0">
                  <a:solidFill>
                    <a:prstClr val="black"/>
                  </a:solidFill>
                  <a:latin typeface="Calibri" panose="020F0502020204030204"/>
                </a:endParaRPr>
              </a:p>
              <a:p>
                <a:pPr defTabSz="914377">
                  <a:tabLst>
                    <a:tab pos="1200121" algn="l"/>
                    <a:tab pos="1973213" algn="l"/>
                  </a:tabLst>
                </a:pPr>
                <a:r>
                  <a:rPr lang="en-US" sz="1400" dirty="0">
                    <a:solidFill>
                      <a:prstClr val="black"/>
                    </a:solidFill>
                    <a:latin typeface="Calibri" panose="020F0502020204030204"/>
                  </a:rPr>
                  <a:t>UKS	596	170</a:t>
                </a:r>
              </a:p>
              <a:p>
                <a:pPr defTabSz="914377">
                  <a:tabLst>
                    <a:tab pos="1200121" algn="l"/>
                    <a:tab pos="1973213" algn="l"/>
                  </a:tabLst>
                </a:pPr>
                <a:r>
                  <a:rPr lang="en-US" sz="1400" dirty="0">
                    <a:solidFill>
                      <a:prstClr val="black"/>
                    </a:solidFill>
                    <a:latin typeface="Calibri" panose="020F0502020204030204"/>
                  </a:rPr>
                  <a:t>UMVUMSSM	1,177	1,126</a:t>
                </a:r>
              </a:p>
              <a:p>
                <a:pPr defTabSz="914377">
                  <a:tabLst>
                    <a:tab pos="1200121" algn="l"/>
                    <a:tab pos="1973213" algn="l"/>
                  </a:tabLst>
                </a:pPr>
                <a:r>
                  <a:rPr lang="en-US" sz="1400" dirty="0">
                    <a:solidFill>
                      <a:prstClr val="black"/>
                    </a:solidFill>
                    <a:latin typeface="Calibri" panose="020F0502020204030204"/>
                  </a:rPr>
                  <a:t>UPITT	1,255	829</a:t>
                </a:r>
              </a:p>
              <a:p>
                <a:pPr defTabSz="914377">
                  <a:tabLst>
                    <a:tab pos="1200121" algn="l"/>
                    <a:tab pos="1973213" algn="l"/>
                  </a:tabLst>
                </a:pPr>
                <a:r>
                  <a:rPr lang="en-US" sz="1400" dirty="0">
                    <a:solidFill>
                      <a:prstClr val="black"/>
                    </a:solidFill>
                    <a:latin typeface="Calibri" panose="020F0502020204030204"/>
                  </a:rPr>
                  <a:t>WASHU	339	187</a:t>
                </a:r>
              </a:p>
              <a:p>
                <a:pPr defTabSz="914377">
                  <a:tabLst>
                    <a:tab pos="1200121" algn="l"/>
                    <a:tab pos="1973213" algn="l"/>
                  </a:tabLst>
                </a:pPr>
                <a:r>
                  <a:rPr lang="en-US" sz="1400" dirty="0">
                    <a:solidFill>
                      <a:prstClr val="black"/>
                    </a:solidFill>
                    <a:latin typeface="Calibri" panose="020F0502020204030204"/>
                  </a:rPr>
                  <a:t>WASHU2	38	94</a:t>
                </a:r>
              </a:p>
              <a:p>
                <a:pPr defTabSz="914377">
                  <a:tabLst>
                    <a:tab pos="1200121" algn="l"/>
                    <a:tab pos="1973213" algn="l"/>
                  </a:tabLst>
                </a:pPr>
                <a:r>
                  <a:rPr lang="en-US" sz="1400" dirty="0">
                    <a:solidFill>
                      <a:srgbClr val="C00000"/>
                    </a:solidFill>
                    <a:latin typeface="Calibri" panose="020F0502020204030204"/>
                  </a:rPr>
                  <a:t>WHICAP	76	560</a:t>
                </a:r>
              </a:p>
              <a:p>
                <a:pPr defTabSz="914377">
                  <a:tabLst>
                    <a:tab pos="1073917" algn="l"/>
                    <a:tab pos="1974007" algn="l"/>
                  </a:tabLst>
                </a:pPr>
                <a:endParaRPr lang="en-US" sz="1400" dirty="0">
                  <a:solidFill>
                    <a:prstClr val="black"/>
                  </a:solidFill>
                  <a:latin typeface="Calibri" panose="020F0502020204030204"/>
                </a:endParaRPr>
              </a:p>
              <a:p>
                <a:pPr defTabSz="914377">
                  <a:tabLst>
                    <a:tab pos="1073917" algn="l"/>
                    <a:tab pos="1974007" algn="l"/>
                  </a:tabLst>
                </a:pPr>
                <a:r>
                  <a:rPr lang="en-US" sz="1400" b="1" dirty="0">
                    <a:solidFill>
                      <a:srgbClr val="C00000"/>
                    </a:solidFill>
                    <a:latin typeface="Calibri" panose="020F0502020204030204"/>
                  </a:rPr>
                  <a:t>Totals	</a:t>
                </a:r>
                <a:r>
                  <a:rPr lang="en-US" sz="1400" b="1" dirty="0" smtClean="0">
                    <a:solidFill>
                      <a:srgbClr val="C00000"/>
                    </a:solidFill>
                    <a:latin typeface="Calibri" panose="020F0502020204030204"/>
                  </a:rPr>
                  <a:t>17,572</a:t>
                </a:r>
                <a:r>
                  <a:rPr lang="en-US" sz="1400" b="1" dirty="0">
                    <a:solidFill>
                      <a:srgbClr val="C00000"/>
                    </a:solidFill>
                    <a:latin typeface="Calibri" panose="020F0502020204030204"/>
                  </a:rPr>
                  <a:t>	</a:t>
                </a:r>
                <a:r>
                  <a:rPr lang="en-US" sz="1400" b="1" dirty="0" smtClean="0">
                    <a:solidFill>
                      <a:srgbClr val="C00000"/>
                    </a:solidFill>
                    <a:latin typeface="Calibri" panose="020F0502020204030204"/>
                  </a:rPr>
                  <a:t>18,999</a:t>
                </a:r>
                <a:endParaRPr lang="en-US" sz="1400" b="1" dirty="0">
                  <a:solidFill>
                    <a:srgbClr val="C00000"/>
                  </a:solidFill>
                  <a:latin typeface="Calibri" panose="020F0502020204030204"/>
                </a:endParaRPr>
              </a:p>
              <a:p>
                <a:pPr defTabSz="914377">
                  <a:tabLst>
                    <a:tab pos="1073917" algn="l"/>
                    <a:tab pos="1974007" algn="l"/>
                  </a:tabLst>
                </a:pPr>
                <a:endParaRPr lang="en-US" sz="1400" dirty="0">
                  <a:solidFill>
                    <a:prstClr val="black"/>
                  </a:solidFill>
                  <a:latin typeface="Calibri" panose="020F0502020204030204"/>
                </a:endParaRPr>
              </a:p>
              <a:p>
                <a:pPr defTabSz="914377">
                  <a:tabLst>
                    <a:tab pos="1073917" algn="l"/>
                    <a:tab pos="1974007" algn="l"/>
                  </a:tabLst>
                </a:pPr>
                <a:r>
                  <a:rPr lang="en-US" sz="1400" b="1" dirty="0">
                    <a:solidFill>
                      <a:srgbClr val="C00000"/>
                    </a:solidFill>
                    <a:latin typeface="Calibri" panose="020F0502020204030204"/>
                  </a:rPr>
                  <a:t>Grand total	</a:t>
                </a:r>
                <a:r>
                  <a:rPr lang="en-US" sz="1400" b="1" dirty="0" smtClean="0">
                    <a:solidFill>
                      <a:srgbClr val="C00000"/>
                    </a:solidFill>
                    <a:latin typeface="Calibri" panose="020F0502020204030204"/>
                  </a:rPr>
                  <a:t>36,571</a:t>
                </a:r>
                <a:endParaRPr lang="en-US" sz="1400" b="1" dirty="0">
                  <a:solidFill>
                    <a:srgbClr val="C00000"/>
                  </a:solidFill>
                  <a:latin typeface="Calibri" panose="020F0502020204030204"/>
                </a:endParaRPr>
              </a:p>
            </p:txBody>
          </p:sp>
          <p:cxnSp>
            <p:nvCxnSpPr>
              <p:cNvPr id="31" name="Straight Connector 30"/>
              <p:cNvCxnSpPr/>
              <p:nvPr/>
            </p:nvCxnSpPr>
            <p:spPr>
              <a:xfrm>
                <a:off x="2260600" y="9144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79672" y="457200"/>
                <a:ext cx="0" cy="3494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a:off x="6687750" y="2923819"/>
              <a:ext cx="2571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687750" y="3333394"/>
              <a:ext cx="2571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533104" y="1085494"/>
              <a:ext cx="0" cy="2620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762374" y="1137153"/>
            <a:ext cx="1776047" cy="923330"/>
          </a:xfrm>
          <a:prstGeom prst="rect">
            <a:avLst/>
          </a:prstGeom>
          <a:noFill/>
          <a:ln>
            <a:solidFill>
              <a:srgbClr val="C00000"/>
            </a:solidFill>
          </a:ln>
        </p:spPr>
        <p:txBody>
          <a:bodyPr wrap="square" rtlCol="0">
            <a:spAutoFit/>
          </a:bodyPr>
          <a:lstStyle/>
          <a:p>
            <a:pPr algn="ctr" defTabSz="914377"/>
            <a:r>
              <a:rPr lang="en-US" dirty="0">
                <a:solidFill>
                  <a:srgbClr val="C00000"/>
                </a:solidFill>
                <a:latin typeface="Calibri" panose="020F0502020204030204"/>
              </a:rPr>
              <a:t>NIA-funded Alzheimer’s Disease Centers</a:t>
            </a:r>
          </a:p>
        </p:txBody>
      </p:sp>
    </p:spTree>
    <p:extLst>
      <p:ext uri="{BB962C8B-B14F-4D97-AF65-F5344CB8AC3E}">
        <p14:creationId xmlns:p14="http://schemas.microsoft.com/office/powerpoint/2010/main" val="1377466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18" name="Group 17"/>
          <p:cNvGrpSpPr/>
          <p:nvPr/>
        </p:nvGrpSpPr>
        <p:grpSpPr>
          <a:xfrm>
            <a:off x="76200" y="6087751"/>
            <a:ext cx="13448581" cy="772231"/>
            <a:chOff x="48771" y="6085769"/>
            <a:chExt cx="13448581" cy="772231"/>
          </a:xfrm>
        </p:grpSpPr>
        <p:grpSp>
          <p:nvGrpSpPr>
            <p:cNvPr id="23" name="Group 22"/>
            <p:cNvGrpSpPr/>
            <p:nvPr/>
          </p:nvGrpSpPr>
          <p:grpSpPr>
            <a:xfrm>
              <a:off x="48771" y="6130268"/>
              <a:ext cx="13448581" cy="685800"/>
              <a:chOff x="0" y="6129676"/>
              <a:chExt cx="10334172" cy="685800"/>
            </a:xfrm>
          </p:grpSpPr>
          <p:grpSp>
            <p:nvGrpSpPr>
              <p:cNvPr id="26" name="Group 25"/>
              <p:cNvGrpSpPr/>
              <p:nvPr/>
            </p:nvGrpSpPr>
            <p:grpSpPr>
              <a:xfrm>
                <a:off x="0" y="6129676"/>
                <a:ext cx="10334172" cy="685800"/>
                <a:chOff x="0" y="6129676"/>
                <a:chExt cx="10334172" cy="685800"/>
              </a:xfrm>
            </p:grpSpPr>
            <p:sp>
              <p:nvSpPr>
                <p:cNvPr id="28" name="Rectangle 27"/>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29" name="Rectangle 28"/>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702725" y="1067738"/>
            <a:ext cx="7186446" cy="4646458"/>
            <a:chOff x="1685249" y="268442"/>
            <a:chExt cx="7186446" cy="4646458"/>
          </a:xfrm>
        </p:grpSpPr>
        <p:sp>
          <p:nvSpPr>
            <p:cNvPr id="4" name="TextBox 3"/>
            <p:cNvSpPr txBox="1"/>
            <p:nvPr/>
          </p:nvSpPr>
          <p:spPr>
            <a:xfrm>
              <a:off x="1742475" y="3886889"/>
              <a:ext cx="7129220" cy="830997"/>
            </a:xfrm>
            <a:prstGeom prst="rect">
              <a:avLst/>
            </a:prstGeom>
            <a:noFill/>
          </p:spPr>
          <p:txBody>
            <a:bodyPr wrap="square" rtlCol="0">
              <a:spAutoFit/>
            </a:bodyPr>
            <a:lstStyle/>
            <a:p>
              <a:r>
                <a:rPr lang="en-US" sz="2400" dirty="0" smtClean="0"/>
                <a:t>All samples with WES and WGS data will also have genome-wide array data</a:t>
              </a:r>
              <a:endParaRPr lang="en-US" sz="2400" dirty="0"/>
            </a:p>
          </p:txBody>
        </p:sp>
        <p:grpSp>
          <p:nvGrpSpPr>
            <p:cNvPr id="6" name="Group 5"/>
            <p:cNvGrpSpPr/>
            <p:nvPr/>
          </p:nvGrpSpPr>
          <p:grpSpPr>
            <a:xfrm>
              <a:off x="1685249" y="268442"/>
              <a:ext cx="6544573" cy="3524699"/>
              <a:chOff x="3311826" y="1622458"/>
              <a:chExt cx="6544573" cy="3524699"/>
            </a:xfrm>
          </p:grpSpPr>
          <p:grpSp>
            <p:nvGrpSpPr>
              <p:cNvPr id="3" name="Group 2"/>
              <p:cNvGrpSpPr/>
              <p:nvPr/>
            </p:nvGrpSpPr>
            <p:grpSpPr>
              <a:xfrm>
                <a:off x="3311826" y="1622458"/>
                <a:ext cx="6544573" cy="3524699"/>
                <a:chOff x="3311826" y="-236532"/>
                <a:chExt cx="6544573" cy="3524699"/>
              </a:xfrm>
            </p:grpSpPr>
            <p:grpSp>
              <p:nvGrpSpPr>
                <p:cNvPr id="21" name="Group 20"/>
                <p:cNvGrpSpPr/>
                <p:nvPr/>
              </p:nvGrpSpPr>
              <p:grpSpPr>
                <a:xfrm>
                  <a:off x="3311826" y="395067"/>
                  <a:ext cx="6544573" cy="2893100"/>
                  <a:chOff x="2521789" y="1049411"/>
                  <a:chExt cx="6544573" cy="2893100"/>
                </a:xfrm>
                <a:solidFill>
                  <a:schemeClr val="accent4">
                    <a:lumMod val="20000"/>
                    <a:lumOff val="80000"/>
                  </a:schemeClr>
                </a:solidFill>
              </p:grpSpPr>
              <p:sp>
                <p:nvSpPr>
                  <p:cNvPr id="5" name="Rectangle 4"/>
                  <p:cNvSpPr/>
                  <p:nvPr/>
                </p:nvSpPr>
                <p:spPr>
                  <a:xfrm>
                    <a:off x="2521789" y="1049411"/>
                    <a:ext cx="6544573" cy="2893100"/>
                  </a:xfrm>
                  <a:prstGeom prst="rect">
                    <a:avLst/>
                  </a:prstGeom>
                  <a:grpFill/>
                  <a:ln>
                    <a:solidFill>
                      <a:schemeClr val="tx1"/>
                    </a:solidFill>
                  </a:ln>
                </p:spPr>
                <p:txBody>
                  <a:bodyPr wrap="square">
                    <a:spAutoFit/>
                  </a:bodyPr>
                  <a:lstStyle/>
                  <a:p>
                    <a:r>
                      <a:rPr lang="en-US" dirty="0" smtClean="0"/>
                      <a:t>Ethnic </a:t>
                    </a:r>
                    <a:r>
                      <a:rPr lang="en-US" dirty="0"/>
                      <a:t>group	</a:t>
                    </a:r>
                    <a:r>
                      <a:rPr lang="en-US" dirty="0" smtClean="0"/>
                      <a:t>	AD</a:t>
                    </a:r>
                    <a:r>
                      <a:rPr lang="en-US" dirty="0"/>
                      <a:t>	MCI	NC	Total</a:t>
                    </a:r>
                  </a:p>
                  <a:p>
                    <a:endParaRPr lang="en-US" dirty="0" smtClean="0"/>
                  </a:p>
                  <a:p>
                    <a:pPr>
                      <a:spcAft>
                        <a:spcPts val="600"/>
                      </a:spcAft>
                    </a:pPr>
                    <a:r>
                      <a:rPr lang="en-US" dirty="0" smtClean="0"/>
                      <a:t>Non-Hispanic white	</a:t>
                    </a:r>
                    <a:r>
                      <a:rPr lang="en-US" dirty="0"/>
                      <a:t>	16,229	2,333	17,010	35,572</a:t>
                    </a:r>
                  </a:p>
                  <a:p>
                    <a:pPr>
                      <a:spcAft>
                        <a:spcPts val="600"/>
                      </a:spcAft>
                    </a:pPr>
                    <a:r>
                      <a:rPr lang="en-US" dirty="0" smtClean="0"/>
                      <a:t>African American	</a:t>
                    </a:r>
                    <a:r>
                      <a:rPr lang="en-US" dirty="0"/>
                      <a:t>	2,845	418	5,271	8,143</a:t>
                    </a:r>
                  </a:p>
                  <a:p>
                    <a:pPr>
                      <a:spcAft>
                        <a:spcPts val="600"/>
                      </a:spcAft>
                    </a:pPr>
                    <a:r>
                      <a:rPr lang="en-US" dirty="0" smtClean="0"/>
                      <a:t>Caribbean Hispanics</a:t>
                    </a:r>
                    <a:r>
                      <a:rPr lang="en-US" dirty="0"/>
                      <a:t>	3,859	-	6,365	10,224</a:t>
                    </a:r>
                  </a:p>
                  <a:p>
                    <a:pPr>
                      <a:spcAft>
                        <a:spcPts val="600"/>
                      </a:spcAft>
                    </a:pPr>
                    <a:r>
                      <a:rPr lang="en-US" dirty="0" smtClean="0"/>
                      <a:t>Non-Caribbean Hispanics</a:t>
                    </a:r>
                    <a:r>
                      <a:rPr lang="en-US" dirty="0"/>
                      <a:t>	351	194	216	761</a:t>
                    </a:r>
                  </a:p>
                  <a:p>
                    <a:r>
                      <a:rPr lang="en-US" dirty="0"/>
                      <a:t>Asian	</a:t>
                    </a:r>
                    <a:r>
                      <a:rPr lang="en-US" dirty="0" smtClean="0"/>
                      <a:t>		2,337</a:t>
                    </a:r>
                    <a:r>
                      <a:rPr lang="en-US" dirty="0"/>
                      <a:t>	90	3,273	5,700</a:t>
                    </a:r>
                  </a:p>
                  <a:p>
                    <a:endParaRPr lang="en-US" dirty="0" smtClean="0"/>
                  </a:p>
                  <a:p>
                    <a:r>
                      <a:rPr lang="en-US" dirty="0" smtClean="0"/>
                      <a:t>Totals</a:t>
                    </a:r>
                    <a:r>
                      <a:rPr lang="en-US" dirty="0"/>
                      <a:t>	</a:t>
                    </a:r>
                    <a:r>
                      <a:rPr lang="en-US" dirty="0" smtClean="0"/>
                      <a:t>		25,621</a:t>
                    </a:r>
                    <a:r>
                      <a:rPr lang="en-US" dirty="0"/>
                      <a:t>	3,035	32,135	57,756</a:t>
                    </a:r>
                  </a:p>
                </p:txBody>
              </p:sp>
              <p:cxnSp>
                <p:nvCxnSpPr>
                  <p:cNvPr id="7" name="Straight Connector 6"/>
                  <p:cNvCxnSpPr/>
                  <p:nvPr/>
                </p:nvCxnSpPr>
                <p:spPr>
                  <a:xfrm flipV="1">
                    <a:off x="2521789" y="1475118"/>
                    <a:ext cx="6535947" cy="86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43500" y="1261793"/>
                    <a:ext cx="0" cy="261404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72300" y="1261792"/>
                    <a:ext cx="0" cy="261404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43625" y="1261792"/>
                    <a:ext cx="0" cy="261404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962900" y="1261791"/>
                    <a:ext cx="0" cy="261404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521789" y="3472960"/>
                    <a:ext cx="6535947" cy="86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609975" y="3333750"/>
                    <a:ext cx="1533525" cy="285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7620720" y="-236532"/>
                  <a:ext cx="1467475"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smtClean="0"/>
                    <a:t>Samples with array data</a:t>
                  </a:r>
                  <a:endParaRPr lang="en-US" dirty="0"/>
                </a:p>
              </p:txBody>
            </p:sp>
          </p:grpSp>
          <p:sp>
            <p:nvSpPr>
              <p:cNvPr id="2" name="TextBox 1"/>
              <p:cNvSpPr txBox="1"/>
              <p:nvPr/>
            </p:nvSpPr>
            <p:spPr>
              <a:xfrm>
                <a:off x="3311826" y="1730837"/>
                <a:ext cx="4308894" cy="523220"/>
              </a:xfrm>
              <a:prstGeom prst="rect">
                <a:avLst/>
              </a:prstGeom>
              <a:solidFill>
                <a:schemeClr val="bg1">
                  <a:lumMod val="85000"/>
                </a:schemeClr>
              </a:solidFill>
              <a:ln>
                <a:solidFill>
                  <a:srgbClr val="003399"/>
                </a:solidFill>
              </a:ln>
            </p:spPr>
            <p:txBody>
              <a:bodyPr wrap="square" rtlCol="0">
                <a:spAutoFit/>
              </a:bodyPr>
              <a:lstStyle/>
              <a:p>
                <a:pPr algn="ctr"/>
                <a:r>
                  <a:rPr lang="en-US" sz="2800" dirty="0" smtClean="0">
                    <a:solidFill>
                      <a:srgbClr val="003399"/>
                    </a:solidFill>
                  </a:rPr>
                  <a:t>ADGC Multi-ethnic cohorts</a:t>
                </a:r>
                <a:endParaRPr lang="en-US" sz="2800" dirty="0">
                  <a:solidFill>
                    <a:srgbClr val="003399"/>
                  </a:solidFill>
                </a:endParaRPr>
              </a:p>
            </p:txBody>
          </p:sp>
        </p:grpSp>
        <p:sp>
          <p:nvSpPr>
            <p:cNvPr id="8" name="Rectangle 7"/>
            <p:cNvSpPr/>
            <p:nvPr/>
          </p:nvSpPr>
          <p:spPr>
            <a:xfrm>
              <a:off x="1685249" y="3793141"/>
              <a:ext cx="6544573" cy="1121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3357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321" y="5594761"/>
            <a:ext cx="3526536" cy="1077218"/>
          </a:xfrm>
          <a:prstGeom prst="rect">
            <a:avLst/>
          </a:prstGeom>
          <a:noFill/>
          <a:ln>
            <a:solidFill>
              <a:srgbClr val="C00000"/>
            </a:solidFill>
          </a:ln>
        </p:spPr>
        <p:txBody>
          <a:bodyPr wrap="square" rtlCol="0">
            <a:spAutoFit/>
          </a:bodyPr>
          <a:lstStyle/>
          <a:p>
            <a:pPr algn="ctr"/>
            <a:r>
              <a:rPr lang="en-US" sz="2400" b="1" dirty="0" smtClean="0">
                <a:solidFill>
                  <a:srgbClr val="C00000"/>
                </a:solidFill>
                <a:ea typeface="Calibri" panose="020F0502020204030204" pitchFamily="34" charset="0"/>
                <a:cs typeface="Times New Roman" panose="02020603050405020304" pitchFamily="18" charset="0"/>
              </a:rPr>
              <a:t>ADGC</a:t>
            </a:r>
            <a:r>
              <a:rPr lang="en-US" sz="2400" dirty="0" smtClean="0">
                <a:ea typeface="Calibri" panose="020F0502020204030204" pitchFamily="34" charset="0"/>
                <a:cs typeface="Times New Roman" panose="02020603050405020304" pitchFamily="18" charset="0"/>
              </a:rPr>
              <a:t> </a:t>
            </a:r>
          </a:p>
          <a:p>
            <a:pPr algn="ctr"/>
            <a:r>
              <a:rPr lang="en-US" sz="2000" dirty="0" smtClean="0">
                <a:ea typeface="Calibri" panose="020F0502020204030204" pitchFamily="34" charset="0"/>
                <a:cs typeface="Times New Roman" panose="02020603050405020304" pitchFamily="18" charset="0"/>
              </a:rPr>
              <a:t>Alzheimer’s </a:t>
            </a:r>
            <a:r>
              <a:rPr lang="en-US" sz="2000" dirty="0">
                <a:ea typeface="Calibri" panose="020F0502020204030204" pitchFamily="34" charset="0"/>
                <a:cs typeface="Times New Roman" panose="02020603050405020304" pitchFamily="18" charset="0"/>
              </a:rPr>
              <a:t>Disease Genetics </a:t>
            </a:r>
            <a:r>
              <a:rPr lang="en-US" sz="2000" dirty="0" smtClean="0">
                <a:ea typeface="Calibri" panose="020F0502020204030204" pitchFamily="34" charset="0"/>
                <a:cs typeface="Times New Roman" panose="02020603050405020304" pitchFamily="18" charset="0"/>
              </a:rPr>
              <a:t>Consortia - Schellenberg</a:t>
            </a:r>
            <a:endParaRPr lang="en-US" sz="2000" dirty="0"/>
          </a:p>
        </p:txBody>
      </p:sp>
      <p:sp>
        <p:nvSpPr>
          <p:cNvPr id="3" name="TextBox 2"/>
          <p:cNvSpPr txBox="1"/>
          <p:nvPr/>
        </p:nvSpPr>
        <p:spPr>
          <a:xfrm>
            <a:off x="400788" y="3143330"/>
            <a:ext cx="4831166" cy="1077218"/>
          </a:xfrm>
          <a:prstGeom prst="rect">
            <a:avLst/>
          </a:prstGeom>
          <a:noFill/>
          <a:ln>
            <a:solidFill>
              <a:srgbClr val="C00000"/>
            </a:solidFill>
          </a:ln>
        </p:spPr>
        <p:txBody>
          <a:bodyPr wrap="square" rtlCol="0">
            <a:spAutoFit/>
          </a:bodyPr>
          <a:lstStyle/>
          <a:p>
            <a:pPr algn="ctr"/>
            <a:r>
              <a:rPr lang="en-US" sz="2400" b="1" dirty="0" smtClean="0">
                <a:solidFill>
                  <a:srgbClr val="C00000"/>
                </a:solidFill>
                <a:ea typeface="Calibri" panose="020F0502020204030204" pitchFamily="34" charset="0"/>
                <a:cs typeface="Times New Roman" panose="02020603050405020304" pitchFamily="18" charset="0"/>
              </a:rPr>
              <a:t>CHARGE</a:t>
            </a:r>
            <a:r>
              <a:rPr lang="en-US" sz="2400" dirty="0" smtClean="0">
                <a:ea typeface="Calibri" panose="020F0502020204030204" pitchFamily="34" charset="0"/>
                <a:cs typeface="Times New Roman" panose="02020603050405020304" pitchFamily="18" charset="0"/>
              </a:rPr>
              <a:t> </a:t>
            </a:r>
          </a:p>
          <a:p>
            <a:pPr algn="ctr"/>
            <a:r>
              <a:rPr lang="en-US" sz="2000" dirty="0" smtClean="0">
                <a:ea typeface="Calibri" panose="020F0502020204030204" pitchFamily="34" charset="0"/>
                <a:cs typeface="Times New Roman" panose="02020603050405020304" pitchFamily="18" charset="0"/>
              </a:rPr>
              <a:t>Cohorts </a:t>
            </a:r>
            <a:r>
              <a:rPr lang="en-US" sz="2000" dirty="0">
                <a:ea typeface="Calibri" panose="020F0502020204030204" pitchFamily="34" charset="0"/>
                <a:cs typeface="Times New Roman" panose="02020603050405020304" pitchFamily="18" charset="0"/>
              </a:rPr>
              <a:t>for Heart and Aging Research in Genomic </a:t>
            </a:r>
            <a:r>
              <a:rPr lang="en-US" sz="2000" dirty="0" smtClean="0">
                <a:ea typeface="Calibri" panose="020F0502020204030204" pitchFamily="34" charset="0"/>
                <a:cs typeface="Times New Roman" panose="02020603050405020304" pitchFamily="18" charset="0"/>
              </a:rPr>
              <a:t>Epidemiology - </a:t>
            </a:r>
            <a:r>
              <a:rPr lang="en-US" sz="2000" dirty="0" err="1" smtClean="0">
                <a:ea typeface="Calibri" panose="020F0502020204030204" pitchFamily="34" charset="0"/>
                <a:cs typeface="Times New Roman" panose="02020603050405020304" pitchFamily="18" charset="0"/>
              </a:rPr>
              <a:t>Seshadri</a:t>
            </a:r>
            <a:endParaRPr lang="en-US" sz="2000" dirty="0">
              <a:ea typeface="Calibri" panose="020F0502020204030204" pitchFamily="34" charset="0"/>
              <a:cs typeface="Times New Roman" panose="02020603050405020304" pitchFamily="18" charset="0"/>
            </a:endParaRPr>
          </a:p>
        </p:txBody>
      </p:sp>
      <p:sp>
        <p:nvSpPr>
          <p:cNvPr id="4" name="TextBox 3"/>
          <p:cNvSpPr txBox="1"/>
          <p:nvPr/>
        </p:nvSpPr>
        <p:spPr>
          <a:xfrm>
            <a:off x="397171" y="4342582"/>
            <a:ext cx="4678758" cy="1138773"/>
          </a:xfrm>
          <a:prstGeom prst="rect">
            <a:avLst/>
          </a:prstGeom>
          <a:noFill/>
          <a:ln>
            <a:solidFill>
              <a:srgbClr val="C00000"/>
            </a:solidFill>
          </a:ln>
        </p:spPr>
        <p:txBody>
          <a:bodyPr wrap="square" rtlCol="0">
            <a:spAutoFit/>
          </a:bodyPr>
          <a:lstStyle/>
          <a:p>
            <a:pPr marR="0" lvl="0" algn="ctr">
              <a:spcBef>
                <a:spcPts val="0"/>
              </a:spcBef>
            </a:pPr>
            <a:r>
              <a:rPr lang="en-US" sz="2400" b="1" dirty="0" smtClean="0">
                <a:solidFill>
                  <a:srgbClr val="C00000"/>
                </a:solidFill>
                <a:ea typeface="Calibri" panose="020F0502020204030204" pitchFamily="34" charset="0"/>
                <a:cs typeface="Times New Roman" panose="02020603050405020304" pitchFamily="18" charset="0"/>
              </a:rPr>
              <a:t>EADI</a:t>
            </a:r>
          </a:p>
          <a:p>
            <a:pPr marR="0" lvl="0" algn="ctr">
              <a:spcBef>
                <a:spcPts val="0"/>
              </a:spcBef>
            </a:pPr>
            <a:r>
              <a:rPr lang="en-US" sz="2400" dirty="0" smtClean="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European Alzheimer's Disease </a:t>
            </a:r>
            <a:r>
              <a:rPr lang="en-US" sz="2000" dirty="0" smtClean="0">
                <a:ea typeface="Calibri" panose="020F0502020204030204" pitchFamily="34" charset="0"/>
                <a:cs typeface="Times New Roman" panose="02020603050405020304" pitchFamily="18" charset="0"/>
              </a:rPr>
              <a:t>Initiative – </a:t>
            </a:r>
            <a:r>
              <a:rPr lang="en-US" sz="2000" dirty="0" err="1" smtClean="0">
                <a:ea typeface="Calibri" panose="020F0502020204030204" pitchFamily="34" charset="0"/>
                <a:cs typeface="Times New Roman" panose="02020603050405020304" pitchFamily="18" charset="0"/>
              </a:rPr>
              <a:t>Amouyel</a:t>
            </a:r>
            <a:r>
              <a:rPr lang="en-US" sz="2000" dirty="0" smtClean="0">
                <a:ea typeface="Calibri" panose="020F0502020204030204" pitchFamily="34" charset="0"/>
                <a:cs typeface="Times New Roman" panose="02020603050405020304" pitchFamily="18" charset="0"/>
              </a:rPr>
              <a:t>/Lambert</a:t>
            </a:r>
            <a:endParaRPr lang="en-US" sz="2000" dirty="0">
              <a:ea typeface="Calibri" panose="020F0502020204030204" pitchFamily="34" charset="0"/>
              <a:cs typeface="Times New Roman" panose="02020603050405020304" pitchFamily="18" charset="0"/>
            </a:endParaRPr>
          </a:p>
        </p:txBody>
      </p:sp>
      <p:sp>
        <p:nvSpPr>
          <p:cNvPr id="5" name="TextBox 4"/>
          <p:cNvSpPr txBox="1"/>
          <p:nvPr/>
        </p:nvSpPr>
        <p:spPr>
          <a:xfrm>
            <a:off x="397171" y="1937671"/>
            <a:ext cx="4030055" cy="1077218"/>
          </a:xfrm>
          <a:prstGeom prst="rect">
            <a:avLst/>
          </a:prstGeom>
          <a:noFill/>
          <a:ln>
            <a:solidFill>
              <a:srgbClr val="C00000"/>
            </a:solidFill>
          </a:ln>
        </p:spPr>
        <p:txBody>
          <a:bodyPr wrap="square" rtlCol="0">
            <a:spAutoFit/>
          </a:bodyPr>
          <a:lstStyle/>
          <a:p>
            <a:pPr marR="0" lvl="0" algn="ctr">
              <a:spcBef>
                <a:spcPts val="0"/>
              </a:spcBef>
            </a:pPr>
            <a:r>
              <a:rPr lang="en-US" sz="2400" b="1" dirty="0" smtClean="0">
                <a:solidFill>
                  <a:srgbClr val="C00000"/>
                </a:solidFill>
                <a:ea typeface="Calibri" panose="020F0502020204030204" pitchFamily="34" charset="0"/>
                <a:cs typeface="Times New Roman" panose="02020603050405020304" pitchFamily="18" charset="0"/>
              </a:rPr>
              <a:t>GERAD</a:t>
            </a:r>
          </a:p>
          <a:p>
            <a:pPr marR="0" lvl="0" algn="ctr">
              <a:spcBef>
                <a:spcPts val="0"/>
              </a:spcBef>
            </a:pPr>
            <a:r>
              <a:rPr lang="en-US" sz="2000" dirty="0" smtClean="0">
                <a:ea typeface="Calibri" panose="020F0502020204030204" pitchFamily="34" charset="0"/>
                <a:cs typeface="Times New Roman" panose="02020603050405020304" pitchFamily="18" charset="0"/>
              </a:rPr>
              <a:t>Genetic </a:t>
            </a:r>
            <a:r>
              <a:rPr lang="en-US" sz="2000" dirty="0">
                <a:ea typeface="Calibri" panose="020F0502020204030204" pitchFamily="34" charset="0"/>
                <a:cs typeface="Times New Roman" panose="02020603050405020304" pitchFamily="18" charset="0"/>
              </a:rPr>
              <a:t>and </a:t>
            </a:r>
            <a:r>
              <a:rPr lang="en-US" sz="2000" dirty="0" smtClean="0">
                <a:ea typeface="Calibri" panose="020F0502020204030204" pitchFamily="34" charset="0"/>
                <a:cs typeface="Times New Roman" panose="02020603050405020304" pitchFamily="18" charset="0"/>
              </a:rPr>
              <a:t>Environmental </a:t>
            </a:r>
            <a:r>
              <a:rPr lang="en-US" sz="2000" dirty="0">
                <a:ea typeface="Calibri" panose="020F0502020204030204" pitchFamily="34" charset="0"/>
                <a:cs typeface="Times New Roman" panose="02020603050405020304" pitchFamily="18" charset="0"/>
              </a:rPr>
              <a:t>Risk in Alzheimer's </a:t>
            </a:r>
            <a:r>
              <a:rPr lang="en-US" sz="2000" dirty="0" smtClean="0">
                <a:ea typeface="Calibri" panose="020F0502020204030204" pitchFamily="34" charset="0"/>
                <a:cs typeface="Times New Roman" panose="02020603050405020304" pitchFamily="18" charset="0"/>
              </a:rPr>
              <a:t>Disease - Williams</a:t>
            </a:r>
            <a:endParaRPr lang="en-US" sz="2000" dirty="0">
              <a:ea typeface="Calibri" panose="020F0502020204030204" pitchFamily="34" charset="0"/>
              <a:cs typeface="Times New Roman" panose="02020603050405020304" pitchFamily="18" charset="0"/>
            </a:endParaRPr>
          </a:p>
        </p:txBody>
      </p:sp>
      <p:sp>
        <p:nvSpPr>
          <p:cNvPr id="22" name="TextBox 21"/>
          <p:cNvSpPr txBox="1"/>
          <p:nvPr/>
        </p:nvSpPr>
        <p:spPr>
          <a:xfrm>
            <a:off x="501447" y="297688"/>
            <a:ext cx="3821502" cy="584775"/>
          </a:xfrm>
          <a:prstGeom prst="rect">
            <a:avLst/>
          </a:prstGeom>
          <a:noFill/>
        </p:spPr>
        <p:txBody>
          <a:bodyPr wrap="square" rtlCol="0">
            <a:spAutoFit/>
          </a:bodyPr>
          <a:lstStyle/>
          <a:p>
            <a:r>
              <a:rPr lang="en-US" sz="3200" dirty="0" smtClean="0"/>
              <a:t>IGAP</a:t>
            </a:r>
            <a:endParaRPr lang="en-US" sz="3200" dirty="0"/>
          </a:p>
        </p:txBody>
      </p:sp>
      <p:pic>
        <p:nvPicPr>
          <p:cNvPr id="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21" y="155268"/>
            <a:ext cx="2708695" cy="166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5231954" y="4687965"/>
            <a:ext cx="6380349" cy="1813591"/>
            <a:chOff x="763814" y="1855562"/>
            <a:chExt cx="7543800" cy="2371951"/>
          </a:xfrm>
        </p:grpSpPr>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6888" y="3021013"/>
              <a:ext cx="5608637" cy="81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814" y="1855562"/>
              <a:ext cx="7543800" cy="102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9850" y="4114800"/>
              <a:ext cx="6464300" cy="11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oup 12"/>
          <p:cNvGrpSpPr/>
          <p:nvPr/>
        </p:nvGrpSpPr>
        <p:grpSpPr>
          <a:xfrm>
            <a:off x="5797772" y="155268"/>
            <a:ext cx="6284379" cy="4065280"/>
            <a:chOff x="4538352" y="155268"/>
            <a:chExt cx="7543800" cy="4387752"/>
          </a:xfrm>
        </p:grpSpPr>
        <p:grpSp>
          <p:nvGrpSpPr>
            <p:cNvPr id="28" name="Group 27"/>
            <p:cNvGrpSpPr/>
            <p:nvPr/>
          </p:nvGrpSpPr>
          <p:grpSpPr>
            <a:xfrm>
              <a:off x="4538352" y="155268"/>
              <a:ext cx="7543800" cy="4343400"/>
              <a:chOff x="4038594" y="813757"/>
              <a:chExt cx="7543800" cy="4343400"/>
            </a:xfrm>
          </p:grpSpPr>
          <p:pic>
            <p:nvPicPr>
              <p:cNvPr id="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594" y="813757"/>
                <a:ext cx="7543800" cy="102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572"/>
              <a:stretch/>
            </p:blipFill>
            <p:spPr bwMode="auto">
              <a:xfrm>
                <a:off x="4629144" y="1820232"/>
                <a:ext cx="6134100" cy="312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8000994" y="2718756"/>
                <a:ext cx="31242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9594" y="5044444"/>
                <a:ext cx="6464300" cy="11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tangle 5"/>
            <p:cNvSpPr/>
            <p:nvPr/>
          </p:nvSpPr>
          <p:spPr>
            <a:xfrm>
              <a:off x="4727275" y="4229176"/>
              <a:ext cx="819510" cy="313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20" name="Group 19"/>
          <p:cNvGrpSpPr/>
          <p:nvPr/>
        </p:nvGrpSpPr>
        <p:grpSpPr>
          <a:xfrm>
            <a:off x="76200" y="6087751"/>
            <a:ext cx="13448581" cy="772231"/>
            <a:chOff x="48771" y="6085769"/>
            <a:chExt cx="13448581" cy="772231"/>
          </a:xfrm>
        </p:grpSpPr>
        <p:grpSp>
          <p:nvGrpSpPr>
            <p:cNvPr id="21" name="Group 20"/>
            <p:cNvGrpSpPr/>
            <p:nvPr/>
          </p:nvGrpSpPr>
          <p:grpSpPr>
            <a:xfrm>
              <a:off x="48771" y="6130268"/>
              <a:ext cx="13448581" cy="685800"/>
              <a:chOff x="0" y="6129676"/>
              <a:chExt cx="10334172" cy="685800"/>
            </a:xfrm>
          </p:grpSpPr>
          <p:grpSp>
            <p:nvGrpSpPr>
              <p:cNvPr id="35" name="Group 34"/>
              <p:cNvGrpSpPr/>
              <p:nvPr/>
            </p:nvGrpSpPr>
            <p:grpSpPr>
              <a:xfrm>
                <a:off x="0" y="6129676"/>
                <a:ext cx="10334172" cy="685800"/>
                <a:chOff x="0" y="6129676"/>
                <a:chExt cx="10334172" cy="685800"/>
              </a:xfrm>
            </p:grpSpPr>
            <p:sp>
              <p:nvSpPr>
                <p:cNvPr id="37" name="Rectangle 36"/>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38" name="Rectangle 37"/>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1849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424" y="1751334"/>
            <a:ext cx="6964754" cy="2780441"/>
          </a:xfrm>
          <a:prstGeom prst="rect">
            <a:avLst/>
          </a:prstGeom>
          <a:ln>
            <a:solidFill>
              <a:srgbClr val="C00000"/>
            </a:solidFill>
          </a:ln>
        </p:spPr>
        <p:txBody>
          <a:bodyPr wrap="square">
            <a:spAutoFit/>
          </a:bodyPr>
          <a:lstStyle/>
          <a:p>
            <a:pPr marR="0" lvl="0">
              <a:lnSpc>
                <a:spcPct val="107000"/>
              </a:lnSpc>
              <a:spcBef>
                <a:spcPts val="0"/>
              </a:spcBef>
              <a:spcAft>
                <a:spcPts val="6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Consortia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30238" marR="0" lvl="0" indent="-396875">
              <a:spcBef>
                <a:spcPts val="0"/>
              </a:spcBef>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ADES: </a:t>
            </a:r>
            <a:r>
              <a:rPr lang="en-US" sz="1600" dirty="0" smtClean="0">
                <a:latin typeface="Calibri" panose="020F0502020204030204" pitchFamily="34" charset="0"/>
                <a:ea typeface="Calibri" panose="020F0502020204030204" pitchFamily="34" charset="0"/>
                <a:cs typeface="Times New Roman" panose="02020603050405020304" pitchFamily="18" charset="0"/>
              </a:rPr>
              <a:t>Alzheimer’s Disease Exome sequencing Consortia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630238" marR="0" lvl="0" indent="-396875">
              <a:spcBef>
                <a:spcPts val="0"/>
              </a:spcBef>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ADSP: Alzheimer’s Disease Sequencing Project</a:t>
            </a:r>
          </a:p>
          <a:p>
            <a:pPr marL="630238" marR="0" lvl="0" indent="-396875">
              <a:spcBef>
                <a:spcPts val="0"/>
              </a:spcBef>
              <a:buFont typeface="+mj-lt"/>
              <a:buAutoNum type="arabicPeriod"/>
            </a:pPr>
            <a:r>
              <a:rPr lang="en-US" sz="1600" dirty="0" smtClean="0">
                <a:latin typeface="Calibri" panose="020F0502020204030204" pitchFamily="34" charset="0"/>
                <a:ea typeface="Calibri" panose="020F0502020204030204" pitchFamily="34" charset="0"/>
                <a:cs typeface="Times New Roman" panose="02020603050405020304" pitchFamily="18" charset="0"/>
              </a:rPr>
              <a:t>ADGC</a:t>
            </a:r>
            <a:r>
              <a:rPr lang="en-US" sz="1600" dirty="0">
                <a:latin typeface="Calibri" panose="020F0502020204030204" pitchFamily="34" charset="0"/>
                <a:ea typeface="Calibri" panose="020F0502020204030204" pitchFamily="34" charset="0"/>
                <a:cs typeface="Times New Roman" panose="02020603050405020304" pitchFamily="18" charset="0"/>
              </a:rPr>
              <a:t>: Alzheimer’s Disease Genetics Consortia</a:t>
            </a:r>
          </a:p>
          <a:p>
            <a:pPr marL="630238" marR="0" lvl="0" indent="-396875">
              <a:spcBef>
                <a:spcPts val="0"/>
              </a:spcBef>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CHARGE: Cohorts for Heart and Aging Research in Genomic Epidemiology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630238" marR="0" lvl="0" indent="-396875">
              <a:spcBef>
                <a:spcPts val="0"/>
              </a:spcBef>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EADB:</a:t>
            </a:r>
            <a:r>
              <a:rPr lang="en-U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600" dirty="0">
                <a:solidFill>
                  <a:srgbClr val="000000"/>
                </a:solidFill>
                <a:ea typeface="Calibri" panose="020F0502020204030204" pitchFamily="34" charset="0"/>
                <a:cs typeface="Times New Roman" panose="02020603050405020304" pitchFamily="18" charset="0"/>
              </a:rPr>
              <a:t>European Alzheimer’s Disease DNA </a:t>
            </a:r>
            <a:r>
              <a:rPr lang="en-US" sz="1600" dirty="0" err="1">
                <a:solidFill>
                  <a:srgbClr val="000000"/>
                </a:solidFill>
                <a:ea typeface="Calibri" panose="020F0502020204030204" pitchFamily="34" charset="0"/>
                <a:cs typeface="Times New Roman" panose="02020603050405020304" pitchFamily="18" charset="0"/>
              </a:rPr>
              <a:t>BioBank</a:t>
            </a:r>
            <a:endParaRPr lang="en-US" sz="1600" dirty="0">
              <a:ea typeface="Calibri" panose="020F0502020204030204" pitchFamily="34" charset="0"/>
              <a:cs typeface="Times New Roman" panose="02020603050405020304" pitchFamily="18" charset="0"/>
            </a:endParaRPr>
          </a:p>
          <a:p>
            <a:pPr marL="630238" marR="0" lvl="0" indent="-396875">
              <a:spcBef>
                <a:spcPts val="0"/>
              </a:spcBef>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EADI: European Alzheimer's Disease Initiative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630238" marR="0" lvl="0" indent="-396875">
              <a:spcBef>
                <a:spcPts val="0"/>
              </a:spcBef>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Fundació ACE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630238" marR="0" lvl="0" indent="-396875">
              <a:spcBef>
                <a:spcPts val="0"/>
              </a:spcBef>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GERAD: Genetic and Environmental Risk in Alzheimer's Disease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630238" marR="0" lvl="0" indent="-396875">
              <a:spcBef>
                <a:spcPts val="0"/>
              </a:spcBef>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GR@CE</a:t>
            </a:r>
          </a:p>
        </p:txBody>
      </p:sp>
      <p:graphicFrame>
        <p:nvGraphicFramePr>
          <p:cNvPr id="3" name="Table 2"/>
          <p:cNvGraphicFramePr>
            <a:graphicFrameLocks noGrp="1"/>
          </p:cNvGraphicFramePr>
          <p:nvPr>
            <p:extLst/>
          </p:nvPr>
        </p:nvGraphicFramePr>
        <p:xfrm>
          <a:off x="7035561" y="1751334"/>
          <a:ext cx="1998932" cy="3055494"/>
        </p:xfrm>
        <a:graphic>
          <a:graphicData uri="http://schemas.openxmlformats.org/drawingml/2006/table">
            <a:tbl>
              <a:tblPr firstRow="1" firstCol="1" bandRow="1">
                <a:tableStyleId>{5C22544A-7EE6-4342-B048-85BDC9FD1C3A}</a:tableStyleId>
              </a:tblPr>
              <a:tblGrid>
                <a:gridCol w="1998932">
                  <a:extLst>
                    <a:ext uri="{9D8B030D-6E8A-4147-A177-3AD203B41FA5}">
                      <a16:colId xmlns:a16="http://schemas.microsoft.com/office/drawing/2014/main" val="1374374550"/>
                    </a:ext>
                  </a:extLst>
                </a:gridCol>
              </a:tblGrid>
              <a:tr h="707518">
                <a:tc>
                  <a:txBody>
                    <a:bodyPr/>
                    <a:lstStyle/>
                    <a:p>
                      <a:pPr marL="0" marR="0" algn="ctr">
                        <a:lnSpc>
                          <a:spcPct val="107000"/>
                        </a:lnSpc>
                        <a:spcBef>
                          <a:spcPts val="0"/>
                        </a:spcBef>
                        <a:spcAft>
                          <a:spcPts val="0"/>
                        </a:spcAft>
                      </a:pPr>
                      <a:r>
                        <a:rPr lang="en-US" sz="1800" b="1" dirty="0" smtClean="0">
                          <a:solidFill>
                            <a:srgbClr val="C00000"/>
                          </a:solidFill>
                          <a:effectLst/>
                        </a:rPr>
                        <a:t>Countries represented</a:t>
                      </a:r>
                      <a:endPar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04174047"/>
                  </a:ext>
                </a:extLst>
              </a:tr>
              <a:tr h="190500">
                <a:tc>
                  <a:txBody>
                    <a:bodyPr/>
                    <a:lstStyle/>
                    <a:p>
                      <a:pPr marL="0" marR="0" indent="139700">
                        <a:lnSpc>
                          <a:spcPct val="107000"/>
                        </a:lnSpc>
                        <a:spcBef>
                          <a:spcPts val="0"/>
                        </a:spcBef>
                        <a:spcAft>
                          <a:spcPts val="0"/>
                        </a:spcAft>
                      </a:pPr>
                      <a:r>
                        <a:rPr lang="en-US" sz="1800" b="0" dirty="0">
                          <a:solidFill>
                            <a:schemeClr val="tx1"/>
                          </a:solidFill>
                          <a:effectLst/>
                        </a:rPr>
                        <a:t>Belgium</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9625442"/>
                  </a:ext>
                </a:extLst>
              </a:tr>
              <a:tr h="190500">
                <a:tc>
                  <a:txBody>
                    <a:bodyPr/>
                    <a:lstStyle/>
                    <a:p>
                      <a:pPr marL="0" marR="0" indent="139700">
                        <a:lnSpc>
                          <a:spcPct val="107000"/>
                        </a:lnSpc>
                        <a:spcBef>
                          <a:spcPts val="0"/>
                        </a:spcBef>
                        <a:spcAft>
                          <a:spcPts val="0"/>
                        </a:spcAft>
                      </a:pPr>
                      <a:r>
                        <a:rPr lang="en-US" sz="1800" b="0" dirty="0">
                          <a:solidFill>
                            <a:schemeClr val="tx1"/>
                          </a:solidFill>
                          <a:effectLst/>
                        </a:rPr>
                        <a:t>Denmark</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2627225"/>
                  </a:ext>
                </a:extLst>
              </a:tr>
              <a:tr h="190500">
                <a:tc>
                  <a:txBody>
                    <a:bodyPr/>
                    <a:lstStyle/>
                    <a:p>
                      <a:pPr marL="0" marR="0" indent="139700">
                        <a:lnSpc>
                          <a:spcPct val="107000"/>
                        </a:lnSpc>
                        <a:spcBef>
                          <a:spcPts val="0"/>
                        </a:spcBef>
                        <a:spcAft>
                          <a:spcPts val="0"/>
                        </a:spcAft>
                      </a:pPr>
                      <a:r>
                        <a:rPr lang="en-US" sz="1800" b="0" dirty="0">
                          <a:solidFill>
                            <a:schemeClr val="tx1"/>
                          </a:solidFill>
                          <a:effectLst/>
                        </a:rPr>
                        <a:t>France</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196201"/>
                  </a:ext>
                </a:extLst>
              </a:tr>
              <a:tr h="190500">
                <a:tc>
                  <a:txBody>
                    <a:bodyPr/>
                    <a:lstStyle/>
                    <a:p>
                      <a:pPr marL="0" marR="0" indent="139700">
                        <a:lnSpc>
                          <a:spcPct val="107000"/>
                        </a:lnSpc>
                        <a:spcBef>
                          <a:spcPts val="0"/>
                        </a:spcBef>
                        <a:spcAft>
                          <a:spcPts val="0"/>
                        </a:spcAft>
                      </a:pPr>
                      <a:r>
                        <a:rPr lang="en-US" sz="1800" b="0" dirty="0">
                          <a:solidFill>
                            <a:schemeClr val="tx1"/>
                          </a:solidFill>
                          <a:effectLst/>
                        </a:rPr>
                        <a:t>Germany</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6823408"/>
                  </a:ext>
                </a:extLst>
              </a:tr>
              <a:tr h="190500">
                <a:tc>
                  <a:txBody>
                    <a:bodyPr/>
                    <a:lstStyle/>
                    <a:p>
                      <a:pPr marL="0" marR="0" indent="139700">
                        <a:lnSpc>
                          <a:spcPct val="107000"/>
                        </a:lnSpc>
                        <a:spcBef>
                          <a:spcPts val="0"/>
                        </a:spcBef>
                        <a:spcAft>
                          <a:spcPts val="0"/>
                        </a:spcAft>
                      </a:pPr>
                      <a:r>
                        <a:rPr lang="en-US" sz="1800" b="0" dirty="0">
                          <a:solidFill>
                            <a:schemeClr val="tx1"/>
                          </a:solidFill>
                          <a:effectLst/>
                        </a:rPr>
                        <a:t>Netherlands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1496514"/>
                  </a:ext>
                </a:extLst>
              </a:tr>
              <a:tr h="190500">
                <a:tc>
                  <a:txBody>
                    <a:bodyPr/>
                    <a:lstStyle/>
                    <a:p>
                      <a:pPr marL="0" marR="0" indent="139700">
                        <a:lnSpc>
                          <a:spcPct val="107000"/>
                        </a:lnSpc>
                        <a:spcBef>
                          <a:spcPts val="0"/>
                        </a:spcBef>
                        <a:spcAft>
                          <a:spcPts val="0"/>
                        </a:spcAft>
                      </a:pPr>
                      <a:r>
                        <a:rPr lang="en-US" sz="1800" b="0" dirty="0">
                          <a:solidFill>
                            <a:schemeClr val="tx1"/>
                          </a:solidFill>
                          <a:effectLst/>
                        </a:rPr>
                        <a:t>Spain</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141319"/>
                  </a:ext>
                </a:extLst>
              </a:tr>
              <a:tr h="190500">
                <a:tc>
                  <a:txBody>
                    <a:bodyPr/>
                    <a:lstStyle/>
                    <a:p>
                      <a:pPr marL="0" marR="0" indent="139700">
                        <a:lnSpc>
                          <a:spcPct val="107000"/>
                        </a:lnSpc>
                        <a:spcBef>
                          <a:spcPts val="0"/>
                        </a:spcBef>
                        <a:spcAft>
                          <a:spcPts val="0"/>
                        </a:spcAft>
                      </a:pPr>
                      <a:r>
                        <a:rPr lang="en-US" sz="1800" b="0" dirty="0">
                          <a:solidFill>
                            <a:schemeClr val="tx1"/>
                          </a:solidFill>
                          <a:effectLst/>
                        </a:rPr>
                        <a:t>United Kingdom</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0545948"/>
                  </a:ext>
                </a:extLst>
              </a:tr>
              <a:tr h="190500">
                <a:tc>
                  <a:txBody>
                    <a:bodyPr/>
                    <a:lstStyle/>
                    <a:p>
                      <a:pPr marL="0" marR="0" indent="139700">
                        <a:lnSpc>
                          <a:spcPct val="107000"/>
                        </a:lnSpc>
                        <a:spcBef>
                          <a:spcPts val="0"/>
                        </a:spcBef>
                        <a:spcAft>
                          <a:spcPts val="0"/>
                        </a:spcAft>
                      </a:pPr>
                      <a:r>
                        <a:rPr lang="en-US" sz="1800" b="0" dirty="0">
                          <a:solidFill>
                            <a:schemeClr val="tx1"/>
                          </a:solidFill>
                          <a:effectLst/>
                        </a:rPr>
                        <a:t>United States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4752446"/>
                  </a:ext>
                </a:extLst>
              </a:tr>
            </a:tbl>
          </a:graphicData>
        </a:graphic>
      </p:graphicFrame>
      <p:sp>
        <p:nvSpPr>
          <p:cNvPr id="5" name="Rectangle 4"/>
          <p:cNvSpPr/>
          <p:nvPr/>
        </p:nvSpPr>
        <p:spPr>
          <a:xfrm>
            <a:off x="477327" y="336278"/>
            <a:ext cx="8062823" cy="1323439"/>
          </a:xfrm>
          <a:prstGeom prst="rect">
            <a:avLst/>
          </a:prstGeom>
        </p:spPr>
        <p:txBody>
          <a:bodyPr wrap="square">
            <a:spAutoFit/>
          </a:bodyPr>
          <a:lstStyle/>
          <a:p>
            <a:pPr marL="285750" indent="-285750">
              <a:buFont typeface="Arial" panose="020B0604020202020204" pitchFamily="34" charset="0"/>
              <a:buChar char="•"/>
            </a:pPr>
            <a:r>
              <a:rPr lang="en-US" sz="1600" dirty="0" smtClean="0">
                <a:latin typeface="Arial" panose="020B0604020202020204" pitchFamily="34" charset="0"/>
                <a:ea typeface="Times New Roman" panose="02020603050405020304" pitchFamily="18" charset="0"/>
              </a:rPr>
              <a:t>Two meetings - Paris </a:t>
            </a:r>
            <a:r>
              <a:rPr lang="en-US" sz="1600" dirty="0">
                <a:latin typeface="Arial" panose="020B0604020202020204" pitchFamily="34" charset="0"/>
                <a:ea typeface="Times New Roman" panose="02020603050405020304" pitchFamily="18" charset="0"/>
              </a:rPr>
              <a:t>(November 28-30, 2018</a:t>
            </a:r>
            <a:r>
              <a:rPr lang="en-US" sz="1600" dirty="0" smtClean="0">
                <a:latin typeface="Arial" panose="020B0604020202020204" pitchFamily="34" charset="0"/>
                <a:ea typeface="Times New Roman" panose="02020603050405020304" pitchFamily="18" charset="0"/>
              </a:rPr>
              <a:t>)</a:t>
            </a:r>
          </a:p>
          <a:p>
            <a:pPr marL="285750" indent="-285750">
              <a:buFont typeface="Arial" panose="020B0604020202020204" pitchFamily="34" charset="0"/>
              <a:buChar char="•"/>
            </a:pPr>
            <a:r>
              <a:rPr lang="en-US" sz="1600" dirty="0" smtClean="0">
                <a:latin typeface="Arial" panose="020B0604020202020204" pitchFamily="34" charset="0"/>
                <a:ea typeface="Times New Roman" panose="02020603050405020304" pitchFamily="18" charset="0"/>
              </a:rPr>
              <a:t>AD sequencing groups (ADSP and ADES)</a:t>
            </a:r>
          </a:p>
          <a:p>
            <a:pPr marL="285750" indent="-285750">
              <a:buFont typeface="Arial" panose="020B0604020202020204" pitchFamily="34" charset="0"/>
              <a:buChar char="•"/>
            </a:pPr>
            <a:r>
              <a:rPr lang="en-US" sz="1600" dirty="0" smtClean="0">
                <a:latin typeface="Arial" panose="020B0604020202020204" pitchFamily="34" charset="0"/>
                <a:ea typeface="Times New Roman" panose="02020603050405020304" pitchFamily="18" charset="0"/>
              </a:rPr>
              <a:t>IGAP </a:t>
            </a:r>
          </a:p>
          <a:p>
            <a:pPr marL="285750" indent="-285750">
              <a:buFont typeface="Arial" panose="020B0604020202020204" pitchFamily="34" charset="0"/>
              <a:buChar char="•"/>
              <a:tabLst>
                <a:tab pos="1716088" algn="l"/>
              </a:tabLst>
            </a:pPr>
            <a:r>
              <a:rPr lang="en-US" sz="1600" dirty="0" smtClean="0">
                <a:latin typeface="Arial" panose="020B0604020202020204" pitchFamily="34" charset="0"/>
                <a:ea typeface="Times New Roman" panose="02020603050405020304" pitchFamily="18" charset="0"/>
              </a:rPr>
              <a:t>co-sponsors: 	Alzheimer’s </a:t>
            </a:r>
            <a:r>
              <a:rPr lang="en-US" sz="1600" dirty="0">
                <a:latin typeface="Arial" panose="020B0604020202020204" pitchFamily="34" charset="0"/>
                <a:ea typeface="Times New Roman" panose="02020603050405020304" pitchFamily="18" charset="0"/>
              </a:rPr>
              <a:t>Disease Genetics Consortium (ADGC</a:t>
            </a:r>
            <a:r>
              <a:rPr lang="en-US" sz="1600" dirty="0" smtClean="0">
                <a:latin typeface="Arial" panose="020B0604020202020204" pitchFamily="34" charset="0"/>
                <a:ea typeface="Times New Roman" panose="02020603050405020304" pitchFamily="18" charset="0"/>
              </a:rPr>
              <a:t>)</a:t>
            </a:r>
          </a:p>
          <a:p>
            <a:pPr>
              <a:tabLst>
                <a:tab pos="1716088" algn="l"/>
              </a:tabLst>
            </a:pPr>
            <a:r>
              <a:rPr lang="en-US" sz="1600" dirty="0" smtClean="0">
                <a:latin typeface="Arial" panose="020B0604020202020204" pitchFamily="34" charset="0"/>
                <a:ea typeface="Times New Roman" panose="02020603050405020304" pitchFamily="18" charset="0"/>
              </a:rPr>
              <a:t>	French </a:t>
            </a:r>
            <a:r>
              <a:rPr lang="en-US" sz="1600" dirty="0" err="1">
                <a:solidFill>
                  <a:srgbClr val="212121"/>
                </a:solidFill>
                <a:latin typeface="Arial" panose="020B0604020202020204" pitchFamily="34" charset="0"/>
                <a:ea typeface="Calibri" panose="020F0502020204030204" pitchFamily="34" charset="0"/>
              </a:rPr>
              <a:t>Fondation</a:t>
            </a:r>
            <a:r>
              <a:rPr lang="en-US" sz="1600" dirty="0">
                <a:solidFill>
                  <a:srgbClr val="212121"/>
                </a:solidFill>
                <a:latin typeface="Arial" panose="020B0604020202020204" pitchFamily="34" charset="0"/>
                <a:ea typeface="Calibri" panose="020F0502020204030204" pitchFamily="34" charset="0"/>
              </a:rPr>
              <a:t> Alzheimer</a:t>
            </a:r>
            <a:r>
              <a:rPr lang="en-US" sz="1600" dirty="0">
                <a:latin typeface="Arial" panose="020B0604020202020204" pitchFamily="34" charset="0"/>
                <a:ea typeface="Times New Roman" panose="02020603050405020304" pitchFamily="18" charset="0"/>
              </a:rPr>
              <a:t>.</a:t>
            </a:r>
            <a:endParaRPr lang="en-US" sz="1600" dirty="0"/>
          </a:p>
        </p:txBody>
      </p:sp>
      <p:sp>
        <p:nvSpPr>
          <p:cNvPr id="6" name="TextBox 5"/>
          <p:cNvSpPr txBox="1"/>
          <p:nvPr/>
        </p:nvSpPr>
        <p:spPr>
          <a:xfrm>
            <a:off x="477327" y="5173822"/>
            <a:ext cx="7029989" cy="1200329"/>
          </a:xfrm>
          <a:prstGeom prst="rect">
            <a:avLst/>
          </a:prstGeom>
          <a:solidFill>
            <a:srgbClr val="FFFFCC"/>
          </a:solidFill>
          <a:ln>
            <a:solidFill>
              <a:srgbClr val="C00000"/>
            </a:solidFill>
          </a:ln>
        </p:spPr>
        <p:txBody>
          <a:bodyPr wrap="square" rtlCol="0">
            <a:spAutoFit/>
          </a:bodyPr>
          <a:lstStyle/>
          <a:p>
            <a:r>
              <a:rPr lang="en-US" dirty="0" smtClean="0"/>
              <a:t>Missing</a:t>
            </a:r>
          </a:p>
          <a:p>
            <a:pPr marL="569913" indent="-336550">
              <a:buFont typeface="Arial" panose="020B0604020202020204" pitchFamily="34" charset="0"/>
              <a:buChar char="•"/>
            </a:pPr>
            <a:r>
              <a:rPr lang="en-US" dirty="0" smtClean="0"/>
              <a:t>Investigators from China, Japan, Korea, Taiwan, India, Latin America</a:t>
            </a:r>
          </a:p>
          <a:p>
            <a:pPr marL="569913" indent="-336550">
              <a:buFont typeface="Arial" panose="020B0604020202020204" pitchFamily="34" charset="0"/>
              <a:buChar char="•"/>
            </a:pPr>
            <a:r>
              <a:rPr lang="en-US" dirty="0" smtClean="0"/>
              <a:t>Alzheimer’s Disease Asian Consortium (ADAC)</a:t>
            </a:r>
          </a:p>
          <a:p>
            <a:pPr marL="233363"/>
            <a:r>
              <a:rPr lang="en-US" dirty="0"/>
              <a:t>	</a:t>
            </a:r>
            <a:r>
              <a:rPr lang="en-US" dirty="0" smtClean="0"/>
              <a:t>China, Japan, Koreas </a:t>
            </a:r>
            <a:endParaRPr lang="en-US" dirty="0"/>
          </a:p>
        </p:txBody>
      </p:sp>
      <p:sp>
        <p:nvSpPr>
          <p:cNvPr id="7" name="Rectangle 6"/>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8" name="Group 7"/>
          <p:cNvGrpSpPr/>
          <p:nvPr/>
        </p:nvGrpSpPr>
        <p:grpSpPr>
          <a:xfrm>
            <a:off x="76200" y="6087751"/>
            <a:ext cx="13448581" cy="772231"/>
            <a:chOff x="48771" y="6085769"/>
            <a:chExt cx="13448581" cy="772231"/>
          </a:xfrm>
        </p:grpSpPr>
        <p:grpSp>
          <p:nvGrpSpPr>
            <p:cNvPr id="9" name="Group 8"/>
            <p:cNvGrpSpPr/>
            <p:nvPr/>
          </p:nvGrpSpPr>
          <p:grpSpPr>
            <a:xfrm>
              <a:off x="48771" y="6130268"/>
              <a:ext cx="13448581" cy="685800"/>
              <a:chOff x="0" y="6129676"/>
              <a:chExt cx="10334172" cy="685800"/>
            </a:xfrm>
          </p:grpSpPr>
          <p:grpSp>
            <p:nvGrpSpPr>
              <p:cNvPr id="12" name="Group 11"/>
              <p:cNvGrpSpPr/>
              <p:nvPr/>
            </p:nvGrpSpPr>
            <p:grpSpPr>
              <a:xfrm>
                <a:off x="0" y="6129676"/>
                <a:ext cx="10334172" cy="685800"/>
                <a:chOff x="0" y="6129676"/>
                <a:chExt cx="10334172" cy="685800"/>
              </a:xfrm>
            </p:grpSpPr>
            <p:sp>
              <p:nvSpPr>
                <p:cNvPr id="14" name="Rectangle 13"/>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15" name="Rectangle 14"/>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3"/>
          <p:cNvGraphicFramePr>
            <a:graphicFrameLocks noGrp="1"/>
          </p:cNvGraphicFramePr>
          <p:nvPr>
            <p:extLst/>
          </p:nvPr>
        </p:nvGraphicFramePr>
        <p:xfrm>
          <a:off x="9414055" y="208840"/>
          <a:ext cx="2561871" cy="6317068"/>
        </p:xfrm>
        <a:graphic>
          <a:graphicData uri="http://schemas.openxmlformats.org/drawingml/2006/table">
            <a:tbl>
              <a:tblPr firstRow="1" firstCol="1" bandRow="1">
                <a:tableStyleId>{5C22544A-7EE6-4342-B048-85BDC9FD1C3A}</a:tableStyleId>
              </a:tblPr>
              <a:tblGrid>
                <a:gridCol w="2561871">
                  <a:extLst>
                    <a:ext uri="{9D8B030D-6E8A-4147-A177-3AD203B41FA5}">
                      <a16:colId xmlns:a16="http://schemas.microsoft.com/office/drawing/2014/main" val="703753709"/>
                    </a:ext>
                  </a:extLst>
                </a:gridCol>
              </a:tblGrid>
              <a:tr h="381710">
                <a:tc>
                  <a:txBody>
                    <a:bodyPr/>
                    <a:lstStyle/>
                    <a:p>
                      <a:pPr marL="0" marR="0" algn="ctr">
                        <a:lnSpc>
                          <a:spcPct val="107000"/>
                        </a:lnSpc>
                        <a:spcBef>
                          <a:spcPts val="0"/>
                        </a:spcBef>
                        <a:spcAft>
                          <a:spcPts val="0"/>
                        </a:spcAft>
                      </a:pPr>
                      <a:r>
                        <a:rPr lang="en-US" sz="1400" b="1" dirty="0" smtClean="0">
                          <a:solidFill>
                            <a:srgbClr val="C00000"/>
                          </a:solidFill>
                          <a:effectLst/>
                        </a:rPr>
                        <a:t>Samples: Country/location</a:t>
                      </a:r>
                      <a:endPar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1628815"/>
                  </a:ext>
                </a:extLst>
              </a:tr>
              <a:tr h="159155">
                <a:tc>
                  <a:txBody>
                    <a:bodyPr/>
                    <a:lstStyle/>
                    <a:p>
                      <a:pPr marL="0" marR="0" indent="139700">
                        <a:lnSpc>
                          <a:spcPct val="107000"/>
                        </a:lnSpc>
                        <a:spcBef>
                          <a:spcPts val="0"/>
                        </a:spcBef>
                        <a:spcAft>
                          <a:spcPts val="0"/>
                        </a:spcAft>
                      </a:pPr>
                      <a:r>
                        <a:rPr lang="en-US" sz="1400" b="0" dirty="0">
                          <a:solidFill>
                            <a:schemeClr val="tx1"/>
                          </a:solidFill>
                          <a:effectLst/>
                        </a:rPr>
                        <a:t>Argentina</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09230"/>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Australia</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9940491"/>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Austria</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4845350"/>
                  </a:ext>
                </a:extLst>
              </a:tr>
              <a:tr h="150755">
                <a:tc>
                  <a:txBody>
                    <a:bodyPr/>
                    <a:lstStyle/>
                    <a:p>
                      <a:pPr marL="0" marR="0" indent="139700">
                        <a:lnSpc>
                          <a:spcPct val="107000"/>
                        </a:lnSpc>
                        <a:spcBef>
                          <a:spcPts val="0"/>
                        </a:spcBef>
                        <a:spcAft>
                          <a:spcPts val="0"/>
                        </a:spcAft>
                      </a:pPr>
                      <a:r>
                        <a:rPr lang="en-US" sz="1400" b="0" dirty="0">
                          <a:solidFill>
                            <a:schemeClr val="tx1"/>
                          </a:solidFill>
                          <a:effectLst/>
                        </a:rPr>
                        <a:t>Belgium</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5118175"/>
                  </a:ext>
                </a:extLst>
              </a:tr>
              <a:tr h="146776">
                <a:tc>
                  <a:txBody>
                    <a:bodyPr/>
                    <a:lstStyle/>
                    <a:p>
                      <a:pPr marL="0" marR="0" indent="139700">
                        <a:lnSpc>
                          <a:spcPct val="107000"/>
                        </a:lnSpc>
                        <a:spcBef>
                          <a:spcPts val="0"/>
                        </a:spcBef>
                        <a:spcAft>
                          <a:spcPts val="0"/>
                        </a:spcAft>
                      </a:pPr>
                      <a:r>
                        <a:rPr lang="en-US" sz="1400" b="0" dirty="0">
                          <a:solidFill>
                            <a:schemeClr val="tx1"/>
                          </a:solidFill>
                          <a:effectLst/>
                        </a:rPr>
                        <a:t>Chile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381927"/>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China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1260384"/>
                  </a:ext>
                </a:extLst>
              </a:tr>
              <a:tr h="150755">
                <a:tc>
                  <a:txBody>
                    <a:bodyPr/>
                    <a:lstStyle/>
                    <a:p>
                      <a:pPr marL="0" marR="0" indent="139700">
                        <a:lnSpc>
                          <a:spcPct val="107000"/>
                        </a:lnSpc>
                        <a:spcBef>
                          <a:spcPts val="0"/>
                        </a:spcBef>
                        <a:spcAft>
                          <a:spcPts val="0"/>
                        </a:spcAft>
                      </a:pPr>
                      <a:r>
                        <a:rPr lang="en-US" sz="1400" b="0" dirty="0">
                          <a:solidFill>
                            <a:schemeClr val="tx1"/>
                          </a:solidFill>
                          <a:effectLst/>
                        </a:rPr>
                        <a:t>Czech Republic</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4228869"/>
                  </a:ext>
                </a:extLst>
              </a:tr>
              <a:tr h="170649">
                <a:tc>
                  <a:txBody>
                    <a:bodyPr/>
                    <a:lstStyle/>
                    <a:p>
                      <a:pPr marL="0" marR="0" indent="139700">
                        <a:lnSpc>
                          <a:spcPct val="107000"/>
                        </a:lnSpc>
                        <a:spcBef>
                          <a:spcPts val="0"/>
                        </a:spcBef>
                        <a:spcAft>
                          <a:spcPts val="0"/>
                        </a:spcAft>
                      </a:pPr>
                      <a:r>
                        <a:rPr lang="en-US" sz="1400" b="0" dirty="0">
                          <a:solidFill>
                            <a:schemeClr val="tx1"/>
                          </a:solidFill>
                          <a:effectLst/>
                        </a:rPr>
                        <a:t>Denmark</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9371974"/>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Dominican Republic</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2320041"/>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Finland</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6179349"/>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France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713270"/>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Germany</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4722337"/>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Greece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2678212"/>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Iceland</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413727"/>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Italy</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015902"/>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Japan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4279076"/>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Korea</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1026917"/>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Mexico</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469746"/>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Netherlands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6807674"/>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Norway</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5473924"/>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Puerto Rico</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1981398"/>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Spain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86134"/>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Sweden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1125009"/>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Taiwan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0275825"/>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United Kingdom</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560765"/>
                  </a:ext>
                </a:extLst>
              </a:tr>
              <a:tr h="154734">
                <a:tc>
                  <a:txBody>
                    <a:bodyPr/>
                    <a:lstStyle/>
                    <a:p>
                      <a:pPr marL="0" marR="0" indent="139700">
                        <a:lnSpc>
                          <a:spcPct val="107000"/>
                        </a:lnSpc>
                        <a:spcBef>
                          <a:spcPts val="0"/>
                        </a:spcBef>
                        <a:spcAft>
                          <a:spcPts val="0"/>
                        </a:spcAft>
                      </a:pPr>
                      <a:r>
                        <a:rPr lang="en-US" sz="1400" b="0" dirty="0">
                          <a:solidFill>
                            <a:schemeClr val="tx1"/>
                          </a:solidFill>
                          <a:effectLst/>
                        </a:rPr>
                        <a:t>United States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746" marR="4774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534452"/>
                  </a:ext>
                </a:extLst>
              </a:tr>
            </a:tbl>
          </a:graphicData>
        </a:graphic>
      </p:graphicFrame>
    </p:spTree>
    <p:extLst>
      <p:ext uri="{BB962C8B-B14F-4D97-AF65-F5344CB8AC3E}">
        <p14:creationId xmlns:p14="http://schemas.microsoft.com/office/powerpoint/2010/main" val="218487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18" name="Group 17"/>
          <p:cNvGrpSpPr/>
          <p:nvPr/>
        </p:nvGrpSpPr>
        <p:grpSpPr>
          <a:xfrm>
            <a:off x="76200" y="6087751"/>
            <a:ext cx="13448581" cy="772231"/>
            <a:chOff x="48771" y="6085769"/>
            <a:chExt cx="13448581" cy="772231"/>
          </a:xfrm>
        </p:grpSpPr>
        <p:grpSp>
          <p:nvGrpSpPr>
            <p:cNvPr id="23" name="Group 22"/>
            <p:cNvGrpSpPr/>
            <p:nvPr/>
          </p:nvGrpSpPr>
          <p:grpSpPr>
            <a:xfrm>
              <a:off x="48771" y="6130268"/>
              <a:ext cx="13448581" cy="685800"/>
              <a:chOff x="0" y="6129676"/>
              <a:chExt cx="10334172" cy="685800"/>
            </a:xfrm>
          </p:grpSpPr>
          <p:grpSp>
            <p:nvGrpSpPr>
              <p:cNvPr id="26" name="Group 25"/>
              <p:cNvGrpSpPr/>
              <p:nvPr/>
            </p:nvGrpSpPr>
            <p:grpSpPr>
              <a:xfrm>
                <a:off x="0" y="6129676"/>
                <a:ext cx="10334172" cy="685800"/>
                <a:chOff x="0" y="6129676"/>
                <a:chExt cx="10334172" cy="685800"/>
              </a:xfrm>
            </p:grpSpPr>
            <p:sp>
              <p:nvSpPr>
                <p:cNvPr id="28" name="Rectangle 27"/>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29" name="Rectangle 28"/>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7706204" y="1280739"/>
            <a:ext cx="4091856" cy="3370153"/>
            <a:chOff x="708744" y="1799157"/>
            <a:chExt cx="4091856" cy="3370153"/>
          </a:xfrm>
        </p:grpSpPr>
        <p:sp>
          <p:nvSpPr>
            <p:cNvPr id="31" name="TextBox 30"/>
            <p:cNvSpPr txBox="1"/>
            <p:nvPr/>
          </p:nvSpPr>
          <p:spPr>
            <a:xfrm>
              <a:off x="708744" y="2214655"/>
              <a:ext cx="4091856" cy="2954655"/>
            </a:xfrm>
            <a:prstGeom prst="rect">
              <a:avLst/>
            </a:prstGeom>
            <a:solidFill>
              <a:schemeClr val="tx2">
                <a:lumMod val="20000"/>
                <a:lumOff val="80000"/>
              </a:schemeClr>
            </a:solidFill>
            <a:ln>
              <a:solidFill>
                <a:schemeClr val="tx1"/>
              </a:solidFill>
            </a:ln>
          </p:spPr>
          <p:txBody>
            <a:bodyPr wrap="square" rtlCol="0">
              <a:spAutoFit/>
            </a:bodyPr>
            <a:lstStyle/>
            <a:p>
              <a:pPr>
                <a:tabLst>
                  <a:tab pos="944166" algn="l"/>
                  <a:tab pos="1669256" algn="l"/>
                </a:tabLst>
              </a:pPr>
              <a:r>
                <a:rPr lang="en-US" dirty="0"/>
                <a:t>Consortium	cases	controls</a:t>
              </a:r>
            </a:p>
            <a:p>
              <a:pPr>
                <a:tabLst>
                  <a:tab pos="944166" algn="l"/>
                  <a:tab pos="1669256" algn="l"/>
                </a:tabLst>
              </a:pPr>
              <a:endParaRPr lang="en-US" dirty="0"/>
            </a:p>
            <a:p>
              <a:pPr>
                <a:tabLst>
                  <a:tab pos="1662113" algn="l"/>
                  <a:tab pos="1668463" algn="l"/>
                </a:tabLst>
              </a:pPr>
              <a:r>
                <a:rPr lang="en-US" dirty="0"/>
                <a:t>ADGC	15,456	16,142</a:t>
              </a:r>
            </a:p>
            <a:p>
              <a:pPr>
                <a:tabLst>
                  <a:tab pos="1662113" algn="l"/>
                  <a:tab pos="1668463" algn="l"/>
                </a:tabLst>
              </a:pPr>
              <a:r>
                <a:rPr lang="en-US" dirty="0"/>
                <a:t>CHARGE	2,240	13,474</a:t>
              </a:r>
            </a:p>
            <a:p>
              <a:pPr>
                <a:tabLst>
                  <a:tab pos="1662113" algn="l"/>
                  <a:tab pos="1668463" algn="l"/>
                </a:tabLst>
              </a:pPr>
              <a:r>
                <a:rPr lang="en-US" dirty="0"/>
                <a:t>EADI	5,288	7,770</a:t>
              </a:r>
            </a:p>
            <a:p>
              <a:pPr>
                <a:tabLst>
                  <a:tab pos="1662113" algn="l"/>
                  <a:tab pos="1668463" algn="l"/>
                </a:tabLst>
              </a:pPr>
              <a:r>
                <a:rPr lang="en-US" dirty="0"/>
                <a:t>GERAD	12,290	21,777</a:t>
              </a:r>
            </a:p>
            <a:p>
              <a:pPr>
                <a:tabLst>
                  <a:tab pos="944166" algn="l"/>
                  <a:tab pos="1669256" algn="l"/>
                </a:tabLst>
              </a:pPr>
              <a:endParaRPr lang="en-US" dirty="0"/>
            </a:p>
            <a:p>
              <a:pPr>
                <a:tabLst>
                  <a:tab pos="942975" algn="l"/>
                  <a:tab pos="1662113" algn="l"/>
                  <a:tab pos="2743200" algn="l"/>
                </a:tabLst>
              </a:pPr>
              <a:r>
                <a:rPr lang="en-US" dirty="0"/>
                <a:t>Totals	</a:t>
              </a:r>
              <a:r>
                <a:rPr lang="en-US" dirty="0" smtClean="0"/>
                <a:t>	35,274</a:t>
              </a:r>
              <a:r>
                <a:rPr lang="en-US" dirty="0"/>
                <a:t>	59,163</a:t>
              </a:r>
            </a:p>
            <a:p>
              <a:pPr>
                <a:tabLst>
                  <a:tab pos="1371600" algn="l"/>
                  <a:tab pos="1844279" algn="l"/>
                </a:tabLst>
              </a:pPr>
              <a:endParaRPr lang="en-US" dirty="0"/>
            </a:p>
            <a:p>
              <a:pPr>
                <a:tabLst>
                  <a:tab pos="1371600" algn="l"/>
                  <a:tab pos="1844279" algn="l"/>
                </a:tabLst>
              </a:pPr>
              <a:r>
                <a:rPr lang="en-US" sz="2400" dirty="0">
                  <a:solidFill>
                    <a:srgbClr val="C00000"/>
                  </a:solidFill>
                </a:rPr>
                <a:t>Grand total 	94,437</a:t>
              </a:r>
            </a:p>
          </p:txBody>
        </p:sp>
        <p:sp>
          <p:nvSpPr>
            <p:cNvPr id="32" name="TextBox 31"/>
            <p:cNvSpPr txBox="1"/>
            <p:nvPr/>
          </p:nvSpPr>
          <p:spPr>
            <a:xfrm>
              <a:off x="708744" y="1799157"/>
              <a:ext cx="2426179" cy="415498"/>
            </a:xfrm>
            <a:prstGeom prst="rect">
              <a:avLst/>
            </a:prstGeom>
            <a:noFill/>
            <a:ln>
              <a:solidFill>
                <a:srgbClr val="000099"/>
              </a:solidFill>
            </a:ln>
          </p:spPr>
          <p:txBody>
            <a:bodyPr wrap="square" rtlCol="0">
              <a:spAutoFit/>
            </a:bodyPr>
            <a:lstStyle/>
            <a:p>
              <a:pPr algn="ctr"/>
              <a:r>
                <a:rPr lang="en-US" sz="2100" dirty="0"/>
                <a:t>IGAP GWAS - </a:t>
              </a:r>
              <a:r>
                <a:rPr lang="en-US" sz="2100" dirty="0" smtClean="0"/>
                <a:t>2019</a:t>
              </a:r>
              <a:endParaRPr lang="en-US" sz="2100" dirty="0"/>
            </a:p>
          </p:txBody>
        </p:sp>
        <p:cxnSp>
          <p:nvCxnSpPr>
            <p:cNvPr id="33" name="Straight Connector 32"/>
            <p:cNvCxnSpPr/>
            <p:nvPr/>
          </p:nvCxnSpPr>
          <p:spPr>
            <a:xfrm flipV="1">
              <a:off x="708744" y="2664069"/>
              <a:ext cx="4091856" cy="26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350226" y="4082588"/>
              <a:ext cx="1828800" cy="8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097075" y="1773078"/>
            <a:ext cx="4564729" cy="2912538"/>
            <a:chOff x="2505076" y="1476375"/>
            <a:chExt cx="7265988" cy="4560829"/>
          </a:xfrm>
        </p:grpSpPr>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076" y="1476375"/>
              <a:ext cx="7180263"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1" y="5562601"/>
              <a:ext cx="7180263"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5955102" y="5555247"/>
              <a:ext cx="3421810" cy="481957"/>
            </a:xfrm>
            <a:prstGeom prst="rect">
              <a:avLst/>
            </a:prstGeom>
            <a:noFill/>
          </p:spPr>
          <p:txBody>
            <a:bodyPr wrap="square" rtlCol="0">
              <a:spAutoFit/>
            </a:bodyPr>
            <a:lstStyle/>
            <a:p>
              <a:r>
                <a:rPr lang="en-US" sz="1400" dirty="0" err="1" smtClean="0"/>
                <a:t>Kunkle</a:t>
              </a:r>
              <a:r>
                <a:rPr lang="en-US" sz="1400" dirty="0" smtClean="0"/>
                <a:t> </a:t>
              </a:r>
              <a:r>
                <a:rPr lang="en-US" sz="1400" dirty="0"/>
                <a:t>et al. 2019</a:t>
              </a:r>
            </a:p>
          </p:txBody>
        </p:sp>
      </p:grpSp>
    </p:spTree>
    <p:extLst>
      <p:ext uri="{BB962C8B-B14F-4D97-AF65-F5344CB8AC3E}">
        <p14:creationId xmlns:p14="http://schemas.microsoft.com/office/powerpoint/2010/main" val="4043440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31" name="Group 30"/>
          <p:cNvGrpSpPr/>
          <p:nvPr/>
        </p:nvGrpSpPr>
        <p:grpSpPr>
          <a:xfrm>
            <a:off x="76200" y="6087751"/>
            <a:ext cx="13448581" cy="772231"/>
            <a:chOff x="48771" y="6085769"/>
            <a:chExt cx="13448581" cy="772231"/>
          </a:xfrm>
        </p:grpSpPr>
        <p:grpSp>
          <p:nvGrpSpPr>
            <p:cNvPr id="32" name="Group 31"/>
            <p:cNvGrpSpPr/>
            <p:nvPr/>
          </p:nvGrpSpPr>
          <p:grpSpPr>
            <a:xfrm>
              <a:off x="48771" y="6130268"/>
              <a:ext cx="13448581" cy="685800"/>
              <a:chOff x="0" y="6129676"/>
              <a:chExt cx="10334172" cy="685800"/>
            </a:xfrm>
          </p:grpSpPr>
          <p:grpSp>
            <p:nvGrpSpPr>
              <p:cNvPr id="35" name="Group 34"/>
              <p:cNvGrpSpPr/>
              <p:nvPr/>
            </p:nvGrpSpPr>
            <p:grpSpPr>
              <a:xfrm>
                <a:off x="0" y="6129676"/>
                <a:ext cx="10334172" cy="685800"/>
                <a:chOff x="0" y="6129676"/>
                <a:chExt cx="10334172" cy="685800"/>
              </a:xfrm>
            </p:grpSpPr>
            <p:sp>
              <p:nvSpPr>
                <p:cNvPr id="37" name="Rectangle 36"/>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38" name="Rectangle 37"/>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p:cNvCxnSpPr/>
          <p:nvPr/>
        </p:nvCxnSpPr>
        <p:spPr>
          <a:xfrm>
            <a:off x="12192000" y="3258667"/>
            <a:ext cx="0" cy="1740689"/>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200024" y="654576"/>
            <a:ext cx="9953323" cy="4303679"/>
            <a:chOff x="325316" y="2207271"/>
            <a:chExt cx="9953323" cy="4303679"/>
          </a:xfrm>
        </p:grpSpPr>
        <p:grpSp>
          <p:nvGrpSpPr>
            <p:cNvPr id="104" name="Group 103"/>
            <p:cNvGrpSpPr/>
            <p:nvPr/>
          </p:nvGrpSpPr>
          <p:grpSpPr>
            <a:xfrm>
              <a:off x="325316" y="2207271"/>
              <a:ext cx="5633130" cy="2462213"/>
              <a:chOff x="325316" y="2207271"/>
              <a:chExt cx="5633130" cy="2462213"/>
            </a:xfrm>
          </p:grpSpPr>
          <p:sp>
            <p:nvSpPr>
              <p:cNvPr id="2" name="Rectangle 1"/>
              <p:cNvSpPr/>
              <p:nvPr/>
            </p:nvSpPr>
            <p:spPr>
              <a:xfrm>
                <a:off x="325316" y="2207271"/>
                <a:ext cx="5633130" cy="2462213"/>
              </a:xfrm>
              <a:prstGeom prst="rect">
                <a:avLst/>
              </a:prstGeom>
              <a:solidFill>
                <a:schemeClr val="bg1"/>
              </a:solidFill>
              <a:ln>
                <a:solidFill>
                  <a:srgbClr val="003399"/>
                </a:solidFill>
              </a:ln>
            </p:spPr>
            <p:txBody>
              <a:bodyPr wrap="square">
                <a:spAutoFit/>
              </a:bodyPr>
              <a:lstStyle/>
              <a:p>
                <a:pPr>
                  <a:spcAft>
                    <a:spcPts val="1200"/>
                  </a:spcAft>
                </a:pPr>
                <a:r>
                  <a:rPr lang="en-US" dirty="0">
                    <a:solidFill>
                      <a:schemeClr val="dk1"/>
                    </a:solidFill>
                  </a:rPr>
                  <a:t>Innate immune/microglial response</a:t>
                </a:r>
              </a:p>
              <a:p>
                <a:pPr>
                  <a:tabLst>
                    <a:tab pos="2457450" algn="l"/>
                    <a:tab pos="4000500" algn="l"/>
                  </a:tabLst>
                </a:pPr>
                <a:r>
                  <a:rPr lang="en-US" i="1" dirty="0" smtClean="0">
                    <a:solidFill>
                      <a:schemeClr val="dk1"/>
                    </a:solidFill>
                  </a:rPr>
                  <a:t>CR1		MS4A4/MS6AE</a:t>
                </a:r>
                <a:endParaRPr lang="en-US" i="1" dirty="0">
                  <a:solidFill>
                    <a:schemeClr val="dk1"/>
                  </a:solidFill>
                </a:endParaRPr>
              </a:p>
              <a:p>
                <a:pPr>
                  <a:tabLst>
                    <a:tab pos="2457450" algn="l"/>
                    <a:tab pos="4000500" algn="l"/>
                  </a:tabLst>
                </a:pPr>
                <a:r>
                  <a:rPr lang="en-US" i="1" dirty="0">
                    <a:solidFill>
                      <a:schemeClr val="dk1"/>
                    </a:solidFill>
                  </a:rPr>
                  <a:t>TREM2 	</a:t>
                </a:r>
                <a:r>
                  <a:rPr lang="en-US" i="1" dirty="0" smtClean="0">
                    <a:solidFill>
                      <a:schemeClr val="dk1"/>
                    </a:solidFill>
                  </a:rPr>
                  <a:t>	SPI1</a:t>
                </a:r>
                <a:endParaRPr lang="en-US" i="1" dirty="0">
                  <a:solidFill>
                    <a:schemeClr val="dk1"/>
                  </a:solidFill>
                </a:endParaRPr>
              </a:p>
              <a:p>
                <a:pPr>
                  <a:tabLst>
                    <a:tab pos="2457450" algn="l"/>
                    <a:tab pos="4000500" algn="l"/>
                  </a:tabLst>
                </a:pPr>
                <a:r>
                  <a:rPr lang="en-US" i="1" dirty="0">
                    <a:solidFill>
                      <a:schemeClr val="dk1"/>
                    </a:solidFill>
                  </a:rPr>
                  <a:t>PLCG2	</a:t>
                </a:r>
                <a:r>
                  <a:rPr lang="en-US" i="1" dirty="0" smtClean="0">
                    <a:solidFill>
                      <a:schemeClr val="dk1"/>
                    </a:solidFill>
                  </a:rPr>
                  <a:t>	</a:t>
                </a:r>
                <a:r>
                  <a:rPr lang="en-US" b="1" i="1" dirty="0" smtClean="0">
                    <a:solidFill>
                      <a:srgbClr val="003399"/>
                    </a:solidFill>
                  </a:rPr>
                  <a:t>CLU</a:t>
                </a:r>
                <a:r>
                  <a:rPr lang="en-US" i="1" dirty="0" smtClean="0">
                    <a:solidFill>
                      <a:srgbClr val="003399"/>
                    </a:solidFill>
                  </a:rPr>
                  <a:t> </a:t>
                </a:r>
                <a:endParaRPr lang="en-US" i="1" dirty="0">
                  <a:solidFill>
                    <a:srgbClr val="003399"/>
                  </a:solidFill>
                </a:endParaRPr>
              </a:p>
              <a:p>
                <a:pPr>
                  <a:tabLst>
                    <a:tab pos="2457450" algn="l"/>
                    <a:tab pos="4000500" algn="l"/>
                  </a:tabLst>
                </a:pPr>
                <a:r>
                  <a:rPr lang="en-US" i="1" dirty="0">
                    <a:solidFill>
                      <a:schemeClr val="dk1"/>
                    </a:solidFill>
                  </a:rPr>
                  <a:t>HLA-DRB5/ HLA-DRB1	</a:t>
                </a:r>
                <a:r>
                  <a:rPr lang="en-US" i="1" dirty="0" smtClean="0">
                    <a:solidFill>
                      <a:schemeClr val="dk1"/>
                    </a:solidFill>
                  </a:rPr>
                  <a:t>	</a:t>
                </a:r>
                <a:r>
                  <a:rPr lang="en-US" b="1" i="1" dirty="0" smtClean="0">
                    <a:solidFill>
                      <a:srgbClr val="003399"/>
                    </a:solidFill>
                  </a:rPr>
                  <a:t>ABCA7</a:t>
                </a:r>
                <a:endParaRPr lang="en-US" b="1" i="1" dirty="0">
                  <a:solidFill>
                    <a:srgbClr val="003399"/>
                  </a:solidFill>
                </a:endParaRPr>
              </a:p>
              <a:p>
                <a:pPr>
                  <a:tabLst>
                    <a:tab pos="2457450" algn="l"/>
                    <a:tab pos="4000500" algn="l"/>
                  </a:tabLst>
                </a:pPr>
                <a:r>
                  <a:rPr lang="en-US" i="1" dirty="0">
                    <a:solidFill>
                      <a:schemeClr val="dk1"/>
                    </a:solidFill>
                  </a:rPr>
                  <a:t>ABI3	</a:t>
                </a:r>
                <a:r>
                  <a:rPr lang="en-US" i="1" dirty="0" smtClean="0">
                    <a:solidFill>
                      <a:schemeClr val="dk1"/>
                    </a:solidFill>
                  </a:rPr>
                  <a:t>	</a:t>
                </a:r>
                <a:r>
                  <a:rPr lang="en-US" b="1" i="1" dirty="0" smtClean="0">
                    <a:solidFill>
                      <a:srgbClr val="003399"/>
                    </a:solidFill>
                  </a:rPr>
                  <a:t>APOE</a:t>
                </a:r>
                <a:endParaRPr lang="en-US" b="1" i="1" dirty="0">
                  <a:solidFill>
                    <a:srgbClr val="003399"/>
                  </a:solidFill>
                </a:endParaRPr>
              </a:p>
              <a:p>
                <a:pPr>
                  <a:tabLst>
                    <a:tab pos="2055813" algn="l"/>
                    <a:tab pos="4000500" algn="l"/>
                  </a:tabLst>
                </a:pPr>
                <a:r>
                  <a:rPr lang="en-US" i="1" dirty="0" smtClean="0"/>
                  <a:t>CR1</a:t>
                </a:r>
                <a:r>
                  <a:rPr lang="en-US" i="1" dirty="0">
                    <a:solidFill>
                      <a:schemeClr val="dk1"/>
                    </a:solidFill>
                  </a:rPr>
                  <a:t>	</a:t>
                </a:r>
                <a:r>
                  <a:rPr lang="en-US" i="1" dirty="0" smtClean="0">
                    <a:solidFill>
                      <a:schemeClr val="dk1"/>
                    </a:solidFill>
                  </a:rPr>
                  <a:t>CD33 (?)	</a:t>
                </a:r>
                <a:r>
                  <a:rPr lang="en-US" b="1" i="1" dirty="0" smtClean="0">
                    <a:solidFill>
                      <a:srgbClr val="C00000"/>
                    </a:solidFill>
                  </a:rPr>
                  <a:t>ADAM10</a:t>
                </a:r>
              </a:p>
              <a:p>
                <a:pPr>
                  <a:tabLst>
                    <a:tab pos="2055813" algn="l"/>
                    <a:tab pos="4000500" algn="l"/>
                  </a:tabLst>
                </a:pPr>
                <a:r>
                  <a:rPr lang="en-US" b="1" i="1" dirty="0" smtClean="0">
                    <a:solidFill>
                      <a:srgbClr val="C00000"/>
                    </a:solidFill>
                  </a:rPr>
                  <a:t>SORL1	</a:t>
                </a:r>
                <a:r>
                  <a:rPr lang="en-US" b="1" i="1" dirty="0" smtClean="0">
                    <a:solidFill>
                      <a:schemeClr val="accent6">
                        <a:lumMod val="50000"/>
                      </a:schemeClr>
                    </a:solidFill>
                  </a:rPr>
                  <a:t>BIN1</a:t>
                </a:r>
                <a:r>
                  <a:rPr lang="en-US" b="1" i="1" dirty="0" smtClean="0">
                    <a:solidFill>
                      <a:srgbClr val="C00000"/>
                    </a:solidFill>
                  </a:rPr>
                  <a:t>	ADAMTS1</a:t>
                </a:r>
                <a:endParaRPr lang="en-US" b="1" i="1" dirty="0">
                  <a:solidFill>
                    <a:srgbClr val="C00000"/>
                  </a:solidFill>
                </a:endParaRPr>
              </a:p>
            </p:txBody>
          </p:sp>
          <p:cxnSp>
            <p:nvCxnSpPr>
              <p:cNvPr id="5" name="Straight Connector 4"/>
              <p:cNvCxnSpPr/>
              <p:nvPr/>
            </p:nvCxnSpPr>
            <p:spPr>
              <a:xfrm flipV="1">
                <a:off x="325316" y="2619525"/>
                <a:ext cx="5633130" cy="1128"/>
              </a:xfrm>
              <a:prstGeom prst="line">
                <a:avLst/>
              </a:prstGeom>
              <a:ln>
                <a:solidFill>
                  <a:srgbClr val="0033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6072432" y="2722586"/>
              <a:ext cx="4206207" cy="1354217"/>
              <a:chOff x="6072432" y="2722586"/>
              <a:chExt cx="4206207" cy="1354217"/>
            </a:xfrm>
          </p:grpSpPr>
          <p:grpSp>
            <p:nvGrpSpPr>
              <p:cNvPr id="9" name="Group 8"/>
              <p:cNvGrpSpPr/>
              <p:nvPr/>
            </p:nvGrpSpPr>
            <p:grpSpPr>
              <a:xfrm>
                <a:off x="7230639" y="2722586"/>
                <a:ext cx="3048000" cy="1354217"/>
                <a:chOff x="762000" y="3765550"/>
                <a:chExt cx="3048000" cy="1354217"/>
              </a:xfrm>
            </p:grpSpPr>
            <p:sp>
              <p:nvSpPr>
                <p:cNvPr id="3" name="TextBox 2"/>
                <p:cNvSpPr txBox="1"/>
                <p:nvPr/>
              </p:nvSpPr>
              <p:spPr>
                <a:xfrm>
                  <a:off x="762000" y="3765550"/>
                  <a:ext cx="3048000" cy="1354217"/>
                </a:xfrm>
                <a:prstGeom prst="rect">
                  <a:avLst/>
                </a:prstGeom>
                <a:noFill/>
                <a:ln>
                  <a:solidFill>
                    <a:srgbClr val="003399"/>
                  </a:solidFill>
                </a:ln>
              </p:spPr>
              <p:txBody>
                <a:bodyPr wrap="square" rtlCol="0">
                  <a:spAutoFit/>
                </a:bodyPr>
                <a:lstStyle/>
                <a:p>
                  <a:pPr>
                    <a:spcAft>
                      <a:spcPts val="1200"/>
                    </a:spcAft>
                  </a:pPr>
                  <a:r>
                    <a:rPr lang="en-US" dirty="0"/>
                    <a:t>Lipid transport/metabolism</a:t>
                  </a:r>
                </a:p>
                <a:p>
                  <a:pPr lvl="0"/>
                  <a:r>
                    <a:rPr lang="en-US" b="1" i="1" dirty="0" smtClean="0">
                      <a:solidFill>
                        <a:srgbClr val="003399"/>
                      </a:solidFill>
                    </a:rPr>
                    <a:t>CLU</a:t>
                  </a:r>
                  <a:endParaRPr lang="en-US" b="1" i="1" dirty="0">
                    <a:solidFill>
                      <a:srgbClr val="003399"/>
                    </a:solidFill>
                  </a:endParaRPr>
                </a:p>
                <a:p>
                  <a:r>
                    <a:rPr lang="en-US" b="1" i="1" dirty="0" smtClean="0">
                      <a:solidFill>
                        <a:srgbClr val="003399"/>
                      </a:solidFill>
                    </a:rPr>
                    <a:t>ABCA7</a:t>
                  </a:r>
                </a:p>
                <a:p>
                  <a:r>
                    <a:rPr lang="en-US" b="1" i="1" dirty="0" smtClean="0">
                      <a:solidFill>
                        <a:srgbClr val="003399"/>
                      </a:solidFill>
                    </a:rPr>
                    <a:t>APOE</a:t>
                  </a:r>
                  <a:endParaRPr lang="en-US" b="1" i="1" dirty="0">
                    <a:solidFill>
                      <a:srgbClr val="003399"/>
                    </a:solidFill>
                  </a:endParaRPr>
                </a:p>
              </p:txBody>
            </p:sp>
            <p:cxnSp>
              <p:nvCxnSpPr>
                <p:cNvPr id="8" name="Straight Connector 7"/>
                <p:cNvCxnSpPr/>
                <p:nvPr/>
              </p:nvCxnSpPr>
              <p:spPr>
                <a:xfrm>
                  <a:off x="762000" y="4165600"/>
                  <a:ext cx="3048000"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072432" y="3272811"/>
                <a:ext cx="1000305" cy="644078"/>
                <a:chOff x="6477000" y="2998865"/>
                <a:chExt cx="609600" cy="644078"/>
              </a:xfrm>
            </p:grpSpPr>
            <p:cxnSp>
              <p:nvCxnSpPr>
                <p:cNvPr id="19" name="Straight Connector 18"/>
                <p:cNvCxnSpPr/>
                <p:nvPr/>
              </p:nvCxnSpPr>
              <p:spPr>
                <a:xfrm>
                  <a:off x="6477000" y="2998865"/>
                  <a:ext cx="0" cy="644078"/>
                </a:xfrm>
                <a:prstGeom prst="line">
                  <a:avLst/>
                </a:prstGeom>
                <a:ln>
                  <a:solidFill>
                    <a:srgbClr val="0033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86600" y="2998865"/>
                  <a:ext cx="0" cy="644078"/>
                </a:xfrm>
                <a:prstGeom prst="line">
                  <a:avLst/>
                </a:prstGeom>
                <a:ln>
                  <a:solidFill>
                    <a:srgbClr val="0033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477000" y="3320904"/>
                  <a:ext cx="609600" cy="0"/>
                </a:xfrm>
                <a:prstGeom prst="straightConnector1">
                  <a:avLst/>
                </a:prstGeom>
                <a:ln>
                  <a:solidFill>
                    <a:srgbClr val="00339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107" name="Group 106"/>
            <p:cNvGrpSpPr/>
            <p:nvPr/>
          </p:nvGrpSpPr>
          <p:grpSpPr>
            <a:xfrm>
              <a:off x="750278" y="4098399"/>
              <a:ext cx="5747245" cy="2412551"/>
              <a:chOff x="750278" y="4098399"/>
              <a:chExt cx="5747245" cy="2412551"/>
            </a:xfrm>
          </p:grpSpPr>
          <p:grpSp>
            <p:nvGrpSpPr>
              <p:cNvPr id="13" name="Group 12"/>
              <p:cNvGrpSpPr/>
              <p:nvPr/>
            </p:nvGrpSpPr>
            <p:grpSpPr>
              <a:xfrm>
                <a:off x="2936632" y="4756624"/>
                <a:ext cx="3035675" cy="1754326"/>
                <a:chOff x="1066800" y="3760168"/>
                <a:chExt cx="3200400" cy="1754326"/>
              </a:xfrm>
            </p:grpSpPr>
            <p:sp>
              <p:nvSpPr>
                <p:cNvPr id="10" name="TextBox 9"/>
                <p:cNvSpPr txBox="1"/>
                <p:nvPr/>
              </p:nvSpPr>
              <p:spPr>
                <a:xfrm>
                  <a:off x="1066800" y="3760168"/>
                  <a:ext cx="3200400" cy="1754326"/>
                </a:xfrm>
                <a:prstGeom prst="rect">
                  <a:avLst/>
                </a:prstGeom>
                <a:noFill/>
                <a:ln>
                  <a:solidFill>
                    <a:srgbClr val="003399"/>
                  </a:solidFill>
                </a:ln>
              </p:spPr>
              <p:txBody>
                <a:bodyPr wrap="square" rtlCol="0">
                  <a:spAutoFit/>
                </a:bodyPr>
                <a:lstStyle/>
                <a:p>
                  <a:pPr algn="ctr"/>
                  <a:r>
                    <a:rPr lang="en-US" dirty="0"/>
                    <a:t>APP/A</a:t>
                  </a:r>
                  <a:r>
                    <a:rPr lang="el-GR" dirty="0"/>
                    <a:t>β</a:t>
                  </a:r>
                  <a:r>
                    <a:rPr lang="en-US" dirty="0"/>
                    <a:t> Metabolism</a:t>
                  </a:r>
                </a:p>
                <a:p>
                  <a:endParaRPr lang="en-US" dirty="0"/>
                </a:p>
                <a:p>
                  <a:pPr>
                    <a:tabLst>
                      <a:tab pos="1257300" algn="l"/>
                    </a:tabLst>
                  </a:pPr>
                  <a:r>
                    <a:rPr lang="en-US" i="1" dirty="0"/>
                    <a:t>APP	PSEN1</a:t>
                  </a:r>
                </a:p>
                <a:p>
                  <a:pPr>
                    <a:tabLst>
                      <a:tab pos="1257300" algn="l"/>
                    </a:tabLst>
                  </a:pPr>
                  <a:r>
                    <a:rPr lang="en-US" i="1" dirty="0"/>
                    <a:t>PSEN2	</a:t>
                  </a:r>
                  <a:r>
                    <a:rPr lang="en-US" b="1" i="1" dirty="0">
                      <a:solidFill>
                        <a:srgbClr val="C00000"/>
                      </a:solidFill>
                    </a:rPr>
                    <a:t>ADAM10</a:t>
                  </a:r>
                  <a:r>
                    <a:rPr lang="en-US" i="1" dirty="0"/>
                    <a:t> </a:t>
                  </a:r>
                </a:p>
                <a:p>
                  <a:pPr>
                    <a:tabLst>
                      <a:tab pos="1257300" algn="l"/>
                    </a:tabLst>
                  </a:pPr>
                  <a:r>
                    <a:rPr lang="en-US" b="1" i="1" dirty="0" smtClean="0">
                      <a:solidFill>
                        <a:srgbClr val="C00000"/>
                      </a:solidFill>
                    </a:rPr>
                    <a:t>SORL1 </a:t>
                  </a:r>
                  <a:r>
                    <a:rPr lang="en-US" i="1" dirty="0" smtClean="0"/>
                    <a:t>	APP </a:t>
                  </a:r>
                  <a:r>
                    <a:rPr lang="en-US" i="1" dirty="0"/>
                    <a:t>- </a:t>
                  </a:r>
                  <a:r>
                    <a:rPr lang="en-US" b="1" i="1" dirty="0">
                      <a:solidFill>
                        <a:srgbClr val="C00000"/>
                      </a:solidFill>
                    </a:rPr>
                    <a:t>ADAMTS1</a:t>
                  </a:r>
                </a:p>
                <a:p>
                  <a:pPr>
                    <a:tabLst>
                      <a:tab pos="1257300" algn="l"/>
                    </a:tabLst>
                  </a:pPr>
                  <a:r>
                    <a:rPr lang="en-US" i="1" dirty="0" smtClean="0"/>
                    <a:t>CASP7</a:t>
                  </a:r>
                  <a:endParaRPr lang="en-US" b="1" dirty="0">
                    <a:solidFill>
                      <a:srgbClr val="C00000"/>
                    </a:solidFill>
                  </a:endParaRPr>
                </a:p>
              </p:txBody>
            </p:sp>
            <p:cxnSp>
              <p:nvCxnSpPr>
                <p:cNvPr id="12" name="Straight Connector 11"/>
                <p:cNvCxnSpPr/>
                <p:nvPr/>
              </p:nvCxnSpPr>
              <p:spPr>
                <a:xfrm>
                  <a:off x="1066800" y="4208579"/>
                  <a:ext cx="3200400"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750278" y="4712670"/>
                <a:ext cx="2156226" cy="1600200"/>
                <a:chOff x="2667000" y="4501656"/>
                <a:chExt cx="228600" cy="1600200"/>
              </a:xfrm>
            </p:grpSpPr>
            <p:cxnSp>
              <p:nvCxnSpPr>
                <p:cNvPr id="15" name="Straight Arrow Connector 14"/>
                <p:cNvCxnSpPr/>
                <p:nvPr/>
              </p:nvCxnSpPr>
              <p:spPr>
                <a:xfrm>
                  <a:off x="2667000" y="6101856"/>
                  <a:ext cx="2286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667000" y="4501656"/>
                  <a:ext cx="0" cy="1600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116523" y="4326310"/>
                <a:ext cx="381000" cy="1576472"/>
                <a:chOff x="6248400" y="4179271"/>
                <a:chExt cx="381000" cy="1617785"/>
              </a:xfrm>
            </p:grpSpPr>
            <p:cxnSp>
              <p:nvCxnSpPr>
                <p:cNvPr id="11" name="Straight Arrow Connector 10"/>
                <p:cNvCxnSpPr/>
                <p:nvPr/>
              </p:nvCxnSpPr>
              <p:spPr>
                <a:xfrm flipH="1">
                  <a:off x="6248400" y="5797056"/>
                  <a:ext cx="3810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624024" y="4179271"/>
                  <a:ext cx="5376" cy="1617785"/>
                </a:xfrm>
                <a:prstGeom prst="line">
                  <a:avLst/>
                </a:prstGeom>
                <a:ln>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248400" y="4179271"/>
                  <a:ext cx="375624"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p:nvPr/>
            </p:nvCxnSpPr>
            <p:spPr>
              <a:xfrm flipH="1" flipV="1">
                <a:off x="6052521" y="5681415"/>
                <a:ext cx="8792" cy="5127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6048125" y="4098399"/>
                <a:ext cx="8792" cy="5127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882196" y="4777028"/>
              <a:ext cx="1794516" cy="1355222"/>
              <a:chOff x="905990" y="4712669"/>
              <a:chExt cx="1794516" cy="1355222"/>
            </a:xfrm>
          </p:grpSpPr>
          <p:grpSp>
            <p:nvGrpSpPr>
              <p:cNvPr id="25" name="Group 24"/>
              <p:cNvGrpSpPr/>
              <p:nvPr/>
            </p:nvGrpSpPr>
            <p:grpSpPr>
              <a:xfrm>
                <a:off x="905990" y="4990673"/>
                <a:ext cx="1456592" cy="1077218"/>
                <a:chOff x="7397859" y="4761217"/>
                <a:chExt cx="1456592" cy="1077218"/>
              </a:xfrm>
            </p:grpSpPr>
            <p:sp>
              <p:nvSpPr>
                <p:cNvPr id="4" name="TextBox 3"/>
                <p:cNvSpPr txBox="1"/>
                <p:nvPr/>
              </p:nvSpPr>
              <p:spPr>
                <a:xfrm>
                  <a:off x="7397859" y="4761217"/>
                  <a:ext cx="1456592" cy="1077218"/>
                </a:xfrm>
                <a:prstGeom prst="rect">
                  <a:avLst/>
                </a:prstGeom>
                <a:noFill/>
                <a:ln>
                  <a:solidFill>
                    <a:schemeClr val="tx1"/>
                  </a:solidFill>
                </a:ln>
              </p:spPr>
              <p:txBody>
                <a:bodyPr wrap="square" rtlCol="0">
                  <a:spAutoFit/>
                </a:bodyPr>
                <a:lstStyle/>
                <a:p>
                  <a:pPr algn="ctr">
                    <a:spcAft>
                      <a:spcPts val="1200"/>
                    </a:spcAft>
                  </a:pPr>
                  <a:r>
                    <a:rPr lang="en-US" dirty="0" smtClean="0"/>
                    <a:t>Tau toxicity neurons</a:t>
                  </a:r>
                </a:p>
                <a:p>
                  <a:r>
                    <a:rPr lang="en-US" b="1" i="1" dirty="0" smtClean="0">
                      <a:solidFill>
                        <a:schemeClr val="accent6">
                          <a:lumMod val="50000"/>
                        </a:schemeClr>
                      </a:solidFill>
                    </a:rPr>
                    <a:t>BIN1</a:t>
                  </a:r>
                </a:p>
              </p:txBody>
            </p:sp>
            <p:cxnSp>
              <p:nvCxnSpPr>
                <p:cNvPr id="7" name="Straight Connector 6"/>
                <p:cNvCxnSpPr/>
                <p:nvPr/>
              </p:nvCxnSpPr>
              <p:spPr>
                <a:xfrm>
                  <a:off x="7397859" y="5386688"/>
                  <a:ext cx="1456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Straight Arrow Connector 94"/>
              <p:cNvCxnSpPr/>
              <p:nvPr/>
            </p:nvCxnSpPr>
            <p:spPr>
              <a:xfrm flipH="1">
                <a:off x="2455807" y="5922576"/>
                <a:ext cx="244699" cy="0"/>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2700506" y="4712669"/>
                <a:ext cx="0" cy="119956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7" name="Group 26"/>
          <p:cNvGrpSpPr/>
          <p:nvPr/>
        </p:nvGrpSpPr>
        <p:grpSpPr>
          <a:xfrm>
            <a:off x="2965834" y="4863830"/>
            <a:ext cx="8050794" cy="1187155"/>
            <a:chOff x="2965834" y="4863830"/>
            <a:chExt cx="8050794" cy="1187155"/>
          </a:xfrm>
        </p:grpSpPr>
        <p:sp>
          <p:nvSpPr>
            <p:cNvPr id="21" name="TextBox 20"/>
            <p:cNvSpPr txBox="1"/>
            <p:nvPr/>
          </p:nvSpPr>
          <p:spPr>
            <a:xfrm>
              <a:off x="2965834" y="5466210"/>
              <a:ext cx="8050794" cy="584775"/>
            </a:xfrm>
            <a:prstGeom prst="rect">
              <a:avLst/>
            </a:prstGeom>
            <a:solidFill>
              <a:srgbClr val="99FFCC"/>
            </a:solidFill>
            <a:ln>
              <a:solidFill>
                <a:srgbClr val="003399"/>
              </a:solidFill>
            </a:ln>
          </p:spPr>
          <p:txBody>
            <a:bodyPr wrap="square" rtlCol="0">
              <a:spAutoFit/>
            </a:bodyPr>
            <a:lstStyle/>
            <a:p>
              <a:pPr algn="ctr"/>
              <a:r>
                <a:rPr lang="en-US" sz="3200" dirty="0" smtClean="0">
                  <a:solidFill>
                    <a:srgbClr val="003399"/>
                  </a:solidFill>
                </a:rPr>
                <a:t>Alzheimer’s Disease Sequencing Project (ADSP)</a:t>
              </a:r>
              <a:endParaRPr lang="en-US" sz="3200" dirty="0">
                <a:solidFill>
                  <a:srgbClr val="003399"/>
                </a:solidFill>
              </a:endParaRPr>
            </a:p>
          </p:txBody>
        </p:sp>
        <p:cxnSp>
          <p:nvCxnSpPr>
            <p:cNvPr id="26" name="Straight Arrow Connector 25"/>
            <p:cNvCxnSpPr/>
            <p:nvPr/>
          </p:nvCxnSpPr>
          <p:spPr>
            <a:xfrm>
              <a:off x="4513634" y="4863830"/>
              <a:ext cx="515566" cy="51556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09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 name="TextBox 1"/>
          <p:cNvSpPr txBox="1">
            <a:spLocks noChangeArrowheads="1"/>
          </p:cNvSpPr>
          <p:nvPr/>
        </p:nvSpPr>
        <p:spPr bwMode="auto">
          <a:xfrm>
            <a:off x="7288067" y="566497"/>
            <a:ext cx="1993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dirty="0"/>
              <a:t>APP</a:t>
            </a:r>
          </a:p>
        </p:txBody>
      </p:sp>
      <p:grpSp>
        <p:nvGrpSpPr>
          <p:cNvPr id="6" name="Group 5"/>
          <p:cNvGrpSpPr/>
          <p:nvPr/>
        </p:nvGrpSpPr>
        <p:grpSpPr>
          <a:xfrm>
            <a:off x="2373549" y="895745"/>
            <a:ext cx="8192378" cy="5310388"/>
            <a:chOff x="1752600" y="773436"/>
            <a:chExt cx="9042042" cy="5925579"/>
          </a:xfrm>
        </p:grpSpPr>
        <p:grpSp>
          <p:nvGrpSpPr>
            <p:cNvPr id="2060" name="Group 1096"/>
            <p:cNvGrpSpPr>
              <a:grpSpLocks/>
            </p:cNvGrpSpPr>
            <p:nvPr/>
          </p:nvGrpSpPr>
          <p:grpSpPr bwMode="auto">
            <a:xfrm>
              <a:off x="1752600" y="1122363"/>
              <a:ext cx="2667000" cy="1547813"/>
              <a:chOff x="480" y="528"/>
              <a:chExt cx="1680" cy="975"/>
            </a:xfrm>
          </p:grpSpPr>
          <p:sp>
            <p:nvSpPr>
              <p:cNvPr id="2215" name="Text Box 863"/>
              <p:cNvSpPr txBox="1">
                <a:spLocks noChangeArrowheads="1"/>
              </p:cNvSpPr>
              <p:nvPr/>
            </p:nvSpPr>
            <p:spPr bwMode="auto">
              <a:xfrm>
                <a:off x="772" y="1222"/>
                <a:ext cx="1340"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000" dirty="0"/>
                  <a:t>α</a:t>
                </a:r>
                <a:r>
                  <a:rPr lang="en-US" sz="2000" dirty="0">
                    <a:cs typeface="Times New Roman" pitchFamily="18" charset="0"/>
                  </a:rPr>
                  <a:t>-</a:t>
                </a:r>
                <a:r>
                  <a:rPr lang="en-US" sz="2000" dirty="0"/>
                  <a:t>secretase</a:t>
                </a:r>
              </a:p>
            </p:txBody>
          </p:sp>
          <p:sp>
            <p:nvSpPr>
              <p:cNvPr id="2216" name="Line 864"/>
              <p:cNvSpPr>
                <a:spLocks noChangeShapeType="1"/>
              </p:cNvSpPr>
              <p:nvPr/>
            </p:nvSpPr>
            <p:spPr bwMode="auto">
              <a:xfrm flipV="1">
                <a:off x="1488" y="100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17" name="Group 957"/>
              <p:cNvGrpSpPr>
                <a:grpSpLocks/>
              </p:cNvGrpSpPr>
              <p:nvPr/>
            </p:nvGrpSpPr>
            <p:grpSpPr bwMode="auto">
              <a:xfrm>
                <a:off x="1547" y="621"/>
                <a:ext cx="613" cy="498"/>
                <a:chOff x="1547" y="643"/>
                <a:chExt cx="613" cy="498"/>
              </a:xfrm>
            </p:grpSpPr>
            <p:grpSp>
              <p:nvGrpSpPr>
                <p:cNvPr id="2221" name="Group 868"/>
                <p:cNvGrpSpPr>
                  <a:grpSpLocks/>
                </p:cNvGrpSpPr>
                <p:nvPr/>
              </p:nvGrpSpPr>
              <p:grpSpPr bwMode="auto">
                <a:xfrm>
                  <a:off x="1645" y="643"/>
                  <a:ext cx="291" cy="498"/>
                  <a:chOff x="1145" y="149"/>
                  <a:chExt cx="353" cy="631"/>
                </a:xfrm>
              </p:grpSpPr>
              <p:sp>
                <p:nvSpPr>
                  <p:cNvPr id="2224" name="Rectangle 869"/>
                  <p:cNvSpPr>
                    <a:spLocks noChangeArrowheads="1"/>
                  </p:cNvSpPr>
                  <p:nvPr/>
                </p:nvSpPr>
                <p:spPr bwMode="auto">
                  <a:xfrm rot="5400000">
                    <a:off x="1008" y="305"/>
                    <a:ext cx="624" cy="317"/>
                  </a:xfrm>
                  <a:prstGeom prst="rect">
                    <a:avLst/>
                  </a:prstGeom>
                  <a:gradFill rotWithShape="1">
                    <a:gsLst>
                      <a:gs pos="0">
                        <a:srgbClr val="FFFF99"/>
                      </a:gs>
                      <a:gs pos="50000">
                        <a:srgbClr val="FFCC00"/>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225" name="Group 870"/>
                  <p:cNvGrpSpPr>
                    <a:grpSpLocks/>
                  </p:cNvGrpSpPr>
                  <p:nvPr/>
                </p:nvGrpSpPr>
                <p:grpSpPr bwMode="auto">
                  <a:xfrm rot="5400000">
                    <a:off x="1006" y="288"/>
                    <a:ext cx="631" cy="353"/>
                    <a:chOff x="1006" y="288"/>
                    <a:chExt cx="631" cy="353"/>
                  </a:xfrm>
                </p:grpSpPr>
                <p:sp>
                  <p:nvSpPr>
                    <p:cNvPr id="2226" name="Oval 871"/>
                    <p:cNvSpPr>
                      <a:spLocks noChangeArrowheads="1"/>
                    </p:cNvSpPr>
                    <p:nvPr/>
                  </p:nvSpPr>
                  <p:spPr bwMode="auto">
                    <a:xfrm>
                      <a:off x="101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27" name="Freeform 872"/>
                    <p:cNvSpPr>
                      <a:spLocks/>
                    </p:cNvSpPr>
                    <p:nvPr/>
                  </p:nvSpPr>
                  <p:spPr bwMode="auto">
                    <a:xfrm>
                      <a:off x="104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8" name="Freeform 873"/>
                    <p:cNvSpPr>
                      <a:spLocks/>
                    </p:cNvSpPr>
                    <p:nvPr/>
                  </p:nvSpPr>
                  <p:spPr bwMode="auto">
                    <a:xfrm>
                      <a:off x="101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9" name="Oval 874"/>
                    <p:cNvSpPr>
                      <a:spLocks noChangeArrowheads="1"/>
                    </p:cNvSpPr>
                    <p:nvPr/>
                  </p:nvSpPr>
                  <p:spPr bwMode="auto">
                    <a:xfrm>
                      <a:off x="110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0" name="Oval 875"/>
                    <p:cNvSpPr>
                      <a:spLocks noChangeArrowheads="1"/>
                    </p:cNvSpPr>
                    <p:nvPr/>
                  </p:nvSpPr>
                  <p:spPr bwMode="auto">
                    <a:xfrm>
                      <a:off x="115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1" name="Oval 876"/>
                    <p:cNvSpPr>
                      <a:spLocks noChangeArrowheads="1"/>
                    </p:cNvSpPr>
                    <p:nvPr/>
                  </p:nvSpPr>
                  <p:spPr bwMode="auto">
                    <a:xfrm>
                      <a:off x="106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2" name="Freeform 877"/>
                    <p:cNvSpPr>
                      <a:spLocks/>
                    </p:cNvSpPr>
                    <p:nvPr/>
                  </p:nvSpPr>
                  <p:spPr bwMode="auto">
                    <a:xfrm>
                      <a:off x="1071"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3" name="Freeform 878"/>
                    <p:cNvSpPr>
                      <a:spLocks/>
                    </p:cNvSpPr>
                    <p:nvPr/>
                  </p:nvSpPr>
                  <p:spPr bwMode="auto">
                    <a:xfrm>
                      <a:off x="1094"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4" name="Freeform 879"/>
                    <p:cNvSpPr>
                      <a:spLocks/>
                    </p:cNvSpPr>
                    <p:nvPr/>
                  </p:nvSpPr>
                  <p:spPr bwMode="auto">
                    <a:xfrm>
                      <a:off x="1144"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5" name="Freeform 880"/>
                    <p:cNvSpPr>
                      <a:spLocks/>
                    </p:cNvSpPr>
                    <p:nvPr/>
                  </p:nvSpPr>
                  <p:spPr bwMode="auto">
                    <a:xfrm>
                      <a:off x="1121"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6" name="Freeform 881"/>
                    <p:cNvSpPr>
                      <a:spLocks/>
                    </p:cNvSpPr>
                    <p:nvPr/>
                  </p:nvSpPr>
                  <p:spPr bwMode="auto">
                    <a:xfrm>
                      <a:off x="1170"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7" name="Freeform 882"/>
                    <p:cNvSpPr>
                      <a:spLocks/>
                    </p:cNvSpPr>
                    <p:nvPr/>
                  </p:nvSpPr>
                  <p:spPr bwMode="auto">
                    <a:xfrm>
                      <a:off x="1190"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8" name="Oval 883"/>
                    <p:cNvSpPr>
                      <a:spLocks noChangeArrowheads="1"/>
                    </p:cNvSpPr>
                    <p:nvPr/>
                  </p:nvSpPr>
                  <p:spPr bwMode="auto">
                    <a:xfrm>
                      <a:off x="120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9" name="Freeform 884"/>
                    <p:cNvSpPr>
                      <a:spLocks/>
                    </p:cNvSpPr>
                    <p:nvPr/>
                  </p:nvSpPr>
                  <p:spPr bwMode="auto">
                    <a:xfrm>
                      <a:off x="123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0" name="Freeform 885"/>
                    <p:cNvSpPr>
                      <a:spLocks/>
                    </p:cNvSpPr>
                    <p:nvPr/>
                  </p:nvSpPr>
                  <p:spPr bwMode="auto">
                    <a:xfrm>
                      <a:off x="120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1" name="Oval 886"/>
                    <p:cNvSpPr>
                      <a:spLocks noChangeArrowheads="1"/>
                    </p:cNvSpPr>
                    <p:nvPr/>
                  </p:nvSpPr>
                  <p:spPr bwMode="auto">
                    <a:xfrm>
                      <a:off x="130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42" name="Oval 887"/>
                    <p:cNvSpPr>
                      <a:spLocks noChangeArrowheads="1"/>
                    </p:cNvSpPr>
                    <p:nvPr/>
                  </p:nvSpPr>
                  <p:spPr bwMode="auto">
                    <a:xfrm>
                      <a:off x="134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43" name="Oval 888"/>
                    <p:cNvSpPr>
                      <a:spLocks noChangeArrowheads="1"/>
                    </p:cNvSpPr>
                    <p:nvPr/>
                  </p:nvSpPr>
                  <p:spPr bwMode="auto">
                    <a:xfrm>
                      <a:off x="125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44" name="Freeform 889"/>
                    <p:cNvSpPr>
                      <a:spLocks/>
                    </p:cNvSpPr>
                    <p:nvPr/>
                  </p:nvSpPr>
                  <p:spPr bwMode="auto">
                    <a:xfrm>
                      <a:off x="1263"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5" name="Freeform 890"/>
                    <p:cNvSpPr>
                      <a:spLocks/>
                    </p:cNvSpPr>
                    <p:nvPr/>
                  </p:nvSpPr>
                  <p:spPr bwMode="auto">
                    <a:xfrm>
                      <a:off x="1286"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6" name="Freeform 891"/>
                    <p:cNvSpPr>
                      <a:spLocks/>
                    </p:cNvSpPr>
                    <p:nvPr/>
                  </p:nvSpPr>
                  <p:spPr bwMode="auto">
                    <a:xfrm>
                      <a:off x="1336"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7" name="Freeform 892"/>
                    <p:cNvSpPr>
                      <a:spLocks/>
                    </p:cNvSpPr>
                    <p:nvPr/>
                  </p:nvSpPr>
                  <p:spPr bwMode="auto">
                    <a:xfrm>
                      <a:off x="1313"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8" name="Freeform 893"/>
                    <p:cNvSpPr>
                      <a:spLocks/>
                    </p:cNvSpPr>
                    <p:nvPr/>
                  </p:nvSpPr>
                  <p:spPr bwMode="auto">
                    <a:xfrm>
                      <a:off x="1362"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9" name="Freeform 894"/>
                    <p:cNvSpPr>
                      <a:spLocks/>
                    </p:cNvSpPr>
                    <p:nvPr/>
                  </p:nvSpPr>
                  <p:spPr bwMode="auto">
                    <a:xfrm>
                      <a:off x="1382"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0" name="Oval 895"/>
                    <p:cNvSpPr>
                      <a:spLocks noChangeArrowheads="1"/>
                    </p:cNvSpPr>
                    <p:nvPr/>
                  </p:nvSpPr>
                  <p:spPr bwMode="auto">
                    <a:xfrm>
                      <a:off x="139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1" name="Freeform 896"/>
                    <p:cNvSpPr>
                      <a:spLocks/>
                    </p:cNvSpPr>
                    <p:nvPr/>
                  </p:nvSpPr>
                  <p:spPr bwMode="auto">
                    <a:xfrm>
                      <a:off x="142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2" name="Freeform 897"/>
                    <p:cNvSpPr>
                      <a:spLocks/>
                    </p:cNvSpPr>
                    <p:nvPr/>
                  </p:nvSpPr>
                  <p:spPr bwMode="auto">
                    <a:xfrm>
                      <a:off x="139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 name="Oval 898"/>
                    <p:cNvSpPr>
                      <a:spLocks noChangeArrowheads="1"/>
                    </p:cNvSpPr>
                    <p:nvPr/>
                  </p:nvSpPr>
                  <p:spPr bwMode="auto">
                    <a:xfrm>
                      <a:off x="149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4" name="Oval 899"/>
                    <p:cNvSpPr>
                      <a:spLocks noChangeArrowheads="1"/>
                    </p:cNvSpPr>
                    <p:nvPr/>
                  </p:nvSpPr>
                  <p:spPr bwMode="auto">
                    <a:xfrm>
                      <a:off x="154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5" name="Oval 900"/>
                    <p:cNvSpPr>
                      <a:spLocks noChangeArrowheads="1"/>
                    </p:cNvSpPr>
                    <p:nvPr/>
                  </p:nvSpPr>
                  <p:spPr bwMode="auto">
                    <a:xfrm>
                      <a:off x="144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6" name="Freeform 901"/>
                    <p:cNvSpPr>
                      <a:spLocks/>
                    </p:cNvSpPr>
                    <p:nvPr/>
                  </p:nvSpPr>
                  <p:spPr bwMode="auto">
                    <a:xfrm>
                      <a:off x="1455"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7" name="Freeform 902"/>
                    <p:cNvSpPr>
                      <a:spLocks/>
                    </p:cNvSpPr>
                    <p:nvPr/>
                  </p:nvSpPr>
                  <p:spPr bwMode="auto">
                    <a:xfrm>
                      <a:off x="1478"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8" name="Freeform 903"/>
                    <p:cNvSpPr>
                      <a:spLocks/>
                    </p:cNvSpPr>
                    <p:nvPr/>
                  </p:nvSpPr>
                  <p:spPr bwMode="auto">
                    <a:xfrm>
                      <a:off x="1528"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9" name="Freeform 904"/>
                    <p:cNvSpPr>
                      <a:spLocks/>
                    </p:cNvSpPr>
                    <p:nvPr/>
                  </p:nvSpPr>
                  <p:spPr bwMode="auto">
                    <a:xfrm>
                      <a:off x="1505"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0" name="Freeform 905"/>
                    <p:cNvSpPr>
                      <a:spLocks/>
                    </p:cNvSpPr>
                    <p:nvPr/>
                  </p:nvSpPr>
                  <p:spPr bwMode="auto">
                    <a:xfrm>
                      <a:off x="1554"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1" name="Freeform 906"/>
                    <p:cNvSpPr>
                      <a:spLocks/>
                    </p:cNvSpPr>
                    <p:nvPr/>
                  </p:nvSpPr>
                  <p:spPr bwMode="auto">
                    <a:xfrm>
                      <a:off x="1574"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2" name="Oval 907"/>
                    <p:cNvSpPr>
                      <a:spLocks noChangeArrowheads="1"/>
                    </p:cNvSpPr>
                    <p:nvPr/>
                  </p:nvSpPr>
                  <p:spPr bwMode="auto">
                    <a:xfrm>
                      <a:off x="158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63" name="Freeform 908"/>
                    <p:cNvSpPr>
                      <a:spLocks/>
                    </p:cNvSpPr>
                    <p:nvPr/>
                  </p:nvSpPr>
                  <p:spPr bwMode="auto">
                    <a:xfrm>
                      <a:off x="161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4" name="Freeform 909"/>
                    <p:cNvSpPr>
                      <a:spLocks/>
                    </p:cNvSpPr>
                    <p:nvPr/>
                  </p:nvSpPr>
                  <p:spPr bwMode="auto">
                    <a:xfrm>
                      <a:off x="158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5" name="Oval 910"/>
                    <p:cNvSpPr>
                      <a:spLocks noChangeArrowheads="1"/>
                    </p:cNvSpPr>
                    <p:nvPr/>
                  </p:nvSpPr>
                  <p:spPr bwMode="auto">
                    <a:xfrm rot="10791167">
                      <a:off x="1536"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66" name="Freeform 911"/>
                    <p:cNvSpPr>
                      <a:spLocks/>
                    </p:cNvSpPr>
                    <p:nvPr/>
                  </p:nvSpPr>
                  <p:spPr bwMode="auto">
                    <a:xfrm rot="10791167">
                      <a:off x="154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7" name="Freeform 912"/>
                    <p:cNvSpPr>
                      <a:spLocks/>
                    </p:cNvSpPr>
                    <p:nvPr/>
                  </p:nvSpPr>
                  <p:spPr bwMode="auto">
                    <a:xfrm rot="10791167">
                      <a:off x="157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8" name="Oval 913"/>
                    <p:cNvSpPr>
                      <a:spLocks noChangeArrowheads="1"/>
                    </p:cNvSpPr>
                    <p:nvPr/>
                  </p:nvSpPr>
                  <p:spPr bwMode="auto">
                    <a:xfrm rot="10791167">
                      <a:off x="1440"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69" name="Oval 914"/>
                    <p:cNvSpPr>
                      <a:spLocks noChangeArrowheads="1"/>
                    </p:cNvSpPr>
                    <p:nvPr/>
                  </p:nvSpPr>
                  <p:spPr bwMode="auto">
                    <a:xfrm rot="10791167">
                      <a:off x="1392"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70" name="Oval 915"/>
                    <p:cNvSpPr>
                      <a:spLocks noChangeArrowheads="1"/>
                    </p:cNvSpPr>
                    <p:nvPr/>
                  </p:nvSpPr>
                  <p:spPr bwMode="auto">
                    <a:xfrm rot="10791167">
                      <a:off x="1488"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71" name="Freeform 916"/>
                    <p:cNvSpPr>
                      <a:spLocks/>
                    </p:cNvSpPr>
                    <p:nvPr/>
                  </p:nvSpPr>
                  <p:spPr bwMode="auto">
                    <a:xfrm rot="10791167">
                      <a:off x="1503" y="465"/>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2" name="Freeform 917"/>
                    <p:cNvSpPr>
                      <a:spLocks/>
                    </p:cNvSpPr>
                    <p:nvPr/>
                  </p:nvSpPr>
                  <p:spPr bwMode="auto">
                    <a:xfrm rot="10791167">
                      <a:off x="1482" y="465"/>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 name="Freeform 918"/>
                    <p:cNvSpPr>
                      <a:spLocks/>
                    </p:cNvSpPr>
                    <p:nvPr/>
                  </p:nvSpPr>
                  <p:spPr bwMode="auto">
                    <a:xfrm rot="10791167">
                      <a:off x="1438" y="468"/>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4" name="Freeform 919"/>
                    <p:cNvSpPr>
                      <a:spLocks/>
                    </p:cNvSpPr>
                    <p:nvPr/>
                  </p:nvSpPr>
                  <p:spPr bwMode="auto">
                    <a:xfrm rot="10791167">
                      <a:off x="1463" y="46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5" name="Freeform 920"/>
                    <p:cNvSpPr>
                      <a:spLocks/>
                    </p:cNvSpPr>
                    <p:nvPr/>
                  </p:nvSpPr>
                  <p:spPr bwMode="auto">
                    <a:xfrm rot="10791167">
                      <a:off x="1414"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6" name="Freeform 921"/>
                    <p:cNvSpPr>
                      <a:spLocks/>
                    </p:cNvSpPr>
                    <p:nvPr/>
                  </p:nvSpPr>
                  <p:spPr bwMode="auto">
                    <a:xfrm rot="10791167">
                      <a:off x="1390"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7" name="Oval 922"/>
                    <p:cNvSpPr>
                      <a:spLocks noChangeArrowheads="1"/>
                    </p:cNvSpPr>
                    <p:nvPr/>
                  </p:nvSpPr>
                  <p:spPr bwMode="auto">
                    <a:xfrm rot="10791167">
                      <a:off x="134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78" name="Freeform 923"/>
                    <p:cNvSpPr>
                      <a:spLocks/>
                    </p:cNvSpPr>
                    <p:nvPr/>
                  </p:nvSpPr>
                  <p:spPr bwMode="auto">
                    <a:xfrm rot="10791167">
                      <a:off x="1349"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9" name="Freeform 924"/>
                    <p:cNvSpPr>
                      <a:spLocks/>
                    </p:cNvSpPr>
                    <p:nvPr/>
                  </p:nvSpPr>
                  <p:spPr bwMode="auto">
                    <a:xfrm rot="10791167">
                      <a:off x="1379"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0" name="Oval 925"/>
                    <p:cNvSpPr>
                      <a:spLocks noChangeArrowheads="1"/>
                    </p:cNvSpPr>
                    <p:nvPr/>
                  </p:nvSpPr>
                  <p:spPr bwMode="auto">
                    <a:xfrm rot="10791167">
                      <a:off x="124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81" name="Oval 926"/>
                    <p:cNvSpPr>
                      <a:spLocks noChangeArrowheads="1"/>
                    </p:cNvSpPr>
                    <p:nvPr/>
                  </p:nvSpPr>
                  <p:spPr bwMode="auto">
                    <a:xfrm rot="10791167">
                      <a:off x="1200"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82" name="Oval 927"/>
                    <p:cNvSpPr>
                      <a:spLocks noChangeArrowheads="1"/>
                    </p:cNvSpPr>
                    <p:nvPr/>
                  </p:nvSpPr>
                  <p:spPr bwMode="auto">
                    <a:xfrm rot="10791167">
                      <a:off x="129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83" name="Freeform 928"/>
                    <p:cNvSpPr>
                      <a:spLocks/>
                    </p:cNvSpPr>
                    <p:nvPr/>
                  </p:nvSpPr>
                  <p:spPr bwMode="auto">
                    <a:xfrm rot="10791167">
                      <a:off x="1311"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4" name="Freeform 929"/>
                    <p:cNvSpPr>
                      <a:spLocks/>
                    </p:cNvSpPr>
                    <p:nvPr/>
                  </p:nvSpPr>
                  <p:spPr bwMode="auto">
                    <a:xfrm rot="10791167">
                      <a:off x="1290"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5" name="Freeform 930"/>
                    <p:cNvSpPr>
                      <a:spLocks/>
                    </p:cNvSpPr>
                    <p:nvPr/>
                  </p:nvSpPr>
                  <p:spPr bwMode="auto">
                    <a:xfrm rot="10791167">
                      <a:off x="1246"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6" name="Freeform 931"/>
                    <p:cNvSpPr>
                      <a:spLocks/>
                    </p:cNvSpPr>
                    <p:nvPr/>
                  </p:nvSpPr>
                  <p:spPr bwMode="auto">
                    <a:xfrm rot="10791167">
                      <a:off x="1271"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7" name="Freeform 932"/>
                    <p:cNvSpPr>
                      <a:spLocks/>
                    </p:cNvSpPr>
                    <p:nvPr/>
                  </p:nvSpPr>
                  <p:spPr bwMode="auto">
                    <a:xfrm rot="10791167">
                      <a:off x="1222"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8" name="Freeform 933"/>
                    <p:cNvSpPr>
                      <a:spLocks/>
                    </p:cNvSpPr>
                    <p:nvPr/>
                  </p:nvSpPr>
                  <p:spPr bwMode="auto">
                    <a:xfrm rot="10791167">
                      <a:off x="1198"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9" name="Oval 934"/>
                    <p:cNvSpPr>
                      <a:spLocks noChangeArrowheads="1"/>
                    </p:cNvSpPr>
                    <p:nvPr/>
                  </p:nvSpPr>
                  <p:spPr bwMode="auto">
                    <a:xfrm rot="10791167">
                      <a:off x="1152"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0" name="Freeform 935"/>
                    <p:cNvSpPr>
                      <a:spLocks/>
                    </p:cNvSpPr>
                    <p:nvPr/>
                  </p:nvSpPr>
                  <p:spPr bwMode="auto">
                    <a:xfrm rot="10791167">
                      <a:off x="115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1" name="Freeform 936"/>
                    <p:cNvSpPr>
                      <a:spLocks/>
                    </p:cNvSpPr>
                    <p:nvPr/>
                  </p:nvSpPr>
                  <p:spPr bwMode="auto">
                    <a:xfrm rot="10791167">
                      <a:off x="118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2" name="Oval 937"/>
                    <p:cNvSpPr>
                      <a:spLocks noChangeArrowheads="1"/>
                    </p:cNvSpPr>
                    <p:nvPr/>
                  </p:nvSpPr>
                  <p:spPr bwMode="auto">
                    <a:xfrm rot="10791167">
                      <a:off x="105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3" name="Oval 938"/>
                    <p:cNvSpPr>
                      <a:spLocks noChangeArrowheads="1"/>
                    </p:cNvSpPr>
                    <p:nvPr/>
                  </p:nvSpPr>
                  <p:spPr bwMode="auto">
                    <a:xfrm rot="10791167">
                      <a:off x="100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4" name="Oval 939"/>
                    <p:cNvSpPr>
                      <a:spLocks noChangeArrowheads="1"/>
                    </p:cNvSpPr>
                    <p:nvPr/>
                  </p:nvSpPr>
                  <p:spPr bwMode="auto">
                    <a:xfrm rot="10791167">
                      <a:off x="110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5" name="Freeform 940"/>
                    <p:cNvSpPr>
                      <a:spLocks/>
                    </p:cNvSpPr>
                    <p:nvPr/>
                  </p:nvSpPr>
                  <p:spPr bwMode="auto">
                    <a:xfrm rot="10791167">
                      <a:off x="1119"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6" name="Freeform 941"/>
                    <p:cNvSpPr>
                      <a:spLocks/>
                    </p:cNvSpPr>
                    <p:nvPr/>
                  </p:nvSpPr>
                  <p:spPr bwMode="auto">
                    <a:xfrm rot="10791167">
                      <a:off x="1098"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7" name="Freeform 942"/>
                    <p:cNvSpPr>
                      <a:spLocks/>
                    </p:cNvSpPr>
                    <p:nvPr/>
                  </p:nvSpPr>
                  <p:spPr bwMode="auto">
                    <a:xfrm rot="10791167">
                      <a:off x="1054"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8" name="Freeform 943"/>
                    <p:cNvSpPr>
                      <a:spLocks/>
                    </p:cNvSpPr>
                    <p:nvPr/>
                  </p:nvSpPr>
                  <p:spPr bwMode="auto">
                    <a:xfrm rot="10791167">
                      <a:off x="1079"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9" name="Freeform 944"/>
                    <p:cNvSpPr>
                      <a:spLocks/>
                    </p:cNvSpPr>
                    <p:nvPr/>
                  </p:nvSpPr>
                  <p:spPr bwMode="auto">
                    <a:xfrm rot="10791167">
                      <a:off x="1030"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0" name="Freeform 945"/>
                    <p:cNvSpPr>
                      <a:spLocks/>
                    </p:cNvSpPr>
                    <p:nvPr/>
                  </p:nvSpPr>
                  <p:spPr bwMode="auto">
                    <a:xfrm rot="10791167">
                      <a:off x="1006"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1" name="Oval 946"/>
                    <p:cNvSpPr>
                      <a:spLocks noChangeArrowheads="1"/>
                    </p:cNvSpPr>
                    <p:nvPr/>
                  </p:nvSpPr>
                  <p:spPr bwMode="auto">
                    <a:xfrm rot="10791167">
                      <a:off x="1584"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02" name="Freeform 947"/>
                    <p:cNvSpPr>
                      <a:spLocks/>
                    </p:cNvSpPr>
                    <p:nvPr/>
                  </p:nvSpPr>
                  <p:spPr bwMode="auto">
                    <a:xfrm rot="10791167">
                      <a:off x="1606"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3" name="Freeform 948"/>
                    <p:cNvSpPr>
                      <a:spLocks/>
                    </p:cNvSpPr>
                    <p:nvPr/>
                  </p:nvSpPr>
                  <p:spPr bwMode="auto">
                    <a:xfrm rot="10791167">
                      <a:off x="1582"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222" name="Rectangle 950"/>
                <p:cNvSpPr>
                  <a:spLocks noChangeArrowheads="1"/>
                </p:cNvSpPr>
                <p:nvPr/>
              </p:nvSpPr>
              <p:spPr bwMode="auto">
                <a:xfrm rot="-5400000">
                  <a:off x="1817" y="639"/>
                  <a:ext cx="166" cy="521"/>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2223" name="Rectangle 952"/>
                <p:cNvSpPr>
                  <a:spLocks noChangeArrowheads="1"/>
                </p:cNvSpPr>
                <p:nvPr/>
              </p:nvSpPr>
              <p:spPr bwMode="auto">
                <a:xfrm rot="-5400000">
                  <a:off x="1593" y="771"/>
                  <a:ext cx="166" cy="257"/>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grpSp>
          <p:sp>
            <p:nvSpPr>
              <p:cNvPr id="2218" name="Rectangle 954"/>
              <p:cNvSpPr>
                <a:spLocks noChangeArrowheads="1"/>
              </p:cNvSpPr>
              <p:nvPr/>
            </p:nvSpPr>
            <p:spPr bwMode="auto">
              <a:xfrm rot="-5400000">
                <a:off x="1191" y="790"/>
                <a:ext cx="166" cy="173"/>
              </a:xfrm>
              <a:prstGeom prst="rect">
                <a:avLst/>
              </a:prstGeom>
              <a:gradFill rotWithShape="0">
                <a:gsLst>
                  <a:gs pos="0">
                    <a:srgbClr val="000047"/>
                  </a:gs>
                  <a:gs pos="50000">
                    <a:srgbClr val="000099"/>
                  </a:gs>
                  <a:gs pos="100000">
                    <a:srgbClr val="000047"/>
                  </a:gs>
                </a:gsLst>
                <a:lin ang="0" scaled="1"/>
              </a:gradFill>
              <a:ln w="9525">
                <a:solidFill>
                  <a:srgbClr val="000099"/>
                </a:solidFill>
                <a:miter lim="800000"/>
                <a:headEnd/>
                <a:tailEnd/>
              </a:ln>
            </p:spPr>
            <p:txBody>
              <a:bodyPr wrap="none" anchor="ctr"/>
              <a:lstStyle/>
              <a:p>
                <a:endParaRPr lang="en-US"/>
              </a:p>
            </p:txBody>
          </p:sp>
          <p:sp>
            <p:nvSpPr>
              <p:cNvPr id="2219" name="Rectangle 955"/>
              <p:cNvSpPr>
                <a:spLocks noChangeArrowheads="1"/>
              </p:cNvSpPr>
              <p:nvPr/>
            </p:nvSpPr>
            <p:spPr bwMode="auto">
              <a:xfrm rot="-5400000">
                <a:off x="1277" y="796"/>
                <a:ext cx="166" cy="161"/>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220" name="Oval 956"/>
              <p:cNvSpPr>
                <a:spLocks noChangeArrowheads="1"/>
              </p:cNvSpPr>
              <p:nvPr/>
            </p:nvSpPr>
            <p:spPr bwMode="auto">
              <a:xfrm rot="-5400000">
                <a:off x="496" y="512"/>
                <a:ext cx="720" cy="752"/>
              </a:xfrm>
              <a:prstGeom prst="ellipse">
                <a:avLst/>
              </a:prstGeom>
              <a:gradFill rotWithShape="0">
                <a:gsLst>
                  <a:gs pos="0">
                    <a:srgbClr val="3366CC"/>
                  </a:gs>
                  <a:gs pos="100000">
                    <a:srgbClr val="182F5E"/>
                  </a:gs>
                </a:gsLst>
                <a:path path="shape">
                  <a:fillToRect l="50000" t="50000" r="50000" b="50000"/>
                </a:path>
              </a:gradFill>
              <a:ln w="9525">
                <a:solidFill>
                  <a:srgbClr val="000099"/>
                </a:solidFill>
                <a:round/>
                <a:headEnd/>
                <a:tailEnd/>
              </a:ln>
            </p:spPr>
            <p:txBody>
              <a:bodyPr wrap="none" anchor="ctr"/>
              <a:lstStyle/>
              <a:p>
                <a:endParaRPr lang="en-US"/>
              </a:p>
            </p:txBody>
          </p:sp>
        </p:grpSp>
        <p:grpSp>
          <p:nvGrpSpPr>
            <p:cNvPr id="3" name="Group 2"/>
            <p:cNvGrpSpPr/>
            <p:nvPr/>
          </p:nvGrpSpPr>
          <p:grpSpPr>
            <a:xfrm>
              <a:off x="6808230" y="1842326"/>
              <a:ext cx="2065638" cy="1460796"/>
              <a:chOff x="4610904" y="2752955"/>
              <a:chExt cx="2065638" cy="1460796"/>
            </a:xfrm>
          </p:grpSpPr>
          <p:sp>
            <p:nvSpPr>
              <p:cNvPr id="2068" name="Text Box 1065"/>
              <p:cNvSpPr txBox="1">
                <a:spLocks noChangeArrowheads="1"/>
              </p:cNvSpPr>
              <p:nvPr/>
            </p:nvSpPr>
            <p:spPr bwMode="auto">
              <a:xfrm>
                <a:off x="4610904" y="3286485"/>
                <a:ext cx="2065638" cy="92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dirty="0">
                    <a:solidFill>
                      <a:srgbClr val="C00000"/>
                    </a:solidFill>
                  </a:rPr>
                  <a:t>β</a:t>
                </a:r>
                <a:r>
                  <a:rPr lang="en-US" sz="2400" dirty="0">
                    <a:solidFill>
                      <a:srgbClr val="C00000"/>
                    </a:solidFill>
                    <a:cs typeface="Times New Roman" pitchFamily="18" charset="0"/>
                  </a:rPr>
                  <a:t>-</a:t>
                </a:r>
                <a:r>
                  <a:rPr lang="en-US" sz="2400" dirty="0" err="1">
                    <a:solidFill>
                      <a:srgbClr val="C00000"/>
                    </a:solidFill>
                  </a:rPr>
                  <a:t>secretase</a:t>
                </a:r>
                <a:endParaRPr lang="en-US" sz="2400" dirty="0">
                  <a:solidFill>
                    <a:srgbClr val="C00000"/>
                  </a:solidFill>
                </a:endParaRPr>
              </a:p>
              <a:p>
                <a:pPr algn="ctr" eaLnBrk="1" hangingPunct="1"/>
                <a:r>
                  <a:rPr lang="en-US" sz="2400" i="1" dirty="0">
                    <a:solidFill>
                      <a:srgbClr val="C00000"/>
                    </a:solidFill>
                  </a:rPr>
                  <a:t>BACE</a:t>
                </a:r>
              </a:p>
            </p:txBody>
          </p:sp>
          <p:sp>
            <p:nvSpPr>
              <p:cNvPr id="303" name="Line 860"/>
              <p:cNvSpPr>
                <a:spLocks noChangeShapeType="1"/>
              </p:cNvSpPr>
              <p:nvPr/>
            </p:nvSpPr>
            <p:spPr bwMode="auto">
              <a:xfrm flipV="1">
                <a:off x="6096000" y="2752955"/>
                <a:ext cx="0" cy="457200"/>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1" name="Group 10"/>
            <p:cNvGrpSpPr/>
            <p:nvPr/>
          </p:nvGrpSpPr>
          <p:grpSpPr>
            <a:xfrm>
              <a:off x="6981372" y="773436"/>
              <a:ext cx="3813270" cy="2384485"/>
              <a:chOff x="7315200" y="716446"/>
              <a:chExt cx="3813270" cy="2384485"/>
            </a:xfrm>
          </p:grpSpPr>
          <p:grpSp>
            <p:nvGrpSpPr>
              <p:cNvPr id="2" name="Group 1"/>
              <p:cNvGrpSpPr/>
              <p:nvPr/>
            </p:nvGrpSpPr>
            <p:grpSpPr>
              <a:xfrm>
                <a:off x="7315200" y="716446"/>
                <a:ext cx="2971800" cy="1385573"/>
                <a:chOff x="5410200" y="671827"/>
                <a:chExt cx="2971800" cy="1385573"/>
              </a:xfrm>
            </p:grpSpPr>
            <p:grpSp>
              <p:nvGrpSpPr>
                <p:cNvPr id="2127" name="Group 960"/>
                <p:cNvGrpSpPr>
                  <a:grpSpLocks/>
                </p:cNvGrpSpPr>
                <p:nvPr/>
              </p:nvGrpSpPr>
              <p:grpSpPr bwMode="auto">
                <a:xfrm>
                  <a:off x="7564438" y="1066800"/>
                  <a:ext cx="461963" cy="790575"/>
                  <a:chOff x="1145" y="149"/>
                  <a:chExt cx="353" cy="631"/>
                </a:xfrm>
              </p:grpSpPr>
              <p:sp>
                <p:nvSpPr>
                  <p:cNvPr id="2135" name="Rectangle 961"/>
                  <p:cNvSpPr>
                    <a:spLocks noChangeArrowheads="1"/>
                  </p:cNvSpPr>
                  <p:nvPr/>
                </p:nvSpPr>
                <p:spPr bwMode="auto">
                  <a:xfrm rot="5400000">
                    <a:off x="1008" y="305"/>
                    <a:ext cx="624" cy="317"/>
                  </a:xfrm>
                  <a:prstGeom prst="rect">
                    <a:avLst/>
                  </a:prstGeom>
                  <a:gradFill rotWithShape="1">
                    <a:gsLst>
                      <a:gs pos="0">
                        <a:srgbClr val="FFFF99"/>
                      </a:gs>
                      <a:gs pos="50000">
                        <a:srgbClr val="FFCC00"/>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36" name="Group 962"/>
                  <p:cNvGrpSpPr>
                    <a:grpSpLocks/>
                  </p:cNvGrpSpPr>
                  <p:nvPr/>
                </p:nvGrpSpPr>
                <p:grpSpPr bwMode="auto">
                  <a:xfrm rot="5400000">
                    <a:off x="1006" y="288"/>
                    <a:ext cx="631" cy="353"/>
                    <a:chOff x="1006" y="288"/>
                    <a:chExt cx="631" cy="353"/>
                  </a:xfrm>
                </p:grpSpPr>
                <p:sp>
                  <p:nvSpPr>
                    <p:cNvPr id="2137" name="Oval 963"/>
                    <p:cNvSpPr>
                      <a:spLocks noChangeArrowheads="1"/>
                    </p:cNvSpPr>
                    <p:nvPr/>
                  </p:nvSpPr>
                  <p:spPr bwMode="auto">
                    <a:xfrm>
                      <a:off x="101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38" name="Freeform 964"/>
                    <p:cNvSpPr>
                      <a:spLocks/>
                    </p:cNvSpPr>
                    <p:nvPr/>
                  </p:nvSpPr>
                  <p:spPr bwMode="auto">
                    <a:xfrm>
                      <a:off x="104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9" name="Freeform 965"/>
                    <p:cNvSpPr>
                      <a:spLocks/>
                    </p:cNvSpPr>
                    <p:nvPr/>
                  </p:nvSpPr>
                  <p:spPr bwMode="auto">
                    <a:xfrm>
                      <a:off x="101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0" name="Oval 966"/>
                    <p:cNvSpPr>
                      <a:spLocks noChangeArrowheads="1"/>
                    </p:cNvSpPr>
                    <p:nvPr/>
                  </p:nvSpPr>
                  <p:spPr bwMode="auto">
                    <a:xfrm>
                      <a:off x="110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41" name="Oval 967"/>
                    <p:cNvSpPr>
                      <a:spLocks noChangeArrowheads="1"/>
                    </p:cNvSpPr>
                    <p:nvPr/>
                  </p:nvSpPr>
                  <p:spPr bwMode="auto">
                    <a:xfrm>
                      <a:off x="115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42" name="Oval 968"/>
                    <p:cNvSpPr>
                      <a:spLocks noChangeArrowheads="1"/>
                    </p:cNvSpPr>
                    <p:nvPr/>
                  </p:nvSpPr>
                  <p:spPr bwMode="auto">
                    <a:xfrm>
                      <a:off x="106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43" name="Freeform 969"/>
                    <p:cNvSpPr>
                      <a:spLocks/>
                    </p:cNvSpPr>
                    <p:nvPr/>
                  </p:nvSpPr>
                  <p:spPr bwMode="auto">
                    <a:xfrm>
                      <a:off x="1071"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4" name="Freeform 970"/>
                    <p:cNvSpPr>
                      <a:spLocks/>
                    </p:cNvSpPr>
                    <p:nvPr/>
                  </p:nvSpPr>
                  <p:spPr bwMode="auto">
                    <a:xfrm>
                      <a:off x="1094"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5" name="Freeform 971"/>
                    <p:cNvSpPr>
                      <a:spLocks/>
                    </p:cNvSpPr>
                    <p:nvPr/>
                  </p:nvSpPr>
                  <p:spPr bwMode="auto">
                    <a:xfrm>
                      <a:off x="1144"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6" name="Freeform 972"/>
                    <p:cNvSpPr>
                      <a:spLocks/>
                    </p:cNvSpPr>
                    <p:nvPr/>
                  </p:nvSpPr>
                  <p:spPr bwMode="auto">
                    <a:xfrm>
                      <a:off x="1121"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7" name="Freeform 973"/>
                    <p:cNvSpPr>
                      <a:spLocks/>
                    </p:cNvSpPr>
                    <p:nvPr/>
                  </p:nvSpPr>
                  <p:spPr bwMode="auto">
                    <a:xfrm>
                      <a:off x="1170"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8" name="Freeform 974"/>
                    <p:cNvSpPr>
                      <a:spLocks/>
                    </p:cNvSpPr>
                    <p:nvPr/>
                  </p:nvSpPr>
                  <p:spPr bwMode="auto">
                    <a:xfrm>
                      <a:off x="1190"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9" name="Oval 975"/>
                    <p:cNvSpPr>
                      <a:spLocks noChangeArrowheads="1"/>
                    </p:cNvSpPr>
                    <p:nvPr/>
                  </p:nvSpPr>
                  <p:spPr bwMode="auto">
                    <a:xfrm>
                      <a:off x="120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0" name="Freeform 976"/>
                    <p:cNvSpPr>
                      <a:spLocks/>
                    </p:cNvSpPr>
                    <p:nvPr/>
                  </p:nvSpPr>
                  <p:spPr bwMode="auto">
                    <a:xfrm>
                      <a:off x="123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 name="Freeform 977"/>
                    <p:cNvSpPr>
                      <a:spLocks/>
                    </p:cNvSpPr>
                    <p:nvPr/>
                  </p:nvSpPr>
                  <p:spPr bwMode="auto">
                    <a:xfrm>
                      <a:off x="120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 name="Oval 978"/>
                    <p:cNvSpPr>
                      <a:spLocks noChangeArrowheads="1"/>
                    </p:cNvSpPr>
                    <p:nvPr/>
                  </p:nvSpPr>
                  <p:spPr bwMode="auto">
                    <a:xfrm>
                      <a:off x="130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3" name="Oval 979"/>
                    <p:cNvSpPr>
                      <a:spLocks noChangeArrowheads="1"/>
                    </p:cNvSpPr>
                    <p:nvPr/>
                  </p:nvSpPr>
                  <p:spPr bwMode="auto">
                    <a:xfrm>
                      <a:off x="134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4" name="Oval 980"/>
                    <p:cNvSpPr>
                      <a:spLocks noChangeArrowheads="1"/>
                    </p:cNvSpPr>
                    <p:nvPr/>
                  </p:nvSpPr>
                  <p:spPr bwMode="auto">
                    <a:xfrm>
                      <a:off x="125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5" name="Freeform 981"/>
                    <p:cNvSpPr>
                      <a:spLocks/>
                    </p:cNvSpPr>
                    <p:nvPr/>
                  </p:nvSpPr>
                  <p:spPr bwMode="auto">
                    <a:xfrm>
                      <a:off x="1263"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6" name="Freeform 982"/>
                    <p:cNvSpPr>
                      <a:spLocks/>
                    </p:cNvSpPr>
                    <p:nvPr/>
                  </p:nvSpPr>
                  <p:spPr bwMode="auto">
                    <a:xfrm>
                      <a:off x="1286"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7" name="Freeform 983"/>
                    <p:cNvSpPr>
                      <a:spLocks/>
                    </p:cNvSpPr>
                    <p:nvPr/>
                  </p:nvSpPr>
                  <p:spPr bwMode="auto">
                    <a:xfrm>
                      <a:off x="1336"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8" name="Freeform 984"/>
                    <p:cNvSpPr>
                      <a:spLocks/>
                    </p:cNvSpPr>
                    <p:nvPr/>
                  </p:nvSpPr>
                  <p:spPr bwMode="auto">
                    <a:xfrm>
                      <a:off x="1313"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9" name="Freeform 985"/>
                    <p:cNvSpPr>
                      <a:spLocks/>
                    </p:cNvSpPr>
                    <p:nvPr/>
                  </p:nvSpPr>
                  <p:spPr bwMode="auto">
                    <a:xfrm>
                      <a:off x="1362"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 name="Freeform 986"/>
                    <p:cNvSpPr>
                      <a:spLocks/>
                    </p:cNvSpPr>
                    <p:nvPr/>
                  </p:nvSpPr>
                  <p:spPr bwMode="auto">
                    <a:xfrm>
                      <a:off x="1382"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 name="Oval 987"/>
                    <p:cNvSpPr>
                      <a:spLocks noChangeArrowheads="1"/>
                    </p:cNvSpPr>
                    <p:nvPr/>
                  </p:nvSpPr>
                  <p:spPr bwMode="auto">
                    <a:xfrm>
                      <a:off x="139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2" name="Freeform 988"/>
                    <p:cNvSpPr>
                      <a:spLocks/>
                    </p:cNvSpPr>
                    <p:nvPr/>
                  </p:nvSpPr>
                  <p:spPr bwMode="auto">
                    <a:xfrm>
                      <a:off x="142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3" name="Freeform 989"/>
                    <p:cNvSpPr>
                      <a:spLocks/>
                    </p:cNvSpPr>
                    <p:nvPr/>
                  </p:nvSpPr>
                  <p:spPr bwMode="auto">
                    <a:xfrm>
                      <a:off x="139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4" name="Oval 990"/>
                    <p:cNvSpPr>
                      <a:spLocks noChangeArrowheads="1"/>
                    </p:cNvSpPr>
                    <p:nvPr/>
                  </p:nvSpPr>
                  <p:spPr bwMode="auto">
                    <a:xfrm>
                      <a:off x="149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5" name="Oval 991"/>
                    <p:cNvSpPr>
                      <a:spLocks noChangeArrowheads="1"/>
                    </p:cNvSpPr>
                    <p:nvPr/>
                  </p:nvSpPr>
                  <p:spPr bwMode="auto">
                    <a:xfrm>
                      <a:off x="154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6" name="Oval 992"/>
                    <p:cNvSpPr>
                      <a:spLocks noChangeArrowheads="1"/>
                    </p:cNvSpPr>
                    <p:nvPr/>
                  </p:nvSpPr>
                  <p:spPr bwMode="auto">
                    <a:xfrm>
                      <a:off x="144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7" name="Freeform 993"/>
                    <p:cNvSpPr>
                      <a:spLocks/>
                    </p:cNvSpPr>
                    <p:nvPr/>
                  </p:nvSpPr>
                  <p:spPr bwMode="auto">
                    <a:xfrm>
                      <a:off x="1455"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 name="Freeform 994"/>
                    <p:cNvSpPr>
                      <a:spLocks/>
                    </p:cNvSpPr>
                    <p:nvPr/>
                  </p:nvSpPr>
                  <p:spPr bwMode="auto">
                    <a:xfrm>
                      <a:off x="1478"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 name="Freeform 995"/>
                    <p:cNvSpPr>
                      <a:spLocks/>
                    </p:cNvSpPr>
                    <p:nvPr/>
                  </p:nvSpPr>
                  <p:spPr bwMode="auto">
                    <a:xfrm>
                      <a:off x="1528"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 name="Freeform 996"/>
                    <p:cNvSpPr>
                      <a:spLocks/>
                    </p:cNvSpPr>
                    <p:nvPr/>
                  </p:nvSpPr>
                  <p:spPr bwMode="auto">
                    <a:xfrm>
                      <a:off x="1505"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 name="Freeform 997"/>
                    <p:cNvSpPr>
                      <a:spLocks/>
                    </p:cNvSpPr>
                    <p:nvPr/>
                  </p:nvSpPr>
                  <p:spPr bwMode="auto">
                    <a:xfrm>
                      <a:off x="1554"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2" name="Freeform 998"/>
                    <p:cNvSpPr>
                      <a:spLocks/>
                    </p:cNvSpPr>
                    <p:nvPr/>
                  </p:nvSpPr>
                  <p:spPr bwMode="auto">
                    <a:xfrm>
                      <a:off x="1574"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3" name="Oval 999"/>
                    <p:cNvSpPr>
                      <a:spLocks noChangeArrowheads="1"/>
                    </p:cNvSpPr>
                    <p:nvPr/>
                  </p:nvSpPr>
                  <p:spPr bwMode="auto">
                    <a:xfrm>
                      <a:off x="158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74" name="Freeform 1000"/>
                    <p:cNvSpPr>
                      <a:spLocks/>
                    </p:cNvSpPr>
                    <p:nvPr/>
                  </p:nvSpPr>
                  <p:spPr bwMode="auto">
                    <a:xfrm>
                      <a:off x="161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5" name="Freeform 1001"/>
                    <p:cNvSpPr>
                      <a:spLocks/>
                    </p:cNvSpPr>
                    <p:nvPr/>
                  </p:nvSpPr>
                  <p:spPr bwMode="auto">
                    <a:xfrm>
                      <a:off x="158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6" name="Oval 1002"/>
                    <p:cNvSpPr>
                      <a:spLocks noChangeArrowheads="1"/>
                    </p:cNvSpPr>
                    <p:nvPr/>
                  </p:nvSpPr>
                  <p:spPr bwMode="auto">
                    <a:xfrm rot="10791167">
                      <a:off x="1536"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77" name="Freeform 1003"/>
                    <p:cNvSpPr>
                      <a:spLocks/>
                    </p:cNvSpPr>
                    <p:nvPr/>
                  </p:nvSpPr>
                  <p:spPr bwMode="auto">
                    <a:xfrm rot="10791167">
                      <a:off x="154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8" name="Freeform 1004"/>
                    <p:cNvSpPr>
                      <a:spLocks/>
                    </p:cNvSpPr>
                    <p:nvPr/>
                  </p:nvSpPr>
                  <p:spPr bwMode="auto">
                    <a:xfrm rot="10791167">
                      <a:off x="157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9" name="Oval 1005"/>
                    <p:cNvSpPr>
                      <a:spLocks noChangeArrowheads="1"/>
                    </p:cNvSpPr>
                    <p:nvPr/>
                  </p:nvSpPr>
                  <p:spPr bwMode="auto">
                    <a:xfrm rot="10791167">
                      <a:off x="1440"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0" name="Oval 1006"/>
                    <p:cNvSpPr>
                      <a:spLocks noChangeArrowheads="1"/>
                    </p:cNvSpPr>
                    <p:nvPr/>
                  </p:nvSpPr>
                  <p:spPr bwMode="auto">
                    <a:xfrm rot="10791167">
                      <a:off x="1392"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1" name="Oval 1007"/>
                    <p:cNvSpPr>
                      <a:spLocks noChangeArrowheads="1"/>
                    </p:cNvSpPr>
                    <p:nvPr/>
                  </p:nvSpPr>
                  <p:spPr bwMode="auto">
                    <a:xfrm rot="10791167">
                      <a:off x="1488"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2" name="Freeform 1008"/>
                    <p:cNvSpPr>
                      <a:spLocks/>
                    </p:cNvSpPr>
                    <p:nvPr/>
                  </p:nvSpPr>
                  <p:spPr bwMode="auto">
                    <a:xfrm rot="10791167">
                      <a:off x="1503" y="465"/>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3" name="Freeform 1009"/>
                    <p:cNvSpPr>
                      <a:spLocks/>
                    </p:cNvSpPr>
                    <p:nvPr/>
                  </p:nvSpPr>
                  <p:spPr bwMode="auto">
                    <a:xfrm rot="10791167">
                      <a:off x="1482" y="465"/>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4" name="Freeform 1010"/>
                    <p:cNvSpPr>
                      <a:spLocks/>
                    </p:cNvSpPr>
                    <p:nvPr/>
                  </p:nvSpPr>
                  <p:spPr bwMode="auto">
                    <a:xfrm rot="10791167">
                      <a:off x="1438" y="468"/>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5" name="Freeform 1011"/>
                    <p:cNvSpPr>
                      <a:spLocks/>
                    </p:cNvSpPr>
                    <p:nvPr/>
                  </p:nvSpPr>
                  <p:spPr bwMode="auto">
                    <a:xfrm rot="10791167">
                      <a:off x="1463" y="46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6" name="Freeform 1012"/>
                    <p:cNvSpPr>
                      <a:spLocks/>
                    </p:cNvSpPr>
                    <p:nvPr/>
                  </p:nvSpPr>
                  <p:spPr bwMode="auto">
                    <a:xfrm rot="10791167">
                      <a:off x="1414"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7" name="Freeform 1013"/>
                    <p:cNvSpPr>
                      <a:spLocks/>
                    </p:cNvSpPr>
                    <p:nvPr/>
                  </p:nvSpPr>
                  <p:spPr bwMode="auto">
                    <a:xfrm rot="10791167">
                      <a:off x="1390"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8" name="Oval 1014"/>
                    <p:cNvSpPr>
                      <a:spLocks noChangeArrowheads="1"/>
                    </p:cNvSpPr>
                    <p:nvPr/>
                  </p:nvSpPr>
                  <p:spPr bwMode="auto">
                    <a:xfrm rot="10791167">
                      <a:off x="134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9" name="Freeform 1015"/>
                    <p:cNvSpPr>
                      <a:spLocks/>
                    </p:cNvSpPr>
                    <p:nvPr/>
                  </p:nvSpPr>
                  <p:spPr bwMode="auto">
                    <a:xfrm rot="10791167">
                      <a:off x="1349"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0" name="Freeform 1016"/>
                    <p:cNvSpPr>
                      <a:spLocks/>
                    </p:cNvSpPr>
                    <p:nvPr/>
                  </p:nvSpPr>
                  <p:spPr bwMode="auto">
                    <a:xfrm rot="10791167">
                      <a:off x="1379"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1" name="Oval 1017"/>
                    <p:cNvSpPr>
                      <a:spLocks noChangeArrowheads="1"/>
                    </p:cNvSpPr>
                    <p:nvPr/>
                  </p:nvSpPr>
                  <p:spPr bwMode="auto">
                    <a:xfrm rot="10791167">
                      <a:off x="124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92" name="Oval 1018"/>
                    <p:cNvSpPr>
                      <a:spLocks noChangeArrowheads="1"/>
                    </p:cNvSpPr>
                    <p:nvPr/>
                  </p:nvSpPr>
                  <p:spPr bwMode="auto">
                    <a:xfrm rot="10791167">
                      <a:off x="1200"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93" name="Oval 1019"/>
                    <p:cNvSpPr>
                      <a:spLocks noChangeArrowheads="1"/>
                    </p:cNvSpPr>
                    <p:nvPr/>
                  </p:nvSpPr>
                  <p:spPr bwMode="auto">
                    <a:xfrm rot="10791167">
                      <a:off x="129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94" name="Freeform 1020"/>
                    <p:cNvSpPr>
                      <a:spLocks/>
                    </p:cNvSpPr>
                    <p:nvPr/>
                  </p:nvSpPr>
                  <p:spPr bwMode="auto">
                    <a:xfrm rot="10791167">
                      <a:off x="1311"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5" name="Freeform 1021"/>
                    <p:cNvSpPr>
                      <a:spLocks/>
                    </p:cNvSpPr>
                    <p:nvPr/>
                  </p:nvSpPr>
                  <p:spPr bwMode="auto">
                    <a:xfrm rot="10791167">
                      <a:off x="1290"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6" name="Freeform 1022"/>
                    <p:cNvSpPr>
                      <a:spLocks/>
                    </p:cNvSpPr>
                    <p:nvPr/>
                  </p:nvSpPr>
                  <p:spPr bwMode="auto">
                    <a:xfrm rot="10791167">
                      <a:off x="1246"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7" name="Freeform 1023"/>
                    <p:cNvSpPr>
                      <a:spLocks/>
                    </p:cNvSpPr>
                    <p:nvPr/>
                  </p:nvSpPr>
                  <p:spPr bwMode="auto">
                    <a:xfrm rot="10791167">
                      <a:off x="1271"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8" name="Freeform 1024"/>
                    <p:cNvSpPr>
                      <a:spLocks/>
                    </p:cNvSpPr>
                    <p:nvPr/>
                  </p:nvSpPr>
                  <p:spPr bwMode="auto">
                    <a:xfrm rot="10791167">
                      <a:off x="1222"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9" name="Freeform 1025"/>
                    <p:cNvSpPr>
                      <a:spLocks/>
                    </p:cNvSpPr>
                    <p:nvPr/>
                  </p:nvSpPr>
                  <p:spPr bwMode="auto">
                    <a:xfrm rot="10791167">
                      <a:off x="1198"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0" name="Oval 1026"/>
                    <p:cNvSpPr>
                      <a:spLocks noChangeArrowheads="1"/>
                    </p:cNvSpPr>
                    <p:nvPr/>
                  </p:nvSpPr>
                  <p:spPr bwMode="auto">
                    <a:xfrm rot="10791167">
                      <a:off x="1152"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1" name="Freeform 1027"/>
                    <p:cNvSpPr>
                      <a:spLocks/>
                    </p:cNvSpPr>
                    <p:nvPr/>
                  </p:nvSpPr>
                  <p:spPr bwMode="auto">
                    <a:xfrm rot="10791167">
                      <a:off x="115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 name="Freeform 1028"/>
                    <p:cNvSpPr>
                      <a:spLocks/>
                    </p:cNvSpPr>
                    <p:nvPr/>
                  </p:nvSpPr>
                  <p:spPr bwMode="auto">
                    <a:xfrm rot="10791167">
                      <a:off x="118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3" name="Oval 1029"/>
                    <p:cNvSpPr>
                      <a:spLocks noChangeArrowheads="1"/>
                    </p:cNvSpPr>
                    <p:nvPr/>
                  </p:nvSpPr>
                  <p:spPr bwMode="auto">
                    <a:xfrm rot="10791167">
                      <a:off x="105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4" name="Oval 1030"/>
                    <p:cNvSpPr>
                      <a:spLocks noChangeArrowheads="1"/>
                    </p:cNvSpPr>
                    <p:nvPr/>
                  </p:nvSpPr>
                  <p:spPr bwMode="auto">
                    <a:xfrm rot="10791167">
                      <a:off x="100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5" name="Oval 1031"/>
                    <p:cNvSpPr>
                      <a:spLocks noChangeArrowheads="1"/>
                    </p:cNvSpPr>
                    <p:nvPr/>
                  </p:nvSpPr>
                  <p:spPr bwMode="auto">
                    <a:xfrm rot="10791167">
                      <a:off x="110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6" name="Freeform 1032"/>
                    <p:cNvSpPr>
                      <a:spLocks/>
                    </p:cNvSpPr>
                    <p:nvPr/>
                  </p:nvSpPr>
                  <p:spPr bwMode="auto">
                    <a:xfrm rot="10791167">
                      <a:off x="1119"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7" name="Freeform 1033"/>
                    <p:cNvSpPr>
                      <a:spLocks/>
                    </p:cNvSpPr>
                    <p:nvPr/>
                  </p:nvSpPr>
                  <p:spPr bwMode="auto">
                    <a:xfrm rot="10791167">
                      <a:off x="1098"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8" name="Freeform 1034"/>
                    <p:cNvSpPr>
                      <a:spLocks/>
                    </p:cNvSpPr>
                    <p:nvPr/>
                  </p:nvSpPr>
                  <p:spPr bwMode="auto">
                    <a:xfrm rot="10791167">
                      <a:off x="1054"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9" name="Freeform 1035"/>
                    <p:cNvSpPr>
                      <a:spLocks/>
                    </p:cNvSpPr>
                    <p:nvPr/>
                  </p:nvSpPr>
                  <p:spPr bwMode="auto">
                    <a:xfrm rot="10791167">
                      <a:off x="1079"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0" name="Freeform 1036"/>
                    <p:cNvSpPr>
                      <a:spLocks/>
                    </p:cNvSpPr>
                    <p:nvPr/>
                  </p:nvSpPr>
                  <p:spPr bwMode="auto">
                    <a:xfrm rot="10791167">
                      <a:off x="1030"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 name="Freeform 1037"/>
                    <p:cNvSpPr>
                      <a:spLocks/>
                    </p:cNvSpPr>
                    <p:nvPr/>
                  </p:nvSpPr>
                  <p:spPr bwMode="auto">
                    <a:xfrm rot="10791167">
                      <a:off x="1006"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 name="Oval 1038"/>
                    <p:cNvSpPr>
                      <a:spLocks noChangeArrowheads="1"/>
                    </p:cNvSpPr>
                    <p:nvPr/>
                  </p:nvSpPr>
                  <p:spPr bwMode="auto">
                    <a:xfrm rot="10791167">
                      <a:off x="1584"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13" name="Freeform 1039"/>
                    <p:cNvSpPr>
                      <a:spLocks/>
                    </p:cNvSpPr>
                    <p:nvPr/>
                  </p:nvSpPr>
                  <p:spPr bwMode="auto">
                    <a:xfrm rot="10791167">
                      <a:off x="1606"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4" name="Freeform 1040"/>
                    <p:cNvSpPr>
                      <a:spLocks/>
                    </p:cNvSpPr>
                    <p:nvPr/>
                  </p:nvSpPr>
                  <p:spPr bwMode="auto">
                    <a:xfrm rot="10791167">
                      <a:off x="1582"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128" name="Rectangle 1041"/>
                <p:cNvSpPr>
                  <a:spLocks noChangeArrowheads="1"/>
                </p:cNvSpPr>
                <p:nvPr/>
              </p:nvSpPr>
              <p:spPr bwMode="auto">
                <a:xfrm rot="16200000">
                  <a:off x="7959725" y="1184275"/>
                  <a:ext cx="311150" cy="533400"/>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2129" name="Rectangle 1042"/>
                <p:cNvSpPr>
                  <a:spLocks noChangeArrowheads="1"/>
                </p:cNvSpPr>
                <p:nvPr/>
              </p:nvSpPr>
              <p:spPr bwMode="auto">
                <a:xfrm rot="16200000">
                  <a:off x="7110413" y="1263650"/>
                  <a:ext cx="263525" cy="407988"/>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130" name="Rectangle 1043"/>
                <p:cNvSpPr>
                  <a:spLocks noChangeArrowheads="1"/>
                </p:cNvSpPr>
                <p:nvPr/>
              </p:nvSpPr>
              <p:spPr bwMode="auto">
                <a:xfrm rot="16200000">
                  <a:off x="6538913" y="1330325"/>
                  <a:ext cx="263525" cy="274638"/>
                </a:xfrm>
                <a:prstGeom prst="rect">
                  <a:avLst/>
                </a:prstGeom>
                <a:gradFill rotWithShape="0">
                  <a:gsLst>
                    <a:gs pos="0">
                      <a:srgbClr val="000047"/>
                    </a:gs>
                    <a:gs pos="50000">
                      <a:srgbClr val="000099"/>
                    </a:gs>
                    <a:gs pos="100000">
                      <a:srgbClr val="000047"/>
                    </a:gs>
                  </a:gsLst>
                  <a:lin ang="0" scaled="1"/>
                </a:gradFill>
                <a:ln w="9525">
                  <a:solidFill>
                    <a:srgbClr val="000099"/>
                  </a:solidFill>
                  <a:miter lim="800000"/>
                  <a:headEnd/>
                  <a:tailEnd/>
                </a:ln>
              </p:spPr>
              <p:txBody>
                <a:bodyPr wrap="none" anchor="ctr"/>
                <a:lstStyle/>
                <a:p>
                  <a:endParaRPr lang="en-US"/>
                </a:p>
              </p:txBody>
            </p:sp>
            <p:sp>
              <p:nvSpPr>
                <p:cNvPr id="2131" name="Rectangle 1044"/>
                <p:cNvSpPr>
                  <a:spLocks noChangeArrowheads="1"/>
                </p:cNvSpPr>
                <p:nvPr/>
              </p:nvSpPr>
              <p:spPr bwMode="auto">
                <a:xfrm rot="16200000">
                  <a:off x="6675438" y="1339850"/>
                  <a:ext cx="263525" cy="2555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132" name="Oval 1045"/>
                <p:cNvSpPr>
                  <a:spLocks noChangeArrowheads="1"/>
                </p:cNvSpPr>
                <p:nvPr/>
              </p:nvSpPr>
              <p:spPr bwMode="auto">
                <a:xfrm rot="16200000">
                  <a:off x="5435600" y="889000"/>
                  <a:ext cx="1143000" cy="1193800"/>
                </a:xfrm>
                <a:prstGeom prst="ellipse">
                  <a:avLst/>
                </a:prstGeom>
                <a:gradFill rotWithShape="0">
                  <a:gsLst>
                    <a:gs pos="0">
                      <a:srgbClr val="3366CC"/>
                    </a:gs>
                    <a:gs pos="100000">
                      <a:srgbClr val="182F5E"/>
                    </a:gs>
                  </a:gsLst>
                  <a:path path="shape">
                    <a:fillToRect l="50000" t="50000" r="50000" b="50000"/>
                  </a:path>
                </a:gradFill>
                <a:ln w="9525">
                  <a:solidFill>
                    <a:srgbClr val="000099"/>
                  </a:solidFill>
                  <a:round/>
                  <a:headEnd/>
                  <a:tailEnd/>
                </a:ln>
              </p:spPr>
              <p:txBody>
                <a:bodyPr wrap="none" anchor="ctr"/>
                <a:lstStyle/>
                <a:p>
                  <a:endParaRPr lang="en-US"/>
                </a:p>
              </p:txBody>
            </p:sp>
            <p:sp>
              <p:nvSpPr>
                <p:cNvPr id="2133" name="Rectangle 1046"/>
                <p:cNvSpPr>
                  <a:spLocks noChangeArrowheads="1"/>
                </p:cNvSpPr>
                <p:nvPr/>
              </p:nvSpPr>
              <p:spPr bwMode="auto">
                <a:xfrm rot="16200000">
                  <a:off x="6778625" y="1339850"/>
                  <a:ext cx="263525" cy="255588"/>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134" name="Text Box 1048"/>
                <p:cNvSpPr txBox="1">
                  <a:spLocks noChangeArrowheads="1"/>
                </p:cNvSpPr>
                <p:nvPr/>
              </p:nvSpPr>
              <p:spPr bwMode="auto">
                <a:xfrm>
                  <a:off x="6768648" y="671827"/>
                  <a:ext cx="1355042" cy="5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b="1" dirty="0"/>
                    <a:t>A</a:t>
                  </a:r>
                  <a:r>
                    <a:rPr lang="el-GR" sz="2400" b="1" dirty="0"/>
                    <a:t>β</a:t>
                  </a:r>
                </a:p>
              </p:txBody>
            </p:sp>
          </p:grpSp>
          <p:grpSp>
            <p:nvGrpSpPr>
              <p:cNvPr id="5" name="Group 4"/>
              <p:cNvGrpSpPr/>
              <p:nvPr/>
            </p:nvGrpSpPr>
            <p:grpSpPr>
              <a:xfrm>
                <a:off x="8915400" y="1786291"/>
                <a:ext cx="2213070" cy="1314640"/>
                <a:chOff x="7981132" y="3251200"/>
                <a:chExt cx="2213070" cy="1314640"/>
              </a:xfrm>
            </p:grpSpPr>
            <p:sp>
              <p:nvSpPr>
                <p:cNvPr id="2125" name="Line 861"/>
                <p:cNvSpPr>
                  <a:spLocks noChangeShapeType="1"/>
                </p:cNvSpPr>
                <p:nvPr/>
              </p:nvSpPr>
              <p:spPr bwMode="auto">
                <a:xfrm flipV="1">
                  <a:off x="8441933" y="3251200"/>
                  <a:ext cx="0" cy="457200"/>
                </a:xfrm>
                <a:prstGeom prst="line">
                  <a:avLst/>
                </a:prstGeom>
                <a:noFill/>
                <a:ln w="952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0" name="Text Box 1070"/>
                <p:cNvSpPr txBox="1">
                  <a:spLocks noChangeArrowheads="1"/>
                </p:cNvSpPr>
                <p:nvPr/>
              </p:nvSpPr>
              <p:spPr bwMode="auto">
                <a:xfrm>
                  <a:off x="7981132" y="3634669"/>
                  <a:ext cx="2213070" cy="93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l-GR" sz="2400" dirty="0">
                      <a:solidFill>
                        <a:srgbClr val="0000CC"/>
                      </a:solidFill>
                    </a:rPr>
                    <a:t>γ</a:t>
                  </a:r>
                  <a:r>
                    <a:rPr lang="en-US" sz="2400" dirty="0">
                      <a:solidFill>
                        <a:srgbClr val="0000CC"/>
                      </a:solidFill>
                      <a:cs typeface="Times New Roman" pitchFamily="18" charset="0"/>
                    </a:rPr>
                    <a:t>-</a:t>
                  </a:r>
                  <a:r>
                    <a:rPr lang="en-US" sz="2400" dirty="0" err="1">
                      <a:solidFill>
                        <a:srgbClr val="0000CC"/>
                      </a:solidFill>
                    </a:rPr>
                    <a:t>secretase</a:t>
                  </a:r>
                  <a:endParaRPr lang="en-US" sz="2400" dirty="0">
                    <a:solidFill>
                      <a:srgbClr val="0000CC"/>
                    </a:solidFill>
                  </a:endParaRPr>
                </a:p>
                <a:p>
                  <a:pPr algn="ctr" eaLnBrk="1" hangingPunct="1"/>
                  <a:r>
                    <a:rPr lang="en-US" sz="2400" i="1" dirty="0">
                      <a:solidFill>
                        <a:srgbClr val="0000CC"/>
                      </a:solidFill>
                    </a:rPr>
                    <a:t>PSEN1/2</a:t>
                  </a:r>
                </a:p>
              </p:txBody>
            </p:sp>
          </p:grpSp>
        </p:grpSp>
        <p:grpSp>
          <p:nvGrpSpPr>
            <p:cNvPr id="7" name="Group 6"/>
            <p:cNvGrpSpPr/>
            <p:nvPr/>
          </p:nvGrpSpPr>
          <p:grpSpPr>
            <a:xfrm>
              <a:off x="4277742" y="3048000"/>
              <a:ext cx="2504059" cy="1143000"/>
              <a:chOff x="2906142" y="3027362"/>
              <a:chExt cx="2504059" cy="1143000"/>
            </a:xfrm>
          </p:grpSpPr>
          <p:grpSp>
            <p:nvGrpSpPr>
              <p:cNvPr id="334" name="Group 957"/>
              <p:cNvGrpSpPr>
                <a:grpSpLocks/>
              </p:cNvGrpSpPr>
              <p:nvPr/>
            </p:nvGrpSpPr>
            <p:grpSpPr bwMode="auto">
              <a:xfrm>
                <a:off x="4437063" y="3175000"/>
                <a:ext cx="973138" cy="790575"/>
                <a:chOff x="1547" y="643"/>
                <a:chExt cx="613" cy="498"/>
              </a:xfrm>
            </p:grpSpPr>
            <p:grpSp>
              <p:nvGrpSpPr>
                <p:cNvPr id="338" name="Group 868"/>
                <p:cNvGrpSpPr>
                  <a:grpSpLocks/>
                </p:cNvGrpSpPr>
                <p:nvPr/>
              </p:nvGrpSpPr>
              <p:grpSpPr bwMode="auto">
                <a:xfrm>
                  <a:off x="1645" y="643"/>
                  <a:ext cx="291" cy="498"/>
                  <a:chOff x="1145" y="149"/>
                  <a:chExt cx="353" cy="631"/>
                </a:xfrm>
              </p:grpSpPr>
              <p:sp>
                <p:nvSpPr>
                  <p:cNvPr id="341" name="Rectangle 869"/>
                  <p:cNvSpPr>
                    <a:spLocks noChangeArrowheads="1"/>
                  </p:cNvSpPr>
                  <p:nvPr/>
                </p:nvSpPr>
                <p:spPr bwMode="auto">
                  <a:xfrm rot="5400000">
                    <a:off x="1008" y="305"/>
                    <a:ext cx="624" cy="317"/>
                  </a:xfrm>
                  <a:prstGeom prst="rect">
                    <a:avLst/>
                  </a:prstGeom>
                  <a:gradFill rotWithShape="1">
                    <a:gsLst>
                      <a:gs pos="0">
                        <a:srgbClr val="FFFF99"/>
                      </a:gs>
                      <a:gs pos="50000">
                        <a:srgbClr val="FFCC00"/>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42" name="Group 870"/>
                  <p:cNvGrpSpPr>
                    <a:grpSpLocks/>
                  </p:cNvGrpSpPr>
                  <p:nvPr/>
                </p:nvGrpSpPr>
                <p:grpSpPr bwMode="auto">
                  <a:xfrm rot="5400000">
                    <a:off x="1006" y="288"/>
                    <a:ext cx="631" cy="353"/>
                    <a:chOff x="1006" y="288"/>
                    <a:chExt cx="631" cy="353"/>
                  </a:xfrm>
                </p:grpSpPr>
                <p:sp>
                  <p:nvSpPr>
                    <p:cNvPr id="344" name="Oval 871"/>
                    <p:cNvSpPr>
                      <a:spLocks noChangeArrowheads="1"/>
                    </p:cNvSpPr>
                    <p:nvPr/>
                  </p:nvSpPr>
                  <p:spPr bwMode="auto">
                    <a:xfrm>
                      <a:off x="101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45" name="Freeform 872"/>
                    <p:cNvSpPr>
                      <a:spLocks/>
                    </p:cNvSpPr>
                    <p:nvPr/>
                  </p:nvSpPr>
                  <p:spPr bwMode="auto">
                    <a:xfrm>
                      <a:off x="104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873"/>
                    <p:cNvSpPr>
                      <a:spLocks/>
                    </p:cNvSpPr>
                    <p:nvPr/>
                  </p:nvSpPr>
                  <p:spPr bwMode="auto">
                    <a:xfrm>
                      <a:off x="101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Oval 874"/>
                    <p:cNvSpPr>
                      <a:spLocks noChangeArrowheads="1"/>
                    </p:cNvSpPr>
                    <p:nvPr/>
                  </p:nvSpPr>
                  <p:spPr bwMode="auto">
                    <a:xfrm>
                      <a:off x="110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48" name="Oval 875"/>
                    <p:cNvSpPr>
                      <a:spLocks noChangeArrowheads="1"/>
                    </p:cNvSpPr>
                    <p:nvPr/>
                  </p:nvSpPr>
                  <p:spPr bwMode="auto">
                    <a:xfrm>
                      <a:off x="115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49" name="Oval 876"/>
                    <p:cNvSpPr>
                      <a:spLocks noChangeArrowheads="1"/>
                    </p:cNvSpPr>
                    <p:nvPr/>
                  </p:nvSpPr>
                  <p:spPr bwMode="auto">
                    <a:xfrm>
                      <a:off x="106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50" name="Freeform 877"/>
                    <p:cNvSpPr>
                      <a:spLocks/>
                    </p:cNvSpPr>
                    <p:nvPr/>
                  </p:nvSpPr>
                  <p:spPr bwMode="auto">
                    <a:xfrm>
                      <a:off x="1071"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878"/>
                    <p:cNvSpPr>
                      <a:spLocks/>
                    </p:cNvSpPr>
                    <p:nvPr/>
                  </p:nvSpPr>
                  <p:spPr bwMode="auto">
                    <a:xfrm>
                      <a:off x="1094"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879"/>
                    <p:cNvSpPr>
                      <a:spLocks/>
                    </p:cNvSpPr>
                    <p:nvPr/>
                  </p:nvSpPr>
                  <p:spPr bwMode="auto">
                    <a:xfrm>
                      <a:off x="1144"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880"/>
                    <p:cNvSpPr>
                      <a:spLocks/>
                    </p:cNvSpPr>
                    <p:nvPr/>
                  </p:nvSpPr>
                  <p:spPr bwMode="auto">
                    <a:xfrm>
                      <a:off x="1121"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881"/>
                    <p:cNvSpPr>
                      <a:spLocks/>
                    </p:cNvSpPr>
                    <p:nvPr/>
                  </p:nvSpPr>
                  <p:spPr bwMode="auto">
                    <a:xfrm>
                      <a:off x="1170"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882"/>
                    <p:cNvSpPr>
                      <a:spLocks/>
                    </p:cNvSpPr>
                    <p:nvPr/>
                  </p:nvSpPr>
                  <p:spPr bwMode="auto">
                    <a:xfrm>
                      <a:off x="1190"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Oval 883"/>
                    <p:cNvSpPr>
                      <a:spLocks noChangeArrowheads="1"/>
                    </p:cNvSpPr>
                    <p:nvPr/>
                  </p:nvSpPr>
                  <p:spPr bwMode="auto">
                    <a:xfrm>
                      <a:off x="120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57" name="Freeform 884"/>
                    <p:cNvSpPr>
                      <a:spLocks/>
                    </p:cNvSpPr>
                    <p:nvPr/>
                  </p:nvSpPr>
                  <p:spPr bwMode="auto">
                    <a:xfrm>
                      <a:off x="123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885"/>
                    <p:cNvSpPr>
                      <a:spLocks/>
                    </p:cNvSpPr>
                    <p:nvPr/>
                  </p:nvSpPr>
                  <p:spPr bwMode="auto">
                    <a:xfrm>
                      <a:off x="120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Oval 886"/>
                    <p:cNvSpPr>
                      <a:spLocks noChangeArrowheads="1"/>
                    </p:cNvSpPr>
                    <p:nvPr/>
                  </p:nvSpPr>
                  <p:spPr bwMode="auto">
                    <a:xfrm>
                      <a:off x="130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60" name="Oval 887"/>
                    <p:cNvSpPr>
                      <a:spLocks noChangeArrowheads="1"/>
                    </p:cNvSpPr>
                    <p:nvPr/>
                  </p:nvSpPr>
                  <p:spPr bwMode="auto">
                    <a:xfrm>
                      <a:off x="134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61" name="Oval 888"/>
                    <p:cNvSpPr>
                      <a:spLocks noChangeArrowheads="1"/>
                    </p:cNvSpPr>
                    <p:nvPr/>
                  </p:nvSpPr>
                  <p:spPr bwMode="auto">
                    <a:xfrm>
                      <a:off x="125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62" name="Freeform 889"/>
                    <p:cNvSpPr>
                      <a:spLocks/>
                    </p:cNvSpPr>
                    <p:nvPr/>
                  </p:nvSpPr>
                  <p:spPr bwMode="auto">
                    <a:xfrm>
                      <a:off x="1263"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890"/>
                    <p:cNvSpPr>
                      <a:spLocks/>
                    </p:cNvSpPr>
                    <p:nvPr/>
                  </p:nvSpPr>
                  <p:spPr bwMode="auto">
                    <a:xfrm>
                      <a:off x="1286"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891"/>
                    <p:cNvSpPr>
                      <a:spLocks/>
                    </p:cNvSpPr>
                    <p:nvPr/>
                  </p:nvSpPr>
                  <p:spPr bwMode="auto">
                    <a:xfrm>
                      <a:off x="1336"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892"/>
                    <p:cNvSpPr>
                      <a:spLocks/>
                    </p:cNvSpPr>
                    <p:nvPr/>
                  </p:nvSpPr>
                  <p:spPr bwMode="auto">
                    <a:xfrm>
                      <a:off x="1313"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893"/>
                    <p:cNvSpPr>
                      <a:spLocks/>
                    </p:cNvSpPr>
                    <p:nvPr/>
                  </p:nvSpPr>
                  <p:spPr bwMode="auto">
                    <a:xfrm>
                      <a:off x="1362"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894"/>
                    <p:cNvSpPr>
                      <a:spLocks/>
                    </p:cNvSpPr>
                    <p:nvPr/>
                  </p:nvSpPr>
                  <p:spPr bwMode="auto">
                    <a:xfrm>
                      <a:off x="1382"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Oval 895"/>
                    <p:cNvSpPr>
                      <a:spLocks noChangeArrowheads="1"/>
                    </p:cNvSpPr>
                    <p:nvPr/>
                  </p:nvSpPr>
                  <p:spPr bwMode="auto">
                    <a:xfrm>
                      <a:off x="139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69" name="Freeform 896"/>
                    <p:cNvSpPr>
                      <a:spLocks/>
                    </p:cNvSpPr>
                    <p:nvPr/>
                  </p:nvSpPr>
                  <p:spPr bwMode="auto">
                    <a:xfrm>
                      <a:off x="142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897"/>
                    <p:cNvSpPr>
                      <a:spLocks/>
                    </p:cNvSpPr>
                    <p:nvPr/>
                  </p:nvSpPr>
                  <p:spPr bwMode="auto">
                    <a:xfrm>
                      <a:off x="139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Oval 898"/>
                    <p:cNvSpPr>
                      <a:spLocks noChangeArrowheads="1"/>
                    </p:cNvSpPr>
                    <p:nvPr/>
                  </p:nvSpPr>
                  <p:spPr bwMode="auto">
                    <a:xfrm>
                      <a:off x="149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72" name="Oval 899"/>
                    <p:cNvSpPr>
                      <a:spLocks noChangeArrowheads="1"/>
                    </p:cNvSpPr>
                    <p:nvPr/>
                  </p:nvSpPr>
                  <p:spPr bwMode="auto">
                    <a:xfrm>
                      <a:off x="154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73" name="Oval 900"/>
                    <p:cNvSpPr>
                      <a:spLocks noChangeArrowheads="1"/>
                    </p:cNvSpPr>
                    <p:nvPr/>
                  </p:nvSpPr>
                  <p:spPr bwMode="auto">
                    <a:xfrm>
                      <a:off x="144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74" name="Freeform 901"/>
                    <p:cNvSpPr>
                      <a:spLocks/>
                    </p:cNvSpPr>
                    <p:nvPr/>
                  </p:nvSpPr>
                  <p:spPr bwMode="auto">
                    <a:xfrm>
                      <a:off x="1455"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902"/>
                    <p:cNvSpPr>
                      <a:spLocks/>
                    </p:cNvSpPr>
                    <p:nvPr/>
                  </p:nvSpPr>
                  <p:spPr bwMode="auto">
                    <a:xfrm>
                      <a:off x="1478"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903"/>
                    <p:cNvSpPr>
                      <a:spLocks/>
                    </p:cNvSpPr>
                    <p:nvPr/>
                  </p:nvSpPr>
                  <p:spPr bwMode="auto">
                    <a:xfrm>
                      <a:off x="1528"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904"/>
                    <p:cNvSpPr>
                      <a:spLocks/>
                    </p:cNvSpPr>
                    <p:nvPr/>
                  </p:nvSpPr>
                  <p:spPr bwMode="auto">
                    <a:xfrm>
                      <a:off x="1505"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905"/>
                    <p:cNvSpPr>
                      <a:spLocks/>
                    </p:cNvSpPr>
                    <p:nvPr/>
                  </p:nvSpPr>
                  <p:spPr bwMode="auto">
                    <a:xfrm>
                      <a:off x="1554"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906"/>
                    <p:cNvSpPr>
                      <a:spLocks/>
                    </p:cNvSpPr>
                    <p:nvPr/>
                  </p:nvSpPr>
                  <p:spPr bwMode="auto">
                    <a:xfrm>
                      <a:off x="1574"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Oval 907"/>
                    <p:cNvSpPr>
                      <a:spLocks noChangeArrowheads="1"/>
                    </p:cNvSpPr>
                    <p:nvPr/>
                  </p:nvSpPr>
                  <p:spPr bwMode="auto">
                    <a:xfrm>
                      <a:off x="158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81" name="Freeform 908"/>
                    <p:cNvSpPr>
                      <a:spLocks/>
                    </p:cNvSpPr>
                    <p:nvPr/>
                  </p:nvSpPr>
                  <p:spPr bwMode="auto">
                    <a:xfrm>
                      <a:off x="161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909"/>
                    <p:cNvSpPr>
                      <a:spLocks/>
                    </p:cNvSpPr>
                    <p:nvPr/>
                  </p:nvSpPr>
                  <p:spPr bwMode="auto">
                    <a:xfrm>
                      <a:off x="158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Oval 910"/>
                    <p:cNvSpPr>
                      <a:spLocks noChangeArrowheads="1"/>
                    </p:cNvSpPr>
                    <p:nvPr/>
                  </p:nvSpPr>
                  <p:spPr bwMode="auto">
                    <a:xfrm rot="10791167">
                      <a:off x="1536"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84" name="Freeform 911"/>
                    <p:cNvSpPr>
                      <a:spLocks/>
                    </p:cNvSpPr>
                    <p:nvPr/>
                  </p:nvSpPr>
                  <p:spPr bwMode="auto">
                    <a:xfrm rot="10791167">
                      <a:off x="154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912"/>
                    <p:cNvSpPr>
                      <a:spLocks/>
                    </p:cNvSpPr>
                    <p:nvPr/>
                  </p:nvSpPr>
                  <p:spPr bwMode="auto">
                    <a:xfrm rot="10791167">
                      <a:off x="157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Oval 913"/>
                    <p:cNvSpPr>
                      <a:spLocks noChangeArrowheads="1"/>
                    </p:cNvSpPr>
                    <p:nvPr/>
                  </p:nvSpPr>
                  <p:spPr bwMode="auto">
                    <a:xfrm rot="10791167">
                      <a:off x="1440"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87" name="Oval 914"/>
                    <p:cNvSpPr>
                      <a:spLocks noChangeArrowheads="1"/>
                    </p:cNvSpPr>
                    <p:nvPr/>
                  </p:nvSpPr>
                  <p:spPr bwMode="auto">
                    <a:xfrm rot="10791167">
                      <a:off x="1392"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88" name="Oval 915"/>
                    <p:cNvSpPr>
                      <a:spLocks noChangeArrowheads="1"/>
                    </p:cNvSpPr>
                    <p:nvPr/>
                  </p:nvSpPr>
                  <p:spPr bwMode="auto">
                    <a:xfrm rot="10791167">
                      <a:off x="1488"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89" name="Freeform 916"/>
                    <p:cNvSpPr>
                      <a:spLocks/>
                    </p:cNvSpPr>
                    <p:nvPr/>
                  </p:nvSpPr>
                  <p:spPr bwMode="auto">
                    <a:xfrm rot="10791167">
                      <a:off x="1503" y="465"/>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917"/>
                    <p:cNvSpPr>
                      <a:spLocks/>
                    </p:cNvSpPr>
                    <p:nvPr/>
                  </p:nvSpPr>
                  <p:spPr bwMode="auto">
                    <a:xfrm rot="10791167">
                      <a:off x="1482" y="465"/>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918"/>
                    <p:cNvSpPr>
                      <a:spLocks/>
                    </p:cNvSpPr>
                    <p:nvPr/>
                  </p:nvSpPr>
                  <p:spPr bwMode="auto">
                    <a:xfrm rot="10791167">
                      <a:off x="1438" y="468"/>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919"/>
                    <p:cNvSpPr>
                      <a:spLocks/>
                    </p:cNvSpPr>
                    <p:nvPr/>
                  </p:nvSpPr>
                  <p:spPr bwMode="auto">
                    <a:xfrm rot="10791167">
                      <a:off x="1463" y="46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920"/>
                    <p:cNvSpPr>
                      <a:spLocks/>
                    </p:cNvSpPr>
                    <p:nvPr/>
                  </p:nvSpPr>
                  <p:spPr bwMode="auto">
                    <a:xfrm rot="10791167">
                      <a:off x="1414"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921"/>
                    <p:cNvSpPr>
                      <a:spLocks/>
                    </p:cNvSpPr>
                    <p:nvPr/>
                  </p:nvSpPr>
                  <p:spPr bwMode="auto">
                    <a:xfrm rot="10791167">
                      <a:off x="1390"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Oval 922"/>
                    <p:cNvSpPr>
                      <a:spLocks noChangeArrowheads="1"/>
                    </p:cNvSpPr>
                    <p:nvPr/>
                  </p:nvSpPr>
                  <p:spPr bwMode="auto">
                    <a:xfrm rot="10791167">
                      <a:off x="134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96" name="Freeform 923"/>
                    <p:cNvSpPr>
                      <a:spLocks/>
                    </p:cNvSpPr>
                    <p:nvPr/>
                  </p:nvSpPr>
                  <p:spPr bwMode="auto">
                    <a:xfrm rot="10791167">
                      <a:off x="1349"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924"/>
                    <p:cNvSpPr>
                      <a:spLocks/>
                    </p:cNvSpPr>
                    <p:nvPr/>
                  </p:nvSpPr>
                  <p:spPr bwMode="auto">
                    <a:xfrm rot="10791167">
                      <a:off x="1379"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Oval 925"/>
                    <p:cNvSpPr>
                      <a:spLocks noChangeArrowheads="1"/>
                    </p:cNvSpPr>
                    <p:nvPr/>
                  </p:nvSpPr>
                  <p:spPr bwMode="auto">
                    <a:xfrm rot="10791167">
                      <a:off x="124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99" name="Oval 926"/>
                    <p:cNvSpPr>
                      <a:spLocks noChangeArrowheads="1"/>
                    </p:cNvSpPr>
                    <p:nvPr/>
                  </p:nvSpPr>
                  <p:spPr bwMode="auto">
                    <a:xfrm rot="10791167">
                      <a:off x="1200"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00" name="Oval 927"/>
                    <p:cNvSpPr>
                      <a:spLocks noChangeArrowheads="1"/>
                    </p:cNvSpPr>
                    <p:nvPr/>
                  </p:nvSpPr>
                  <p:spPr bwMode="auto">
                    <a:xfrm rot="10791167">
                      <a:off x="129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01" name="Freeform 928"/>
                    <p:cNvSpPr>
                      <a:spLocks/>
                    </p:cNvSpPr>
                    <p:nvPr/>
                  </p:nvSpPr>
                  <p:spPr bwMode="auto">
                    <a:xfrm rot="10791167">
                      <a:off x="1311"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929"/>
                    <p:cNvSpPr>
                      <a:spLocks/>
                    </p:cNvSpPr>
                    <p:nvPr/>
                  </p:nvSpPr>
                  <p:spPr bwMode="auto">
                    <a:xfrm rot="10791167">
                      <a:off x="1290"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930"/>
                    <p:cNvSpPr>
                      <a:spLocks/>
                    </p:cNvSpPr>
                    <p:nvPr/>
                  </p:nvSpPr>
                  <p:spPr bwMode="auto">
                    <a:xfrm rot="10791167">
                      <a:off x="1246"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931"/>
                    <p:cNvSpPr>
                      <a:spLocks/>
                    </p:cNvSpPr>
                    <p:nvPr/>
                  </p:nvSpPr>
                  <p:spPr bwMode="auto">
                    <a:xfrm rot="10791167">
                      <a:off x="1271"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932"/>
                    <p:cNvSpPr>
                      <a:spLocks/>
                    </p:cNvSpPr>
                    <p:nvPr/>
                  </p:nvSpPr>
                  <p:spPr bwMode="auto">
                    <a:xfrm rot="10791167">
                      <a:off x="1222"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933"/>
                    <p:cNvSpPr>
                      <a:spLocks/>
                    </p:cNvSpPr>
                    <p:nvPr/>
                  </p:nvSpPr>
                  <p:spPr bwMode="auto">
                    <a:xfrm rot="10791167">
                      <a:off x="1198"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Oval 934"/>
                    <p:cNvSpPr>
                      <a:spLocks noChangeArrowheads="1"/>
                    </p:cNvSpPr>
                    <p:nvPr/>
                  </p:nvSpPr>
                  <p:spPr bwMode="auto">
                    <a:xfrm rot="10791167">
                      <a:off x="1152"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08" name="Freeform 935"/>
                    <p:cNvSpPr>
                      <a:spLocks/>
                    </p:cNvSpPr>
                    <p:nvPr/>
                  </p:nvSpPr>
                  <p:spPr bwMode="auto">
                    <a:xfrm rot="10791167">
                      <a:off x="115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936"/>
                    <p:cNvSpPr>
                      <a:spLocks/>
                    </p:cNvSpPr>
                    <p:nvPr/>
                  </p:nvSpPr>
                  <p:spPr bwMode="auto">
                    <a:xfrm rot="10791167">
                      <a:off x="118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Oval 937"/>
                    <p:cNvSpPr>
                      <a:spLocks noChangeArrowheads="1"/>
                    </p:cNvSpPr>
                    <p:nvPr/>
                  </p:nvSpPr>
                  <p:spPr bwMode="auto">
                    <a:xfrm rot="10791167">
                      <a:off x="105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11" name="Oval 938"/>
                    <p:cNvSpPr>
                      <a:spLocks noChangeArrowheads="1"/>
                    </p:cNvSpPr>
                    <p:nvPr/>
                  </p:nvSpPr>
                  <p:spPr bwMode="auto">
                    <a:xfrm rot="10791167">
                      <a:off x="100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12" name="Oval 939"/>
                    <p:cNvSpPr>
                      <a:spLocks noChangeArrowheads="1"/>
                    </p:cNvSpPr>
                    <p:nvPr/>
                  </p:nvSpPr>
                  <p:spPr bwMode="auto">
                    <a:xfrm rot="10791167">
                      <a:off x="110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13" name="Freeform 940"/>
                    <p:cNvSpPr>
                      <a:spLocks/>
                    </p:cNvSpPr>
                    <p:nvPr/>
                  </p:nvSpPr>
                  <p:spPr bwMode="auto">
                    <a:xfrm rot="10791167">
                      <a:off x="1119"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941"/>
                    <p:cNvSpPr>
                      <a:spLocks/>
                    </p:cNvSpPr>
                    <p:nvPr/>
                  </p:nvSpPr>
                  <p:spPr bwMode="auto">
                    <a:xfrm rot="10791167">
                      <a:off x="1098"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942"/>
                    <p:cNvSpPr>
                      <a:spLocks/>
                    </p:cNvSpPr>
                    <p:nvPr/>
                  </p:nvSpPr>
                  <p:spPr bwMode="auto">
                    <a:xfrm rot="10791167">
                      <a:off x="1054"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943"/>
                    <p:cNvSpPr>
                      <a:spLocks/>
                    </p:cNvSpPr>
                    <p:nvPr/>
                  </p:nvSpPr>
                  <p:spPr bwMode="auto">
                    <a:xfrm rot="10791167">
                      <a:off x="1079"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944"/>
                    <p:cNvSpPr>
                      <a:spLocks/>
                    </p:cNvSpPr>
                    <p:nvPr/>
                  </p:nvSpPr>
                  <p:spPr bwMode="auto">
                    <a:xfrm rot="10791167">
                      <a:off x="1030"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945"/>
                    <p:cNvSpPr>
                      <a:spLocks/>
                    </p:cNvSpPr>
                    <p:nvPr/>
                  </p:nvSpPr>
                  <p:spPr bwMode="auto">
                    <a:xfrm rot="10791167">
                      <a:off x="1006"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Oval 946"/>
                    <p:cNvSpPr>
                      <a:spLocks noChangeArrowheads="1"/>
                    </p:cNvSpPr>
                    <p:nvPr/>
                  </p:nvSpPr>
                  <p:spPr bwMode="auto">
                    <a:xfrm rot="10791167">
                      <a:off x="1584"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20" name="Freeform 947"/>
                    <p:cNvSpPr>
                      <a:spLocks/>
                    </p:cNvSpPr>
                    <p:nvPr/>
                  </p:nvSpPr>
                  <p:spPr bwMode="auto">
                    <a:xfrm rot="10791167">
                      <a:off x="1606"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948"/>
                    <p:cNvSpPr>
                      <a:spLocks/>
                    </p:cNvSpPr>
                    <p:nvPr/>
                  </p:nvSpPr>
                  <p:spPr bwMode="auto">
                    <a:xfrm rot="10791167">
                      <a:off x="1582"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39" name="Rectangle 950"/>
                <p:cNvSpPr>
                  <a:spLocks noChangeArrowheads="1"/>
                </p:cNvSpPr>
                <p:nvPr/>
              </p:nvSpPr>
              <p:spPr bwMode="auto">
                <a:xfrm rot="-5400000">
                  <a:off x="1817" y="639"/>
                  <a:ext cx="166" cy="521"/>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340" name="Rectangle 952"/>
                <p:cNvSpPr>
                  <a:spLocks noChangeArrowheads="1"/>
                </p:cNvSpPr>
                <p:nvPr/>
              </p:nvSpPr>
              <p:spPr bwMode="auto">
                <a:xfrm rot="-5400000">
                  <a:off x="1593" y="771"/>
                  <a:ext cx="166" cy="257"/>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grpSp>
          <p:sp>
            <p:nvSpPr>
              <p:cNvPr id="335" name="Rectangle 954"/>
              <p:cNvSpPr>
                <a:spLocks noChangeArrowheads="1"/>
              </p:cNvSpPr>
              <p:nvPr/>
            </p:nvSpPr>
            <p:spPr bwMode="auto">
              <a:xfrm rot="16200000">
                <a:off x="4034855" y="3443287"/>
                <a:ext cx="263525" cy="274638"/>
              </a:xfrm>
              <a:prstGeom prst="rect">
                <a:avLst/>
              </a:prstGeom>
              <a:gradFill rotWithShape="0">
                <a:gsLst>
                  <a:gs pos="0">
                    <a:srgbClr val="000047"/>
                  </a:gs>
                  <a:gs pos="50000">
                    <a:srgbClr val="000099"/>
                  </a:gs>
                  <a:gs pos="100000">
                    <a:srgbClr val="000047"/>
                  </a:gs>
                </a:gsLst>
                <a:lin ang="0" scaled="1"/>
              </a:gradFill>
              <a:ln w="9525">
                <a:solidFill>
                  <a:srgbClr val="000099"/>
                </a:solidFill>
                <a:miter lim="800000"/>
                <a:headEnd/>
                <a:tailEnd/>
              </a:ln>
            </p:spPr>
            <p:txBody>
              <a:bodyPr wrap="none" anchor="ctr"/>
              <a:lstStyle/>
              <a:p>
                <a:endParaRPr lang="en-US"/>
              </a:p>
            </p:txBody>
          </p:sp>
          <p:sp>
            <p:nvSpPr>
              <p:cNvPr id="336" name="Rectangle 955"/>
              <p:cNvSpPr>
                <a:spLocks noChangeArrowheads="1"/>
              </p:cNvSpPr>
              <p:nvPr/>
            </p:nvSpPr>
            <p:spPr bwMode="auto">
              <a:xfrm rot="16200000">
                <a:off x="4171380" y="3452812"/>
                <a:ext cx="263525" cy="255588"/>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337" name="Oval 956"/>
              <p:cNvSpPr>
                <a:spLocks noChangeArrowheads="1"/>
              </p:cNvSpPr>
              <p:nvPr/>
            </p:nvSpPr>
            <p:spPr bwMode="auto">
              <a:xfrm rot="16200000">
                <a:off x="2931542" y="3001962"/>
                <a:ext cx="1143000" cy="1193800"/>
              </a:xfrm>
              <a:prstGeom prst="ellipse">
                <a:avLst/>
              </a:prstGeom>
              <a:gradFill rotWithShape="0">
                <a:gsLst>
                  <a:gs pos="0">
                    <a:srgbClr val="3366CC"/>
                  </a:gs>
                  <a:gs pos="100000">
                    <a:srgbClr val="182F5E"/>
                  </a:gs>
                </a:gsLst>
                <a:path path="shape">
                  <a:fillToRect l="50000" t="50000" r="50000" b="50000"/>
                </a:path>
              </a:gradFill>
              <a:ln w="9525">
                <a:solidFill>
                  <a:srgbClr val="000099"/>
                </a:solidFill>
                <a:round/>
                <a:headEnd/>
                <a:tailEnd/>
              </a:ln>
            </p:spPr>
            <p:txBody>
              <a:bodyPr wrap="none" anchor="ctr"/>
              <a:lstStyle/>
              <a:p>
                <a:endParaRPr lang="en-US"/>
              </a:p>
            </p:txBody>
          </p:sp>
        </p:grpSp>
        <p:sp>
          <p:nvSpPr>
            <p:cNvPr id="4" name="TextBox 3"/>
            <p:cNvSpPr txBox="1"/>
            <p:nvPr/>
          </p:nvSpPr>
          <p:spPr>
            <a:xfrm>
              <a:off x="2354274" y="2649848"/>
              <a:ext cx="1230836" cy="446461"/>
            </a:xfrm>
            <a:prstGeom prst="rect">
              <a:avLst/>
            </a:prstGeom>
            <a:noFill/>
          </p:spPr>
          <p:txBody>
            <a:bodyPr wrap="none" rtlCol="0">
              <a:spAutoFit/>
            </a:bodyPr>
            <a:lstStyle/>
            <a:p>
              <a:pPr>
                <a:spcBef>
                  <a:spcPct val="50000"/>
                </a:spcBef>
              </a:pPr>
              <a:r>
                <a:rPr lang="en-US" sz="2000" i="1" dirty="0"/>
                <a:t>ADAM10</a:t>
              </a:r>
            </a:p>
          </p:txBody>
        </p:sp>
        <p:cxnSp>
          <p:nvCxnSpPr>
            <p:cNvPr id="10" name="Straight Arrow Connector 9"/>
            <p:cNvCxnSpPr/>
            <p:nvPr/>
          </p:nvCxnSpPr>
          <p:spPr>
            <a:xfrm flipV="1">
              <a:off x="6477000" y="2409031"/>
              <a:ext cx="504372" cy="464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rot="16200000" flipV="1">
              <a:off x="4094638" y="2400369"/>
              <a:ext cx="504372" cy="464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94" name="Group 868"/>
            <p:cNvGrpSpPr>
              <a:grpSpLocks/>
            </p:cNvGrpSpPr>
            <p:nvPr/>
          </p:nvGrpSpPr>
          <p:grpSpPr bwMode="auto">
            <a:xfrm>
              <a:off x="8166380" y="5182720"/>
              <a:ext cx="461963" cy="790575"/>
              <a:chOff x="1145" y="149"/>
              <a:chExt cx="353" cy="631"/>
            </a:xfrm>
          </p:grpSpPr>
          <p:sp>
            <p:nvSpPr>
              <p:cNvPr id="297" name="Rectangle 869"/>
              <p:cNvSpPr>
                <a:spLocks noChangeArrowheads="1"/>
              </p:cNvSpPr>
              <p:nvPr/>
            </p:nvSpPr>
            <p:spPr bwMode="auto">
              <a:xfrm rot="5400000">
                <a:off x="1008" y="305"/>
                <a:ext cx="624" cy="317"/>
              </a:xfrm>
              <a:prstGeom prst="rect">
                <a:avLst/>
              </a:prstGeom>
              <a:gradFill rotWithShape="1">
                <a:gsLst>
                  <a:gs pos="0">
                    <a:srgbClr val="FFFF99"/>
                  </a:gs>
                  <a:gs pos="50000">
                    <a:srgbClr val="FFCC00"/>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98" name="Group 870"/>
              <p:cNvGrpSpPr>
                <a:grpSpLocks/>
              </p:cNvGrpSpPr>
              <p:nvPr/>
            </p:nvGrpSpPr>
            <p:grpSpPr bwMode="auto">
              <a:xfrm rot="5400000">
                <a:off x="1006" y="288"/>
                <a:ext cx="631" cy="353"/>
                <a:chOff x="1006" y="288"/>
                <a:chExt cx="631" cy="353"/>
              </a:xfrm>
            </p:grpSpPr>
            <p:sp>
              <p:nvSpPr>
                <p:cNvPr id="299" name="Oval 871"/>
                <p:cNvSpPr>
                  <a:spLocks noChangeArrowheads="1"/>
                </p:cNvSpPr>
                <p:nvPr/>
              </p:nvSpPr>
              <p:spPr bwMode="auto">
                <a:xfrm>
                  <a:off x="101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00" name="Freeform 872"/>
                <p:cNvSpPr>
                  <a:spLocks/>
                </p:cNvSpPr>
                <p:nvPr/>
              </p:nvSpPr>
              <p:spPr bwMode="auto">
                <a:xfrm>
                  <a:off x="104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873"/>
                <p:cNvSpPr>
                  <a:spLocks/>
                </p:cNvSpPr>
                <p:nvPr/>
              </p:nvSpPr>
              <p:spPr bwMode="auto">
                <a:xfrm>
                  <a:off x="101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Oval 874"/>
                <p:cNvSpPr>
                  <a:spLocks noChangeArrowheads="1"/>
                </p:cNvSpPr>
                <p:nvPr/>
              </p:nvSpPr>
              <p:spPr bwMode="auto">
                <a:xfrm>
                  <a:off x="110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04" name="Oval 875"/>
                <p:cNvSpPr>
                  <a:spLocks noChangeArrowheads="1"/>
                </p:cNvSpPr>
                <p:nvPr/>
              </p:nvSpPr>
              <p:spPr bwMode="auto">
                <a:xfrm>
                  <a:off x="115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05" name="Oval 876"/>
                <p:cNvSpPr>
                  <a:spLocks noChangeArrowheads="1"/>
                </p:cNvSpPr>
                <p:nvPr/>
              </p:nvSpPr>
              <p:spPr bwMode="auto">
                <a:xfrm>
                  <a:off x="106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06" name="Freeform 877"/>
                <p:cNvSpPr>
                  <a:spLocks/>
                </p:cNvSpPr>
                <p:nvPr/>
              </p:nvSpPr>
              <p:spPr bwMode="auto">
                <a:xfrm>
                  <a:off x="1071"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878"/>
                <p:cNvSpPr>
                  <a:spLocks/>
                </p:cNvSpPr>
                <p:nvPr/>
              </p:nvSpPr>
              <p:spPr bwMode="auto">
                <a:xfrm>
                  <a:off x="1094"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879"/>
                <p:cNvSpPr>
                  <a:spLocks/>
                </p:cNvSpPr>
                <p:nvPr/>
              </p:nvSpPr>
              <p:spPr bwMode="auto">
                <a:xfrm>
                  <a:off x="1144"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880"/>
                <p:cNvSpPr>
                  <a:spLocks/>
                </p:cNvSpPr>
                <p:nvPr/>
              </p:nvSpPr>
              <p:spPr bwMode="auto">
                <a:xfrm>
                  <a:off x="1121"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881"/>
                <p:cNvSpPr>
                  <a:spLocks/>
                </p:cNvSpPr>
                <p:nvPr/>
              </p:nvSpPr>
              <p:spPr bwMode="auto">
                <a:xfrm>
                  <a:off x="1170"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882"/>
                <p:cNvSpPr>
                  <a:spLocks/>
                </p:cNvSpPr>
                <p:nvPr/>
              </p:nvSpPr>
              <p:spPr bwMode="auto">
                <a:xfrm>
                  <a:off x="1190"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Oval 883"/>
                <p:cNvSpPr>
                  <a:spLocks noChangeArrowheads="1"/>
                </p:cNvSpPr>
                <p:nvPr/>
              </p:nvSpPr>
              <p:spPr bwMode="auto">
                <a:xfrm>
                  <a:off x="120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0" name="Freeform 884"/>
                <p:cNvSpPr>
                  <a:spLocks/>
                </p:cNvSpPr>
                <p:nvPr/>
              </p:nvSpPr>
              <p:spPr bwMode="auto">
                <a:xfrm>
                  <a:off x="123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885"/>
                <p:cNvSpPr>
                  <a:spLocks/>
                </p:cNvSpPr>
                <p:nvPr/>
              </p:nvSpPr>
              <p:spPr bwMode="auto">
                <a:xfrm>
                  <a:off x="120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Oval 886"/>
                <p:cNvSpPr>
                  <a:spLocks noChangeArrowheads="1"/>
                </p:cNvSpPr>
                <p:nvPr/>
              </p:nvSpPr>
              <p:spPr bwMode="auto">
                <a:xfrm>
                  <a:off x="130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3" name="Oval 887"/>
                <p:cNvSpPr>
                  <a:spLocks noChangeArrowheads="1"/>
                </p:cNvSpPr>
                <p:nvPr/>
              </p:nvSpPr>
              <p:spPr bwMode="auto">
                <a:xfrm>
                  <a:off x="134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4" name="Oval 888"/>
                <p:cNvSpPr>
                  <a:spLocks noChangeArrowheads="1"/>
                </p:cNvSpPr>
                <p:nvPr/>
              </p:nvSpPr>
              <p:spPr bwMode="auto">
                <a:xfrm>
                  <a:off x="125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5" name="Freeform 889"/>
                <p:cNvSpPr>
                  <a:spLocks/>
                </p:cNvSpPr>
                <p:nvPr/>
              </p:nvSpPr>
              <p:spPr bwMode="auto">
                <a:xfrm>
                  <a:off x="1263"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890"/>
                <p:cNvSpPr>
                  <a:spLocks/>
                </p:cNvSpPr>
                <p:nvPr/>
              </p:nvSpPr>
              <p:spPr bwMode="auto">
                <a:xfrm>
                  <a:off x="1286"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891"/>
                <p:cNvSpPr>
                  <a:spLocks/>
                </p:cNvSpPr>
                <p:nvPr/>
              </p:nvSpPr>
              <p:spPr bwMode="auto">
                <a:xfrm>
                  <a:off x="1336"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892"/>
                <p:cNvSpPr>
                  <a:spLocks/>
                </p:cNvSpPr>
                <p:nvPr/>
              </p:nvSpPr>
              <p:spPr bwMode="auto">
                <a:xfrm>
                  <a:off x="1313"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893"/>
                <p:cNvSpPr>
                  <a:spLocks/>
                </p:cNvSpPr>
                <p:nvPr/>
              </p:nvSpPr>
              <p:spPr bwMode="auto">
                <a:xfrm>
                  <a:off x="1362"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894"/>
                <p:cNvSpPr>
                  <a:spLocks/>
                </p:cNvSpPr>
                <p:nvPr/>
              </p:nvSpPr>
              <p:spPr bwMode="auto">
                <a:xfrm>
                  <a:off x="1382"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Oval 895"/>
                <p:cNvSpPr>
                  <a:spLocks noChangeArrowheads="1"/>
                </p:cNvSpPr>
                <p:nvPr/>
              </p:nvSpPr>
              <p:spPr bwMode="auto">
                <a:xfrm>
                  <a:off x="139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32" name="Freeform 896"/>
                <p:cNvSpPr>
                  <a:spLocks/>
                </p:cNvSpPr>
                <p:nvPr/>
              </p:nvSpPr>
              <p:spPr bwMode="auto">
                <a:xfrm>
                  <a:off x="142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897"/>
                <p:cNvSpPr>
                  <a:spLocks/>
                </p:cNvSpPr>
                <p:nvPr/>
              </p:nvSpPr>
              <p:spPr bwMode="auto">
                <a:xfrm>
                  <a:off x="139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Oval 898"/>
                <p:cNvSpPr>
                  <a:spLocks noChangeArrowheads="1"/>
                </p:cNvSpPr>
                <p:nvPr/>
              </p:nvSpPr>
              <p:spPr bwMode="auto">
                <a:xfrm>
                  <a:off x="149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24" name="Oval 899"/>
                <p:cNvSpPr>
                  <a:spLocks noChangeArrowheads="1"/>
                </p:cNvSpPr>
                <p:nvPr/>
              </p:nvSpPr>
              <p:spPr bwMode="auto">
                <a:xfrm>
                  <a:off x="154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25" name="Oval 900"/>
                <p:cNvSpPr>
                  <a:spLocks noChangeArrowheads="1"/>
                </p:cNvSpPr>
                <p:nvPr/>
              </p:nvSpPr>
              <p:spPr bwMode="auto">
                <a:xfrm>
                  <a:off x="144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26" name="Freeform 901"/>
                <p:cNvSpPr>
                  <a:spLocks/>
                </p:cNvSpPr>
                <p:nvPr/>
              </p:nvSpPr>
              <p:spPr bwMode="auto">
                <a:xfrm>
                  <a:off x="1455"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902"/>
                <p:cNvSpPr>
                  <a:spLocks/>
                </p:cNvSpPr>
                <p:nvPr/>
              </p:nvSpPr>
              <p:spPr bwMode="auto">
                <a:xfrm>
                  <a:off x="1478"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903"/>
                <p:cNvSpPr>
                  <a:spLocks/>
                </p:cNvSpPr>
                <p:nvPr/>
              </p:nvSpPr>
              <p:spPr bwMode="auto">
                <a:xfrm>
                  <a:off x="1528"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904"/>
                <p:cNvSpPr>
                  <a:spLocks/>
                </p:cNvSpPr>
                <p:nvPr/>
              </p:nvSpPr>
              <p:spPr bwMode="auto">
                <a:xfrm>
                  <a:off x="1505"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905"/>
                <p:cNvSpPr>
                  <a:spLocks/>
                </p:cNvSpPr>
                <p:nvPr/>
              </p:nvSpPr>
              <p:spPr bwMode="auto">
                <a:xfrm>
                  <a:off x="1554"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906"/>
                <p:cNvSpPr>
                  <a:spLocks/>
                </p:cNvSpPr>
                <p:nvPr/>
              </p:nvSpPr>
              <p:spPr bwMode="auto">
                <a:xfrm>
                  <a:off x="1574"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Oval 907"/>
                <p:cNvSpPr>
                  <a:spLocks noChangeArrowheads="1"/>
                </p:cNvSpPr>
                <p:nvPr/>
              </p:nvSpPr>
              <p:spPr bwMode="auto">
                <a:xfrm>
                  <a:off x="158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33" name="Freeform 908"/>
                <p:cNvSpPr>
                  <a:spLocks/>
                </p:cNvSpPr>
                <p:nvPr/>
              </p:nvSpPr>
              <p:spPr bwMode="auto">
                <a:xfrm>
                  <a:off x="161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909"/>
                <p:cNvSpPr>
                  <a:spLocks/>
                </p:cNvSpPr>
                <p:nvPr/>
              </p:nvSpPr>
              <p:spPr bwMode="auto">
                <a:xfrm>
                  <a:off x="158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Oval 910"/>
                <p:cNvSpPr>
                  <a:spLocks noChangeArrowheads="1"/>
                </p:cNvSpPr>
                <p:nvPr/>
              </p:nvSpPr>
              <p:spPr bwMode="auto">
                <a:xfrm rot="10791167">
                  <a:off x="1536"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36" name="Freeform 911"/>
                <p:cNvSpPr>
                  <a:spLocks/>
                </p:cNvSpPr>
                <p:nvPr/>
              </p:nvSpPr>
              <p:spPr bwMode="auto">
                <a:xfrm rot="10791167">
                  <a:off x="154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912"/>
                <p:cNvSpPr>
                  <a:spLocks/>
                </p:cNvSpPr>
                <p:nvPr/>
              </p:nvSpPr>
              <p:spPr bwMode="auto">
                <a:xfrm rot="10791167">
                  <a:off x="157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Oval 913"/>
                <p:cNvSpPr>
                  <a:spLocks noChangeArrowheads="1"/>
                </p:cNvSpPr>
                <p:nvPr/>
              </p:nvSpPr>
              <p:spPr bwMode="auto">
                <a:xfrm rot="10791167">
                  <a:off x="1440"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39" name="Oval 914"/>
                <p:cNvSpPr>
                  <a:spLocks noChangeArrowheads="1"/>
                </p:cNvSpPr>
                <p:nvPr/>
              </p:nvSpPr>
              <p:spPr bwMode="auto">
                <a:xfrm rot="10791167">
                  <a:off x="1392"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40" name="Oval 915"/>
                <p:cNvSpPr>
                  <a:spLocks noChangeArrowheads="1"/>
                </p:cNvSpPr>
                <p:nvPr/>
              </p:nvSpPr>
              <p:spPr bwMode="auto">
                <a:xfrm rot="10791167">
                  <a:off x="1488"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41" name="Freeform 916"/>
                <p:cNvSpPr>
                  <a:spLocks/>
                </p:cNvSpPr>
                <p:nvPr/>
              </p:nvSpPr>
              <p:spPr bwMode="auto">
                <a:xfrm rot="10791167">
                  <a:off x="1503" y="465"/>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917"/>
                <p:cNvSpPr>
                  <a:spLocks/>
                </p:cNvSpPr>
                <p:nvPr/>
              </p:nvSpPr>
              <p:spPr bwMode="auto">
                <a:xfrm rot="10791167">
                  <a:off x="1482" y="465"/>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 name="Freeform 918"/>
                <p:cNvSpPr>
                  <a:spLocks/>
                </p:cNvSpPr>
                <p:nvPr/>
              </p:nvSpPr>
              <p:spPr bwMode="auto">
                <a:xfrm rot="10791167">
                  <a:off x="1438" y="468"/>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919"/>
                <p:cNvSpPr>
                  <a:spLocks/>
                </p:cNvSpPr>
                <p:nvPr/>
              </p:nvSpPr>
              <p:spPr bwMode="auto">
                <a:xfrm rot="10791167">
                  <a:off x="1463" y="46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920"/>
                <p:cNvSpPr>
                  <a:spLocks/>
                </p:cNvSpPr>
                <p:nvPr/>
              </p:nvSpPr>
              <p:spPr bwMode="auto">
                <a:xfrm rot="10791167">
                  <a:off x="1414"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921"/>
                <p:cNvSpPr>
                  <a:spLocks/>
                </p:cNvSpPr>
                <p:nvPr/>
              </p:nvSpPr>
              <p:spPr bwMode="auto">
                <a:xfrm rot="10791167">
                  <a:off x="1390"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Oval 922"/>
                <p:cNvSpPr>
                  <a:spLocks noChangeArrowheads="1"/>
                </p:cNvSpPr>
                <p:nvPr/>
              </p:nvSpPr>
              <p:spPr bwMode="auto">
                <a:xfrm rot="10791167">
                  <a:off x="134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48" name="Freeform 923"/>
                <p:cNvSpPr>
                  <a:spLocks/>
                </p:cNvSpPr>
                <p:nvPr/>
              </p:nvSpPr>
              <p:spPr bwMode="auto">
                <a:xfrm rot="10791167">
                  <a:off x="1349"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924"/>
                <p:cNvSpPr>
                  <a:spLocks/>
                </p:cNvSpPr>
                <p:nvPr/>
              </p:nvSpPr>
              <p:spPr bwMode="auto">
                <a:xfrm rot="10791167">
                  <a:off x="1379"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Oval 925"/>
                <p:cNvSpPr>
                  <a:spLocks noChangeArrowheads="1"/>
                </p:cNvSpPr>
                <p:nvPr/>
              </p:nvSpPr>
              <p:spPr bwMode="auto">
                <a:xfrm rot="10791167">
                  <a:off x="124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51" name="Oval 926"/>
                <p:cNvSpPr>
                  <a:spLocks noChangeArrowheads="1"/>
                </p:cNvSpPr>
                <p:nvPr/>
              </p:nvSpPr>
              <p:spPr bwMode="auto">
                <a:xfrm rot="10791167">
                  <a:off x="1200"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52" name="Oval 927"/>
                <p:cNvSpPr>
                  <a:spLocks noChangeArrowheads="1"/>
                </p:cNvSpPr>
                <p:nvPr/>
              </p:nvSpPr>
              <p:spPr bwMode="auto">
                <a:xfrm rot="10791167">
                  <a:off x="129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53" name="Freeform 928"/>
                <p:cNvSpPr>
                  <a:spLocks/>
                </p:cNvSpPr>
                <p:nvPr/>
              </p:nvSpPr>
              <p:spPr bwMode="auto">
                <a:xfrm rot="10791167">
                  <a:off x="1311"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929"/>
                <p:cNvSpPr>
                  <a:spLocks/>
                </p:cNvSpPr>
                <p:nvPr/>
              </p:nvSpPr>
              <p:spPr bwMode="auto">
                <a:xfrm rot="10791167">
                  <a:off x="1290"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930"/>
                <p:cNvSpPr>
                  <a:spLocks/>
                </p:cNvSpPr>
                <p:nvPr/>
              </p:nvSpPr>
              <p:spPr bwMode="auto">
                <a:xfrm rot="10791167">
                  <a:off x="1246"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931"/>
                <p:cNvSpPr>
                  <a:spLocks/>
                </p:cNvSpPr>
                <p:nvPr/>
              </p:nvSpPr>
              <p:spPr bwMode="auto">
                <a:xfrm rot="10791167">
                  <a:off x="1271"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932"/>
                <p:cNvSpPr>
                  <a:spLocks/>
                </p:cNvSpPr>
                <p:nvPr/>
              </p:nvSpPr>
              <p:spPr bwMode="auto">
                <a:xfrm rot="10791167">
                  <a:off x="1222"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933"/>
                <p:cNvSpPr>
                  <a:spLocks/>
                </p:cNvSpPr>
                <p:nvPr/>
              </p:nvSpPr>
              <p:spPr bwMode="auto">
                <a:xfrm rot="10791167">
                  <a:off x="1198"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Oval 934"/>
                <p:cNvSpPr>
                  <a:spLocks noChangeArrowheads="1"/>
                </p:cNvSpPr>
                <p:nvPr/>
              </p:nvSpPr>
              <p:spPr bwMode="auto">
                <a:xfrm rot="10791167">
                  <a:off x="1152"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60" name="Freeform 935"/>
                <p:cNvSpPr>
                  <a:spLocks/>
                </p:cNvSpPr>
                <p:nvPr/>
              </p:nvSpPr>
              <p:spPr bwMode="auto">
                <a:xfrm rot="10791167">
                  <a:off x="115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936"/>
                <p:cNvSpPr>
                  <a:spLocks/>
                </p:cNvSpPr>
                <p:nvPr/>
              </p:nvSpPr>
              <p:spPr bwMode="auto">
                <a:xfrm rot="10791167">
                  <a:off x="118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Oval 937"/>
                <p:cNvSpPr>
                  <a:spLocks noChangeArrowheads="1"/>
                </p:cNvSpPr>
                <p:nvPr/>
              </p:nvSpPr>
              <p:spPr bwMode="auto">
                <a:xfrm rot="10791167">
                  <a:off x="105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63" name="Oval 938"/>
                <p:cNvSpPr>
                  <a:spLocks noChangeArrowheads="1"/>
                </p:cNvSpPr>
                <p:nvPr/>
              </p:nvSpPr>
              <p:spPr bwMode="auto">
                <a:xfrm rot="10791167">
                  <a:off x="100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64" name="Oval 939"/>
                <p:cNvSpPr>
                  <a:spLocks noChangeArrowheads="1"/>
                </p:cNvSpPr>
                <p:nvPr/>
              </p:nvSpPr>
              <p:spPr bwMode="auto">
                <a:xfrm rot="10791167">
                  <a:off x="110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65" name="Freeform 940"/>
                <p:cNvSpPr>
                  <a:spLocks/>
                </p:cNvSpPr>
                <p:nvPr/>
              </p:nvSpPr>
              <p:spPr bwMode="auto">
                <a:xfrm rot="10791167">
                  <a:off x="1119"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941"/>
                <p:cNvSpPr>
                  <a:spLocks/>
                </p:cNvSpPr>
                <p:nvPr/>
              </p:nvSpPr>
              <p:spPr bwMode="auto">
                <a:xfrm rot="10791167">
                  <a:off x="1098"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942"/>
                <p:cNvSpPr>
                  <a:spLocks/>
                </p:cNvSpPr>
                <p:nvPr/>
              </p:nvSpPr>
              <p:spPr bwMode="auto">
                <a:xfrm rot="10791167">
                  <a:off x="1054"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943"/>
                <p:cNvSpPr>
                  <a:spLocks/>
                </p:cNvSpPr>
                <p:nvPr/>
              </p:nvSpPr>
              <p:spPr bwMode="auto">
                <a:xfrm rot="10791167">
                  <a:off x="1079"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944"/>
                <p:cNvSpPr>
                  <a:spLocks/>
                </p:cNvSpPr>
                <p:nvPr/>
              </p:nvSpPr>
              <p:spPr bwMode="auto">
                <a:xfrm rot="10791167">
                  <a:off x="1030"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945"/>
                <p:cNvSpPr>
                  <a:spLocks/>
                </p:cNvSpPr>
                <p:nvPr/>
              </p:nvSpPr>
              <p:spPr bwMode="auto">
                <a:xfrm rot="10791167">
                  <a:off x="1006"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Oval 946"/>
                <p:cNvSpPr>
                  <a:spLocks noChangeArrowheads="1"/>
                </p:cNvSpPr>
                <p:nvPr/>
              </p:nvSpPr>
              <p:spPr bwMode="auto">
                <a:xfrm rot="10791167">
                  <a:off x="1584"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72" name="Freeform 947"/>
                <p:cNvSpPr>
                  <a:spLocks/>
                </p:cNvSpPr>
                <p:nvPr/>
              </p:nvSpPr>
              <p:spPr bwMode="auto">
                <a:xfrm rot="10791167">
                  <a:off x="1606"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948"/>
                <p:cNvSpPr>
                  <a:spLocks/>
                </p:cNvSpPr>
                <p:nvPr/>
              </p:nvSpPr>
              <p:spPr bwMode="auto">
                <a:xfrm rot="10791167">
                  <a:off x="1582"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95" name="Rectangle 950"/>
            <p:cNvSpPr>
              <a:spLocks noChangeArrowheads="1"/>
            </p:cNvSpPr>
            <p:nvPr/>
          </p:nvSpPr>
          <p:spPr bwMode="auto">
            <a:xfrm rot="16200000">
              <a:off x="8439430" y="5176369"/>
              <a:ext cx="263525" cy="827088"/>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296" name="Rectangle 952"/>
            <p:cNvSpPr>
              <a:spLocks noChangeArrowheads="1"/>
            </p:cNvSpPr>
            <p:nvPr/>
          </p:nvSpPr>
          <p:spPr bwMode="auto">
            <a:xfrm rot="16200000">
              <a:off x="8083830" y="5385919"/>
              <a:ext cx="263525" cy="407988"/>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91" name="Rectangle 954"/>
            <p:cNvSpPr>
              <a:spLocks noChangeArrowheads="1"/>
            </p:cNvSpPr>
            <p:nvPr/>
          </p:nvSpPr>
          <p:spPr bwMode="auto">
            <a:xfrm rot="16200000">
              <a:off x="7607804" y="5451006"/>
              <a:ext cx="263525" cy="274638"/>
            </a:xfrm>
            <a:prstGeom prst="rect">
              <a:avLst/>
            </a:prstGeom>
            <a:gradFill rotWithShape="0">
              <a:gsLst>
                <a:gs pos="0">
                  <a:srgbClr val="000047"/>
                </a:gs>
                <a:gs pos="50000">
                  <a:srgbClr val="000099"/>
                </a:gs>
                <a:gs pos="100000">
                  <a:srgbClr val="000047"/>
                </a:gs>
              </a:gsLst>
              <a:lin ang="0" scaled="1"/>
            </a:gradFill>
            <a:ln w="9525">
              <a:solidFill>
                <a:srgbClr val="000099"/>
              </a:solidFill>
              <a:miter lim="800000"/>
              <a:headEnd/>
              <a:tailEnd/>
            </a:ln>
          </p:spPr>
          <p:txBody>
            <a:bodyPr wrap="none" anchor="ctr"/>
            <a:lstStyle/>
            <a:p>
              <a:endParaRPr lang="en-US"/>
            </a:p>
          </p:txBody>
        </p:sp>
        <p:sp>
          <p:nvSpPr>
            <p:cNvPr id="292" name="Rectangle 955"/>
            <p:cNvSpPr>
              <a:spLocks noChangeArrowheads="1"/>
            </p:cNvSpPr>
            <p:nvPr/>
          </p:nvSpPr>
          <p:spPr bwMode="auto">
            <a:xfrm rot="16200000">
              <a:off x="7744329" y="5460531"/>
              <a:ext cx="263525" cy="255588"/>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93" name="Oval 956"/>
            <p:cNvSpPr>
              <a:spLocks noChangeArrowheads="1"/>
            </p:cNvSpPr>
            <p:nvPr/>
          </p:nvSpPr>
          <p:spPr bwMode="auto">
            <a:xfrm rot="16200000">
              <a:off x="6504490" y="5009681"/>
              <a:ext cx="1143000" cy="1193800"/>
            </a:xfrm>
            <a:prstGeom prst="ellipse">
              <a:avLst/>
            </a:prstGeom>
            <a:gradFill rotWithShape="0">
              <a:gsLst>
                <a:gs pos="0">
                  <a:srgbClr val="3366CC"/>
                </a:gs>
                <a:gs pos="100000">
                  <a:srgbClr val="182F5E"/>
                </a:gs>
              </a:gsLst>
              <a:path path="shape">
                <a:fillToRect l="50000" t="50000" r="50000" b="50000"/>
              </a:path>
            </a:gradFill>
            <a:ln w="9525">
              <a:solidFill>
                <a:srgbClr val="000099"/>
              </a:solidFill>
              <a:round/>
              <a:headEnd/>
              <a:tailEnd/>
            </a:ln>
          </p:spPr>
          <p:txBody>
            <a:bodyPr wrap="none" anchor="ctr"/>
            <a:lstStyle/>
            <a:p>
              <a:endParaRPr lang="en-US"/>
            </a:p>
          </p:txBody>
        </p:sp>
        <p:sp>
          <p:nvSpPr>
            <p:cNvPr id="474" name="Rectangle 950"/>
            <p:cNvSpPr>
              <a:spLocks noChangeArrowheads="1"/>
            </p:cNvSpPr>
            <p:nvPr/>
          </p:nvSpPr>
          <p:spPr bwMode="auto">
            <a:xfrm rot="16200000">
              <a:off x="8901371" y="5472370"/>
              <a:ext cx="263525" cy="221734"/>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475" name="Rectangle 950"/>
            <p:cNvSpPr>
              <a:spLocks noChangeArrowheads="1"/>
            </p:cNvSpPr>
            <p:nvPr/>
          </p:nvSpPr>
          <p:spPr bwMode="auto">
            <a:xfrm rot="16200000">
              <a:off x="8748971" y="5472370"/>
              <a:ext cx="263525" cy="22173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76" name="Rectangle 950"/>
            <p:cNvSpPr>
              <a:spLocks noChangeArrowheads="1"/>
            </p:cNvSpPr>
            <p:nvPr/>
          </p:nvSpPr>
          <p:spPr bwMode="auto">
            <a:xfrm rot="16200000">
              <a:off x="8742106" y="5624770"/>
              <a:ext cx="263525" cy="22173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77" name="Line 860"/>
            <p:cNvSpPr>
              <a:spLocks noChangeShapeType="1"/>
            </p:cNvSpPr>
            <p:nvPr/>
          </p:nvSpPr>
          <p:spPr bwMode="auto">
            <a:xfrm flipV="1">
              <a:off x="8884400" y="5791200"/>
              <a:ext cx="0" cy="457200"/>
            </a:xfrm>
            <a:prstGeom prst="line">
              <a:avLst/>
            </a:prstGeom>
            <a:noFill/>
            <a:ln w="9525">
              <a:solidFill>
                <a:srgbClr val="C00000"/>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8" name="Line 861"/>
            <p:cNvSpPr>
              <a:spLocks noChangeShapeType="1"/>
            </p:cNvSpPr>
            <p:nvPr/>
          </p:nvSpPr>
          <p:spPr bwMode="auto">
            <a:xfrm flipV="1">
              <a:off x="9060454" y="5078415"/>
              <a:ext cx="0" cy="309779"/>
            </a:xfrm>
            <a:prstGeom prst="line">
              <a:avLst/>
            </a:prstGeom>
            <a:noFill/>
            <a:ln w="9525">
              <a:solidFill>
                <a:srgbClr val="0000CC"/>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en-US"/>
            </a:p>
          </p:txBody>
        </p:sp>
        <p:sp>
          <p:nvSpPr>
            <p:cNvPr id="9" name="TextBox 8"/>
            <p:cNvSpPr txBox="1"/>
            <p:nvPr/>
          </p:nvSpPr>
          <p:spPr>
            <a:xfrm>
              <a:off x="7240043" y="4532221"/>
              <a:ext cx="3554597" cy="515147"/>
            </a:xfrm>
            <a:prstGeom prst="rect">
              <a:avLst/>
            </a:prstGeom>
            <a:solidFill>
              <a:schemeClr val="bg1">
                <a:lumMod val="95000"/>
              </a:schemeClr>
            </a:solidFill>
            <a:ln>
              <a:solidFill>
                <a:srgbClr val="003399"/>
              </a:solidFill>
            </a:ln>
          </p:spPr>
          <p:txBody>
            <a:bodyPr wrap="square" rtlCol="0">
              <a:spAutoFit/>
            </a:bodyPr>
            <a:lstStyle/>
            <a:p>
              <a:pPr algn="ctr"/>
              <a:r>
                <a:rPr lang="en-US" sz="2400" dirty="0" smtClean="0"/>
                <a:t>C31 toxic </a:t>
              </a:r>
              <a:r>
                <a:rPr lang="en-US" sz="2400" dirty="0"/>
                <a:t>fragment?</a:t>
              </a:r>
            </a:p>
          </p:txBody>
        </p:sp>
        <p:cxnSp>
          <p:nvCxnSpPr>
            <p:cNvPr id="479" name="Straight Arrow Connector 478"/>
            <p:cNvCxnSpPr/>
            <p:nvPr/>
          </p:nvCxnSpPr>
          <p:spPr>
            <a:xfrm rot="16200000" flipV="1">
              <a:off x="5840390" y="4468790"/>
              <a:ext cx="504372" cy="46404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92418" y="6183868"/>
              <a:ext cx="2013582" cy="515147"/>
            </a:xfrm>
            <a:prstGeom prst="rect">
              <a:avLst/>
            </a:prstGeom>
            <a:solidFill>
              <a:schemeClr val="bg1">
                <a:lumMod val="95000"/>
              </a:schemeClr>
            </a:solidFill>
            <a:ln>
              <a:solidFill>
                <a:srgbClr val="C00000"/>
              </a:solidFill>
            </a:ln>
          </p:spPr>
          <p:txBody>
            <a:bodyPr wrap="square" rtlCol="0">
              <a:spAutoFit/>
            </a:bodyPr>
            <a:lstStyle/>
            <a:p>
              <a:pPr algn="ctr"/>
              <a:r>
                <a:rPr lang="en-US" sz="2400" dirty="0"/>
                <a:t>Caspase </a:t>
              </a:r>
              <a:r>
                <a:rPr lang="en-US" sz="2400" dirty="0" smtClean="0"/>
                <a:t>7</a:t>
              </a:r>
              <a:endParaRPr lang="en-US" sz="2400" dirty="0"/>
            </a:p>
          </p:txBody>
        </p:sp>
      </p:grpSp>
      <p:sp>
        <p:nvSpPr>
          <p:cNvPr id="480" name="Rectangle 479"/>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481" name="Group 480"/>
          <p:cNvGrpSpPr/>
          <p:nvPr/>
        </p:nvGrpSpPr>
        <p:grpSpPr>
          <a:xfrm>
            <a:off x="76200" y="6087751"/>
            <a:ext cx="13448581" cy="772231"/>
            <a:chOff x="48771" y="6085769"/>
            <a:chExt cx="13448581" cy="772231"/>
          </a:xfrm>
        </p:grpSpPr>
        <p:grpSp>
          <p:nvGrpSpPr>
            <p:cNvPr id="482" name="Group 481"/>
            <p:cNvGrpSpPr/>
            <p:nvPr/>
          </p:nvGrpSpPr>
          <p:grpSpPr>
            <a:xfrm>
              <a:off x="48771" y="6130268"/>
              <a:ext cx="13448581" cy="685800"/>
              <a:chOff x="0" y="6129676"/>
              <a:chExt cx="10334172" cy="685800"/>
            </a:xfrm>
          </p:grpSpPr>
          <p:grpSp>
            <p:nvGrpSpPr>
              <p:cNvPr id="485" name="Group 484"/>
              <p:cNvGrpSpPr/>
              <p:nvPr/>
            </p:nvGrpSpPr>
            <p:grpSpPr>
              <a:xfrm>
                <a:off x="0" y="6129676"/>
                <a:ext cx="10334172" cy="685800"/>
                <a:chOff x="0" y="6129676"/>
                <a:chExt cx="10334172" cy="685800"/>
              </a:xfrm>
            </p:grpSpPr>
            <p:sp>
              <p:nvSpPr>
                <p:cNvPr id="487" name="Rectangle 486"/>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488" name="Rectangle 487"/>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6" name="Rectangle 485"/>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4" name="Rectangle 483"/>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1159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nvPr>
        </p:nvGraphicFramePr>
        <p:xfrm>
          <a:off x="5278102" y="985505"/>
          <a:ext cx="5089288" cy="3346888"/>
        </p:xfrm>
        <a:graphic>
          <a:graphicData uri="http://schemas.openxmlformats.org/drawingml/2006/table">
            <a:tbl>
              <a:tblPr firstRow="1" bandRow="1">
                <a:tableStyleId>{46F890A9-2807-4EBB-B81D-B2AA78EC7F39}</a:tableStyleId>
              </a:tblPr>
              <a:tblGrid>
                <a:gridCol w="2479431">
                  <a:extLst>
                    <a:ext uri="{9D8B030D-6E8A-4147-A177-3AD203B41FA5}">
                      <a16:colId xmlns:a16="http://schemas.microsoft.com/office/drawing/2014/main" val="1184353567"/>
                    </a:ext>
                  </a:extLst>
                </a:gridCol>
                <a:gridCol w="896816">
                  <a:extLst>
                    <a:ext uri="{9D8B030D-6E8A-4147-A177-3AD203B41FA5}">
                      <a16:colId xmlns:a16="http://schemas.microsoft.com/office/drawing/2014/main" val="4176959913"/>
                    </a:ext>
                  </a:extLst>
                </a:gridCol>
                <a:gridCol w="940777">
                  <a:extLst>
                    <a:ext uri="{9D8B030D-6E8A-4147-A177-3AD203B41FA5}">
                      <a16:colId xmlns:a16="http://schemas.microsoft.com/office/drawing/2014/main" val="3815019516"/>
                    </a:ext>
                  </a:extLst>
                </a:gridCol>
                <a:gridCol w="772264">
                  <a:extLst>
                    <a:ext uri="{9D8B030D-6E8A-4147-A177-3AD203B41FA5}">
                      <a16:colId xmlns:a16="http://schemas.microsoft.com/office/drawing/2014/main" val="3049828586"/>
                    </a:ext>
                  </a:extLst>
                </a:gridCol>
              </a:tblGrid>
              <a:tr h="428872">
                <a:tc gridSpan="4">
                  <a:txBody>
                    <a:bodyPr/>
                    <a:lstStyle/>
                    <a:p>
                      <a:pPr algn="ctr" fontAlgn="ctr"/>
                      <a:r>
                        <a:rPr lang="en-US" sz="2400" b="0" u="none" strike="noStrike" dirty="0" smtClean="0">
                          <a:solidFill>
                            <a:srgbClr val="C00000"/>
                          </a:solidFill>
                          <a:effectLst/>
                        </a:rPr>
                        <a:t>Whole Genome Sequence</a:t>
                      </a:r>
                      <a:endParaRPr lang="en-US" sz="2400" b="0"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5691789"/>
                  </a:ext>
                </a:extLst>
              </a:tr>
              <a:tr h="430416">
                <a:tc>
                  <a:txBody>
                    <a:bodyPr/>
                    <a:lstStyle/>
                    <a:p>
                      <a:pPr algn="ct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u="none" strike="noStrike" dirty="0">
                          <a:effectLst/>
                        </a:rPr>
                        <a:t>Cases</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u="none" strike="noStrike" dirty="0">
                          <a:effectLst/>
                        </a:rPr>
                        <a:t>Controls</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u="none" strike="noStrike" dirty="0">
                          <a:effectLst/>
                        </a:rPr>
                        <a:t>Other</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2522685"/>
                  </a:ext>
                </a:extLst>
              </a:tr>
              <a:tr h="427387">
                <a:tc>
                  <a:txBody>
                    <a:bodyPr/>
                    <a:lstStyle/>
                    <a:p>
                      <a:pPr lvl="1" algn="l" rtl="0" fontAlgn="ctr"/>
                      <a:r>
                        <a:rPr lang="en-US" sz="1800" u="none" strike="noStrike" dirty="0">
                          <a:effectLst/>
                        </a:rPr>
                        <a:t>African American</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u="none" strike="noStrike" dirty="0" smtClean="0">
                          <a:effectLst/>
                        </a:rPr>
                        <a:t>2,356</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u="none" strike="noStrike" dirty="0" smtClean="0">
                          <a:effectLst/>
                        </a:rPr>
                        <a:t>4,247</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9911080"/>
                  </a:ext>
                </a:extLst>
              </a:tr>
              <a:tr h="404262">
                <a:tc>
                  <a:txBody>
                    <a:bodyPr/>
                    <a:lstStyle/>
                    <a:p>
                      <a:pPr lvl="1" algn="l" rtl="0" fontAlgn="ctr"/>
                      <a:r>
                        <a:rPr lang="en-US" sz="1800" u="none" strike="noStrike" dirty="0">
                          <a:effectLst/>
                        </a:rPr>
                        <a:t>Caribbean Hispanic</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b="0" i="0" u="none" strike="noStrike" dirty="0" smtClean="0">
                          <a:solidFill>
                            <a:schemeClr val="dk1"/>
                          </a:solidFill>
                          <a:effectLst/>
                          <a:latin typeface="+mn-lt"/>
                        </a:rPr>
                        <a:t>1,521</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b="0" i="0" u="none" strike="noStrike" dirty="0" smtClean="0">
                          <a:solidFill>
                            <a:schemeClr val="dk1"/>
                          </a:solidFill>
                          <a:effectLst/>
                          <a:latin typeface="+mn-lt"/>
                        </a:rPr>
                        <a:t>2,407</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2235375"/>
                  </a:ext>
                </a:extLst>
              </a:tr>
              <a:tr h="401234">
                <a:tc>
                  <a:txBody>
                    <a:bodyPr/>
                    <a:lstStyle/>
                    <a:p>
                      <a:pPr lvl="1" algn="l" rtl="0" fontAlgn="ctr"/>
                      <a:r>
                        <a:rPr lang="en-US" sz="1800" u="none" strike="noStrike" dirty="0">
                          <a:effectLst/>
                        </a:rPr>
                        <a:t>Mexican American</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u="none" strike="noStrike" dirty="0">
                          <a:effectLst/>
                        </a:rPr>
                        <a:t>200</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u="none" strike="noStrike" dirty="0" smtClean="0">
                          <a:effectLst/>
                        </a:rPr>
                        <a:t>2,600</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7312051"/>
                  </a:ext>
                </a:extLst>
              </a:tr>
              <a:tr h="420403">
                <a:tc>
                  <a:txBody>
                    <a:bodyPr/>
                    <a:lstStyle/>
                    <a:p>
                      <a:pPr lvl="1" algn="l" rtl="0" fontAlgn="ctr"/>
                      <a:r>
                        <a:rPr lang="en-US" sz="1800" u="none" strike="noStrike" dirty="0">
                          <a:effectLst/>
                        </a:rPr>
                        <a:t>Non-Hispanic White</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b="0" i="0" u="none" strike="noStrike" dirty="0" smtClean="0">
                          <a:solidFill>
                            <a:schemeClr val="dk1"/>
                          </a:solidFill>
                          <a:effectLst/>
                          <a:latin typeface="+mn-lt"/>
                        </a:rPr>
                        <a:t>4,330</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b="0" i="0" u="none" strike="noStrike" dirty="0" smtClean="0">
                          <a:solidFill>
                            <a:schemeClr val="dk1"/>
                          </a:solidFill>
                          <a:effectLst/>
                          <a:latin typeface="+mn-lt"/>
                        </a:rPr>
                        <a:t>6,234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u="none" strike="noStrike" dirty="0" smtClean="0">
                          <a:effectLst/>
                        </a:rPr>
                        <a:t>2,230</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0425139"/>
                  </a:ext>
                </a:extLst>
              </a:tr>
              <a:tr h="420403">
                <a:tc>
                  <a:txBody>
                    <a:bodyPr/>
                    <a:lstStyle/>
                    <a:p>
                      <a:pPr lvl="1" algn="l" rtl="0" fontAlgn="ctr"/>
                      <a:r>
                        <a:rPr lang="en-US" sz="1800" b="0" i="0" u="none" strike="noStrike" dirty="0" smtClean="0">
                          <a:solidFill>
                            <a:srgbClr val="000000"/>
                          </a:solidFill>
                          <a:effectLst/>
                          <a:latin typeface="Calibri" panose="020F0502020204030204" pitchFamily="34" charset="0"/>
                        </a:rPr>
                        <a:t>Non-FUS</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b="0" i="0" u="none" strike="noStrike" dirty="0" smtClean="0">
                          <a:solidFill>
                            <a:srgbClr val="000000"/>
                          </a:solidFill>
                          <a:effectLst/>
                          <a:latin typeface="Calibri" panose="020F0502020204030204" pitchFamily="34" charset="0"/>
                        </a:rPr>
                        <a:t>2,085</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b="0" i="0" u="none" strike="noStrike" dirty="0" smtClean="0">
                          <a:solidFill>
                            <a:schemeClr val="dk1"/>
                          </a:solidFill>
                          <a:effectLst/>
                          <a:latin typeface="+mn-lt"/>
                        </a:rPr>
                        <a:t>1,878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800" b="0" i="0" u="none" strike="noStrike" dirty="0" smtClean="0">
                          <a:solidFill>
                            <a:srgbClr val="000000"/>
                          </a:solidFill>
                          <a:effectLst/>
                          <a:latin typeface="Calibri" panose="020F0502020204030204" pitchFamily="34" charset="0"/>
                        </a:rPr>
                        <a:t>3,963</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314807"/>
                  </a:ext>
                </a:extLst>
              </a:tr>
              <a:tr h="413911">
                <a:tc>
                  <a:txBody>
                    <a:bodyPr/>
                    <a:lstStyle/>
                    <a:p>
                      <a:pPr algn="ctr" fontAlgn="b"/>
                      <a:r>
                        <a:rPr lang="en-US" sz="1800" u="none" strike="noStrike" dirty="0" smtClean="0">
                          <a:effectLst/>
                        </a:rPr>
                        <a:t>TOTALS</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smtClean="0">
                          <a:effectLst/>
                        </a:rPr>
                        <a:t>10,492</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smtClean="0">
                          <a:effectLst/>
                        </a:rPr>
                        <a:t>17,366</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smtClean="0">
                          <a:effectLst/>
                        </a:rPr>
                        <a:t>6,193</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442968"/>
                  </a:ext>
                </a:extLst>
              </a:tr>
            </a:tbl>
          </a:graphicData>
        </a:graphic>
      </p:graphicFrame>
      <p:graphicFrame>
        <p:nvGraphicFramePr>
          <p:cNvPr id="6" name="Table 5"/>
          <p:cNvGraphicFramePr>
            <a:graphicFrameLocks noGrp="1"/>
          </p:cNvGraphicFramePr>
          <p:nvPr>
            <p:extLst/>
          </p:nvPr>
        </p:nvGraphicFramePr>
        <p:xfrm>
          <a:off x="10367390" y="985505"/>
          <a:ext cx="1650556" cy="1284726"/>
        </p:xfrm>
        <a:graphic>
          <a:graphicData uri="http://schemas.openxmlformats.org/drawingml/2006/table">
            <a:tbl>
              <a:tblPr firstRow="1" bandRow="1">
                <a:tableStyleId>{46F890A9-2807-4EBB-B81D-B2AA78EC7F39}</a:tableStyleId>
              </a:tblPr>
              <a:tblGrid>
                <a:gridCol w="672333">
                  <a:extLst>
                    <a:ext uri="{9D8B030D-6E8A-4147-A177-3AD203B41FA5}">
                      <a16:colId xmlns:a16="http://schemas.microsoft.com/office/drawing/2014/main" val="2438379270"/>
                    </a:ext>
                  </a:extLst>
                </a:gridCol>
                <a:gridCol w="978223">
                  <a:extLst>
                    <a:ext uri="{9D8B030D-6E8A-4147-A177-3AD203B41FA5}">
                      <a16:colId xmlns:a16="http://schemas.microsoft.com/office/drawing/2014/main" val="3131655488"/>
                    </a:ext>
                  </a:extLst>
                </a:gridCol>
              </a:tblGrid>
              <a:tr h="428501">
                <a:tc gridSpan="2">
                  <a:txBody>
                    <a:bodyPr/>
                    <a:lstStyle/>
                    <a:p>
                      <a:pPr algn="ctr" fontAlgn="ctr"/>
                      <a:r>
                        <a:rPr lang="en-US" sz="2400" b="0" u="none" strike="noStrike" dirty="0">
                          <a:solidFill>
                            <a:srgbClr val="C00000"/>
                          </a:solidFill>
                          <a:effectLst/>
                        </a:rPr>
                        <a:t>Autopsy</a:t>
                      </a:r>
                      <a:endParaRPr lang="en-US" sz="2400" b="0" i="0" u="none" strike="noStrike" dirty="0">
                        <a:solidFill>
                          <a:srgbClr val="C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71012276"/>
                  </a:ext>
                </a:extLst>
              </a:tr>
              <a:tr h="430823">
                <a:tc>
                  <a:txBody>
                    <a:bodyPr/>
                    <a:lstStyle/>
                    <a:p>
                      <a:pPr algn="ctr" rtl="0" fontAlgn="ctr"/>
                      <a:r>
                        <a:rPr lang="en-US" sz="1800" u="none" strike="noStrike" dirty="0">
                          <a:effectLst/>
                        </a:rPr>
                        <a:t>Cases</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sz="1800" u="none" strike="noStrike" dirty="0">
                          <a:effectLst/>
                        </a:rPr>
                        <a:t>Controls</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13519825"/>
                  </a:ext>
                </a:extLst>
              </a:tr>
              <a:tr h="425402">
                <a:tc>
                  <a:txBody>
                    <a:bodyPr/>
                    <a:lstStyle/>
                    <a:p>
                      <a:pPr algn="ctr" rtl="0" fontAlgn="ctr"/>
                      <a:r>
                        <a:rPr lang="en-US" sz="1800" u="none" strike="noStrike" dirty="0" smtClean="0">
                          <a:effectLst/>
                        </a:rPr>
                        <a:t>2,274</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sz="1800" u="none" strike="noStrike" dirty="0" smtClean="0">
                          <a:effectLst/>
                        </a:rPr>
                        <a:t>1,521</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4213684"/>
                  </a:ext>
                </a:extLst>
              </a:tr>
            </a:tbl>
          </a:graphicData>
        </a:graphic>
      </p:graphicFrame>
      <p:grpSp>
        <p:nvGrpSpPr>
          <p:cNvPr id="17" name="Group 16"/>
          <p:cNvGrpSpPr/>
          <p:nvPr/>
        </p:nvGrpSpPr>
        <p:grpSpPr>
          <a:xfrm>
            <a:off x="768285" y="2199468"/>
            <a:ext cx="4312532" cy="1077218"/>
            <a:chOff x="6315075" y="6910864"/>
            <a:chExt cx="3476625" cy="1077218"/>
          </a:xfrm>
        </p:grpSpPr>
        <p:sp>
          <p:nvSpPr>
            <p:cNvPr id="18" name="TextBox 17"/>
            <p:cNvSpPr txBox="1"/>
            <p:nvPr/>
          </p:nvSpPr>
          <p:spPr>
            <a:xfrm>
              <a:off x="6315075" y="6910864"/>
              <a:ext cx="3476625" cy="1077218"/>
            </a:xfrm>
            <a:prstGeom prst="rect">
              <a:avLst/>
            </a:prstGeom>
            <a:solidFill>
              <a:schemeClr val="bg1">
                <a:lumMod val="85000"/>
              </a:schemeClr>
            </a:solidFill>
            <a:ln>
              <a:solidFill>
                <a:schemeClr val="tx1"/>
              </a:solidFill>
            </a:ln>
          </p:spPr>
          <p:txBody>
            <a:bodyPr wrap="square" rtlCol="0">
              <a:spAutoFit/>
            </a:bodyPr>
            <a:lstStyle/>
            <a:p>
              <a:pPr>
                <a:tabLst>
                  <a:tab pos="3148013" algn="l"/>
                  <a:tab pos="3886200" algn="l"/>
                  <a:tab pos="4800600" algn="l"/>
                  <a:tab pos="6176963" algn="l"/>
                  <a:tab pos="7254875" algn="l"/>
                </a:tabLst>
              </a:pPr>
              <a:r>
                <a:rPr lang="en-US" dirty="0"/>
                <a:t>total WES (other funding):	</a:t>
              </a:r>
              <a:r>
                <a:rPr lang="en-US" dirty="0" smtClean="0"/>
                <a:t>6,701</a:t>
              </a:r>
              <a:endParaRPr lang="en-US" dirty="0"/>
            </a:p>
            <a:p>
              <a:pPr>
                <a:spcAft>
                  <a:spcPts val="1200"/>
                </a:spcAft>
                <a:tabLst>
                  <a:tab pos="3148013" algn="l"/>
                  <a:tab pos="3886200" algn="l"/>
                  <a:tab pos="4800600" algn="l"/>
                  <a:tab pos="6176963" algn="l"/>
                  <a:tab pos="7254875" algn="l"/>
                </a:tabLst>
              </a:pPr>
              <a:r>
                <a:rPr lang="en-US" dirty="0" smtClean="0"/>
                <a:t>total </a:t>
              </a:r>
              <a:r>
                <a:rPr lang="en-US" dirty="0"/>
                <a:t>WES (ADSP + ADGC):	</a:t>
              </a:r>
              <a:r>
                <a:rPr lang="en-US" dirty="0" smtClean="0"/>
                <a:t>13,333</a:t>
              </a:r>
            </a:p>
            <a:p>
              <a:pPr>
                <a:tabLst>
                  <a:tab pos="3148013" algn="l"/>
                  <a:tab pos="3886200" algn="l"/>
                  <a:tab pos="4800600" algn="l"/>
                  <a:tab pos="6176963" algn="l"/>
                  <a:tab pos="7254875" algn="l"/>
                </a:tabLst>
              </a:pPr>
              <a:r>
                <a:rPr lang="en-US" dirty="0" smtClean="0"/>
                <a:t>total </a:t>
              </a:r>
              <a:r>
                <a:rPr lang="en-US" dirty="0"/>
                <a:t>WES:	</a:t>
              </a:r>
              <a:r>
                <a:rPr lang="en-US" dirty="0" smtClean="0"/>
                <a:t>20,043</a:t>
              </a:r>
              <a:endParaRPr lang="en-US" dirty="0"/>
            </a:p>
          </p:txBody>
        </p:sp>
        <p:cxnSp>
          <p:nvCxnSpPr>
            <p:cNvPr id="19" name="Straight Connector 18"/>
            <p:cNvCxnSpPr/>
            <p:nvPr/>
          </p:nvCxnSpPr>
          <p:spPr>
            <a:xfrm>
              <a:off x="6315075" y="7592348"/>
              <a:ext cx="3476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Rectangle 35"/>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4" name="TextBox 3"/>
          <p:cNvSpPr txBox="1"/>
          <p:nvPr/>
        </p:nvSpPr>
        <p:spPr>
          <a:xfrm>
            <a:off x="633922" y="321417"/>
            <a:ext cx="3970897" cy="1200329"/>
          </a:xfrm>
          <a:prstGeom prst="rect">
            <a:avLst/>
          </a:prstGeom>
          <a:solidFill>
            <a:srgbClr val="FFFFCC"/>
          </a:solidFill>
          <a:ln>
            <a:solidFill>
              <a:srgbClr val="C00000"/>
            </a:solidFill>
          </a:ln>
        </p:spPr>
        <p:txBody>
          <a:bodyPr wrap="square" rtlCol="0">
            <a:spAutoFit/>
          </a:bodyPr>
          <a:lstStyle/>
          <a:p>
            <a:pPr algn="ctr"/>
            <a:r>
              <a:rPr lang="en-US" sz="3600" dirty="0" smtClean="0"/>
              <a:t>Alzheimer’s Disease Sequencing Project</a:t>
            </a:r>
            <a:endParaRPr lang="en-US" sz="3600" dirty="0"/>
          </a:p>
        </p:txBody>
      </p:sp>
      <p:sp>
        <p:nvSpPr>
          <p:cNvPr id="9" name="TextBox 8"/>
          <p:cNvSpPr txBox="1"/>
          <p:nvPr/>
        </p:nvSpPr>
        <p:spPr>
          <a:xfrm>
            <a:off x="5278102" y="447261"/>
            <a:ext cx="1114030" cy="523220"/>
          </a:xfrm>
          <a:prstGeom prst="rect">
            <a:avLst/>
          </a:prstGeom>
          <a:solidFill>
            <a:srgbClr val="CCECFF"/>
          </a:solidFill>
          <a:ln>
            <a:solidFill>
              <a:schemeClr val="tx1"/>
            </a:solidFill>
          </a:ln>
        </p:spPr>
        <p:txBody>
          <a:bodyPr wrap="square" rtlCol="0">
            <a:spAutoFit/>
          </a:bodyPr>
          <a:lstStyle/>
          <a:p>
            <a:pPr algn="ctr"/>
            <a:r>
              <a:rPr lang="en-US" sz="2800" dirty="0" smtClean="0"/>
              <a:t>2020</a:t>
            </a:r>
            <a:endParaRPr lang="en-US" sz="2800" dirty="0"/>
          </a:p>
        </p:txBody>
      </p:sp>
      <p:sp>
        <p:nvSpPr>
          <p:cNvPr id="10" name="Rectangle 1"/>
          <p:cNvSpPr>
            <a:spLocks noChangeArrowheads="1"/>
          </p:cNvSpPr>
          <p:nvPr/>
        </p:nvSpPr>
        <p:spPr bwMode="auto">
          <a:xfrm>
            <a:off x="0" y="0"/>
            <a:ext cx="641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0" tIns="0" rIns="3174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28" name="Group 27"/>
          <p:cNvGrpSpPr/>
          <p:nvPr/>
        </p:nvGrpSpPr>
        <p:grpSpPr>
          <a:xfrm>
            <a:off x="76200" y="6087751"/>
            <a:ext cx="13448581" cy="772231"/>
            <a:chOff x="48771" y="6085769"/>
            <a:chExt cx="13448581" cy="772231"/>
          </a:xfrm>
        </p:grpSpPr>
        <p:grpSp>
          <p:nvGrpSpPr>
            <p:cNvPr id="29" name="Group 28"/>
            <p:cNvGrpSpPr/>
            <p:nvPr/>
          </p:nvGrpSpPr>
          <p:grpSpPr>
            <a:xfrm>
              <a:off x="48771" y="6130268"/>
              <a:ext cx="13448581" cy="685800"/>
              <a:chOff x="0" y="6129676"/>
              <a:chExt cx="10334172" cy="685800"/>
            </a:xfrm>
          </p:grpSpPr>
          <p:grpSp>
            <p:nvGrpSpPr>
              <p:cNvPr id="32" name="Group 31"/>
              <p:cNvGrpSpPr/>
              <p:nvPr/>
            </p:nvGrpSpPr>
            <p:grpSpPr>
              <a:xfrm>
                <a:off x="0" y="6129676"/>
                <a:ext cx="10334172" cy="685800"/>
                <a:chOff x="0" y="6129676"/>
                <a:chExt cx="10334172" cy="685800"/>
              </a:xfrm>
            </p:grpSpPr>
            <p:sp>
              <p:nvSpPr>
                <p:cNvPr id="34" name="Rectangle 33"/>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35" name="Rectangle 34"/>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8" name="Table 37"/>
          <p:cNvGraphicFramePr>
            <a:graphicFrameLocks noGrp="1"/>
          </p:cNvGraphicFramePr>
          <p:nvPr>
            <p:extLst/>
          </p:nvPr>
        </p:nvGraphicFramePr>
        <p:xfrm>
          <a:off x="2091096" y="4617762"/>
          <a:ext cx="6374011" cy="1874973"/>
        </p:xfrm>
        <a:graphic>
          <a:graphicData uri="http://schemas.openxmlformats.org/drawingml/2006/table">
            <a:tbl>
              <a:tblPr/>
              <a:tblGrid>
                <a:gridCol w="2761854">
                  <a:extLst>
                    <a:ext uri="{9D8B030D-6E8A-4147-A177-3AD203B41FA5}">
                      <a16:colId xmlns:a16="http://schemas.microsoft.com/office/drawing/2014/main" val="20000"/>
                    </a:ext>
                  </a:extLst>
                </a:gridCol>
                <a:gridCol w="940279">
                  <a:extLst>
                    <a:ext uri="{9D8B030D-6E8A-4147-A177-3AD203B41FA5}">
                      <a16:colId xmlns:a16="http://schemas.microsoft.com/office/drawing/2014/main" val="20001"/>
                    </a:ext>
                  </a:extLst>
                </a:gridCol>
                <a:gridCol w="1291486">
                  <a:extLst>
                    <a:ext uri="{9D8B030D-6E8A-4147-A177-3AD203B41FA5}">
                      <a16:colId xmlns:a16="http://schemas.microsoft.com/office/drawing/2014/main" val="20002"/>
                    </a:ext>
                  </a:extLst>
                </a:gridCol>
                <a:gridCol w="1380392">
                  <a:extLst>
                    <a:ext uri="{9D8B030D-6E8A-4147-A177-3AD203B41FA5}">
                      <a16:colId xmlns:a16="http://schemas.microsoft.com/office/drawing/2014/main" val="20003"/>
                    </a:ext>
                  </a:extLst>
                </a:gridCol>
              </a:tblGrid>
              <a:tr h="381039">
                <a:tc>
                  <a:txBody>
                    <a:bodyPr/>
                    <a:lstStyle/>
                    <a:p>
                      <a:pPr algn="ctr" fontAlgn="ctr"/>
                      <a:r>
                        <a:rPr lang="en-US" sz="2400" b="0" i="0" u="none" strike="noStrike" dirty="0" smtClean="0">
                          <a:solidFill>
                            <a:srgbClr val="C00000"/>
                          </a:solidFill>
                          <a:effectLst/>
                          <a:latin typeface="Calibri" panose="020F0502020204030204" pitchFamily="34" charset="0"/>
                        </a:rPr>
                        <a:t>Ethnicity</a:t>
                      </a:r>
                      <a:endParaRPr lang="en-US" sz="2400" b="0" i="0" u="none" strike="noStrike" dirty="0">
                        <a:solidFill>
                          <a:srgbClr val="C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2400" b="0" i="0" u="none" strike="noStrike" dirty="0" smtClean="0">
                          <a:solidFill>
                            <a:srgbClr val="C00000"/>
                          </a:solidFill>
                          <a:effectLst/>
                          <a:latin typeface="Calibri" panose="020F0502020204030204" pitchFamily="34" charset="0"/>
                        </a:rPr>
                        <a:t>Cases</a:t>
                      </a:r>
                      <a:endParaRPr lang="en-US" sz="2400" b="0" i="0" u="none" strike="noStrike" dirty="0">
                        <a:solidFill>
                          <a:srgbClr val="C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2400" b="0" i="0" u="none" strike="noStrike" dirty="0" smtClean="0">
                          <a:solidFill>
                            <a:srgbClr val="C00000"/>
                          </a:solidFill>
                          <a:effectLst/>
                          <a:latin typeface="Calibri" panose="020F0502020204030204" pitchFamily="34" charset="0"/>
                        </a:rPr>
                        <a:t>Controls</a:t>
                      </a:r>
                      <a:endParaRPr lang="en-US" sz="2400" b="0" i="0" u="none" strike="noStrike" dirty="0">
                        <a:solidFill>
                          <a:srgbClr val="C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2400" b="0" i="0" u="none" strike="noStrike" dirty="0">
                          <a:solidFill>
                            <a:srgbClr val="C00000"/>
                          </a:solidFill>
                          <a:effectLst/>
                          <a:latin typeface="Calibri" panose="020F0502020204030204" pitchFamily="34" charset="0"/>
                        </a:rPr>
                        <a:t>#</a:t>
                      </a:r>
                      <a:r>
                        <a:rPr lang="en-US" sz="2400" b="0" i="0" u="none" strike="noStrike" dirty="0" smtClean="0">
                          <a:solidFill>
                            <a:srgbClr val="C00000"/>
                          </a:solidFill>
                          <a:effectLst/>
                          <a:latin typeface="Calibri" panose="020F0502020204030204" pitchFamily="34" charset="0"/>
                        </a:rPr>
                        <a:t>Families</a:t>
                      </a:r>
                      <a:endParaRPr lang="en-US" sz="2400" b="0" i="0" u="none" strike="noStrike" dirty="0">
                        <a:solidFill>
                          <a:srgbClr val="C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1039">
                <a:tc>
                  <a:txBody>
                    <a:bodyPr/>
                    <a:lstStyle/>
                    <a:p>
                      <a:pPr algn="l" fontAlgn="ctr">
                        <a:tabLst>
                          <a:tab pos="396875" algn="l"/>
                        </a:tabLst>
                      </a:pPr>
                      <a:r>
                        <a:rPr lang="en-US" sz="1800" b="0" i="0" u="none" strike="noStrike" dirty="0" smtClean="0">
                          <a:solidFill>
                            <a:srgbClr val="000000"/>
                          </a:solidFill>
                          <a:effectLst/>
                          <a:latin typeface="Calibri" panose="020F0502020204030204" pitchFamily="34" charset="0"/>
                        </a:rPr>
                        <a:t>     Hispanics</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US" sz="1800" b="0" i="0" u="none" strike="noStrike" dirty="0" smtClean="0">
                          <a:solidFill>
                            <a:srgbClr val="000000"/>
                          </a:solidFill>
                          <a:effectLst/>
                          <a:latin typeface="Calibri" panose="020F0502020204030204" pitchFamily="34" charset="0"/>
                        </a:rPr>
                        <a:t>     1,574</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926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425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350817">
                <a:tc>
                  <a:txBody>
                    <a:bodyPr/>
                    <a:lstStyle/>
                    <a:p>
                      <a:pPr algn="l" fontAlgn="ctr"/>
                      <a:r>
                        <a:rPr lang="en-US" sz="1800" b="0" i="0" u="none" strike="noStrike" dirty="0" smtClean="0">
                          <a:solidFill>
                            <a:srgbClr val="000000"/>
                          </a:solidFill>
                          <a:effectLst/>
                          <a:latin typeface="Calibri" panose="020F0502020204030204" pitchFamily="34" charset="0"/>
                        </a:rPr>
                        <a:t>     African American</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US" sz="1800" b="0" i="0" u="none" strike="noStrike" dirty="0" smtClean="0">
                          <a:solidFill>
                            <a:srgbClr val="000000"/>
                          </a:solidFill>
                          <a:effectLst/>
                          <a:latin typeface="Calibri" panose="020F0502020204030204" pitchFamily="34" charset="0"/>
                        </a:rPr>
                        <a:t>     212</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125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381039">
                <a:tc>
                  <a:txBody>
                    <a:bodyPr/>
                    <a:lstStyle/>
                    <a:p>
                      <a:pPr algn="l" fontAlgn="ctr"/>
                      <a:r>
                        <a:rPr lang="en-US" sz="1800" b="0" i="0" u="none" strike="noStrike" dirty="0" smtClean="0">
                          <a:solidFill>
                            <a:srgbClr val="000000"/>
                          </a:solidFill>
                          <a:effectLst/>
                          <a:latin typeface="Calibri" panose="020F0502020204030204" pitchFamily="34" charset="0"/>
                        </a:rPr>
                        <a:t>     Non-Hispanic Caucasians</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US" sz="1800" b="0" i="0" u="none" strike="noStrike" dirty="0" smtClean="0">
                          <a:solidFill>
                            <a:srgbClr val="000000"/>
                          </a:solidFill>
                          <a:effectLst/>
                          <a:latin typeface="Calibri" panose="020F0502020204030204" pitchFamily="34" charset="0"/>
                        </a:rPr>
                        <a:t>     1,290</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879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470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81039">
                <a:tc>
                  <a:txBody>
                    <a:bodyPr/>
                    <a:lstStyle/>
                    <a:p>
                      <a:pPr algn="l" fontAlgn="ctr"/>
                      <a:r>
                        <a:rPr lang="en-US" sz="1800" b="0" i="0" u="none" strike="noStrike" dirty="0" smtClean="0">
                          <a:solidFill>
                            <a:srgbClr val="000000"/>
                          </a:solidFill>
                          <a:effectLst/>
                          <a:latin typeface="Calibri" panose="020F0502020204030204" pitchFamily="34" charset="0"/>
                        </a:rPr>
                        <a:t>     TOTAL</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US" sz="1800" b="0" i="0" u="none" strike="noStrike" dirty="0" smtClean="0">
                          <a:solidFill>
                            <a:srgbClr val="000000"/>
                          </a:solidFill>
                          <a:effectLst/>
                          <a:latin typeface="Calibri" panose="020F0502020204030204" pitchFamily="34" charset="0"/>
                        </a:rPr>
                        <a:t>     3,076</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800" b="0" i="0" u="none" strike="noStrike" dirty="0" smtClean="0">
                          <a:solidFill>
                            <a:srgbClr val="000000"/>
                          </a:solidFill>
                          <a:effectLst/>
                          <a:latin typeface="Calibri" panose="020F0502020204030204" pitchFamily="34" charset="0"/>
                        </a:rPr>
                        <a:t>1,930</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800" b="0" i="0" u="none" strike="noStrike" dirty="0" smtClean="0">
                          <a:solidFill>
                            <a:srgbClr val="000000"/>
                          </a:solidFill>
                          <a:effectLst/>
                          <a:latin typeface="Calibri" panose="020F0502020204030204" pitchFamily="34" charset="0"/>
                        </a:rPr>
                        <a:t>1,072</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39" name="TextBox 38"/>
          <p:cNvSpPr txBox="1"/>
          <p:nvPr/>
        </p:nvSpPr>
        <p:spPr>
          <a:xfrm>
            <a:off x="519385" y="4607224"/>
            <a:ext cx="1571711" cy="954107"/>
          </a:xfrm>
          <a:prstGeom prst="rect">
            <a:avLst/>
          </a:prstGeom>
          <a:solidFill>
            <a:srgbClr val="CCECFF"/>
          </a:solidFill>
          <a:ln>
            <a:solidFill>
              <a:schemeClr val="tx1"/>
            </a:solidFill>
          </a:ln>
        </p:spPr>
        <p:txBody>
          <a:bodyPr wrap="square" rtlCol="0">
            <a:spAutoFit/>
          </a:bodyPr>
          <a:lstStyle/>
          <a:p>
            <a:pPr algn="ctr"/>
            <a:r>
              <a:rPr lang="en-US" sz="2800" dirty="0" smtClean="0"/>
              <a:t>Multiplex families</a:t>
            </a:r>
            <a:endParaRPr lang="en-US" sz="2800" dirty="0"/>
          </a:p>
        </p:txBody>
      </p:sp>
      <p:sp>
        <p:nvSpPr>
          <p:cNvPr id="40" name="TextBox 39"/>
          <p:cNvSpPr txBox="1"/>
          <p:nvPr/>
        </p:nvSpPr>
        <p:spPr>
          <a:xfrm>
            <a:off x="763794" y="1668261"/>
            <a:ext cx="4317023" cy="523220"/>
          </a:xfrm>
          <a:prstGeom prst="rect">
            <a:avLst/>
          </a:prstGeom>
          <a:solidFill>
            <a:srgbClr val="CCECFF"/>
          </a:solidFill>
          <a:ln>
            <a:solidFill>
              <a:schemeClr val="tx1"/>
            </a:solidFill>
          </a:ln>
        </p:spPr>
        <p:txBody>
          <a:bodyPr wrap="square" rtlCol="0">
            <a:spAutoFit/>
          </a:bodyPr>
          <a:lstStyle/>
          <a:p>
            <a:pPr algn="ctr"/>
            <a:r>
              <a:rPr lang="en-US" sz="2800" dirty="0" smtClean="0"/>
              <a:t>Whole exome sequencing</a:t>
            </a:r>
            <a:endParaRPr lang="en-US" sz="2800" dirty="0"/>
          </a:p>
        </p:txBody>
      </p:sp>
    </p:spTree>
    <p:extLst>
      <p:ext uri="{BB962C8B-B14F-4D97-AF65-F5344CB8AC3E}">
        <p14:creationId xmlns:p14="http://schemas.microsoft.com/office/powerpoint/2010/main" val="3362114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640353" y="2525046"/>
            <a:ext cx="5347210" cy="1077218"/>
          </a:xfrm>
          <a:prstGeom prst="rect">
            <a:avLst/>
          </a:prstGeom>
          <a:solidFill>
            <a:schemeClr val="bg1">
              <a:lumMod val="95000"/>
            </a:schemeClr>
          </a:solidFill>
          <a:ln>
            <a:solidFill>
              <a:schemeClr val="tx1"/>
            </a:solidFill>
          </a:ln>
        </p:spPr>
        <p:txBody>
          <a:bodyPr wrap="square" rtlCol="0">
            <a:spAutoFit/>
          </a:bodyPr>
          <a:lstStyle/>
          <a:p>
            <a:pPr marL="1585913" indent="-1585913">
              <a:spcAft>
                <a:spcPts val="1200"/>
              </a:spcAft>
            </a:pPr>
            <a:r>
              <a:rPr lang="en-US" dirty="0"/>
              <a:t>GWAS signals: 90-95% of causative variants are in non-promoter regulatory elements</a:t>
            </a:r>
          </a:p>
          <a:p>
            <a:r>
              <a:rPr lang="en-US" dirty="0" err="1" smtClean="0"/>
              <a:t>eQTLs</a:t>
            </a:r>
            <a:r>
              <a:rPr lang="en-US" dirty="0"/>
              <a:t>:	only 50% affect the closest gene</a:t>
            </a:r>
          </a:p>
        </p:txBody>
      </p:sp>
      <p:grpSp>
        <p:nvGrpSpPr>
          <p:cNvPr id="2" name="Group 1"/>
          <p:cNvGrpSpPr/>
          <p:nvPr/>
        </p:nvGrpSpPr>
        <p:grpSpPr>
          <a:xfrm>
            <a:off x="1064798" y="471924"/>
            <a:ext cx="9829800" cy="2075200"/>
            <a:chOff x="2781300" y="3530620"/>
            <a:chExt cx="6057900" cy="1297736"/>
          </a:xfrm>
        </p:grpSpPr>
        <p:grpSp>
          <p:nvGrpSpPr>
            <p:cNvPr id="81" name="Group 80"/>
            <p:cNvGrpSpPr/>
            <p:nvPr/>
          </p:nvGrpSpPr>
          <p:grpSpPr>
            <a:xfrm>
              <a:off x="2781300" y="3543923"/>
              <a:ext cx="6057900" cy="1284433"/>
              <a:chOff x="152400" y="3722962"/>
              <a:chExt cx="8077200" cy="1712577"/>
            </a:xfrm>
          </p:grpSpPr>
          <p:cxnSp>
            <p:nvCxnSpPr>
              <p:cNvPr id="4" name="Straight Connector 3"/>
              <p:cNvCxnSpPr/>
              <p:nvPr/>
            </p:nvCxnSpPr>
            <p:spPr>
              <a:xfrm>
                <a:off x="12954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828800" y="4732215"/>
                <a:ext cx="609600" cy="0"/>
              </a:xfrm>
              <a:prstGeom prst="straightConnector1">
                <a:avLst/>
              </a:prstGeom>
              <a:ln w="28575">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00400" y="4724400"/>
                <a:ext cx="1447800" cy="0"/>
              </a:xfrm>
              <a:prstGeom prst="straightConnector1">
                <a:avLst/>
              </a:prstGeom>
              <a:ln w="28575">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24400" y="4732215"/>
                <a:ext cx="228600" cy="0"/>
              </a:xfrm>
              <a:prstGeom prst="straightConnector1">
                <a:avLst/>
              </a:prstGeom>
              <a:ln w="28575">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526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98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052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196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8006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578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150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722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5532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0104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4676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924800" y="4176713"/>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43475" y="4733925"/>
                <a:ext cx="152400" cy="0"/>
              </a:xfrm>
              <a:prstGeom prst="line">
                <a:avLst/>
              </a:prstGeom>
              <a:ln w="762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48000" y="4724400"/>
                <a:ext cx="152400" cy="0"/>
              </a:xfrm>
              <a:prstGeom prst="line">
                <a:avLst/>
              </a:prstGeom>
              <a:ln w="762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438400" y="4733925"/>
                <a:ext cx="152400" cy="0"/>
              </a:xfrm>
              <a:prstGeom prst="line">
                <a:avLst/>
              </a:prstGeom>
              <a:ln w="762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81000" y="4743450"/>
                <a:ext cx="304800" cy="0"/>
              </a:xfrm>
              <a:prstGeom prst="straightConnector1">
                <a:avLst/>
              </a:prstGeom>
              <a:ln w="28575">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8600" y="4743450"/>
                <a:ext cx="152400" cy="0"/>
              </a:xfrm>
              <a:prstGeom prst="line">
                <a:avLst/>
              </a:prstGeom>
              <a:ln w="762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14400" y="4178808"/>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3400" y="4178808"/>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52400" y="4178808"/>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47800" y="4952999"/>
                <a:ext cx="762000" cy="400109"/>
              </a:xfrm>
              <a:prstGeom prst="rect">
                <a:avLst/>
              </a:prstGeom>
              <a:noFill/>
            </p:spPr>
            <p:txBody>
              <a:bodyPr wrap="square" rtlCol="0">
                <a:spAutoFit/>
              </a:bodyPr>
              <a:lstStyle/>
              <a:p>
                <a:r>
                  <a:rPr lang="en-US" sz="1350" dirty="0">
                    <a:solidFill>
                      <a:srgbClr val="0000CC"/>
                    </a:solidFill>
                  </a:rPr>
                  <a:t>gene</a:t>
                </a:r>
              </a:p>
            </p:txBody>
          </p:sp>
          <p:sp>
            <p:nvSpPr>
              <p:cNvPr id="62" name="TextBox 61"/>
              <p:cNvSpPr txBox="1"/>
              <p:nvPr/>
            </p:nvSpPr>
            <p:spPr>
              <a:xfrm>
                <a:off x="2439582" y="5035430"/>
                <a:ext cx="1219200" cy="400109"/>
              </a:xfrm>
              <a:prstGeom prst="rect">
                <a:avLst/>
              </a:prstGeom>
              <a:noFill/>
            </p:spPr>
            <p:txBody>
              <a:bodyPr wrap="square" rtlCol="0">
                <a:spAutoFit/>
              </a:bodyPr>
              <a:lstStyle/>
              <a:p>
                <a:r>
                  <a:rPr lang="en-US" sz="1350" dirty="0">
                    <a:solidFill>
                      <a:srgbClr val="A50021"/>
                    </a:solidFill>
                  </a:rPr>
                  <a:t>promoter</a:t>
                </a:r>
              </a:p>
            </p:txBody>
          </p:sp>
          <p:cxnSp>
            <p:nvCxnSpPr>
              <p:cNvPr id="64" name="Straight Arrow Connector 63"/>
              <p:cNvCxnSpPr/>
              <p:nvPr/>
            </p:nvCxnSpPr>
            <p:spPr>
              <a:xfrm flipV="1">
                <a:off x="1828800" y="4819650"/>
                <a:ext cx="228600" cy="2286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flipV="1">
                <a:off x="2562225" y="4829175"/>
                <a:ext cx="228600" cy="22860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63600" y="3722962"/>
                <a:ext cx="1981200" cy="677107"/>
              </a:xfrm>
              <a:prstGeom prst="rect">
                <a:avLst/>
              </a:prstGeom>
              <a:noFill/>
            </p:spPr>
            <p:txBody>
              <a:bodyPr wrap="square" rtlCol="0">
                <a:spAutoFit/>
              </a:bodyPr>
              <a:lstStyle/>
              <a:p>
                <a:r>
                  <a:rPr lang="en-US" sz="1350" dirty="0"/>
                  <a:t>regulatory element</a:t>
                </a:r>
              </a:p>
            </p:txBody>
          </p:sp>
          <p:cxnSp>
            <p:nvCxnSpPr>
              <p:cNvPr id="73" name="Straight Arrow Connector 72"/>
              <p:cNvCxnSpPr/>
              <p:nvPr/>
            </p:nvCxnSpPr>
            <p:spPr>
              <a:xfrm rot="5400000" flipV="1">
                <a:off x="2095500" y="3886200"/>
                <a:ext cx="228600" cy="2286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4667250" y="3887807"/>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6866794" y="4287858"/>
              <a:ext cx="1257300" cy="7144"/>
              <a:chOff x="7162800" y="4724400"/>
              <a:chExt cx="1676400" cy="9525"/>
            </a:xfrm>
          </p:grpSpPr>
          <p:cxnSp>
            <p:nvCxnSpPr>
              <p:cNvPr id="14" name="Straight Arrow Connector 13"/>
              <p:cNvCxnSpPr/>
              <p:nvPr/>
            </p:nvCxnSpPr>
            <p:spPr>
              <a:xfrm>
                <a:off x="7239000" y="4724400"/>
                <a:ext cx="1600200" cy="0"/>
              </a:xfrm>
              <a:prstGeom prst="straightConnector1">
                <a:avLst/>
              </a:prstGeom>
              <a:ln w="28575">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62800" y="4733925"/>
                <a:ext cx="152400" cy="0"/>
              </a:xfrm>
              <a:prstGeom prst="line">
                <a:avLst/>
              </a:prstGeom>
              <a:ln w="76200">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40" name="Explosion 2 39"/>
            <p:cNvSpPr/>
            <p:nvPr/>
          </p:nvSpPr>
          <p:spPr>
            <a:xfrm>
              <a:off x="4731545" y="3830659"/>
              <a:ext cx="100013" cy="92869"/>
            </a:xfrm>
            <a:prstGeom prst="irregularSeal2">
              <a:avLst/>
            </a:prstGeom>
            <a:solidFill>
              <a:srgbClr val="FFFF00"/>
            </a:solidFill>
            <a:ln w="190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4" name="Group 73"/>
            <p:cNvGrpSpPr/>
            <p:nvPr/>
          </p:nvGrpSpPr>
          <p:grpSpPr>
            <a:xfrm>
              <a:off x="4799869" y="3944957"/>
              <a:ext cx="2114550" cy="285750"/>
              <a:chOff x="2819400" y="4267200"/>
              <a:chExt cx="4419600" cy="381000"/>
            </a:xfrm>
          </p:grpSpPr>
          <p:cxnSp>
            <p:nvCxnSpPr>
              <p:cNvPr id="53" name="Straight Connector 52"/>
              <p:cNvCxnSpPr/>
              <p:nvPr/>
            </p:nvCxnSpPr>
            <p:spPr>
              <a:xfrm>
                <a:off x="2819400" y="4267200"/>
                <a:ext cx="0" cy="159341"/>
              </a:xfrm>
              <a:prstGeom prst="line">
                <a:avLst/>
              </a:prstGeom>
              <a:ln w="63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819400" y="4426541"/>
                <a:ext cx="4419600" cy="0"/>
              </a:xfrm>
              <a:prstGeom prst="line">
                <a:avLst/>
              </a:prstGeom>
              <a:ln w="63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239000" y="4426541"/>
                <a:ext cx="0" cy="221659"/>
              </a:xfrm>
              <a:prstGeom prst="straightConnector1">
                <a:avLst/>
              </a:prstGeom>
              <a:ln w="6350">
                <a:solidFill>
                  <a:srgbClr val="A5002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77" name="Straight Arrow Connector 76"/>
            <p:cNvCxnSpPr/>
            <p:nvPr/>
          </p:nvCxnSpPr>
          <p:spPr>
            <a:xfrm flipH="1">
              <a:off x="4892279" y="3712785"/>
              <a:ext cx="235744" cy="1143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120879" y="3530620"/>
              <a:ext cx="1850232" cy="300082"/>
            </a:xfrm>
            <a:prstGeom prst="rect">
              <a:avLst/>
            </a:prstGeom>
            <a:noFill/>
          </p:spPr>
          <p:txBody>
            <a:bodyPr wrap="square" rtlCol="0">
              <a:spAutoFit/>
            </a:bodyPr>
            <a:lstStyle/>
            <a:p>
              <a:r>
                <a:rPr lang="en-US" sz="1350" dirty="0"/>
                <a:t>causal variant</a:t>
              </a:r>
            </a:p>
          </p:txBody>
        </p:sp>
        <p:grpSp>
          <p:nvGrpSpPr>
            <p:cNvPr id="9" name="Group 8"/>
            <p:cNvGrpSpPr/>
            <p:nvPr/>
          </p:nvGrpSpPr>
          <p:grpSpPr>
            <a:xfrm>
              <a:off x="6953250" y="3829050"/>
              <a:ext cx="1828800" cy="400706"/>
              <a:chOff x="5715000" y="2438400"/>
              <a:chExt cx="2438400" cy="534274"/>
            </a:xfrm>
          </p:grpSpPr>
          <p:sp>
            <p:nvSpPr>
              <p:cNvPr id="54" name="Explosion 2 53"/>
              <p:cNvSpPr/>
              <p:nvPr/>
            </p:nvSpPr>
            <p:spPr>
              <a:xfrm>
                <a:off x="8020050" y="2438400"/>
                <a:ext cx="133350" cy="123825"/>
              </a:xfrm>
              <a:prstGeom prst="irregularSeal2">
                <a:avLst/>
              </a:prstGeom>
              <a:solidFill>
                <a:srgbClr val="FFFF00"/>
              </a:solidFill>
              <a:ln w="190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5" name="Straight Connector 64"/>
              <p:cNvCxnSpPr/>
              <p:nvPr/>
            </p:nvCxnSpPr>
            <p:spPr>
              <a:xfrm>
                <a:off x="8077200" y="2590800"/>
                <a:ext cx="0" cy="159341"/>
              </a:xfrm>
              <a:prstGeom prst="line">
                <a:avLst/>
              </a:prstGeom>
              <a:ln w="63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715000" y="2751015"/>
                <a:ext cx="0" cy="221659"/>
              </a:xfrm>
              <a:prstGeom prst="straightConnector1">
                <a:avLst/>
              </a:prstGeom>
              <a:ln w="6350">
                <a:solidFill>
                  <a:srgbClr val="A5002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715000" y="2751015"/>
                <a:ext cx="2371725" cy="1269"/>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895602" y="3943351"/>
              <a:ext cx="1864519" cy="280544"/>
              <a:chOff x="304800" y="2590800"/>
              <a:chExt cx="2486025" cy="374059"/>
            </a:xfrm>
          </p:grpSpPr>
          <p:cxnSp>
            <p:nvCxnSpPr>
              <p:cNvPr id="67" name="Straight Connector 66"/>
              <p:cNvCxnSpPr/>
              <p:nvPr/>
            </p:nvCxnSpPr>
            <p:spPr>
              <a:xfrm>
                <a:off x="2782275" y="2590800"/>
                <a:ext cx="0" cy="159341"/>
              </a:xfrm>
              <a:prstGeom prst="line">
                <a:avLst/>
              </a:prstGeom>
              <a:ln w="63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04800" y="2743200"/>
                <a:ext cx="0" cy="221659"/>
              </a:xfrm>
              <a:prstGeom prst="straightConnector1">
                <a:avLst/>
              </a:prstGeom>
              <a:ln w="6350">
                <a:solidFill>
                  <a:srgbClr val="A5002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04800" y="2751015"/>
                <a:ext cx="2486025" cy="1269"/>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63" name="Rectangle 62"/>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3" name="TextBox 2"/>
          <p:cNvSpPr txBox="1"/>
          <p:nvPr/>
        </p:nvSpPr>
        <p:spPr>
          <a:xfrm>
            <a:off x="325577" y="3967951"/>
            <a:ext cx="4382393" cy="2492990"/>
          </a:xfrm>
          <a:prstGeom prst="rect">
            <a:avLst/>
          </a:prstGeom>
          <a:solidFill>
            <a:schemeClr val="accent6">
              <a:lumMod val="20000"/>
              <a:lumOff val="80000"/>
            </a:schemeClr>
          </a:solidFill>
          <a:ln>
            <a:solidFill>
              <a:schemeClr val="tx1"/>
            </a:solidFill>
          </a:ln>
        </p:spPr>
        <p:txBody>
          <a:bodyPr wrap="square" rtlCol="0">
            <a:spAutoFit/>
          </a:bodyPr>
          <a:lstStyle/>
          <a:p>
            <a:pPr marL="285750" indent="-285750">
              <a:spcAft>
                <a:spcPts val="600"/>
              </a:spcAft>
              <a:buFont typeface="Arial" panose="020B0604020202020204" pitchFamily="34" charset="0"/>
              <a:buChar char="•"/>
            </a:pPr>
            <a:r>
              <a:rPr lang="en-US" dirty="0" smtClean="0"/>
              <a:t>Fine-mapping with trans-ethnic studies</a:t>
            </a:r>
          </a:p>
          <a:p>
            <a:pPr marL="285750" indent="-285750">
              <a:spcAft>
                <a:spcPts val="600"/>
              </a:spcAft>
              <a:buFont typeface="Arial" panose="020B0604020202020204" pitchFamily="34" charset="0"/>
              <a:buChar char="•"/>
            </a:pPr>
            <a:r>
              <a:rPr lang="en-US" dirty="0" smtClean="0"/>
              <a:t>Coding mutations</a:t>
            </a:r>
          </a:p>
          <a:p>
            <a:pPr marL="285750" indent="-285750">
              <a:spcAft>
                <a:spcPts val="600"/>
              </a:spcAft>
              <a:buFont typeface="Arial" panose="020B0604020202020204" pitchFamily="34" charset="0"/>
              <a:buChar char="•"/>
            </a:pPr>
            <a:r>
              <a:rPr lang="en-US" dirty="0" smtClean="0"/>
              <a:t>Bioinformatics predictions</a:t>
            </a:r>
          </a:p>
          <a:p>
            <a:pPr marL="285750" indent="-285750">
              <a:spcAft>
                <a:spcPts val="600"/>
              </a:spcAft>
              <a:buFont typeface="Arial" panose="020B0604020202020204" pitchFamily="34" charset="0"/>
              <a:buChar char="•"/>
            </a:pPr>
            <a:r>
              <a:rPr lang="en-US" dirty="0" err="1" smtClean="0"/>
              <a:t>eQTL</a:t>
            </a:r>
            <a:r>
              <a:rPr lang="en-US" dirty="0" smtClean="0"/>
              <a:t> correlations</a:t>
            </a:r>
          </a:p>
          <a:p>
            <a:pPr marL="285750" indent="-285750">
              <a:spcAft>
                <a:spcPts val="600"/>
              </a:spcAft>
              <a:buFont typeface="Arial" panose="020B0604020202020204" pitchFamily="34" charset="0"/>
              <a:buChar char="•"/>
            </a:pPr>
            <a:r>
              <a:rPr lang="en-US" dirty="0" smtClean="0"/>
              <a:t>enhancer assays</a:t>
            </a:r>
          </a:p>
          <a:p>
            <a:pPr marL="285750" indent="-285750">
              <a:spcAft>
                <a:spcPts val="600"/>
              </a:spcAft>
              <a:buFont typeface="Arial" panose="020B0604020202020204" pitchFamily="34" charset="0"/>
              <a:buChar char="•"/>
            </a:pPr>
            <a:r>
              <a:rPr lang="en-US" dirty="0" smtClean="0"/>
              <a:t>Chromatin capture/</a:t>
            </a:r>
            <a:r>
              <a:rPr lang="en-US" dirty="0" err="1" smtClean="0"/>
              <a:t>ATACSeq</a:t>
            </a:r>
            <a:endParaRPr lang="en-US" dirty="0" smtClean="0"/>
          </a:p>
          <a:p>
            <a:pPr marL="285750" indent="-285750">
              <a:spcAft>
                <a:spcPts val="600"/>
              </a:spcAft>
              <a:buFont typeface="Arial" panose="020B0604020202020204" pitchFamily="34" charset="0"/>
              <a:buChar char="•"/>
            </a:pPr>
            <a:r>
              <a:rPr lang="en-US" dirty="0" smtClean="0"/>
              <a:t>CRISPR/CAS9</a:t>
            </a:r>
            <a:endParaRPr lang="en-US" dirty="0"/>
          </a:p>
        </p:txBody>
      </p:sp>
      <p:grpSp>
        <p:nvGrpSpPr>
          <p:cNvPr id="92" name="Group 91"/>
          <p:cNvGrpSpPr/>
          <p:nvPr/>
        </p:nvGrpSpPr>
        <p:grpSpPr>
          <a:xfrm>
            <a:off x="4098370" y="1991276"/>
            <a:ext cx="7656006" cy="4442688"/>
            <a:chOff x="3879451" y="2214171"/>
            <a:chExt cx="7656006" cy="4442688"/>
          </a:xfrm>
        </p:grpSpPr>
        <p:sp>
          <p:nvSpPr>
            <p:cNvPr id="89" name="Right Arrow 88"/>
            <p:cNvSpPr/>
            <p:nvPr/>
          </p:nvSpPr>
          <p:spPr>
            <a:xfrm>
              <a:off x="3879451" y="4651825"/>
              <a:ext cx="2569883" cy="19452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6275434" y="2214171"/>
              <a:ext cx="5260023" cy="4442688"/>
              <a:chOff x="6275434" y="2214171"/>
              <a:chExt cx="5260023" cy="4442688"/>
            </a:xfrm>
          </p:grpSpPr>
          <p:grpSp>
            <p:nvGrpSpPr>
              <p:cNvPr id="88" name="Group 87"/>
              <p:cNvGrpSpPr/>
              <p:nvPr/>
            </p:nvGrpSpPr>
            <p:grpSpPr>
              <a:xfrm>
                <a:off x="6298347" y="2467996"/>
                <a:ext cx="4860995" cy="4063903"/>
                <a:chOff x="6381140" y="1956982"/>
                <a:chExt cx="4860995" cy="4063903"/>
              </a:xfrm>
            </p:grpSpPr>
            <p:sp>
              <p:nvSpPr>
                <p:cNvPr id="6" name="TextBox 5"/>
                <p:cNvSpPr txBox="1"/>
                <p:nvPr/>
              </p:nvSpPr>
              <p:spPr>
                <a:xfrm>
                  <a:off x="6631495" y="4393635"/>
                  <a:ext cx="2129132" cy="1477328"/>
                </a:xfrm>
                <a:prstGeom prst="rect">
                  <a:avLst/>
                </a:prstGeom>
                <a:noFill/>
                <a:ln>
                  <a:solidFill>
                    <a:srgbClr val="C00000"/>
                  </a:solidFill>
                </a:ln>
              </p:spPr>
              <p:txBody>
                <a:bodyPr wrap="square" rtlCol="0">
                  <a:spAutoFit/>
                </a:bodyPr>
                <a:lstStyle/>
                <a:p>
                  <a:pPr marL="457200" indent="-228600">
                    <a:buFont typeface="Arial" panose="020B0604020202020204" pitchFamily="34" charset="0"/>
                    <a:buChar char="•"/>
                  </a:pPr>
                  <a:r>
                    <a:rPr lang="en-US" i="1" dirty="0" smtClean="0"/>
                    <a:t>TREM2</a:t>
                  </a:r>
                </a:p>
                <a:p>
                  <a:pPr marL="457200" indent="-228600">
                    <a:buFont typeface="Arial" panose="020B0604020202020204" pitchFamily="34" charset="0"/>
                    <a:buChar char="•"/>
                  </a:pPr>
                  <a:r>
                    <a:rPr lang="en-US" i="1" dirty="0" smtClean="0"/>
                    <a:t>CR1</a:t>
                  </a:r>
                </a:p>
                <a:p>
                  <a:pPr marL="457200" indent="-228600">
                    <a:buFont typeface="Arial" panose="020B0604020202020204" pitchFamily="34" charset="0"/>
                    <a:buChar char="•"/>
                  </a:pPr>
                  <a:r>
                    <a:rPr lang="en-US" i="1" dirty="0" smtClean="0"/>
                    <a:t>SPI1</a:t>
                  </a:r>
                </a:p>
                <a:p>
                  <a:pPr marL="457200" indent="-228600">
                    <a:buFont typeface="Arial" panose="020B0604020202020204" pitchFamily="34" charset="0"/>
                    <a:buChar char="•"/>
                  </a:pPr>
                  <a:r>
                    <a:rPr lang="en-US" i="1" dirty="0" smtClean="0"/>
                    <a:t>MS4A2</a:t>
                  </a:r>
                </a:p>
                <a:p>
                  <a:pPr marL="457200" indent="-228600">
                    <a:buFont typeface="Arial" panose="020B0604020202020204" pitchFamily="34" charset="0"/>
                    <a:buChar char="•"/>
                  </a:pPr>
                  <a:r>
                    <a:rPr lang="en-US" i="1" dirty="0" smtClean="0"/>
                    <a:t>IQCK</a:t>
                  </a:r>
                  <a:endParaRPr lang="en-US" dirty="0"/>
                </a:p>
              </p:txBody>
            </p:sp>
            <p:grpSp>
              <p:nvGrpSpPr>
                <p:cNvPr id="37" name="Group 36"/>
                <p:cNvGrpSpPr/>
                <p:nvPr/>
              </p:nvGrpSpPr>
              <p:grpSpPr>
                <a:xfrm>
                  <a:off x="8763300" y="2604565"/>
                  <a:ext cx="2478835" cy="3416320"/>
                  <a:chOff x="8854451" y="2208333"/>
                  <a:chExt cx="2987701" cy="3416320"/>
                </a:xfrm>
              </p:grpSpPr>
              <p:sp>
                <p:nvSpPr>
                  <p:cNvPr id="13" name="TextBox 12"/>
                  <p:cNvSpPr txBox="1"/>
                  <p:nvPr/>
                </p:nvSpPr>
                <p:spPr>
                  <a:xfrm>
                    <a:off x="8854451" y="2208333"/>
                    <a:ext cx="2984535" cy="3416320"/>
                  </a:xfrm>
                  <a:prstGeom prst="rect">
                    <a:avLst/>
                  </a:prstGeom>
                  <a:noFill/>
                  <a:ln>
                    <a:solidFill>
                      <a:srgbClr val="C00000"/>
                    </a:solidFill>
                  </a:ln>
                </p:spPr>
                <p:txBody>
                  <a:bodyPr wrap="square" rtlCol="0">
                    <a:spAutoFit/>
                  </a:bodyPr>
                  <a:lstStyle/>
                  <a:p>
                    <a:pPr>
                      <a:tabLst>
                        <a:tab pos="1204913" algn="l"/>
                      </a:tabLst>
                    </a:pPr>
                    <a:r>
                      <a:rPr lang="en-US" dirty="0" smtClean="0"/>
                      <a:t>Gene	Locus</a:t>
                    </a:r>
                  </a:p>
                  <a:p>
                    <a:pPr>
                      <a:tabLst>
                        <a:tab pos="1204913" algn="l"/>
                      </a:tabLst>
                    </a:pPr>
                    <a:endParaRPr lang="en-US" i="1" dirty="0" smtClean="0"/>
                  </a:p>
                  <a:p>
                    <a:pPr>
                      <a:tabLst>
                        <a:tab pos="1204913" algn="l"/>
                      </a:tabLst>
                    </a:pPr>
                    <a:r>
                      <a:rPr lang="en-US" i="1" dirty="0" smtClean="0"/>
                      <a:t>ABCA7	-</a:t>
                    </a:r>
                  </a:p>
                  <a:p>
                    <a:pPr>
                      <a:tabLst>
                        <a:tab pos="1204913" algn="l"/>
                      </a:tabLst>
                    </a:pPr>
                    <a:r>
                      <a:rPr lang="en-US" i="1" dirty="0" smtClean="0"/>
                      <a:t>TREM2	-</a:t>
                    </a:r>
                  </a:p>
                  <a:p>
                    <a:pPr>
                      <a:tabLst>
                        <a:tab pos="1204913" algn="l"/>
                      </a:tabLst>
                    </a:pPr>
                    <a:r>
                      <a:rPr lang="en-US" i="1" dirty="0" smtClean="0"/>
                      <a:t>SORL1	-</a:t>
                    </a:r>
                  </a:p>
                  <a:p>
                    <a:pPr>
                      <a:tabLst>
                        <a:tab pos="1204913" algn="l"/>
                      </a:tabLst>
                    </a:pPr>
                    <a:r>
                      <a:rPr lang="en-US" i="1" dirty="0" smtClean="0"/>
                      <a:t>TREML4  	TREM2</a:t>
                    </a:r>
                  </a:p>
                  <a:p>
                    <a:pPr>
                      <a:tabLst>
                        <a:tab pos="1204913" algn="l"/>
                      </a:tabLst>
                    </a:pPr>
                    <a:r>
                      <a:rPr lang="en-US" i="1" dirty="0" smtClean="0"/>
                      <a:t>TAP2	HLA-DRB1</a:t>
                    </a:r>
                  </a:p>
                  <a:p>
                    <a:pPr>
                      <a:tabLst>
                        <a:tab pos="1204913" algn="l"/>
                      </a:tabLst>
                    </a:pPr>
                    <a:r>
                      <a:rPr lang="en-US" i="1" dirty="0" smtClean="0"/>
                      <a:t>PSMB2	HLA-DRB1</a:t>
                    </a:r>
                  </a:p>
                  <a:p>
                    <a:pPr>
                      <a:tabLst>
                        <a:tab pos="1204913" algn="l"/>
                      </a:tabLst>
                    </a:pPr>
                    <a:r>
                      <a:rPr lang="en-US" i="1" dirty="0" smtClean="0"/>
                      <a:t>PIP	EPHA1</a:t>
                    </a:r>
                  </a:p>
                  <a:p>
                    <a:pPr>
                      <a:tabLst>
                        <a:tab pos="1204913" algn="l"/>
                      </a:tabLst>
                    </a:pPr>
                    <a:r>
                      <a:rPr lang="en-US" i="1" dirty="0" smtClean="0"/>
                      <a:t>STYX	FERMT2</a:t>
                    </a:r>
                  </a:p>
                  <a:p>
                    <a:pPr>
                      <a:tabLst>
                        <a:tab pos="1204913" algn="l"/>
                      </a:tabLst>
                    </a:pPr>
                    <a:r>
                      <a:rPr lang="en-US" i="1" dirty="0" smtClean="0"/>
                      <a:t>RIN3	SLC24A4</a:t>
                    </a:r>
                  </a:p>
                  <a:p>
                    <a:pPr>
                      <a:tabLst>
                        <a:tab pos="1204913" algn="l"/>
                      </a:tabLst>
                    </a:pPr>
                    <a:r>
                      <a:rPr lang="en-US" i="1" dirty="0" smtClean="0"/>
                      <a:t>KCNH6	ACE</a:t>
                    </a:r>
                    <a:endParaRPr lang="en-US" dirty="0"/>
                  </a:p>
                </p:txBody>
              </p:sp>
              <p:cxnSp>
                <p:nvCxnSpPr>
                  <p:cNvPr id="21" name="Straight Connector 20"/>
                  <p:cNvCxnSpPr/>
                  <p:nvPr/>
                </p:nvCxnSpPr>
                <p:spPr>
                  <a:xfrm>
                    <a:off x="8857617" y="2679726"/>
                    <a:ext cx="298453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8763301" y="1956982"/>
                  <a:ext cx="2478834" cy="649047"/>
                </a:xfrm>
                <a:prstGeom prst="rect">
                  <a:avLst/>
                </a:prstGeom>
                <a:solidFill>
                  <a:schemeClr val="accent2">
                    <a:lumMod val="20000"/>
                    <a:lumOff val="80000"/>
                  </a:schemeClr>
                </a:solidFill>
                <a:ln>
                  <a:solidFill>
                    <a:srgbClr val="C00000"/>
                  </a:solidFill>
                </a:ln>
              </p:spPr>
              <p:txBody>
                <a:bodyPr wrap="square" rtlCol="0">
                  <a:spAutoFit/>
                </a:bodyPr>
                <a:lstStyle/>
                <a:p>
                  <a:pPr algn="ctr"/>
                  <a:r>
                    <a:rPr lang="en-US" dirty="0"/>
                    <a:t>Rare deleterious coding, splicing, or LOF</a:t>
                  </a:r>
                </a:p>
              </p:txBody>
            </p:sp>
            <p:cxnSp>
              <p:nvCxnSpPr>
                <p:cNvPr id="46" name="Straight Connector 45"/>
                <p:cNvCxnSpPr/>
                <p:nvPr/>
              </p:nvCxnSpPr>
              <p:spPr>
                <a:xfrm>
                  <a:off x="9813733" y="3075958"/>
                  <a:ext cx="0" cy="294492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628934" y="4034779"/>
                  <a:ext cx="2131694" cy="369332"/>
                </a:xfrm>
                <a:prstGeom prst="rect">
                  <a:avLst/>
                </a:prstGeom>
                <a:solidFill>
                  <a:schemeClr val="accent2">
                    <a:lumMod val="20000"/>
                    <a:lumOff val="80000"/>
                  </a:schemeClr>
                </a:solidFill>
                <a:ln>
                  <a:solidFill>
                    <a:srgbClr val="C00000"/>
                  </a:solidFill>
                </a:ln>
              </p:spPr>
              <p:txBody>
                <a:bodyPr wrap="square" rtlCol="0">
                  <a:spAutoFit/>
                </a:bodyPr>
                <a:lstStyle/>
                <a:p>
                  <a:pPr algn="ctr"/>
                  <a:r>
                    <a:rPr lang="en-US" dirty="0"/>
                    <a:t>Deleterious variants</a:t>
                  </a:r>
                </a:p>
              </p:txBody>
            </p:sp>
            <p:sp>
              <p:nvSpPr>
                <p:cNvPr id="87" name="TextBox 86"/>
                <p:cNvSpPr txBox="1"/>
                <p:nvPr/>
              </p:nvSpPr>
              <p:spPr>
                <a:xfrm>
                  <a:off x="6381140" y="2708754"/>
                  <a:ext cx="2380824" cy="954107"/>
                </a:xfrm>
                <a:prstGeom prst="rect">
                  <a:avLst/>
                </a:prstGeom>
                <a:noFill/>
                <a:ln>
                  <a:noFill/>
                </a:ln>
              </p:spPr>
              <p:txBody>
                <a:bodyPr wrap="square" rtlCol="0">
                  <a:spAutoFit/>
                </a:bodyPr>
                <a:lstStyle/>
                <a:p>
                  <a:pPr algn="ctr"/>
                  <a:r>
                    <a:rPr lang="en-US" sz="2800" dirty="0" smtClean="0">
                      <a:solidFill>
                        <a:srgbClr val="C00000"/>
                      </a:solidFill>
                    </a:rPr>
                    <a:t>ADSP WES Sequence data</a:t>
                  </a:r>
                  <a:endParaRPr lang="en-US" sz="2800" dirty="0">
                    <a:solidFill>
                      <a:srgbClr val="C00000"/>
                    </a:solidFill>
                  </a:endParaRPr>
                </a:p>
              </p:txBody>
            </p:sp>
          </p:grpSp>
          <p:sp>
            <p:nvSpPr>
              <p:cNvPr id="90" name="Rectangle 89"/>
              <p:cNvSpPr/>
              <p:nvPr/>
            </p:nvSpPr>
            <p:spPr>
              <a:xfrm>
                <a:off x="6275434" y="2214171"/>
                <a:ext cx="5260023" cy="44426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76200" y="6087751"/>
            <a:ext cx="13448581" cy="772231"/>
            <a:chOff x="48771" y="6085769"/>
            <a:chExt cx="13448581" cy="772231"/>
          </a:xfrm>
        </p:grpSpPr>
        <p:grpSp>
          <p:nvGrpSpPr>
            <p:cNvPr id="71" name="Group 70"/>
            <p:cNvGrpSpPr/>
            <p:nvPr/>
          </p:nvGrpSpPr>
          <p:grpSpPr>
            <a:xfrm>
              <a:off x="48771" y="6130268"/>
              <a:ext cx="13448581" cy="685800"/>
              <a:chOff x="0" y="6129676"/>
              <a:chExt cx="10334172" cy="685800"/>
            </a:xfrm>
          </p:grpSpPr>
          <p:grpSp>
            <p:nvGrpSpPr>
              <p:cNvPr id="80" name="Group 79"/>
              <p:cNvGrpSpPr/>
              <p:nvPr/>
            </p:nvGrpSpPr>
            <p:grpSpPr>
              <a:xfrm>
                <a:off x="0" y="6129676"/>
                <a:ext cx="10334172" cy="685800"/>
                <a:chOff x="0" y="6129676"/>
                <a:chExt cx="10334172" cy="685800"/>
              </a:xfrm>
            </p:grpSpPr>
            <p:sp>
              <p:nvSpPr>
                <p:cNvPr id="83" name="Rectangle 82"/>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84" name="Rectangle 83"/>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81"/>
              <p:cNvSpPr/>
              <p:nvPr/>
            </p:nvSpPr>
            <p:spPr>
              <a:xfrm>
                <a:off x="8481275" y="6458366"/>
                <a:ext cx="98864" cy="323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Rectangle 77"/>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3479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00400" y="2020670"/>
            <a:ext cx="1410856" cy="2475133"/>
            <a:chOff x="1981200" y="801469"/>
            <a:chExt cx="1410856" cy="2475133"/>
          </a:xfrm>
        </p:grpSpPr>
        <p:cxnSp>
          <p:nvCxnSpPr>
            <p:cNvPr id="67" name="Straight Connector 66"/>
            <p:cNvCxnSpPr/>
            <p:nvPr/>
          </p:nvCxnSpPr>
          <p:spPr>
            <a:xfrm flipV="1">
              <a:off x="1981200" y="1143000"/>
              <a:ext cx="0" cy="2133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2380672" y="801469"/>
              <a:ext cx="1011384" cy="2475133"/>
              <a:chOff x="2380672" y="801469"/>
              <a:chExt cx="1011384" cy="2475133"/>
            </a:xfrm>
          </p:grpSpPr>
          <p:cxnSp>
            <p:nvCxnSpPr>
              <p:cNvPr id="72" name="Straight Connector 71"/>
              <p:cNvCxnSpPr/>
              <p:nvPr/>
            </p:nvCxnSpPr>
            <p:spPr>
              <a:xfrm flipV="1">
                <a:off x="2880360" y="1066800"/>
                <a:ext cx="0" cy="220980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380672" y="2325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cloned</a:t>
                </a:r>
              </a:p>
            </p:txBody>
          </p:sp>
          <p:sp>
            <p:nvSpPr>
              <p:cNvPr id="68" name="TextBox 67"/>
              <p:cNvSpPr txBox="1"/>
              <p:nvPr/>
            </p:nvSpPr>
            <p:spPr>
              <a:xfrm>
                <a:off x="2380672" y="1563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mapped</a:t>
                </a:r>
              </a:p>
            </p:txBody>
          </p:sp>
          <p:sp>
            <p:nvSpPr>
              <p:cNvPr id="70" name="TextBox 69"/>
              <p:cNvSpPr txBox="1"/>
              <p:nvPr/>
            </p:nvSpPr>
            <p:spPr>
              <a:xfrm>
                <a:off x="2388880" y="801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cloned</a:t>
                </a:r>
              </a:p>
            </p:txBody>
          </p:sp>
        </p:grpSp>
      </p:grpSp>
      <p:grpSp>
        <p:nvGrpSpPr>
          <p:cNvPr id="85" name="Group 84"/>
          <p:cNvGrpSpPr/>
          <p:nvPr/>
        </p:nvGrpSpPr>
        <p:grpSpPr>
          <a:xfrm>
            <a:off x="3575562" y="3142984"/>
            <a:ext cx="5164314" cy="1962416"/>
            <a:chOff x="5803542" y="1055906"/>
            <a:chExt cx="6101839" cy="1962416"/>
          </a:xfrm>
        </p:grpSpPr>
        <p:grpSp>
          <p:nvGrpSpPr>
            <p:cNvPr id="81" name="Group 80"/>
            <p:cNvGrpSpPr/>
            <p:nvPr/>
          </p:nvGrpSpPr>
          <p:grpSpPr>
            <a:xfrm rot="120000">
              <a:off x="5803542" y="1055906"/>
              <a:ext cx="6101839" cy="1962416"/>
              <a:chOff x="5396409" y="4177563"/>
              <a:chExt cx="5053308" cy="1962416"/>
            </a:xfrm>
          </p:grpSpPr>
          <p:sp>
            <p:nvSpPr>
              <p:cNvPr id="77" name="Right Triangle 76"/>
              <p:cNvSpPr/>
              <p:nvPr/>
            </p:nvSpPr>
            <p:spPr>
              <a:xfrm rot="9900000">
                <a:off x="5396409" y="5002586"/>
                <a:ext cx="4932601" cy="1137393"/>
              </a:xfrm>
              <a:prstGeom prst="rtTriangle">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20760000">
                <a:off x="7420266" y="4467471"/>
                <a:ext cx="2466790" cy="26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1480000">
                <a:off x="9992517" y="4177563"/>
                <a:ext cx="457200" cy="143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622709" y="2039392"/>
              <a:ext cx="2289048" cy="369332"/>
            </a:xfrm>
            <a:prstGeom prst="rect">
              <a:avLst/>
            </a:prstGeom>
            <a:noFill/>
          </p:spPr>
          <p:txBody>
            <a:bodyPr wrap="square" rtlCol="0">
              <a:spAutoFit/>
            </a:bodyPr>
            <a:lstStyle/>
            <a:p>
              <a:r>
                <a:rPr lang="en-US" dirty="0"/>
                <a:t>Candidate genes</a:t>
              </a:r>
            </a:p>
          </p:txBody>
        </p:sp>
      </p:grpSp>
      <p:grpSp>
        <p:nvGrpSpPr>
          <p:cNvPr id="86" name="Group 85"/>
          <p:cNvGrpSpPr/>
          <p:nvPr/>
        </p:nvGrpSpPr>
        <p:grpSpPr>
          <a:xfrm>
            <a:off x="1703372" y="3048000"/>
            <a:ext cx="1344628" cy="1447800"/>
            <a:chOff x="454152" y="1828800"/>
            <a:chExt cx="1344628" cy="1447800"/>
          </a:xfrm>
        </p:grpSpPr>
        <p:cxnSp>
          <p:nvCxnSpPr>
            <p:cNvPr id="11" name="Straight Connector 10"/>
            <p:cNvCxnSpPr/>
            <p:nvPr/>
          </p:nvCxnSpPr>
          <p:spPr>
            <a:xfrm flipH="1">
              <a:off x="1638300" y="1828800"/>
              <a:ext cx="3048" cy="1447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0312" y="1828800"/>
              <a:ext cx="1328468"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mutations</a:t>
              </a:r>
            </a:p>
          </p:txBody>
        </p:sp>
        <p:cxnSp>
          <p:nvCxnSpPr>
            <p:cNvPr id="62" name="Straight Connector 61"/>
            <p:cNvCxnSpPr/>
            <p:nvPr/>
          </p:nvCxnSpPr>
          <p:spPr>
            <a:xfrm flipV="1">
              <a:off x="454152" y="2971800"/>
              <a:ext cx="0" cy="304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4152" y="2554069"/>
              <a:ext cx="838200"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cloned</a:t>
              </a:r>
            </a:p>
          </p:txBody>
        </p:sp>
      </p:grpSp>
      <p:grpSp>
        <p:nvGrpSpPr>
          <p:cNvPr id="90" name="Group 89"/>
          <p:cNvGrpSpPr/>
          <p:nvPr/>
        </p:nvGrpSpPr>
        <p:grpSpPr>
          <a:xfrm>
            <a:off x="6769224" y="3593068"/>
            <a:ext cx="1003176" cy="902732"/>
            <a:chOff x="5550024" y="2373868"/>
            <a:chExt cx="1003176" cy="902732"/>
          </a:xfrm>
        </p:grpSpPr>
        <p:cxnSp>
          <p:nvCxnSpPr>
            <p:cNvPr id="88" name="Straight Connector 87"/>
            <p:cNvCxnSpPr/>
            <p:nvPr/>
          </p:nvCxnSpPr>
          <p:spPr>
            <a:xfrm flipV="1">
              <a:off x="6553200" y="2379238"/>
              <a:ext cx="0" cy="897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550024" y="2373868"/>
              <a:ext cx="1003176" cy="369332"/>
            </a:xfrm>
            <a:prstGeom prst="rect">
              <a:avLst/>
            </a:prstGeom>
            <a:solidFill>
              <a:schemeClr val="bg1">
                <a:lumMod val="95000"/>
              </a:schemeClr>
            </a:solidFill>
            <a:ln>
              <a:solidFill>
                <a:srgbClr val="C00000"/>
              </a:solidFill>
            </a:ln>
          </p:spPr>
          <p:txBody>
            <a:bodyPr wrap="square" rtlCol="0">
              <a:spAutoFit/>
            </a:bodyPr>
            <a:lstStyle/>
            <a:p>
              <a:pPr algn="ctr"/>
              <a:r>
                <a:rPr lang="en-US" i="1" dirty="0"/>
                <a:t>SORL1</a:t>
              </a:r>
              <a:endParaRPr lang="en-US" dirty="0"/>
            </a:p>
          </p:txBody>
        </p:sp>
      </p:grpSp>
      <p:grpSp>
        <p:nvGrpSpPr>
          <p:cNvPr id="104" name="Group 103"/>
          <p:cNvGrpSpPr/>
          <p:nvPr/>
        </p:nvGrpSpPr>
        <p:grpSpPr>
          <a:xfrm>
            <a:off x="7543800" y="3105834"/>
            <a:ext cx="838200" cy="1389966"/>
            <a:chOff x="8763000" y="1886634"/>
            <a:chExt cx="838200" cy="1389966"/>
          </a:xfrm>
        </p:grpSpPr>
        <p:cxnSp>
          <p:nvCxnSpPr>
            <p:cNvPr id="99" name="Straight Connector 98"/>
            <p:cNvCxnSpPr/>
            <p:nvPr/>
          </p:nvCxnSpPr>
          <p:spPr>
            <a:xfrm flipV="1">
              <a:off x="9601200" y="2151965"/>
              <a:ext cx="0" cy="1124635"/>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763000" y="1886634"/>
              <a:ext cx="838200" cy="369332"/>
            </a:xfrm>
            <a:prstGeom prst="rect">
              <a:avLst/>
            </a:prstGeom>
            <a:solidFill>
              <a:srgbClr val="FFFF99"/>
            </a:solidFill>
            <a:ln>
              <a:solidFill>
                <a:srgbClr val="0000CC"/>
              </a:solidFill>
            </a:ln>
          </p:spPr>
          <p:txBody>
            <a:bodyPr wrap="square" rtlCol="0">
              <a:spAutoFit/>
            </a:bodyPr>
            <a:lstStyle/>
            <a:p>
              <a:pPr algn="ctr"/>
              <a:r>
                <a:rPr lang="en-US" dirty="0">
                  <a:solidFill>
                    <a:srgbClr val="0000CC"/>
                  </a:solidFill>
                </a:rPr>
                <a:t>3 loci</a:t>
              </a:r>
            </a:p>
          </p:txBody>
        </p:sp>
      </p:grpSp>
      <p:grpSp>
        <p:nvGrpSpPr>
          <p:cNvPr id="105" name="Group 104"/>
          <p:cNvGrpSpPr/>
          <p:nvPr/>
        </p:nvGrpSpPr>
        <p:grpSpPr>
          <a:xfrm>
            <a:off x="7857837" y="2598004"/>
            <a:ext cx="838199" cy="1897797"/>
            <a:chOff x="6638636" y="1378803"/>
            <a:chExt cx="838199" cy="1897797"/>
          </a:xfrm>
        </p:grpSpPr>
        <p:cxnSp>
          <p:nvCxnSpPr>
            <p:cNvPr id="103" name="Straight Connector 102"/>
            <p:cNvCxnSpPr/>
            <p:nvPr/>
          </p:nvCxnSpPr>
          <p:spPr>
            <a:xfrm flipV="1">
              <a:off x="7466838" y="1447800"/>
              <a:ext cx="0" cy="182880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6638636" y="1378803"/>
              <a:ext cx="838199" cy="369332"/>
            </a:xfrm>
            <a:prstGeom prst="rect">
              <a:avLst/>
            </a:prstGeom>
            <a:solidFill>
              <a:srgbClr val="FFFF99"/>
            </a:solidFill>
            <a:ln>
              <a:solidFill>
                <a:srgbClr val="0000CC"/>
              </a:solidFill>
            </a:ln>
          </p:spPr>
          <p:txBody>
            <a:bodyPr wrap="square" rtlCol="0">
              <a:spAutoFit/>
            </a:bodyPr>
            <a:lstStyle/>
            <a:p>
              <a:pPr algn="ctr"/>
              <a:r>
                <a:rPr lang="en-US" dirty="0">
                  <a:solidFill>
                    <a:srgbClr val="0000CC"/>
                  </a:solidFill>
                </a:rPr>
                <a:t>1 locus</a:t>
              </a:r>
            </a:p>
          </p:txBody>
        </p:sp>
      </p:grpSp>
      <p:grpSp>
        <p:nvGrpSpPr>
          <p:cNvPr id="106" name="Group 105"/>
          <p:cNvGrpSpPr/>
          <p:nvPr/>
        </p:nvGrpSpPr>
        <p:grpSpPr>
          <a:xfrm>
            <a:off x="8153400" y="2124943"/>
            <a:ext cx="838200" cy="2370753"/>
            <a:chOff x="8763000" y="887376"/>
            <a:chExt cx="838200" cy="2370753"/>
          </a:xfrm>
        </p:grpSpPr>
        <p:cxnSp>
          <p:nvCxnSpPr>
            <p:cNvPr id="107" name="Straight Connector 106"/>
            <p:cNvCxnSpPr/>
            <p:nvPr/>
          </p:nvCxnSpPr>
          <p:spPr>
            <a:xfrm flipV="1">
              <a:off x="9601200" y="1246894"/>
              <a:ext cx="0" cy="2011235"/>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8763000" y="887376"/>
              <a:ext cx="838200" cy="369332"/>
            </a:xfrm>
            <a:prstGeom prst="rect">
              <a:avLst/>
            </a:prstGeom>
            <a:solidFill>
              <a:srgbClr val="FFFF99"/>
            </a:solidFill>
            <a:ln>
              <a:solidFill>
                <a:srgbClr val="0000CC"/>
              </a:solidFill>
            </a:ln>
          </p:spPr>
          <p:txBody>
            <a:bodyPr wrap="square" rtlCol="0">
              <a:spAutoFit/>
            </a:bodyPr>
            <a:lstStyle/>
            <a:p>
              <a:pPr algn="ctr"/>
              <a:r>
                <a:rPr lang="en-US" dirty="0">
                  <a:solidFill>
                    <a:srgbClr val="0000CC"/>
                  </a:solidFill>
                </a:rPr>
                <a:t>5 loci</a:t>
              </a:r>
            </a:p>
          </p:txBody>
        </p:sp>
      </p:grpSp>
      <p:grpSp>
        <p:nvGrpSpPr>
          <p:cNvPr id="110" name="Group 109"/>
          <p:cNvGrpSpPr/>
          <p:nvPr/>
        </p:nvGrpSpPr>
        <p:grpSpPr>
          <a:xfrm>
            <a:off x="8763000" y="1600201"/>
            <a:ext cx="838200" cy="2907269"/>
            <a:chOff x="8763000" y="228600"/>
            <a:chExt cx="838200" cy="2907269"/>
          </a:xfrm>
        </p:grpSpPr>
        <p:cxnSp>
          <p:nvCxnSpPr>
            <p:cNvPr id="111" name="Straight Connector 110"/>
            <p:cNvCxnSpPr/>
            <p:nvPr/>
          </p:nvCxnSpPr>
          <p:spPr>
            <a:xfrm flipV="1">
              <a:off x="9601200" y="457200"/>
              <a:ext cx="0" cy="2678669"/>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8763000" y="228600"/>
              <a:ext cx="838200" cy="369332"/>
            </a:xfrm>
            <a:prstGeom prst="rect">
              <a:avLst/>
            </a:prstGeom>
            <a:solidFill>
              <a:srgbClr val="FFFF99"/>
            </a:solidFill>
            <a:ln>
              <a:solidFill>
                <a:srgbClr val="0000CC"/>
              </a:solidFill>
            </a:ln>
          </p:spPr>
          <p:txBody>
            <a:bodyPr wrap="square" rtlCol="0">
              <a:spAutoFit/>
            </a:bodyPr>
            <a:lstStyle/>
            <a:p>
              <a:pPr algn="ctr"/>
              <a:r>
                <a:rPr lang="en-US" dirty="0">
                  <a:solidFill>
                    <a:srgbClr val="0000CC"/>
                  </a:solidFill>
                </a:rPr>
                <a:t>13 loci</a:t>
              </a:r>
            </a:p>
          </p:txBody>
        </p:sp>
      </p:grpSp>
      <p:cxnSp>
        <p:nvCxnSpPr>
          <p:cNvPr id="73" name="Straight Connector 72"/>
          <p:cNvCxnSpPr/>
          <p:nvPr/>
        </p:nvCxnSpPr>
        <p:spPr>
          <a:xfrm>
            <a:off x="3505200" y="1981200"/>
            <a:ext cx="0" cy="2514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470649" y="205194"/>
            <a:ext cx="4387523" cy="1049671"/>
            <a:chOff x="6858000" y="4441193"/>
            <a:chExt cx="2057399" cy="1049671"/>
          </a:xfrm>
        </p:grpSpPr>
        <p:sp>
          <p:nvSpPr>
            <p:cNvPr id="6" name="Right Arrow 5"/>
            <p:cNvSpPr/>
            <p:nvPr/>
          </p:nvSpPr>
          <p:spPr>
            <a:xfrm>
              <a:off x="6858000" y="4441193"/>
              <a:ext cx="2057399" cy="1049671"/>
            </a:xfrm>
            <a:prstGeom prst="rightArrow">
              <a:avLst/>
            </a:prstGeom>
            <a:gradFill flip="none" rotWithShape="1">
              <a:gsLst>
                <a:gs pos="0">
                  <a:srgbClr val="5E9EFF"/>
                </a:gs>
                <a:gs pos="39999">
                  <a:srgbClr val="85C2FF"/>
                </a:gs>
                <a:gs pos="70000">
                  <a:srgbClr val="C4D6EB"/>
                </a:gs>
                <a:gs pos="100000">
                  <a:srgbClr val="FFEBFA"/>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02718" y="4724400"/>
              <a:ext cx="1331682" cy="523220"/>
            </a:xfrm>
            <a:prstGeom prst="rect">
              <a:avLst/>
            </a:prstGeom>
            <a:noFill/>
          </p:spPr>
          <p:txBody>
            <a:bodyPr wrap="square" rtlCol="0">
              <a:spAutoFit/>
            </a:bodyPr>
            <a:lstStyle/>
            <a:p>
              <a:r>
                <a:rPr lang="en-US" sz="2800" dirty="0"/>
                <a:t>GWAS</a:t>
              </a:r>
            </a:p>
          </p:txBody>
        </p:sp>
      </p:grpSp>
      <p:grpSp>
        <p:nvGrpSpPr>
          <p:cNvPr id="93" name="Group 92"/>
          <p:cNvGrpSpPr/>
          <p:nvPr/>
        </p:nvGrpSpPr>
        <p:grpSpPr>
          <a:xfrm>
            <a:off x="8839200" y="4800600"/>
            <a:ext cx="914400" cy="1371600"/>
            <a:chOff x="7315200" y="4495800"/>
            <a:chExt cx="914400" cy="1371600"/>
          </a:xfrm>
        </p:grpSpPr>
        <p:sp>
          <p:nvSpPr>
            <p:cNvPr id="74" name="TextBox 73"/>
            <p:cNvSpPr txBox="1"/>
            <p:nvPr/>
          </p:nvSpPr>
          <p:spPr>
            <a:xfrm>
              <a:off x="7315200" y="5498068"/>
              <a:ext cx="914400" cy="369332"/>
            </a:xfrm>
            <a:prstGeom prst="rect">
              <a:avLst/>
            </a:prstGeom>
            <a:solidFill>
              <a:srgbClr val="C00000"/>
            </a:solidFill>
          </p:spPr>
          <p:txBody>
            <a:bodyPr wrap="square" rtlCol="0">
              <a:spAutoFit/>
            </a:bodyPr>
            <a:lstStyle/>
            <a:p>
              <a:pPr algn="ctr"/>
              <a:r>
                <a:rPr lang="en-US" b="1" i="1" dirty="0">
                  <a:solidFill>
                    <a:schemeClr val="bg1"/>
                  </a:solidFill>
                </a:rPr>
                <a:t>TREM2</a:t>
              </a:r>
            </a:p>
          </p:txBody>
        </p:sp>
        <p:cxnSp>
          <p:nvCxnSpPr>
            <p:cNvPr id="92" name="Straight Connector 91"/>
            <p:cNvCxnSpPr/>
            <p:nvPr/>
          </p:nvCxnSpPr>
          <p:spPr>
            <a:xfrm>
              <a:off x="7772400" y="4495800"/>
              <a:ext cx="0" cy="10170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1333500" y="4096434"/>
            <a:ext cx="228600" cy="932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3400426" y="4876919"/>
            <a:ext cx="1959391" cy="646331"/>
            <a:chOff x="1857375" y="1219318"/>
            <a:chExt cx="1959391" cy="646331"/>
          </a:xfrm>
        </p:grpSpPr>
        <p:cxnSp>
          <p:nvCxnSpPr>
            <p:cNvPr id="94" name="Straight Connector 93"/>
            <p:cNvCxnSpPr/>
            <p:nvPr/>
          </p:nvCxnSpPr>
          <p:spPr>
            <a:xfrm rot="60000">
              <a:off x="3797716" y="1219318"/>
              <a:ext cx="19050" cy="64633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857375" y="1485900"/>
              <a:ext cx="1948132" cy="369332"/>
            </a:xfrm>
            <a:prstGeom prst="rect">
              <a:avLst/>
            </a:prstGeom>
            <a:solidFill>
              <a:schemeClr val="bg2"/>
            </a:solidFill>
            <a:ln>
              <a:solidFill>
                <a:srgbClr val="0000CC"/>
              </a:solidFill>
            </a:ln>
          </p:spPr>
          <p:txBody>
            <a:bodyPr wrap="square" rtlCol="0">
              <a:spAutoFit/>
            </a:bodyPr>
            <a:lstStyle/>
            <a:p>
              <a:pPr algn="ctr"/>
              <a:r>
                <a:rPr lang="en-US" i="1" dirty="0"/>
                <a:t>BACE1</a:t>
              </a:r>
              <a:r>
                <a:rPr lang="en-US" dirty="0"/>
                <a:t> cloned</a:t>
              </a:r>
            </a:p>
          </p:txBody>
        </p:sp>
      </p:grpSp>
      <p:grpSp>
        <p:nvGrpSpPr>
          <p:cNvPr id="16" name="Group 15"/>
          <p:cNvGrpSpPr/>
          <p:nvPr/>
        </p:nvGrpSpPr>
        <p:grpSpPr>
          <a:xfrm>
            <a:off x="10617226" y="4784598"/>
            <a:ext cx="823951" cy="930402"/>
            <a:chOff x="7264742" y="4403598"/>
            <a:chExt cx="823951" cy="930402"/>
          </a:xfrm>
        </p:grpSpPr>
        <p:cxnSp>
          <p:nvCxnSpPr>
            <p:cNvPr id="13" name="Straight Connector 12"/>
            <p:cNvCxnSpPr/>
            <p:nvPr/>
          </p:nvCxnSpPr>
          <p:spPr>
            <a:xfrm>
              <a:off x="8077200" y="4403598"/>
              <a:ext cx="0" cy="6061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264742" y="4964668"/>
              <a:ext cx="823951" cy="369332"/>
            </a:xfrm>
            <a:prstGeom prst="rect">
              <a:avLst/>
            </a:prstGeom>
            <a:solidFill>
              <a:srgbClr val="C00000"/>
            </a:solidFill>
          </p:spPr>
          <p:txBody>
            <a:bodyPr wrap="square" rtlCol="0">
              <a:spAutoFit/>
            </a:bodyPr>
            <a:lstStyle/>
            <a:p>
              <a:pPr algn="ctr"/>
              <a:r>
                <a:rPr lang="en-US" b="1" i="1" dirty="0" smtClean="0">
                  <a:solidFill>
                    <a:schemeClr val="bg1"/>
                  </a:solidFill>
                </a:rPr>
                <a:t>CASP7</a:t>
              </a:r>
              <a:endParaRPr lang="en-US" b="1" i="1" dirty="0">
                <a:solidFill>
                  <a:schemeClr val="bg1"/>
                </a:solidFill>
              </a:endParaRPr>
            </a:p>
          </p:txBody>
        </p:sp>
      </p:grpSp>
      <p:sp>
        <p:nvSpPr>
          <p:cNvPr id="97" name="TextBox 96"/>
          <p:cNvSpPr txBox="1"/>
          <p:nvPr/>
        </p:nvSpPr>
        <p:spPr>
          <a:xfrm>
            <a:off x="1872342" y="2344057"/>
            <a:ext cx="1328468"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mapped</a:t>
            </a:r>
          </a:p>
        </p:txBody>
      </p:sp>
      <p:sp>
        <p:nvSpPr>
          <p:cNvPr id="102" name="TextBox 101"/>
          <p:cNvSpPr txBox="1"/>
          <p:nvPr/>
        </p:nvSpPr>
        <p:spPr>
          <a:xfrm>
            <a:off x="2757715" y="1752600"/>
            <a:ext cx="761999" cy="369332"/>
          </a:xfrm>
          <a:prstGeom prst="rect">
            <a:avLst/>
          </a:prstGeom>
          <a:solidFill>
            <a:schemeClr val="accent6">
              <a:lumMod val="60000"/>
              <a:lumOff val="40000"/>
            </a:schemeClr>
          </a:solidFill>
          <a:ln>
            <a:solidFill>
              <a:srgbClr val="C00000"/>
            </a:solidFill>
          </a:ln>
        </p:spPr>
        <p:txBody>
          <a:bodyPr wrap="square" rtlCol="0">
            <a:spAutoFit/>
          </a:bodyPr>
          <a:lstStyle/>
          <a:p>
            <a:pPr algn="ctr"/>
            <a:r>
              <a:rPr lang="en-US" i="1" dirty="0"/>
              <a:t>APOE</a:t>
            </a:r>
          </a:p>
        </p:txBody>
      </p:sp>
      <p:cxnSp>
        <p:nvCxnSpPr>
          <p:cNvPr id="109" name="Straight Connector 108"/>
          <p:cNvCxnSpPr/>
          <p:nvPr/>
        </p:nvCxnSpPr>
        <p:spPr>
          <a:xfrm>
            <a:off x="9906000" y="45720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114800" y="6144280"/>
            <a:ext cx="7620317" cy="561320"/>
            <a:chOff x="1858956" y="7848600"/>
            <a:chExt cx="7620317" cy="561320"/>
          </a:xfrm>
        </p:grpSpPr>
        <p:sp>
          <p:nvSpPr>
            <p:cNvPr id="14" name="Rectangle 13"/>
            <p:cNvSpPr/>
            <p:nvPr/>
          </p:nvSpPr>
          <p:spPr>
            <a:xfrm>
              <a:off x="7141488" y="7919710"/>
              <a:ext cx="1039578" cy="490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858956" y="7848600"/>
              <a:ext cx="7620317" cy="523220"/>
              <a:chOff x="3004712" y="5953780"/>
              <a:chExt cx="7620317" cy="523220"/>
            </a:xfrm>
          </p:grpSpPr>
          <p:sp>
            <p:nvSpPr>
              <p:cNvPr id="116" name="TextBox 115"/>
              <p:cNvSpPr txBox="1"/>
              <p:nvPr/>
            </p:nvSpPr>
            <p:spPr>
              <a:xfrm>
                <a:off x="3004712" y="5953780"/>
                <a:ext cx="4920088" cy="523220"/>
              </a:xfrm>
              <a:prstGeom prst="rect">
                <a:avLst/>
              </a:prstGeom>
              <a:noFill/>
            </p:spPr>
            <p:txBody>
              <a:bodyPr wrap="square" rtlCol="0">
                <a:spAutoFit/>
              </a:bodyPr>
              <a:lstStyle/>
              <a:p>
                <a:pPr algn="ctr"/>
                <a:r>
                  <a:rPr lang="en-US" sz="2800" dirty="0" err="1"/>
                  <a:t>NextGen</a:t>
                </a:r>
                <a:r>
                  <a:rPr lang="en-US" sz="2800" dirty="0"/>
                  <a:t> DNA Sequencing</a:t>
                </a:r>
              </a:p>
            </p:txBody>
          </p:sp>
          <p:sp>
            <p:nvSpPr>
              <p:cNvPr id="113" name="Right Arrow 112"/>
              <p:cNvSpPr/>
              <p:nvPr/>
            </p:nvSpPr>
            <p:spPr>
              <a:xfrm>
                <a:off x="7467600" y="5986790"/>
                <a:ext cx="3157429" cy="490210"/>
              </a:xfrm>
              <a:prstGeom prst="rightArrow">
                <a:avLst/>
              </a:prstGeom>
              <a:gradFill flip="none" rotWithShape="1">
                <a:gsLst>
                  <a:gs pos="0">
                    <a:srgbClr val="D6B19C"/>
                  </a:gs>
                  <a:gs pos="30000">
                    <a:srgbClr val="D49E6C"/>
                  </a:gs>
                  <a:gs pos="70000">
                    <a:srgbClr val="A65528"/>
                  </a:gs>
                  <a:gs pos="100000">
                    <a:srgbClr val="66301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grpSp>
        <p:nvGrpSpPr>
          <p:cNvPr id="117" name="Group 116"/>
          <p:cNvGrpSpPr/>
          <p:nvPr/>
        </p:nvGrpSpPr>
        <p:grpSpPr>
          <a:xfrm>
            <a:off x="1447800" y="4572000"/>
            <a:ext cx="10603555" cy="970414"/>
            <a:chOff x="1447800" y="4572000"/>
            <a:chExt cx="10603555" cy="970414"/>
          </a:xfrm>
        </p:grpSpPr>
        <p:grpSp>
          <p:nvGrpSpPr>
            <p:cNvPr id="118" name="Group 117"/>
            <p:cNvGrpSpPr/>
            <p:nvPr/>
          </p:nvGrpSpPr>
          <p:grpSpPr>
            <a:xfrm>
              <a:off x="1447800" y="4572000"/>
              <a:ext cx="10410372" cy="915481"/>
              <a:chOff x="1447800" y="4572000"/>
              <a:chExt cx="10410372" cy="915481"/>
            </a:xfrm>
          </p:grpSpPr>
          <p:sp>
            <p:nvSpPr>
              <p:cNvPr id="127" name="TextBox 126"/>
              <p:cNvSpPr txBox="1"/>
              <p:nvPr/>
            </p:nvSpPr>
            <p:spPr>
              <a:xfrm>
                <a:off x="2285422" y="5200166"/>
                <a:ext cx="610178" cy="276999"/>
              </a:xfrm>
              <a:prstGeom prst="rect">
                <a:avLst/>
              </a:prstGeom>
              <a:noFill/>
            </p:spPr>
            <p:txBody>
              <a:bodyPr wrap="square" rtlCol="0">
                <a:spAutoFit/>
              </a:bodyPr>
              <a:lstStyle/>
              <a:p>
                <a:pPr algn="ctr"/>
                <a:r>
                  <a:rPr lang="en-US" sz="1200" dirty="0"/>
                  <a:t>1990</a:t>
                </a:r>
              </a:p>
            </p:txBody>
          </p:sp>
          <p:sp>
            <p:nvSpPr>
              <p:cNvPr id="128" name="TextBox 127"/>
              <p:cNvSpPr txBox="1"/>
              <p:nvPr/>
            </p:nvSpPr>
            <p:spPr>
              <a:xfrm>
                <a:off x="5321716" y="5210482"/>
                <a:ext cx="610178" cy="276999"/>
              </a:xfrm>
              <a:prstGeom prst="rect">
                <a:avLst/>
              </a:prstGeom>
              <a:noFill/>
            </p:spPr>
            <p:txBody>
              <a:bodyPr wrap="square" rtlCol="0">
                <a:spAutoFit/>
              </a:bodyPr>
              <a:lstStyle/>
              <a:p>
                <a:pPr algn="ctr"/>
                <a:r>
                  <a:rPr lang="en-US" sz="1200" dirty="0"/>
                  <a:t>2000</a:t>
                </a:r>
              </a:p>
            </p:txBody>
          </p:sp>
          <p:sp>
            <p:nvSpPr>
              <p:cNvPr id="129" name="TextBox 128"/>
              <p:cNvSpPr txBox="1"/>
              <p:nvPr/>
            </p:nvSpPr>
            <p:spPr>
              <a:xfrm>
                <a:off x="8434786" y="5200165"/>
                <a:ext cx="610178" cy="276999"/>
              </a:xfrm>
              <a:prstGeom prst="rect">
                <a:avLst/>
              </a:prstGeom>
              <a:noFill/>
            </p:spPr>
            <p:txBody>
              <a:bodyPr wrap="square" rtlCol="0">
                <a:spAutoFit/>
              </a:bodyPr>
              <a:lstStyle/>
              <a:p>
                <a:pPr algn="ctr"/>
                <a:r>
                  <a:rPr lang="en-US" sz="1200" dirty="0"/>
                  <a:t>2010</a:t>
                </a:r>
              </a:p>
            </p:txBody>
          </p:sp>
          <p:grpSp>
            <p:nvGrpSpPr>
              <p:cNvPr id="130" name="Group 129"/>
              <p:cNvGrpSpPr/>
              <p:nvPr/>
            </p:nvGrpSpPr>
            <p:grpSpPr>
              <a:xfrm>
                <a:off x="1447800" y="4572000"/>
                <a:ext cx="10410372" cy="609600"/>
                <a:chOff x="-228600" y="3352800"/>
                <a:chExt cx="10410372" cy="609600"/>
              </a:xfrm>
            </p:grpSpPr>
            <p:cxnSp>
              <p:nvCxnSpPr>
                <p:cNvPr id="131" name="Straight Connector 130"/>
                <p:cNvCxnSpPr/>
                <p:nvPr/>
              </p:nvCxnSpPr>
              <p:spPr>
                <a:xfrm>
                  <a:off x="-228600" y="3352800"/>
                  <a:ext cx="104103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914400"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959352"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013448"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423160"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468112"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270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572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876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181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794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096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400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705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7318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620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924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7432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0449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349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654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222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524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828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133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0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01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606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9" name="TextBox 118"/>
            <p:cNvSpPr txBox="1"/>
            <p:nvPr/>
          </p:nvSpPr>
          <p:spPr>
            <a:xfrm>
              <a:off x="11441177" y="5265415"/>
              <a:ext cx="610178" cy="276999"/>
            </a:xfrm>
            <a:prstGeom prst="rect">
              <a:avLst/>
            </a:prstGeom>
            <a:noFill/>
          </p:spPr>
          <p:txBody>
            <a:bodyPr wrap="square" rtlCol="0">
              <a:spAutoFit/>
            </a:bodyPr>
            <a:lstStyle/>
            <a:p>
              <a:pPr algn="ctr"/>
              <a:r>
                <a:rPr lang="en-US" sz="1200" dirty="0" smtClean="0"/>
                <a:t>2020</a:t>
              </a:r>
              <a:endParaRPr lang="en-US" sz="1200" dirty="0"/>
            </a:p>
          </p:txBody>
        </p:sp>
        <p:cxnSp>
          <p:nvCxnSpPr>
            <p:cNvPr id="120" name="Straight Connector 119"/>
            <p:cNvCxnSpPr/>
            <p:nvPr/>
          </p:nvCxnSpPr>
          <p:spPr>
            <a:xfrm>
              <a:off x="11735117" y="4577011"/>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0198925" y="457701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0518965" y="4577011"/>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0820717" y="4577007"/>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1125517" y="457701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1430317" y="4576692"/>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9904325" y="45740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10591484" y="1280757"/>
            <a:ext cx="838200" cy="3215043"/>
            <a:chOff x="8763000" y="228600"/>
            <a:chExt cx="838200" cy="2907269"/>
          </a:xfrm>
        </p:grpSpPr>
        <p:cxnSp>
          <p:nvCxnSpPr>
            <p:cNvPr id="160" name="Straight Connector 159"/>
            <p:cNvCxnSpPr/>
            <p:nvPr/>
          </p:nvCxnSpPr>
          <p:spPr>
            <a:xfrm flipV="1">
              <a:off x="9601200" y="457200"/>
              <a:ext cx="0" cy="2678669"/>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8763000" y="228600"/>
              <a:ext cx="838200" cy="333976"/>
            </a:xfrm>
            <a:prstGeom prst="rect">
              <a:avLst/>
            </a:prstGeom>
            <a:solidFill>
              <a:srgbClr val="FFFF99"/>
            </a:solidFill>
            <a:ln>
              <a:solidFill>
                <a:srgbClr val="0000CC"/>
              </a:solidFill>
            </a:ln>
          </p:spPr>
          <p:txBody>
            <a:bodyPr wrap="square" rtlCol="0">
              <a:spAutoFit/>
            </a:bodyPr>
            <a:lstStyle/>
            <a:p>
              <a:pPr algn="ctr"/>
              <a:r>
                <a:rPr lang="en-US" dirty="0" smtClean="0">
                  <a:solidFill>
                    <a:srgbClr val="0000CC"/>
                  </a:solidFill>
                </a:rPr>
                <a:t>40 </a:t>
              </a:r>
              <a:r>
                <a:rPr lang="en-US" dirty="0">
                  <a:solidFill>
                    <a:srgbClr val="0000CC"/>
                  </a:solidFill>
                </a:rPr>
                <a:t>loci</a:t>
              </a:r>
            </a:p>
          </p:txBody>
        </p:sp>
      </p:grpSp>
      <p:grpSp>
        <p:nvGrpSpPr>
          <p:cNvPr id="115" name="Group 114"/>
          <p:cNvGrpSpPr/>
          <p:nvPr/>
        </p:nvGrpSpPr>
        <p:grpSpPr>
          <a:xfrm>
            <a:off x="76200" y="6087751"/>
            <a:ext cx="13448581" cy="772231"/>
            <a:chOff x="48771" y="6085769"/>
            <a:chExt cx="13448581" cy="772231"/>
          </a:xfrm>
        </p:grpSpPr>
        <p:grpSp>
          <p:nvGrpSpPr>
            <p:cNvPr id="165" name="Group 164"/>
            <p:cNvGrpSpPr/>
            <p:nvPr/>
          </p:nvGrpSpPr>
          <p:grpSpPr>
            <a:xfrm>
              <a:off x="48771" y="6130268"/>
              <a:ext cx="13448581" cy="685800"/>
              <a:chOff x="0" y="6129676"/>
              <a:chExt cx="10334172" cy="685800"/>
            </a:xfrm>
          </p:grpSpPr>
          <p:sp>
            <p:nvSpPr>
              <p:cNvPr id="167" name="Rectangle 166"/>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168" name="Rectangle 167"/>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Rectangle 163"/>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Rectangle 168"/>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170" name="Group 169"/>
          <p:cNvGrpSpPr/>
          <p:nvPr/>
        </p:nvGrpSpPr>
        <p:grpSpPr>
          <a:xfrm>
            <a:off x="5032768" y="3226520"/>
            <a:ext cx="594476" cy="897362"/>
            <a:chOff x="5965497" y="2379238"/>
            <a:chExt cx="594476" cy="897362"/>
          </a:xfrm>
        </p:grpSpPr>
        <p:cxnSp>
          <p:nvCxnSpPr>
            <p:cNvPr id="171" name="Straight Connector 170"/>
            <p:cNvCxnSpPr/>
            <p:nvPr/>
          </p:nvCxnSpPr>
          <p:spPr>
            <a:xfrm flipV="1">
              <a:off x="6553200" y="2379238"/>
              <a:ext cx="0" cy="897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5965497" y="2379238"/>
              <a:ext cx="594476" cy="369332"/>
            </a:xfrm>
            <a:prstGeom prst="rect">
              <a:avLst/>
            </a:prstGeom>
            <a:solidFill>
              <a:schemeClr val="bg1">
                <a:lumMod val="95000"/>
              </a:schemeClr>
            </a:solidFill>
            <a:ln>
              <a:solidFill>
                <a:srgbClr val="C00000"/>
              </a:solidFill>
            </a:ln>
          </p:spPr>
          <p:txBody>
            <a:bodyPr wrap="square" rtlCol="0">
              <a:spAutoFit/>
            </a:bodyPr>
            <a:lstStyle/>
            <a:p>
              <a:pPr algn="ctr"/>
              <a:r>
                <a:rPr lang="en-US" i="1" dirty="0" smtClean="0"/>
                <a:t>ACE</a:t>
              </a:r>
              <a:endParaRPr lang="en-US" dirty="0"/>
            </a:p>
          </p:txBody>
        </p:sp>
      </p:grpSp>
    </p:spTree>
    <p:extLst>
      <p:ext uri="{BB962C8B-B14F-4D97-AF65-F5344CB8AC3E}">
        <p14:creationId xmlns:p14="http://schemas.microsoft.com/office/powerpoint/2010/main" val="283378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5"/>
                                        </p:tgtEl>
                                      </p:cBhvr>
                                    </p:animEffect>
                                    <p:set>
                                      <p:cBhvr>
                                        <p:cTn id="7" dur="1" fill="hold">
                                          <p:stCondLst>
                                            <p:cond delay="499"/>
                                          </p:stCondLst>
                                        </p:cTn>
                                        <p:tgtEl>
                                          <p:spTgt spid="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8357" y="1872572"/>
            <a:ext cx="8704944" cy="1015663"/>
          </a:xfrm>
          <a:prstGeom prst="rect">
            <a:avLst/>
          </a:prstGeom>
          <a:noFill/>
        </p:spPr>
        <p:txBody>
          <a:bodyPr wrap="square" rtlCol="0">
            <a:spAutoFit/>
          </a:bodyPr>
          <a:lstStyle/>
          <a:p>
            <a:pPr>
              <a:tabLst>
                <a:tab pos="1657350" algn="l"/>
                <a:tab pos="3313113" algn="l"/>
                <a:tab pos="5486400" algn="l"/>
                <a:tab pos="7315200" algn="l"/>
              </a:tabLst>
            </a:pPr>
            <a:r>
              <a:rPr lang="en-US" sz="2000" dirty="0">
                <a:solidFill>
                  <a:srgbClr val="C00000"/>
                </a:solidFill>
              </a:rPr>
              <a:t>Human	</a:t>
            </a:r>
          </a:p>
          <a:p>
            <a:pPr defTabSz="1257300">
              <a:tabLst>
                <a:tab pos="1657350" algn="l"/>
                <a:tab pos="3313113" algn="l"/>
                <a:tab pos="5486400" algn="l"/>
                <a:tab pos="7315200" algn="l"/>
              </a:tabLst>
            </a:pPr>
            <a:r>
              <a:rPr lang="en-US" sz="2000" dirty="0">
                <a:solidFill>
                  <a:srgbClr val="C00000"/>
                </a:solidFill>
              </a:rPr>
              <a:t>disease	gene	protein	</a:t>
            </a:r>
          </a:p>
          <a:p>
            <a:pPr defTabSz="1257300">
              <a:tabLst>
                <a:tab pos="1657350" algn="l"/>
                <a:tab pos="3313113" algn="l"/>
                <a:tab pos="5486400" algn="l"/>
                <a:tab pos="7315200" algn="l"/>
              </a:tabLst>
            </a:pPr>
            <a:r>
              <a:rPr lang="en-US" sz="2000" dirty="0">
                <a:solidFill>
                  <a:srgbClr val="C00000"/>
                </a:solidFill>
              </a:rPr>
              <a:t>genetics			</a:t>
            </a:r>
          </a:p>
        </p:txBody>
      </p:sp>
      <p:cxnSp>
        <p:nvCxnSpPr>
          <p:cNvPr id="5" name="Straight Arrow Connector 4"/>
          <p:cNvCxnSpPr/>
          <p:nvPr/>
        </p:nvCxnSpPr>
        <p:spPr>
          <a:xfrm>
            <a:off x="3020370" y="2368846"/>
            <a:ext cx="52977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400801" y="2368846"/>
            <a:ext cx="52977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11431" y="2368846"/>
            <a:ext cx="52977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438401" y="2986582"/>
            <a:ext cx="7190519" cy="359012"/>
            <a:chOff x="962881" y="5630664"/>
            <a:chExt cx="7190519" cy="359012"/>
          </a:xfrm>
        </p:grpSpPr>
        <p:grpSp>
          <p:nvGrpSpPr>
            <p:cNvPr id="4" name="Group 3"/>
            <p:cNvGrpSpPr/>
            <p:nvPr/>
          </p:nvGrpSpPr>
          <p:grpSpPr>
            <a:xfrm>
              <a:off x="962881" y="5638800"/>
              <a:ext cx="7190519" cy="350876"/>
              <a:chOff x="990600" y="6049925"/>
              <a:chExt cx="6373415" cy="350876"/>
            </a:xfrm>
          </p:grpSpPr>
          <p:cxnSp>
            <p:nvCxnSpPr>
              <p:cNvPr id="7" name="Straight Connector 6"/>
              <p:cNvCxnSpPr/>
              <p:nvPr/>
            </p:nvCxnSpPr>
            <p:spPr>
              <a:xfrm flipH="1">
                <a:off x="990600" y="6049925"/>
                <a:ext cx="3629" cy="350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90600" y="6392664"/>
                <a:ext cx="6373415" cy="8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364015" y="6049925"/>
                <a:ext cx="0" cy="3508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2514600" y="5630664"/>
              <a:ext cx="4094" cy="350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1810656" y="2048416"/>
            <a:ext cx="8704944" cy="707886"/>
          </a:xfrm>
          <a:prstGeom prst="rect">
            <a:avLst/>
          </a:prstGeom>
          <a:noFill/>
        </p:spPr>
        <p:txBody>
          <a:bodyPr wrap="square" rtlCol="0">
            <a:spAutoFit/>
          </a:bodyPr>
          <a:lstStyle/>
          <a:p>
            <a:pPr defTabSz="1257300">
              <a:tabLst>
                <a:tab pos="1828800" algn="l"/>
                <a:tab pos="3657600" algn="l"/>
                <a:tab pos="5259388" algn="l"/>
                <a:tab pos="7486650" algn="l"/>
              </a:tabLst>
            </a:pPr>
            <a:r>
              <a:rPr lang="en-US" sz="2000" dirty="0">
                <a:solidFill>
                  <a:srgbClr val="C00000"/>
                </a:solidFill>
              </a:rPr>
              <a:t>			mechanism/	drug</a:t>
            </a:r>
          </a:p>
          <a:p>
            <a:pPr defTabSz="1257300">
              <a:tabLst>
                <a:tab pos="1828800" algn="l"/>
                <a:tab pos="3657600" algn="l"/>
                <a:tab pos="5259388" algn="l"/>
                <a:tab pos="7486650" algn="l"/>
              </a:tabLst>
            </a:pPr>
            <a:r>
              <a:rPr lang="en-US" sz="2000" dirty="0">
                <a:solidFill>
                  <a:srgbClr val="C00000"/>
                </a:solidFill>
              </a:rPr>
              <a:t>			pathway           	target</a:t>
            </a:r>
          </a:p>
        </p:txBody>
      </p:sp>
      <p:cxnSp>
        <p:nvCxnSpPr>
          <p:cNvPr id="37" name="Straight Arrow Connector 36"/>
          <p:cNvCxnSpPr/>
          <p:nvPr/>
        </p:nvCxnSpPr>
        <p:spPr>
          <a:xfrm>
            <a:off x="8610601" y="2368846"/>
            <a:ext cx="52977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32" name="TextBox 31"/>
          <p:cNvSpPr txBox="1"/>
          <p:nvPr/>
        </p:nvSpPr>
        <p:spPr>
          <a:xfrm>
            <a:off x="537030" y="3598351"/>
            <a:ext cx="4267199" cy="646331"/>
          </a:xfrm>
          <a:prstGeom prst="rect">
            <a:avLst/>
          </a:prstGeom>
          <a:solidFill>
            <a:schemeClr val="bg1">
              <a:lumMod val="95000"/>
            </a:schemeClr>
          </a:solidFill>
          <a:ln>
            <a:solidFill>
              <a:srgbClr val="0000CC"/>
            </a:solidFill>
          </a:ln>
        </p:spPr>
        <p:txBody>
          <a:bodyPr wrap="square" rtlCol="0">
            <a:spAutoFit/>
          </a:bodyPr>
          <a:lstStyle/>
          <a:p>
            <a:pPr marL="566738" indent="-406400">
              <a:buFont typeface="Arial" pitchFamily="34" charset="0"/>
              <a:buChar char="•"/>
            </a:pPr>
            <a:r>
              <a:rPr lang="en-US" b="1" dirty="0">
                <a:solidFill>
                  <a:srgbClr val="C00000"/>
                </a:solidFill>
                <a:latin typeface="Arial" pitchFamily="34" charset="0"/>
                <a:cs typeface="Arial" pitchFamily="34" charset="0"/>
              </a:rPr>
              <a:t>Study human disease mechanisms directly in humans</a:t>
            </a:r>
          </a:p>
        </p:txBody>
      </p:sp>
      <p:sp>
        <p:nvSpPr>
          <p:cNvPr id="8" name="TextBox 7"/>
          <p:cNvSpPr txBox="1"/>
          <p:nvPr/>
        </p:nvSpPr>
        <p:spPr>
          <a:xfrm>
            <a:off x="8610601" y="3446292"/>
            <a:ext cx="2801814" cy="1723549"/>
          </a:xfrm>
          <a:prstGeom prst="rect">
            <a:avLst/>
          </a:prstGeom>
          <a:solidFill>
            <a:schemeClr val="bg1">
              <a:lumMod val="95000"/>
            </a:schemeClr>
          </a:solidFill>
          <a:ln>
            <a:solidFill>
              <a:srgbClr val="C00000"/>
            </a:solidFill>
          </a:ln>
        </p:spPr>
        <p:txBody>
          <a:bodyPr wrap="square" rtlCol="0">
            <a:spAutoFit/>
          </a:bodyPr>
          <a:lstStyle/>
          <a:p>
            <a:pPr marL="457200" indent="-457200">
              <a:spcAft>
                <a:spcPts val="600"/>
              </a:spcAft>
              <a:buFont typeface="Arial" panose="020B0604020202020204" pitchFamily="34" charset="0"/>
              <a:buChar char="•"/>
            </a:pPr>
            <a:r>
              <a:rPr lang="en-US" sz="3200" dirty="0"/>
              <a:t>Prediction</a:t>
            </a:r>
          </a:p>
          <a:p>
            <a:pPr marL="457200" indent="-457200">
              <a:spcAft>
                <a:spcPts val="600"/>
              </a:spcAft>
              <a:buFont typeface="Arial" panose="020B0604020202020204" pitchFamily="34" charset="0"/>
              <a:buChar char="•"/>
            </a:pPr>
            <a:r>
              <a:rPr lang="en-US" sz="3200" dirty="0"/>
              <a:t>Mechanism</a:t>
            </a:r>
          </a:p>
          <a:p>
            <a:pPr marL="457200" indent="-457200">
              <a:buFont typeface="Arial" panose="020B0604020202020204" pitchFamily="34" charset="0"/>
              <a:buChar char="•"/>
            </a:pPr>
            <a:r>
              <a:rPr lang="en-US" sz="3200" dirty="0"/>
              <a:t>Drug targets</a:t>
            </a:r>
          </a:p>
        </p:txBody>
      </p:sp>
      <p:grpSp>
        <p:nvGrpSpPr>
          <p:cNvPr id="31" name="Group 30"/>
          <p:cNvGrpSpPr/>
          <p:nvPr/>
        </p:nvGrpSpPr>
        <p:grpSpPr>
          <a:xfrm>
            <a:off x="76200" y="6085769"/>
            <a:ext cx="13448581" cy="772231"/>
            <a:chOff x="48771" y="6085769"/>
            <a:chExt cx="13448581" cy="772231"/>
          </a:xfrm>
        </p:grpSpPr>
        <p:grpSp>
          <p:nvGrpSpPr>
            <p:cNvPr id="34" name="Group 33"/>
            <p:cNvGrpSpPr/>
            <p:nvPr/>
          </p:nvGrpSpPr>
          <p:grpSpPr>
            <a:xfrm>
              <a:off x="48771" y="6130268"/>
              <a:ext cx="13448581" cy="685800"/>
              <a:chOff x="0" y="6129676"/>
              <a:chExt cx="10334172" cy="685800"/>
            </a:xfrm>
          </p:grpSpPr>
          <p:grpSp>
            <p:nvGrpSpPr>
              <p:cNvPr id="43" name="Group 42"/>
              <p:cNvGrpSpPr/>
              <p:nvPr/>
            </p:nvGrpSpPr>
            <p:grpSpPr>
              <a:xfrm>
                <a:off x="0" y="6129676"/>
                <a:ext cx="10334172" cy="685800"/>
                <a:chOff x="0" y="6129676"/>
                <a:chExt cx="10334172" cy="685800"/>
              </a:xfrm>
            </p:grpSpPr>
            <p:sp>
              <p:nvSpPr>
                <p:cNvPr id="45" name="Rectangle 44"/>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46" name="Rectangle 45"/>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tangle 41"/>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4214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786758" y="2209801"/>
            <a:ext cx="1424042" cy="2266265"/>
            <a:chOff x="10691758" y="2193979"/>
            <a:chExt cx="1424042" cy="2266265"/>
          </a:xfrm>
        </p:grpSpPr>
        <p:cxnSp>
          <p:nvCxnSpPr>
            <p:cNvPr id="74" name="Straight Connector 73"/>
            <p:cNvCxnSpPr/>
            <p:nvPr/>
          </p:nvCxnSpPr>
          <p:spPr>
            <a:xfrm flipH="1">
              <a:off x="11499005" y="2667000"/>
              <a:ext cx="7195" cy="1793244"/>
            </a:xfrm>
            <a:prstGeom prst="line">
              <a:avLst/>
            </a:prstGeom>
            <a:ln>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430000" y="3428315"/>
              <a:ext cx="152400" cy="819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0691758" y="2193979"/>
              <a:ext cx="1424042" cy="369332"/>
            </a:xfrm>
            <a:prstGeom prst="rect">
              <a:avLst/>
            </a:prstGeom>
            <a:solidFill>
              <a:schemeClr val="accent6">
                <a:lumMod val="60000"/>
                <a:lumOff val="40000"/>
              </a:schemeClr>
            </a:solidFill>
            <a:ln>
              <a:solidFill>
                <a:srgbClr val="0000CC"/>
              </a:solidFill>
            </a:ln>
          </p:spPr>
          <p:txBody>
            <a:bodyPr wrap="square" rtlCol="0">
              <a:spAutoFit/>
            </a:bodyPr>
            <a:lstStyle/>
            <a:p>
              <a:pPr algn="ctr"/>
              <a:r>
                <a:rPr lang="en-US" i="1" dirty="0"/>
                <a:t>APOE</a:t>
              </a:r>
              <a:r>
                <a:rPr lang="en-US" dirty="0"/>
                <a:t> agonist</a:t>
              </a:r>
            </a:p>
          </p:txBody>
        </p:sp>
      </p:grpSp>
      <p:grpSp>
        <p:nvGrpSpPr>
          <p:cNvPr id="86" name="Group 85"/>
          <p:cNvGrpSpPr/>
          <p:nvPr/>
        </p:nvGrpSpPr>
        <p:grpSpPr>
          <a:xfrm>
            <a:off x="1703372" y="3048000"/>
            <a:ext cx="1344628" cy="1447800"/>
            <a:chOff x="454152" y="1828800"/>
            <a:chExt cx="1344628" cy="1447800"/>
          </a:xfrm>
        </p:grpSpPr>
        <p:cxnSp>
          <p:nvCxnSpPr>
            <p:cNvPr id="11" name="Straight Connector 10"/>
            <p:cNvCxnSpPr/>
            <p:nvPr/>
          </p:nvCxnSpPr>
          <p:spPr>
            <a:xfrm flipH="1">
              <a:off x="1638300" y="1828800"/>
              <a:ext cx="3048" cy="1447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0312" y="1828800"/>
              <a:ext cx="1328468"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mutations</a:t>
              </a:r>
            </a:p>
          </p:txBody>
        </p:sp>
        <p:cxnSp>
          <p:nvCxnSpPr>
            <p:cNvPr id="62" name="Straight Connector 61"/>
            <p:cNvCxnSpPr/>
            <p:nvPr/>
          </p:nvCxnSpPr>
          <p:spPr>
            <a:xfrm flipV="1">
              <a:off x="454152" y="2971800"/>
              <a:ext cx="0" cy="304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4152" y="2554069"/>
              <a:ext cx="838200"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cloned</a:t>
              </a:r>
            </a:p>
          </p:txBody>
        </p:sp>
      </p:grpSp>
      <p:cxnSp>
        <p:nvCxnSpPr>
          <p:cNvPr id="73" name="Straight Connector 72"/>
          <p:cNvCxnSpPr/>
          <p:nvPr/>
        </p:nvCxnSpPr>
        <p:spPr>
          <a:xfrm>
            <a:off x="3505200" y="1981200"/>
            <a:ext cx="0" cy="2514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855073" y="4800600"/>
            <a:ext cx="1421863" cy="1367252"/>
            <a:chOff x="5635872" y="4548547"/>
            <a:chExt cx="1421863" cy="1367252"/>
          </a:xfrm>
        </p:grpSpPr>
        <p:cxnSp>
          <p:nvCxnSpPr>
            <p:cNvPr id="10" name="Straight Arrow Connector 9"/>
            <p:cNvCxnSpPr/>
            <p:nvPr/>
          </p:nvCxnSpPr>
          <p:spPr>
            <a:xfrm>
              <a:off x="5638800" y="4548547"/>
              <a:ext cx="0" cy="1090253"/>
            </a:xfrm>
            <a:prstGeom prst="straightConnector1">
              <a:avLst/>
            </a:prstGeom>
            <a:ln>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5635872" y="4992469"/>
              <a:ext cx="1421863" cy="923330"/>
            </a:xfrm>
            <a:prstGeom prst="rect">
              <a:avLst/>
            </a:prstGeom>
            <a:solidFill>
              <a:schemeClr val="bg1">
                <a:lumMod val="95000"/>
              </a:schemeClr>
            </a:solidFill>
            <a:ln>
              <a:solidFill>
                <a:srgbClr val="0000CC"/>
              </a:solidFill>
            </a:ln>
          </p:spPr>
          <p:txBody>
            <a:bodyPr wrap="square" rtlCol="0">
              <a:spAutoFit/>
            </a:bodyPr>
            <a:lstStyle/>
            <a:p>
              <a:pPr algn="ctr"/>
              <a:r>
                <a:rPr lang="el-GR" dirty="0">
                  <a:latin typeface="Times New Roman" pitchFamily="18" charset="0"/>
                  <a:cs typeface="Times New Roman" pitchFamily="18" charset="0"/>
                </a:rPr>
                <a:t>γ</a:t>
              </a:r>
              <a:r>
                <a:rPr lang="en-US" dirty="0"/>
                <a:t>-secretase (PSEN1)  inhibitor</a:t>
              </a:r>
            </a:p>
          </p:txBody>
        </p:sp>
      </p:grpSp>
      <p:sp>
        <p:nvSpPr>
          <p:cNvPr id="120" name="Rectangle 119"/>
          <p:cNvSpPr/>
          <p:nvPr/>
        </p:nvSpPr>
        <p:spPr>
          <a:xfrm>
            <a:off x="1333500" y="4096434"/>
            <a:ext cx="228600" cy="932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8491268" y="4876802"/>
            <a:ext cx="1948132" cy="1532929"/>
            <a:chOff x="7253018" y="6751766"/>
            <a:chExt cx="1948132" cy="1532929"/>
          </a:xfrm>
        </p:grpSpPr>
        <p:cxnSp>
          <p:nvCxnSpPr>
            <p:cNvPr id="102" name="Straight Connector 101"/>
            <p:cNvCxnSpPr/>
            <p:nvPr/>
          </p:nvCxnSpPr>
          <p:spPr>
            <a:xfrm flipV="1">
              <a:off x="7756398" y="6751766"/>
              <a:ext cx="0" cy="914399"/>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7253018" y="7361365"/>
              <a:ext cx="1948132" cy="923330"/>
            </a:xfrm>
            <a:prstGeom prst="rect">
              <a:avLst/>
            </a:prstGeom>
            <a:solidFill>
              <a:schemeClr val="bg2"/>
            </a:solidFill>
            <a:ln>
              <a:solidFill>
                <a:srgbClr val="0000CC"/>
              </a:solidFill>
            </a:ln>
          </p:spPr>
          <p:txBody>
            <a:bodyPr wrap="square" rtlCol="0">
              <a:spAutoFit/>
            </a:bodyPr>
            <a:lstStyle/>
            <a:p>
              <a:pPr algn="ctr"/>
              <a:r>
                <a:rPr lang="en-US" dirty="0" smtClean="0"/>
                <a:t>BACE </a:t>
              </a:r>
              <a:r>
                <a:rPr lang="en-US" dirty="0"/>
                <a:t>1                  (β</a:t>
              </a:r>
              <a:r>
                <a:rPr lang="en-US" dirty="0">
                  <a:cs typeface="Times New Roman" pitchFamily="18" charset="0"/>
                </a:rPr>
                <a:t>-</a:t>
              </a:r>
              <a:r>
                <a:rPr lang="en-US" dirty="0"/>
                <a:t>secretase)</a:t>
              </a:r>
            </a:p>
            <a:p>
              <a:pPr algn="ctr"/>
              <a:r>
                <a:rPr lang="en-US" dirty="0"/>
                <a:t> inhibitor</a:t>
              </a:r>
            </a:p>
          </p:txBody>
        </p:sp>
      </p:grpSp>
      <p:grpSp>
        <p:nvGrpSpPr>
          <p:cNvPr id="121" name="Group 120"/>
          <p:cNvGrpSpPr/>
          <p:nvPr/>
        </p:nvGrpSpPr>
        <p:grpSpPr>
          <a:xfrm>
            <a:off x="3400426" y="4876918"/>
            <a:ext cx="1953041" cy="1189912"/>
            <a:chOff x="1857375" y="1219318"/>
            <a:chExt cx="1953041" cy="1189912"/>
          </a:xfrm>
        </p:grpSpPr>
        <p:cxnSp>
          <p:nvCxnSpPr>
            <p:cNvPr id="98" name="Straight Connector 97"/>
            <p:cNvCxnSpPr/>
            <p:nvPr/>
          </p:nvCxnSpPr>
          <p:spPr>
            <a:xfrm rot="60000">
              <a:off x="3791366" y="1219318"/>
              <a:ext cx="19050" cy="64633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857375" y="1485900"/>
              <a:ext cx="1948132" cy="923330"/>
            </a:xfrm>
            <a:prstGeom prst="rect">
              <a:avLst/>
            </a:prstGeom>
            <a:solidFill>
              <a:schemeClr val="bg2"/>
            </a:solidFill>
            <a:ln>
              <a:solidFill>
                <a:srgbClr val="0000CC"/>
              </a:solidFill>
            </a:ln>
          </p:spPr>
          <p:txBody>
            <a:bodyPr wrap="square" rtlCol="0">
              <a:spAutoFit/>
            </a:bodyPr>
            <a:lstStyle/>
            <a:p>
              <a:pPr algn="ctr"/>
              <a:r>
                <a:rPr lang="en-US" dirty="0" smtClean="0"/>
                <a:t>BACE </a:t>
              </a:r>
              <a:r>
                <a:rPr lang="en-US" dirty="0"/>
                <a:t>1                  (β</a:t>
              </a:r>
              <a:r>
                <a:rPr lang="en-US" dirty="0">
                  <a:cs typeface="Times New Roman" pitchFamily="18" charset="0"/>
                </a:rPr>
                <a:t>-</a:t>
              </a:r>
              <a:r>
                <a:rPr lang="en-US" dirty="0"/>
                <a:t>secretase)</a:t>
              </a:r>
            </a:p>
            <a:p>
              <a:pPr algn="ctr"/>
              <a:r>
                <a:rPr lang="en-US" dirty="0"/>
                <a:t> cloned</a:t>
              </a:r>
            </a:p>
          </p:txBody>
        </p:sp>
      </p:grpSp>
      <p:grpSp>
        <p:nvGrpSpPr>
          <p:cNvPr id="7" name="Group 6"/>
          <p:cNvGrpSpPr/>
          <p:nvPr/>
        </p:nvGrpSpPr>
        <p:grpSpPr>
          <a:xfrm>
            <a:off x="5328968" y="2590801"/>
            <a:ext cx="6406150" cy="1885265"/>
            <a:chOff x="3804968" y="2590800"/>
            <a:chExt cx="6024070" cy="1885265"/>
          </a:xfrm>
        </p:grpSpPr>
        <p:sp>
          <p:nvSpPr>
            <p:cNvPr id="6" name="Right Arrow 5"/>
            <p:cNvSpPr/>
            <p:nvPr/>
          </p:nvSpPr>
          <p:spPr>
            <a:xfrm>
              <a:off x="4419600" y="3180665"/>
              <a:ext cx="5409438" cy="1295400"/>
            </a:xfrm>
            <a:prstGeom prst="rightArrow">
              <a:avLst/>
            </a:prstGeom>
            <a:solidFill>
              <a:schemeClr val="accent2">
                <a:lumMod val="20000"/>
                <a:lumOff val="80000"/>
              </a:schemeClr>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3804968" y="2590800"/>
              <a:ext cx="2562764" cy="1828800"/>
              <a:chOff x="3804968" y="2590800"/>
              <a:chExt cx="2562764" cy="1828800"/>
            </a:xfrm>
          </p:grpSpPr>
          <p:grpSp>
            <p:nvGrpSpPr>
              <p:cNvPr id="29" name="Group 28"/>
              <p:cNvGrpSpPr/>
              <p:nvPr/>
            </p:nvGrpSpPr>
            <p:grpSpPr>
              <a:xfrm>
                <a:off x="3804968" y="2590800"/>
                <a:ext cx="1948132" cy="1828800"/>
                <a:chOff x="4109768" y="5943600"/>
                <a:chExt cx="1948132" cy="1828800"/>
              </a:xfrm>
            </p:grpSpPr>
            <p:cxnSp>
              <p:nvCxnSpPr>
                <p:cNvPr id="14" name="Straight Connector 13"/>
                <p:cNvCxnSpPr/>
                <p:nvPr/>
              </p:nvCxnSpPr>
              <p:spPr>
                <a:xfrm flipH="1">
                  <a:off x="4114800" y="5979156"/>
                  <a:ext cx="6766" cy="1793244"/>
                </a:xfrm>
                <a:prstGeom prst="line">
                  <a:avLst/>
                </a:prstGeom>
                <a:ln>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109768" y="5943600"/>
                  <a:ext cx="1948132" cy="646331"/>
                </a:xfrm>
                <a:prstGeom prst="rect">
                  <a:avLst/>
                </a:prstGeom>
                <a:solidFill>
                  <a:schemeClr val="accent2">
                    <a:lumMod val="20000"/>
                    <a:lumOff val="80000"/>
                  </a:schemeClr>
                </a:solidFill>
                <a:ln>
                  <a:solidFill>
                    <a:srgbClr val="0000CC"/>
                  </a:solidFill>
                </a:ln>
              </p:spPr>
              <p:txBody>
                <a:bodyPr wrap="square" rtlCol="0">
                  <a:spAutoFit/>
                </a:bodyPr>
                <a:lstStyle/>
                <a:p>
                  <a:pPr algn="ctr"/>
                  <a:r>
                    <a:rPr lang="en-US" dirty="0"/>
                    <a:t>A</a:t>
                  </a:r>
                  <a:r>
                    <a:rPr lang="el-GR" dirty="0"/>
                    <a:t>β</a:t>
                  </a:r>
                  <a:r>
                    <a:rPr lang="en-US" dirty="0"/>
                    <a:t> immunization</a:t>
                  </a:r>
                </a:p>
                <a:p>
                  <a:pPr algn="ctr"/>
                  <a:r>
                    <a:rPr lang="en-US" dirty="0"/>
                    <a:t>mice</a:t>
                  </a:r>
                </a:p>
              </p:txBody>
            </p:sp>
          </p:grpSp>
          <p:grpSp>
            <p:nvGrpSpPr>
              <p:cNvPr id="124" name="Group 123"/>
              <p:cNvGrpSpPr/>
              <p:nvPr/>
            </p:nvGrpSpPr>
            <p:grpSpPr>
              <a:xfrm>
                <a:off x="4419600" y="3505200"/>
                <a:ext cx="1948132" cy="914400"/>
                <a:chOff x="4419600" y="3505200"/>
                <a:chExt cx="1948132" cy="914400"/>
              </a:xfrm>
            </p:grpSpPr>
            <p:sp>
              <p:nvSpPr>
                <p:cNvPr id="82" name="TextBox 81"/>
                <p:cNvSpPr txBox="1"/>
                <p:nvPr/>
              </p:nvSpPr>
              <p:spPr>
                <a:xfrm>
                  <a:off x="4419600" y="3505200"/>
                  <a:ext cx="1948132" cy="646331"/>
                </a:xfrm>
                <a:prstGeom prst="rect">
                  <a:avLst/>
                </a:prstGeom>
                <a:noFill/>
                <a:ln>
                  <a:noFill/>
                </a:ln>
              </p:spPr>
              <p:txBody>
                <a:bodyPr wrap="square" rtlCol="0">
                  <a:spAutoFit/>
                </a:bodyPr>
                <a:lstStyle/>
                <a:p>
                  <a:pPr algn="ctr"/>
                  <a:r>
                    <a:rPr lang="en-US" dirty="0"/>
                    <a:t>A</a:t>
                  </a:r>
                  <a:r>
                    <a:rPr lang="el-GR" dirty="0"/>
                    <a:t>β</a:t>
                  </a:r>
                  <a:r>
                    <a:rPr lang="en-US" dirty="0"/>
                    <a:t> immunization</a:t>
                  </a:r>
                </a:p>
                <a:p>
                  <a:pPr algn="ctr"/>
                  <a:r>
                    <a:rPr lang="en-US" dirty="0"/>
                    <a:t>human</a:t>
                  </a:r>
                </a:p>
              </p:txBody>
            </p:sp>
            <p:cxnSp>
              <p:nvCxnSpPr>
                <p:cNvPr id="123" name="Straight Connector 122"/>
                <p:cNvCxnSpPr/>
                <p:nvPr/>
              </p:nvCxnSpPr>
              <p:spPr>
                <a:xfrm>
                  <a:off x="4419600" y="3904566"/>
                  <a:ext cx="7344" cy="515034"/>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grpSp>
        </p:grpSp>
      </p:grpSp>
      <p:sp>
        <p:nvSpPr>
          <p:cNvPr id="13" name="TextBox 12"/>
          <p:cNvSpPr txBox="1"/>
          <p:nvPr/>
        </p:nvSpPr>
        <p:spPr>
          <a:xfrm>
            <a:off x="403657" y="552002"/>
            <a:ext cx="7162347" cy="584775"/>
          </a:xfrm>
          <a:prstGeom prst="rect">
            <a:avLst/>
          </a:prstGeom>
          <a:noFill/>
        </p:spPr>
        <p:txBody>
          <a:bodyPr wrap="square" rtlCol="0">
            <a:spAutoFit/>
          </a:bodyPr>
          <a:lstStyle/>
          <a:p>
            <a:r>
              <a:rPr lang="en-US" sz="3200" dirty="0"/>
              <a:t>Genetics-based drug development</a:t>
            </a:r>
          </a:p>
        </p:txBody>
      </p:sp>
      <p:sp>
        <p:nvSpPr>
          <p:cNvPr id="76" name="TextBox 75"/>
          <p:cNvSpPr txBox="1"/>
          <p:nvPr/>
        </p:nvSpPr>
        <p:spPr>
          <a:xfrm>
            <a:off x="2757715" y="1752600"/>
            <a:ext cx="761999" cy="369332"/>
          </a:xfrm>
          <a:prstGeom prst="rect">
            <a:avLst/>
          </a:prstGeom>
          <a:solidFill>
            <a:schemeClr val="accent6">
              <a:lumMod val="60000"/>
              <a:lumOff val="40000"/>
            </a:schemeClr>
          </a:solidFill>
          <a:ln>
            <a:solidFill>
              <a:srgbClr val="C00000"/>
            </a:solidFill>
          </a:ln>
        </p:spPr>
        <p:txBody>
          <a:bodyPr wrap="square" rtlCol="0">
            <a:spAutoFit/>
          </a:bodyPr>
          <a:lstStyle/>
          <a:p>
            <a:pPr algn="ctr"/>
            <a:r>
              <a:rPr lang="en-US" i="1" dirty="0"/>
              <a:t>APOE</a:t>
            </a:r>
          </a:p>
        </p:txBody>
      </p:sp>
      <p:sp>
        <p:nvSpPr>
          <p:cNvPr id="77" name="TextBox 76"/>
          <p:cNvSpPr txBox="1"/>
          <p:nvPr/>
        </p:nvSpPr>
        <p:spPr>
          <a:xfrm>
            <a:off x="1872342" y="2344057"/>
            <a:ext cx="1328468"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mapped</a:t>
            </a:r>
          </a:p>
        </p:txBody>
      </p:sp>
      <p:grpSp>
        <p:nvGrpSpPr>
          <p:cNvPr id="91" name="Group 90"/>
          <p:cNvGrpSpPr/>
          <p:nvPr/>
        </p:nvGrpSpPr>
        <p:grpSpPr>
          <a:xfrm>
            <a:off x="3599872" y="2020670"/>
            <a:ext cx="1276928" cy="2475133"/>
            <a:chOff x="2380672" y="801469"/>
            <a:chExt cx="1276928" cy="2475133"/>
          </a:xfrm>
        </p:grpSpPr>
        <p:cxnSp>
          <p:nvCxnSpPr>
            <p:cNvPr id="92" name="Straight Connector 91"/>
            <p:cNvCxnSpPr/>
            <p:nvPr/>
          </p:nvCxnSpPr>
          <p:spPr>
            <a:xfrm flipV="1">
              <a:off x="2880360" y="1066800"/>
              <a:ext cx="0" cy="220980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380672" y="2325469"/>
              <a:ext cx="1276928"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mutations</a:t>
              </a:r>
            </a:p>
          </p:txBody>
        </p:sp>
        <p:sp>
          <p:nvSpPr>
            <p:cNvPr id="95" name="TextBox 94"/>
            <p:cNvSpPr txBox="1"/>
            <p:nvPr/>
          </p:nvSpPr>
          <p:spPr>
            <a:xfrm>
              <a:off x="2380672" y="1563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mapped</a:t>
              </a:r>
            </a:p>
          </p:txBody>
        </p:sp>
        <p:sp>
          <p:nvSpPr>
            <p:cNvPr id="96" name="TextBox 95"/>
            <p:cNvSpPr txBox="1"/>
            <p:nvPr/>
          </p:nvSpPr>
          <p:spPr>
            <a:xfrm>
              <a:off x="2388880" y="801469"/>
              <a:ext cx="1192520"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mutations</a:t>
              </a:r>
            </a:p>
          </p:txBody>
        </p:sp>
      </p:grpSp>
      <p:grpSp>
        <p:nvGrpSpPr>
          <p:cNvPr id="20" name="Group 19"/>
          <p:cNvGrpSpPr/>
          <p:nvPr/>
        </p:nvGrpSpPr>
        <p:grpSpPr>
          <a:xfrm>
            <a:off x="1447800" y="4572000"/>
            <a:ext cx="10603555" cy="970414"/>
            <a:chOff x="1447800" y="4572000"/>
            <a:chExt cx="10603555" cy="970414"/>
          </a:xfrm>
        </p:grpSpPr>
        <p:grpSp>
          <p:nvGrpSpPr>
            <p:cNvPr id="2" name="Group 1"/>
            <p:cNvGrpSpPr/>
            <p:nvPr/>
          </p:nvGrpSpPr>
          <p:grpSpPr>
            <a:xfrm>
              <a:off x="1447800" y="4572000"/>
              <a:ext cx="10410372" cy="915481"/>
              <a:chOff x="1447800" y="4572000"/>
              <a:chExt cx="10410372" cy="915481"/>
            </a:xfrm>
          </p:grpSpPr>
          <p:sp>
            <p:nvSpPr>
              <p:cNvPr id="23" name="TextBox 22"/>
              <p:cNvSpPr txBox="1"/>
              <p:nvPr/>
            </p:nvSpPr>
            <p:spPr>
              <a:xfrm>
                <a:off x="2285422" y="5200166"/>
                <a:ext cx="610178" cy="276999"/>
              </a:xfrm>
              <a:prstGeom prst="rect">
                <a:avLst/>
              </a:prstGeom>
              <a:noFill/>
            </p:spPr>
            <p:txBody>
              <a:bodyPr wrap="square" rtlCol="0">
                <a:spAutoFit/>
              </a:bodyPr>
              <a:lstStyle/>
              <a:p>
                <a:pPr algn="ctr"/>
                <a:r>
                  <a:rPr lang="en-US" sz="1200" dirty="0"/>
                  <a:t>1990</a:t>
                </a:r>
              </a:p>
            </p:txBody>
          </p:sp>
          <p:sp>
            <p:nvSpPr>
              <p:cNvPr id="24" name="TextBox 23"/>
              <p:cNvSpPr txBox="1"/>
              <p:nvPr/>
            </p:nvSpPr>
            <p:spPr>
              <a:xfrm>
                <a:off x="5321716" y="5210482"/>
                <a:ext cx="610178" cy="276999"/>
              </a:xfrm>
              <a:prstGeom prst="rect">
                <a:avLst/>
              </a:prstGeom>
              <a:noFill/>
            </p:spPr>
            <p:txBody>
              <a:bodyPr wrap="square" rtlCol="0">
                <a:spAutoFit/>
              </a:bodyPr>
              <a:lstStyle/>
              <a:p>
                <a:pPr algn="ctr"/>
                <a:r>
                  <a:rPr lang="en-US" sz="1200" dirty="0"/>
                  <a:t>2000</a:t>
                </a:r>
              </a:p>
            </p:txBody>
          </p:sp>
          <p:sp>
            <p:nvSpPr>
              <p:cNvPr id="25" name="TextBox 24"/>
              <p:cNvSpPr txBox="1"/>
              <p:nvPr/>
            </p:nvSpPr>
            <p:spPr>
              <a:xfrm>
                <a:off x="8434786" y="5200165"/>
                <a:ext cx="610178" cy="276999"/>
              </a:xfrm>
              <a:prstGeom prst="rect">
                <a:avLst/>
              </a:prstGeom>
              <a:noFill/>
            </p:spPr>
            <p:txBody>
              <a:bodyPr wrap="square" rtlCol="0">
                <a:spAutoFit/>
              </a:bodyPr>
              <a:lstStyle/>
              <a:p>
                <a:pPr algn="ctr"/>
                <a:r>
                  <a:rPr lang="en-US" sz="1200" dirty="0"/>
                  <a:t>2010</a:t>
                </a:r>
              </a:p>
            </p:txBody>
          </p:sp>
          <p:grpSp>
            <p:nvGrpSpPr>
              <p:cNvPr id="60" name="Group 59"/>
              <p:cNvGrpSpPr/>
              <p:nvPr/>
            </p:nvGrpSpPr>
            <p:grpSpPr>
              <a:xfrm>
                <a:off x="1447800" y="4572000"/>
                <a:ext cx="10410372" cy="609600"/>
                <a:chOff x="-228600" y="3352800"/>
                <a:chExt cx="10410372" cy="609600"/>
              </a:xfrm>
            </p:grpSpPr>
            <p:cxnSp>
              <p:nvCxnSpPr>
                <p:cNvPr id="3" name="Straight Connector 2"/>
                <p:cNvCxnSpPr/>
                <p:nvPr/>
              </p:nvCxnSpPr>
              <p:spPr>
                <a:xfrm>
                  <a:off x="-228600" y="3352800"/>
                  <a:ext cx="104103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59352"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13448"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23160"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68112"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70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2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76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81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94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96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400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05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18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20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24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432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449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49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54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22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524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28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33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1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6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5" name="TextBox 84"/>
            <p:cNvSpPr txBox="1"/>
            <p:nvPr/>
          </p:nvSpPr>
          <p:spPr>
            <a:xfrm>
              <a:off x="11441177" y="5265415"/>
              <a:ext cx="610178" cy="276999"/>
            </a:xfrm>
            <a:prstGeom prst="rect">
              <a:avLst/>
            </a:prstGeom>
            <a:noFill/>
          </p:spPr>
          <p:txBody>
            <a:bodyPr wrap="square" rtlCol="0">
              <a:spAutoFit/>
            </a:bodyPr>
            <a:lstStyle/>
            <a:p>
              <a:pPr algn="ctr"/>
              <a:r>
                <a:rPr lang="en-US" sz="1200" dirty="0" smtClean="0"/>
                <a:t>2020</a:t>
              </a:r>
              <a:endParaRPr lang="en-US" sz="1200" dirty="0"/>
            </a:p>
          </p:txBody>
        </p:sp>
        <p:cxnSp>
          <p:nvCxnSpPr>
            <p:cNvPr id="101" name="Straight Connector 100"/>
            <p:cNvCxnSpPr/>
            <p:nvPr/>
          </p:nvCxnSpPr>
          <p:spPr>
            <a:xfrm>
              <a:off x="11735117" y="4577011"/>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198925" y="457701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0518965" y="4577011"/>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0820717" y="4577007"/>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1125517" y="457701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1430317" y="4576692"/>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9904325" y="45740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6992393" y="299880"/>
            <a:ext cx="4975984" cy="4193317"/>
            <a:chOff x="6009324" y="3714041"/>
            <a:chExt cx="5402031" cy="5314633"/>
          </a:xfrm>
        </p:grpSpPr>
        <p:cxnSp>
          <p:nvCxnSpPr>
            <p:cNvPr id="135" name="Straight Arrow Connector 134"/>
            <p:cNvCxnSpPr/>
            <p:nvPr/>
          </p:nvCxnSpPr>
          <p:spPr>
            <a:xfrm>
              <a:off x="10839016" y="5443604"/>
              <a:ext cx="160354" cy="358507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6009324" y="3714041"/>
              <a:ext cx="5402031" cy="2227025"/>
              <a:chOff x="3048000" y="2551837"/>
              <a:chExt cx="6096000" cy="2227025"/>
            </a:xfrm>
            <a:solidFill>
              <a:schemeClr val="accent1">
                <a:lumMod val="20000"/>
                <a:lumOff val="80000"/>
              </a:schemeClr>
            </a:solidFill>
          </p:grpSpPr>
          <p:sp>
            <p:nvSpPr>
              <p:cNvPr id="137" name="Rectangle 136"/>
              <p:cNvSpPr/>
              <p:nvPr/>
            </p:nvSpPr>
            <p:spPr>
              <a:xfrm>
                <a:off x="3048000" y="2551837"/>
                <a:ext cx="6096000" cy="1754326"/>
              </a:xfrm>
              <a:prstGeom prst="rect">
                <a:avLst/>
              </a:prstGeom>
              <a:grpFill/>
              <a:ln>
                <a:solidFill>
                  <a:srgbClr val="C00000"/>
                </a:solidFill>
              </a:ln>
            </p:spPr>
            <p:txBody>
              <a:bodyPr>
                <a:spAutoFit/>
              </a:bodyPr>
              <a:lstStyle/>
              <a:p>
                <a:pPr lvl="0" eaLnBrk="0" fontAlgn="base" hangingPunct="0">
                  <a:spcBef>
                    <a:spcPct val="0"/>
                  </a:spcBef>
                  <a:spcAft>
                    <a:spcPct val="0"/>
                  </a:spcAft>
                </a:pPr>
                <a:r>
                  <a:rPr lang="en-US" altLang="en-US" sz="3600" b="1" dirty="0">
                    <a:solidFill>
                      <a:srgbClr val="222222"/>
                    </a:solidFill>
                    <a:latin typeface="Harding"/>
                  </a:rPr>
                  <a:t>Fresh push for ‘failed’ Alzheimer’s drug</a:t>
                </a:r>
              </a:p>
              <a:p>
                <a:pPr lvl="0" eaLnBrk="0" fontAlgn="base" hangingPunct="0">
                  <a:spcBef>
                    <a:spcPct val="0"/>
                  </a:spcBef>
                  <a:spcAft>
                    <a:spcPct val="0"/>
                  </a:spcAft>
                </a:pPr>
                <a:r>
                  <a:rPr lang="en-US" altLang="en-US" dirty="0">
                    <a:solidFill>
                      <a:srgbClr val="222222"/>
                    </a:solidFill>
                    <a:latin typeface="Harding"/>
                  </a:rPr>
                  <a:t>Biogen seeks FDA approval for </a:t>
                </a:r>
                <a:r>
                  <a:rPr lang="en-US" altLang="en-US" dirty="0" err="1">
                    <a:solidFill>
                      <a:srgbClr val="222222"/>
                    </a:solidFill>
                    <a:latin typeface="Harding"/>
                  </a:rPr>
                  <a:t>aducanumab</a:t>
                </a:r>
                <a:r>
                  <a:rPr lang="en-US" altLang="en-US" dirty="0">
                    <a:solidFill>
                      <a:srgbClr val="222222"/>
                    </a:solidFill>
                    <a:latin typeface="Harding"/>
                  </a:rPr>
                  <a:t> after revisiting clinical-trial data </a:t>
                </a:r>
                <a:endParaRPr lang="en-US" altLang="en-US" dirty="0">
                  <a:solidFill>
                    <a:srgbClr val="222222"/>
                  </a:solidFill>
                  <a:latin typeface="-apple-system"/>
                </a:endParaRPr>
              </a:p>
            </p:txBody>
          </p:sp>
          <p:sp>
            <p:nvSpPr>
              <p:cNvPr id="138" name="Rectangle 137"/>
              <p:cNvSpPr/>
              <p:nvPr/>
            </p:nvSpPr>
            <p:spPr>
              <a:xfrm>
                <a:off x="3048000" y="4310769"/>
                <a:ext cx="4162670" cy="468093"/>
              </a:xfrm>
              <a:prstGeom prst="rect">
                <a:avLst/>
              </a:prstGeom>
              <a:grpFill/>
              <a:ln>
                <a:solidFill>
                  <a:srgbClr val="C00000"/>
                </a:solidFill>
              </a:ln>
            </p:spPr>
            <p:txBody>
              <a:bodyPr wrap="square">
                <a:spAutoFit/>
              </a:bodyPr>
              <a:lstStyle/>
              <a:p>
                <a:pPr lvl="0" eaLnBrk="0" fontAlgn="base" hangingPunct="0">
                  <a:spcBef>
                    <a:spcPct val="0"/>
                  </a:spcBef>
                  <a:spcAft>
                    <a:spcPct val="0"/>
                  </a:spcAft>
                </a:pPr>
                <a:r>
                  <a:rPr lang="en-US" altLang="en-US" dirty="0" smtClean="0">
                    <a:solidFill>
                      <a:srgbClr val="1A1A1A"/>
                    </a:solidFill>
                    <a:latin typeface="-apple-system"/>
                  </a:rPr>
                  <a:t>Science, 25 </a:t>
                </a:r>
                <a:r>
                  <a:rPr lang="en-US" altLang="en-US" dirty="0">
                    <a:solidFill>
                      <a:srgbClr val="1A1A1A"/>
                    </a:solidFill>
                    <a:latin typeface="-apple-system"/>
                  </a:rPr>
                  <a:t>OCTOBER 2019 </a:t>
                </a:r>
                <a:endParaRPr lang="en-US" altLang="en-US" dirty="0">
                  <a:solidFill>
                    <a:srgbClr val="222222"/>
                  </a:solidFill>
                  <a:latin typeface="-apple-system"/>
                </a:endParaRPr>
              </a:p>
            </p:txBody>
          </p:sp>
        </p:grpSp>
      </p:grpSp>
      <p:grpSp>
        <p:nvGrpSpPr>
          <p:cNvPr id="88" name="Group 87"/>
          <p:cNvGrpSpPr/>
          <p:nvPr/>
        </p:nvGrpSpPr>
        <p:grpSpPr>
          <a:xfrm>
            <a:off x="76200" y="6087751"/>
            <a:ext cx="13448581" cy="772231"/>
            <a:chOff x="48771" y="6085769"/>
            <a:chExt cx="13448581" cy="772231"/>
          </a:xfrm>
        </p:grpSpPr>
        <p:grpSp>
          <p:nvGrpSpPr>
            <p:cNvPr id="89" name="Group 88"/>
            <p:cNvGrpSpPr/>
            <p:nvPr/>
          </p:nvGrpSpPr>
          <p:grpSpPr>
            <a:xfrm>
              <a:off x="48771" y="6130268"/>
              <a:ext cx="13448581" cy="685800"/>
              <a:chOff x="0" y="6129676"/>
              <a:chExt cx="10334172" cy="685800"/>
            </a:xfrm>
          </p:grpSpPr>
          <p:grpSp>
            <p:nvGrpSpPr>
              <p:cNvPr id="99" name="Group 98"/>
              <p:cNvGrpSpPr/>
              <p:nvPr/>
            </p:nvGrpSpPr>
            <p:grpSpPr>
              <a:xfrm>
                <a:off x="0" y="6129676"/>
                <a:ext cx="10334172" cy="685800"/>
                <a:chOff x="0" y="6129676"/>
                <a:chExt cx="10334172" cy="685800"/>
              </a:xfrm>
            </p:grpSpPr>
            <p:sp>
              <p:nvSpPr>
                <p:cNvPr id="103" name="Rectangle 102"/>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105" name="Rectangle 104"/>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p:cNvSpPr/>
              <p:nvPr/>
            </p:nvSpPr>
            <p:spPr>
              <a:xfrm>
                <a:off x="8481275" y="6458366"/>
                <a:ext cx="98864" cy="323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Rectangle 96"/>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Tree>
    <p:extLst>
      <p:ext uri="{BB962C8B-B14F-4D97-AF65-F5344CB8AC3E}">
        <p14:creationId xmlns:p14="http://schemas.microsoft.com/office/powerpoint/2010/main" val="320320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25" name="Group 24"/>
          <p:cNvGrpSpPr/>
          <p:nvPr/>
        </p:nvGrpSpPr>
        <p:grpSpPr>
          <a:xfrm>
            <a:off x="76200" y="6087751"/>
            <a:ext cx="13448581" cy="772231"/>
            <a:chOff x="48771" y="6085769"/>
            <a:chExt cx="13448581" cy="772231"/>
          </a:xfrm>
        </p:grpSpPr>
        <p:grpSp>
          <p:nvGrpSpPr>
            <p:cNvPr id="26" name="Group 25"/>
            <p:cNvGrpSpPr/>
            <p:nvPr/>
          </p:nvGrpSpPr>
          <p:grpSpPr>
            <a:xfrm>
              <a:off x="48771" y="6130268"/>
              <a:ext cx="13448581" cy="685800"/>
              <a:chOff x="0" y="6129676"/>
              <a:chExt cx="10334172" cy="685800"/>
            </a:xfrm>
          </p:grpSpPr>
          <p:grpSp>
            <p:nvGrpSpPr>
              <p:cNvPr id="29" name="Group 28"/>
              <p:cNvGrpSpPr/>
              <p:nvPr/>
            </p:nvGrpSpPr>
            <p:grpSpPr>
              <a:xfrm>
                <a:off x="0" y="6129676"/>
                <a:ext cx="10334172" cy="685800"/>
                <a:chOff x="0" y="6129676"/>
                <a:chExt cx="10334172" cy="685800"/>
              </a:xfrm>
            </p:grpSpPr>
            <p:sp>
              <p:nvSpPr>
                <p:cNvPr id="31" name="Rectangle 30"/>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32" name="Rectangle 31"/>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408666" y="612477"/>
            <a:ext cx="5817995" cy="1200329"/>
          </a:xfrm>
          <a:prstGeom prst="rect">
            <a:avLst/>
          </a:prstGeom>
          <a:solidFill>
            <a:schemeClr val="bg1">
              <a:lumMod val="95000"/>
            </a:schemeClr>
          </a:solidFill>
          <a:ln>
            <a:solidFill>
              <a:srgbClr val="003399"/>
            </a:solidFill>
          </a:ln>
        </p:spPr>
        <p:txBody>
          <a:bodyPr wrap="square" rtlCol="0">
            <a:spAutoFit/>
          </a:bodyPr>
          <a:lstStyle/>
          <a:p>
            <a:pPr algn="ctr"/>
            <a:r>
              <a:rPr lang="en-US" sz="3600" dirty="0" smtClean="0">
                <a:solidFill>
                  <a:srgbClr val="003399"/>
                </a:solidFill>
              </a:rPr>
              <a:t>~ 70 genes/loci with genome-wide evidence of association </a:t>
            </a:r>
            <a:endParaRPr lang="en-US" sz="3600" dirty="0">
              <a:solidFill>
                <a:srgbClr val="003399"/>
              </a:solidFill>
            </a:endParaRPr>
          </a:p>
        </p:txBody>
      </p:sp>
      <p:sp>
        <p:nvSpPr>
          <p:cNvPr id="4" name="TextBox 3"/>
          <p:cNvSpPr txBox="1"/>
          <p:nvPr/>
        </p:nvSpPr>
        <p:spPr>
          <a:xfrm>
            <a:off x="6226661" y="289500"/>
            <a:ext cx="4658863" cy="2246769"/>
          </a:xfrm>
          <a:prstGeom prst="rect">
            <a:avLst/>
          </a:prstGeom>
          <a:noFill/>
          <a:ln>
            <a:solidFill>
              <a:schemeClr val="tx1"/>
            </a:solidFill>
          </a:ln>
        </p:spPr>
        <p:txBody>
          <a:bodyPr wrap="square" rtlCol="0">
            <a:spAutoFit/>
          </a:bodyPr>
          <a:lstStyle/>
          <a:p>
            <a:pPr algn="ctr">
              <a:spcAft>
                <a:spcPts val="2400"/>
              </a:spcAft>
            </a:pPr>
            <a:r>
              <a:rPr lang="en-US" sz="4000" dirty="0" smtClean="0">
                <a:solidFill>
                  <a:srgbClr val="C00000"/>
                </a:solidFill>
              </a:rPr>
              <a:t>Is this enough?</a:t>
            </a:r>
          </a:p>
          <a:p>
            <a:pPr algn="ctr"/>
            <a:r>
              <a:rPr lang="en-US" sz="4000" dirty="0" smtClean="0">
                <a:solidFill>
                  <a:srgbClr val="C00000"/>
                </a:solidFill>
              </a:rPr>
              <a:t>How do we know when we get there?</a:t>
            </a:r>
            <a:endParaRPr lang="en-US" sz="4000" dirty="0">
              <a:solidFill>
                <a:srgbClr val="C00000"/>
              </a:solidFill>
            </a:endParaRPr>
          </a:p>
        </p:txBody>
      </p:sp>
      <p:sp>
        <p:nvSpPr>
          <p:cNvPr id="20" name="TextBox 19"/>
          <p:cNvSpPr txBox="1"/>
          <p:nvPr/>
        </p:nvSpPr>
        <p:spPr>
          <a:xfrm>
            <a:off x="484806" y="2522411"/>
            <a:ext cx="10038945" cy="3416320"/>
          </a:xfrm>
          <a:prstGeom prst="rect">
            <a:avLst/>
          </a:prstGeom>
          <a:noFill/>
        </p:spPr>
        <p:txBody>
          <a:bodyPr wrap="square" rtlCol="0">
            <a:spAutoFit/>
          </a:bodyPr>
          <a:lstStyle/>
          <a:p>
            <a:r>
              <a:rPr lang="en-US" sz="3600" dirty="0" smtClean="0"/>
              <a:t>We will be “there” when:</a:t>
            </a:r>
          </a:p>
          <a:p>
            <a:endParaRPr lang="en-US" sz="3600" dirty="0"/>
          </a:p>
          <a:p>
            <a:pPr marL="457200"/>
            <a:r>
              <a:rPr lang="en-US" sz="3600" dirty="0" smtClean="0"/>
              <a:t>We have a therapy that </a:t>
            </a:r>
            <a:r>
              <a:rPr lang="en-US" sz="3600" b="1" dirty="0" smtClean="0">
                <a:solidFill>
                  <a:srgbClr val="C00000"/>
                </a:solidFill>
              </a:rPr>
              <a:t>prevents</a:t>
            </a:r>
            <a:r>
              <a:rPr lang="en-US" sz="3600" dirty="0" smtClean="0"/>
              <a:t> Alzheimer’s disease without side significant side effects – that is </a:t>
            </a:r>
            <a:r>
              <a:rPr lang="en-US" sz="3600" b="1" dirty="0" smtClean="0">
                <a:solidFill>
                  <a:srgbClr val="C00000"/>
                </a:solidFill>
              </a:rPr>
              <a:t>inexpensive</a:t>
            </a:r>
            <a:r>
              <a:rPr lang="en-US" sz="3600" dirty="0" smtClean="0"/>
              <a:t> enough for people in third-world countries.</a:t>
            </a:r>
            <a:endParaRPr lang="en-US" sz="3600" dirty="0"/>
          </a:p>
        </p:txBody>
      </p:sp>
      <p:grpSp>
        <p:nvGrpSpPr>
          <p:cNvPr id="6" name="Group 5"/>
          <p:cNvGrpSpPr/>
          <p:nvPr/>
        </p:nvGrpSpPr>
        <p:grpSpPr>
          <a:xfrm>
            <a:off x="241160" y="4170067"/>
            <a:ext cx="10359851" cy="2291023"/>
            <a:chOff x="241160" y="4170067"/>
            <a:chExt cx="10359851" cy="2291023"/>
          </a:xfrm>
          <a:solidFill>
            <a:schemeClr val="bg1"/>
          </a:solidFill>
        </p:grpSpPr>
        <p:sp>
          <p:nvSpPr>
            <p:cNvPr id="2" name="Rectangle 1"/>
            <p:cNvSpPr/>
            <p:nvPr/>
          </p:nvSpPr>
          <p:spPr>
            <a:xfrm>
              <a:off x="9093758" y="4170067"/>
              <a:ext cx="1205802" cy="69333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1160" y="4762919"/>
              <a:ext cx="10359851" cy="169817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84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6200" y="6085769"/>
            <a:ext cx="13448581" cy="772231"/>
            <a:chOff x="48771" y="6085769"/>
            <a:chExt cx="13448581" cy="772231"/>
          </a:xfrm>
        </p:grpSpPr>
        <p:grpSp>
          <p:nvGrpSpPr>
            <p:cNvPr id="28" name="Group 27"/>
            <p:cNvGrpSpPr/>
            <p:nvPr/>
          </p:nvGrpSpPr>
          <p:grpSpPr>
            <a:xfrm>
              <a:off x="48771" y="6130268"/>
              <a:ext cx="13448581" cy="685800"/>
              <a:chOff x="0" y="6129676"/>
              <a:chExt cx="10334172" cy="685800"/>
            </a:xfrm>
          </p:grpSpPr>
          <p:grpSp>
            <p:nvGrpSpPr>
              <p:cNvPr id="31" name="Group 30"/>
              <p:cNvGrpSpPr/>
              <p:nvPr/>
            </p:nvGrpSpPr>
            <p:grpSpPr>
              <a:xfrm>
                <a:off x="0" y="6129676"/>
                <a:ext cx="10334172" cy="685800"/>
                <a:chOff x="0" y="6129676"/>
                <a:chExt cx="10334172" cy="685800"/>
              </a:xfrm>
            </p:grpSpPr>
            <p:sp>
              <p:nvSpPr>
                <p:cNvPr id="33" name="Rectangle 32"/>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34" name="Rectangle 33"/>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720253" y="583659"/>
            <a:ext cx="4348264" cy="5797685"/>
            <a:chOff x="2519870" y="583659"/>
            <a:chExt cx="4348264" cy="5797685"/>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870" y="583659"/>
              <a:ext cx="4348264" cy="5797685"/>
            </a:xfrm>
            <a:prstGeom prst="rect">
              <a:avLst/>
            </a:prstGeom>
          </p:spPr>
        </p:pic>
        <p:sp>
          <p:nvSpPr>
            <p:cNvPr id="4" name="Oval Callout 3"/>
            <p:cNvSpPr/>
            <p:nvPr/>
          </p:nvSpPr>
          <p:spPr>
            <a:xfrm rot="11141465" flipV="1">
              <a:off x="2838646" y="951243"/>
              <a:ext cx="2639934" cy="1254868"/>
            </a:xfrm>
            <a:prstGeom prst="wedgeEllipseCallou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43227" y="1089498"/>
              <a:ext cx="1922160" cy="954107"/>
            </a:xfrm>
            <a:prstGeom prst="rect">
              <a:avLst/>
            </a:prstGeom>
            <a:noFill/>
          </p:spPr>
          <p:txBody>
            <a:bodyPr wrap="square" rtlCol="0">
              <a:spAutoFit/>
            </a:bodyPr>
            <a:lstStyle/>
            <a:p>
              <a:r>
                <a:rPr lang="en-US" sz="2800" dirty="0" smtClean="0">
                  <a:latin typeface="Freestyle Script" panose="030804020302050B0404" pitchFamily="66" charset="0"/>
                </a:rPr>
                <a:t>Please sir – </a:t>
              </a:r>
            </a:p>
            <a:p>
              <a:r>
                <a:rPr lang="en-US" sz="2800" dirty="0" smtClean="0">
                  <a:latin typeface="Freestyle Script" panose="030804020302050B0404" pitchFamily="66" charset="0"/>
                </a:rPr>
                <a:t>I want some more</a:t>
              </a:r>
              <a:endParaRPr lang="en-US" sz="2800" dirty="0">
                <a:latin typeface="Freestyle Script" panose="030804020302050B0404" pitchFamily="66" charset="0"/>
              </a:endParaRPr>
            </a:p>
          </p:txBody>
        </p:sp>
      </p:grpSp>
      <p:sp>
        <p:nvSpPr>
          <p:cNvPr id="35" name="Rectangle 34"/>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20" name="TextBox 19"/>
          <p:cNvSpPr txBox="1"/>
          <p:nvPr/>
        </p:nvSpPr>
        <p:spPr>
          <a:xfrm>
            <a:off x="5262867" y="1578677"/>
            <a:ext cx="6916366" cy="4401205"/>
          </a:xfrm>
          <a:prstGeom prst="rect">
            <a:avLst/>
          </a:prstGeom>
          <a:noFill/>
        </p:spPr>
        <p:txBody>
          <a:bodyPr wrap="square" rtlCol="0">
            <a:spAutoFit/>
          </a:bodyPr>
          <a:lstStyle/>
          <a:p>
            <a:pPr marL="571500" indent="-571500">
              <a:spcAft>
                <a:spcPts val="2400"/>
              </a:spcAft>
              <a:buFont typeface="Arial" panose="020B0604020202020204" pitchFamily="34" charset="0"/>
              <a:buChar char="•"/>
            </a:pPr>
            <a:r>
              <a:rPr lang="en-US" sz="4000" dirty="0" smtClean="0">
                <a:solidFill>
                  <a:srgbClr val="003399"/>
                </a:solidFill>
              </a:rPr>
              <a:t>More subjects (multiethnic)</a:t>
            </a:r>
          </a:p>
          <a:p>
            <a:pPr marL="571500" indent="-571500">
              <a:spcAft>
                <a:spcPts val="2400"/>
              </a:spcAft>
              <a:buFont typeface="Arial" panose="020B0604020202020204" pitchFamily="34" charset="0"/>
              <a:buChar char="•"/>
            </a:pPr>
            <a:r>
              <a:rPr lang="en-US" sz="4000" dirty="0" smtClean="0">
                <a:solidFill>
                  <a:srgbClr val="003399"/>
                </a:solidFill>
              </a:rPr>
              <a:t>Deep phenotypes</a:t>
            </a:r>
          </a:p>
          <a:p>
            <a:pPr marL="571500" indent="-571500">
              <a:spcAft>
                <a:spcPts val="2400"/>
              </a:spcAft>
              <a:buFont typeface="Arial" panose="020B0604020202020204" pitchFamily="34" charset="0"/>
              <a:buChar char="•"/>
            </a:pPr>
            <a:r>
              <a:rPr lang="en-US" sz="4000" dirty="0" smtClean="0">
                <a:solidFill>
                  <a:srgbClr val="003399"/>
                </a:solidFill>
              </a:rPr>
              <a:t>More risk/protective genes</a:t>
            </a:r>
          </a:p>
          <a:p>
            <a:pPr marL="571500" indent="-571500">
              <a:spcAft>
                <a:spcPts val="2400"/>
              </a:spcAft>
              <a:buFont typeface="Arial" panose="020B0604020202020204" pitchFamily="34" charset="0"/>
              <a:buChar char="•"/>
            </a:pPr>
            <a:r>
              <a:rPr lang="en-US" sz="4000" dirty="0" smtClean="0">
                <a:solidFill>
                  <a:srgbClr val="003399"/>
                </a:solidFill>
              </a:rPr>
              <a:t>More biology</a:t>
            </a:r>
          </a:p>
          <a:p>
            <a:pPr marL="571500" indent="-571500">
              <a:buFont typeface="Arial" panose="020B0604020202020204" pitchFamily="34" charset="0"/>
              <a:buChar char="•"/>
            </a:pPr>
            <a:r>
              <a:rPr lang="en-US" sz="4000" dirty="0" smtClean="0">
                <a:solidFill>
                  <a:srgbClr val="003399"/>
                </a:solidFill>
              </a:rPr>
              <a:t>More targets</a:t>
            </a:r>
            <a:endParaRPr lang="en-US" sz="4000" dirty="0">
              <a:solidFill>
                <a:srgbClr val="003399"/>
              </a:solidFill>
            </a:endParaRPr>
          </a:p>
        </p:txBody>
      </p:sp>
    </p:spTree>
    <p:extLst>
      <p:ext uri="{BB962C8B-B14F-4D97-AF65-F5344CB8AC3E}">
        <p14:creationId xmlns:p14="http://schemas.microsoft.com/office/powerpoint/2010/main" val="349544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6200" y="6085769"/>
            <a:ext cx="13448581" cy="772231"/>
            <a:chOff x="48771" y="6085769"/>
            <a:chExt cx="13448581" cy="772231"/>
          </a:xfrm>
        </p:grpSpPr>
        <p:grpSp>
          <p:nvGrpSpPr>
            <p:cNvPr id="28" name="Group 27"/>
            <p:cNvGrpSpPr/>
            <p:nvPr/>
          </p:nvGrpSpPr>
          <p:grpSpPr>
            <a:xfrm>
              <a:off x="48771" y="6130268"/>
              <a:ext cx="13448581" cy="685800"/>
              <a:chOff x="0" y="6129676"/>
              <a:chExt cx="10334172" cy="685800"/>
            </a:xfrm>
          </p:grpSpPr>
          <p:grpSp>
            <p:nvGrpSpPr>
              <p:cNvPr id="31" name="Group 30"/>
              <p:cNvGrpSpPr/>
              <p:nvPr/>
            </p:nvGrpSpPr>
            <p:grpSpPr>
              <a:xfrm>
                <a:off x="0" y="6129676"/>
                <a:ext cx="10334172" cy="685800"/>
                <a:chOff x="0" y="6129676"/>
                <a:chExt cx="10334172" cy="685800"/>
              </a:xfrm>
            </p:grpSpPr>
            <p:sp>
              <p:nvSpPr>
                <p:cNvPr id="33" name="Rectangle 32"/>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34" name="Rectangle 33"/>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3" name="TextBox 2"/>
          <p:cNvSpPr txBox="1"/>
          <p:nvPr/>
        </p:nvSpPr>
        <p:spPr>
          <a:xfrm>
            <a:off x="0" y="2052536"/>
            <a:ext cx="12192000" cy="1200329"/>
          </a:xfrm>
          <a:prstGeom prst="rect">
            <a:avLst/>
          </a:prstGeom>
          <a:noFill/>
        </p:spPr>
        <p:txBody>
          <a:bodyPr wrap="square" rtlCol="0">
            <a:spAutoFit/>
          </a:bodyPr>
          <a:lstStyle/>
          <a:p>
            <a:pPr algn="ctr"/>
            <a:r>
              <a:rPr lang="en-US" sz="7200" dirty="0" smtClean="0">
                <a:solidFill>
                  <a:srgbClr val="C00000"/>
                </a:solidFill>
              </a:rPr>
              <a:t>What’s next?</a:t>
            </a:r>
            <a:endParaRPr lang="en-US" sz="7200" dirty="0">
              <a:solidFill>
                <a:srgbClr val="C00000"/>
              </a:solidFill>
            </a:endParaRPr>
          </a:p>
        </p:txBody>
      </p:sp>
    </p:spTree>
    <p:extLst>
      <p:ext uri="{BB962C8B-B14F-4D97-AF65-F5344CB8AC3E}">
        <p14:creationId xmlns:p14="http://schemas.microsoft.com/office/powerpoint/2010/main" val="3226905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631" y="762001"/>
            <a:ext cx="10591504" cy="3939540"/>
          </a:xfrm>
          <a:prstGeom prst="rect">
            <a:avLst/>
          </a:prstGeom>
          <a:noFill/>
        </p:spPr>
        <p:txBody>
          <a:bodyPr wrap="square" rtlCol="0">
            <a:spAutoFit/>
          </a:bodyPr>
          <a:lstStyle/>
          <a:p>
            <a:r>
              <a:rPr lang="en-US" sz="1000" dirty="0">
                <a:solidFill>
                  <a:schemeClr val="bg1">
                    <a:lumMod val="65000"/>
                  </a:schemeClr>
                </a:solidFill>
              </a:rPr>
              <a:t>Brian W. </a:t>
            </a:r>
            <a:r>
              <a:rPr lang="en-US" sz="1000" dirty="0" err="1">
                <a:solidFill>
                  <a:schemeClr val="bg1">
                    <a:lumMod val="65000"/>
                  </a:schemeClr>
                </a:solidFill>
              </a:rPr>
              <a:t>Kunkle</a:t>
            </a:r>
            <a:r>
              <a:rPr lang="en-US" sz="1000" dirty="0">
                <a:solidFill>
                  <a:schemeClr val="bg1">
                    <a:lumMod val="65000"/>
                  </a:schemeClr>
                </a:solidFill>
              </a:rPr>
              <a:t>*</a:t>
            </a:r>
            <a:r>
              <a:rPr lang="en-US" sz="1000" baseline="30000" dirty="0">
                <a:solidFill>
                  <a:schemeClr val="bg1">
                    <a:lumMod val="65000"/>
                  </a:schemeClr>
                </a:solidFill>
              </a:rPr>
              <a:t>1</a:t>
            </a:r>
            <a:r>
              <a:rPr lang="en-US" sz="1000" dirty="0">
                <a:solidFill>
                  <a:schemeClr val="bg1">
                    <a:lumMod val="65000"/>
                  </a:schemeClr>
                </a:solidFill>
              </a:rPr>
              <a:t>, Benjamin </a:t>
            </a:r>
            <a:r>
              <a:rPr lang="en-US" sz="1000" dirty="0" err="1">
                <a:solidFill>
                  <a:schemeClr val="bg1">
                    <a:lumMod val="65000"/>
                  </a:schemeClr>
                </a:solidFill>
              </a:rPr>
              <a:t>Grenier-Boley</a:t>
            </a:r>
            <a:r>
              <a:rPr lang="en-US" sz="1000" dirty="0">
                <a:solidFill>
                  <a:schemeClr val="bg1">
                    <a:lumMod val="65000"/>
                  </a:schemeClr>
                </a:solidFill>
              </a:rPr>
              <a:t>*</a:t>
            </a:r>
            <a:r>
              <a:rPr lang="en-US" sz="1000" baseline="30000" dirty="0">
                <a:solidFill>
                  <a:schemeClr val="bg1">
                    <a:lumMod val="65000"/>
                  </a:schemeClr>
                </a:solidFill>
              </a:rPr>
              <a:t>2,3,4</a:t>
            </a:r>
            <a:r>
              <a:rPr lang="en-US" sz="1000" dirty="0">
                <a:solidFill>
                  <a:schemeClr val="bg1">
                    <a:lumMod val="65000"/>
                  </a:schemeClr>
                </a:solidFill>
              </a:rPr>
              <a:t>, Rebecca Sims</a:t>
            </a:r>
            <a:r>
              <a:rPr lang="en-US" sz="1000" baseline="30000" dirty="0">
                <a:solidFill>
                  <a:schemeClr val="bg1">
                    <a:lumMod val="65000"/>
                  </a:schemeClr>
                </a:solidFill>
              </a:rPr>
              <a:t>5</a:t>
            </a:r>
            <a:r>
              <a:rPr lang="en-US" sz="1000" dirty="0">
                <a:solidFill>
                  <a:schemeClr val="bg1">
                    <a:lumMod val="65000"/>
                  </a:schemeClr>
                </a:solidFill>
              </a:rPr>
              <a:t>, Sven J. van der Lee</a:t>
            </a:r>
            <a:r>
              <a:rPr lang="en-US" sz="1000" baseline="30000" dirty="0">
                <a:solidFill>
                  <a:schemeClr val="bg1">
                    <a:lumMod val="65000"/>
                  </a:schemeClr>
                </a:solidFill>
              </a:rPr>
              <a:t>6</a:t>
            </a:r>
            <a:r>
              <a:rPr lang="en-US" sz="1000" dirty="0">
                <a:solidFill>
                  <a:schemeClr val="bg1">
                    <a:lumMod val="65000"/>
                  </a:schemeClr>
                </a:solidFill>
              </a:rPr>
              <a:t>, Adam C. Naj</a:t>
            </a:r>
            <a:r>
              <a:rPr lang="en-US" sz="1000" baseline="30000" dirty="0">
                <a:solidFill>
                  <a:schemeClr val="bg1">
                    <a:lumMod val="65000"/>
                  </a:schemeClr>
                </a:solidFill>
              </a:rPr>
              <a:t>7</a:t>
            </a:r>
            <a:r>
              <a:rPr lang="en-US" sz="1000" dirty="0">
                <a:solidFill>
                  <a:schemeClr val="bg1">
                    <a:lumMod val="65000"/>
                  </a:schemeClr>
                </a:solidFill>
              </a:rPr>
              <a:t>, Céline Bellenguez</a:t>
            </a:r>
            <a:r>
              <a:rPr lang="en-US" sz="1000" baseline="30000" dirty="0">
                <a:solidFill>
                  <a:schemeClr val="bg1">
                    <a:lumMod val="65000"/>
                  </a:schemeClr>
                </a:solidFill>
              </a:rPr>
              <a:t>2,3,4</a:t>
            </a:r>
            <a:r>
              <a:rPr lang="en-US" sz="1000" dirty="0">
                <a:solidFill>
                  <a:schemeClr val="bg1">
                    <a:lumMod val="65000"/>
                  </a:schemeClr>
                </a:solidFill>
              </a:rPr>
              <a:t>, </a:t>
            </a:r>
            <a:r>
              <a:rPr lang="en-US" sz="1000" dirty="0" err="1">
                <a:solidFill>
                  <a:schemeClr val="bg1">
                    <a:lumMod val="65000"/>
                  </a:schemeClr>
                </a:solidFill>
              </a:rPr>
              <a:t>Nandini</a:t>
            </a:r>
            <a:r>
              <a:rPr lang="en-US" sz="1000" dirty="0">
                <a:solidFill>
                  <a:schemeClr val="bg1">
                    <a:lumMod val="65000"/>
                  </a:schemeClr>
                </a:solidFill>
              </a:rPr>
              <a:t> Badarinarayan</a:t>
            </a:r>
            <a:r>
              <a:rPr lang="en-US" sz="1000" baseline="30000" dirty="0">
                <a:solidFill>
                  <a:schemeClr val="bg1">
                    <a:lumMod val="65000"/>
                  </a:schemeClr>
                </a:solidFill>
              </a:rPr>
              <a:t>5</a:t>
            </a:r>
            <a:r>
              <a:rPr lang="en-US" sz="1000" dirty="0">
                <a:solidFill>
                  <a:schemeClr val="bg1">
                    <a:lumMod val="65000"/>
                  </a:schemeClr>
                </a:solidFill>
              </a:rPr>
              <a:t>, Johanna Jakobsdottir</a:t>
            </a:r>
            <a:r>
              <a:rPr lang="en-US" sz="1000" baseline="30000" dirty="0">
                <a:solidFill>
                  <a:schemeClr val="bg1">
                    <a:lumMod val="65000"/>
                  </a:schemeClr>
                </a:solidFill>
              </a:rPr>
              <a:t>8</a:t>
            </a:r>
            <a:r>
              <a:rPr lang="en-US" sz="1000" dirty="0">
                <a:solidFill>
                  <a:schemeClr val="bg1">
                    <a:lumMod val="65000"/>
                  </a:schemeClr>
                </a:solidFill>
              </a:rPr>
              <a:t>, Anne Boland</a:t>
            </a:r>
            <a:r>
              <a:rPr lang="en-US" sz="1000" baseline="30000" dirty="0">
                <a:solidFill>
                  <a:schemeClr val="bg1">
                    <a:lumMod val="65000"/>
                  </a:schemeClr>
                </a:solidFill>
              </a:rPr>
              <a:t>9</a:t>
            </a:r>
            <a:r>
              <a:rPr lang="en-US" sz="1000" dirty="0">
                <a:solidFill>
                  <a:schemeClr val="bg1">
                    <a:lumMod val="65000"/>
                  </a:schemeClr>
                </a:solidFill>
              </a:rPr>
              <a:t>, Rachel Raybould</a:t>
            </a:r>
            <a:r>
              <a:rPr lang="en-US" sz="1000" baseline="30000" dirty="0">
                <a:solidFill>
                  <a:schemeClr val="bg1">
                    <a:lumMod val="65000"/>
                  </a:schemeClr>
                </a:solidFill>
              </a:rPr>
              <a:t>5</a:t>
            </a:r>
            <a:r>
              <a:rPr lang="en-US" sz="1000" dirty="0">
                <a:solidFill>
                  <a:schemeClr val="bg1">
                    <a:lumMod val="65000"/>
                  </a:schemeClr>
                </a:solidFill>
              </a:rPr>
              <a:t>, Joshua C. Bis</a:t>
            </a:r>
            <a:r>
              <a:rPr lang="en-US" sz="1000" baseline="30000" dirty="0">
                <a:solidFill>
                  <a:schemeClr val="bg1">
                    <a:lumMod val="65000"/>
                  </a:schemeClr>
                </a:solidFill>
              </a:rPr>
              <a:t>10</a:t>
            </a:r>
            <a:r>
              <a:rPr lang="en-US" sz="1000" dirty="0">
                <a:solidFill>
                  <a:schemeClr val="bg1">
                    <a:lumMod val="65000"/>
                  </a:schemeClr>
                </a:solidFill>
              </a:rPr>
              <a:t>, Alexandre Amlie-Wolf</a:t>
            </a:r>
            <a:r>
              <a:rPr lang="en-US" sz="1000" baseline="30000" dirty="0">
                <a:solidFill>
                  <a:schemeClr val="bg1">
                    <a:lumMod val="65000"/>
                  </a:schemeClr>
                </a:solidFill>
              </a:rPr>
              <a:t>11</a:t>
            </a:r>
            <a:r>
              <a:rPr lang="en-US" sz="1000" dirty="0">
                <a:solidFill>
                  <a:schemeClr val="bg1">
                    <a:lumMod val="65000"/>
                  </a:schemeClr>
                </a:solidFill>
              </a:rPr>
              <a:t>, Eden R. Martin</a:t>
            </a:r>
            <a:r>
              <a:rPr lang="en-US" sz="1000" baseline="30000" dirty="0">
                <a:solidFill>
                  <a:schemeClr val="bg1">
                    <a:lumMod val="65000"/>
                  </a:schemeClr>
                </a:solidFill>
              </a:rPr>
              <a:t>1,12</a:t>
            </a:r>
            <a:r>
              <a:rPr lang="en-US" sz="1000" dirty="0">
                <a:solidFill>
                  <a:schemeClr val="bg1">
                    <a:lumMod val="65000"/>
                  </a:schemeClr>
                </a:solidFill>
              </a:rPr>
              <a:t>, Stefanie Heilmann-Heimbach</a:t>
            </a:r>
            <a:r>
              <a:rPr lang="en-US" sz="1000" baseline="30000" dirty="0">
                <a:solidFill>
                  <a:schemeClr val="bg1">
                    <a:lumMod val="65000"/>
                  </a:schemeClr>
                </a:solidFill>
              </a:rPr>
              <a:t>13,14</a:t>
            </a:r>
            <a:r>
              <a:rPr lang="en-US" sz="1000" dirty="0">
                <a:solidFill>
                  <a:schemeClr val="bg1">
                    <a:lumMod val="65000"/>
                  </a:schemeClr>
                </a:solidFill>
              </a:rPr>
              <a:t>, Vincent Chouraki</a:t>
            </a:r>
            <a:r>
              <a:rPr lang="en-US" sz="1000" baseline="30000" dirty="0">
                <a:solidFill>
                  <a:schemeClr val="bg1">
                    <a:lumMod val="65000"/>
                  </a:schemeClr>
                </a:solidFill>
              </a:rPr>
              <a:t>15,16</a:t>
            </a:r>
            <a:r>
              <a:rPr lang="en-US" sz="1000" dirty="0">
                <a:solidFill>
                  <a:schemeClr val="bg1">
                    <a:lumMod val="65000"/>
                  </a:schemeClr>
                </a:solidFill>
              </a:rPr>
              <a:t>, Amanda Partch</a:t>
            </a:r>
            <a:r>
              <a:rPr lang="en-US" sz="1000" baseline="30000" dirty="0">
                <a:solidFill>
                  <a:schemeClr val="bg1">
                    <a:lumMod val="65000"/>
                  </a:schemeClr>
                </a:solidFill>
              </a:rPr>
              <a:t>11</a:t>
            </a:r>
            <a:r>
              <a:rPr lang="en-US" sz="1000" dirty="0">
                <a:solidFill>
                  <a:schemeClr val="bg1">
                    <a:lumMod val="65000"/>
                  </a:schemeClr>
                </a:solidFill>
              </a:rPr>
              <a:t>, </a:t>
            </a:r>
            <a:r>
              <a:rPr lang="en-US" sz="1000" dirty="0" err="1">
                <a:solidFill>
                  <a:schemeClr val="bg1">
                    <a:lumMod val="65000"/>
                  </a:schemeClr>
                </a:solidFill>
              </a:rPr>
              <a:t>Kristel</a:t>
            </a:r>
            <a:r>
              <a:rPr lang="en-US" sz="1000" dirty="0">
                <a:solidFill>
                  <a:schemeClr val="bg1">
                    <a:lumMod val="65000"/>
                  </a:schemeClr>
                </a:solidFill>
              </a:rPr>
              <a:t> Sleegers</a:t>
            </a:r>
            <a:r>
              <a:rPr lang="en-US" sz="1000" baseline="30000" dirty="0">
                <a:solidFill>
                  <a:schemeClr val="bg1">
                    <a:lumMod val="65000"/>
                  </a:schemeClr>
                </a:solidFill>
              </a:rPr>
              <a:t>17,18</a:t>
            </a:r>
            <a:r>
              <a:rPr lang="en-US" sz="1000" dirty="0">
                <a:solidFill>
                  <a:schemeClr val="bg1">
                    <a:lumMod val="65000"/>
                  </a:schemeClr>
                </a:solidFill>
              </a:rPr>
              <a:t>, Maria Vronskaya</a:t>
            </a:r>
            <a:r>
              <a:rPr lang="en-US" sz="1000" baseline="30000" dirty="0">
                <a:solidFill>
                  <a:schemeClr val="bg1">
                    <a:lumMod val="65000"/>
                  </a:schemeClr>
                </a:solidFill>
              </a:rPr>
              <a:t>5</a:t>
            </a:r>
            <a:r>
              <a:rPr lang="en-US" sz="1000" dirty="0">
                <a:solidFill>
                  <a:schemeClr val="bg1">
                    <a:lumMod val="65000"/>
                  </a:schemeClr>
                </a:solidFill>
              </a:rPr>
              <a:t>, Agustin Ruiz</a:t>
            </a:r>
            <a:r>
              <a:rPr lang="en-US" sz="1000" baseline="30000" dirty="0">
                <a:solidFill>
                  <a:schemeClr val="bg1">
                    <a:lumMod val="65000"/>
                  </a:schemeClr>
                </a:solidFill>
              </a:rPr>
              <a:t>19</a:t>
            </a:r>
            <a:r>
              <a:rPr lang="en-US" sz="1000" dirty="0">
                <a:solidFill>
                  <a:schemeClr val="bg1">
                    <a:lumMod val="65000"/>
                  </a:schemeClr>
                </a:solidFill>
              </a:rPr>
              <a:t>, Robert R. Graham</a:t>
            </a:r>
            <a:r>
              <a:rPr lang="en-US" sz="1000" baseline="30000" dirty="0">
                <a:solidFill>
                  <a:schemeClr val="bg1">
                    <a:lumMod val="65000"/>
                  </a:schemeClr>
                </a:solidFill>
              </a:rPr>
              <a:t>20</a:t>
            </a:r>
            <a:r>
              <a:rPr lang="en-US" sz="1000" dirty="0">
                <a:solidFill>
                  <a:schemeClr val="bg1">
                    <a:lumMod val="65000"/>
                  </a:schemeClr>
                </a:solidFill>
              </a:rPr>
              <a:t>, Robert Olaso</a:t>
            </a:r>
            <a:r>
              <a:rPr lang="en-US" sz="1000" baseline="30000" dirty="0">
                <a:solidFill>
                  <a:schemeClr val="bg1">
                    <a:lumMod val="65000"/>
                  </a:schemeClr>
                </a:solidFill>
              </a:rPr>
              <a:t>9</a:t>
            </a:r>
            <a:r>
              <a:rPr lang="en-US" sz="1000" dirty="0">
                <a:solidFill>
                  <a:schemeClr val="bg1">
                    <a:lumMod val="65000"/>
                  </a:schemeClr>
                </a:solidFill>
              </a:rPr>
              <a:t>, Per Hoffmann</a:t>
            </a:r>
            <a:r>
              <a:rPr lang="en-US" sz="1000" baseline="30000" dirty="0">
                <a:solidFill>
                  <a:schemeClr val="bg1">
                    <a:lumMod val="65000"/>
                  </a:schemeClr>
                </a:solidFill>
              </a:rPr>
              <a:t>13,14,21</a:t>
            </a:r>
            <a:r>
              <a:rPr lang="en-US" sz="1000" dirty="0">
                <a:solidFill>
                  <a:schemeClr val="bg1">
                    <a:lumMod val="65000"/>
                  </a:schemeClr>
                </a:solidFill>
              </a:rPr>
              <a:t>, Megan L. Grove</a:t>
            </a:r>
            <a:r>
              <a:rPr lang="en-US" sz="1000" baseline="30000" dirty="0">
                <a:solidFill>
                  <a:schemeClr val="bg1">
                    <a:lumMod val="65000"/>
                  </a:schemeClr>
                </a:solidFill>
              </a:rPr>
              <a:t>22</a:t>
            </a:r>
            <a:r>
              <a:rPr lang="en-US" sz="1000" dirty="0">
                <a:solidFill>
                  <a:schemeClr val="bg1">
                    <a:lumMod val="65000"/>
                  </a:schemeClr>
                </a:solidFill>
              </a:rPr>
              <a:t>, </a:t>
            </a:r>
            <a:r>
              <a:rPr lang="en-US" sz="1000" dirty="0" err="1">
                <a:solidFill>
                  <a:schemeClr val="bg1">
                    <a:lumMod val="65000"/>
                  </a:schemeClr>
                </a:solidFill>
              </a:rPr>
              <a:t>Badri</a:t>
            </a:r>
            <a:r>
              <a:rPr lang="en-US" sz="1000" dirty="0">
                <a:solidFill>
                  <a:schemeClr val="bg1">
                    <a:lumMod val="65000"/>
                  </a:schemeClr>
                </a:solidFill>
              </a:rPr>
              <a:t> N. Vardarajan</a:t>
            </a:r>
            <a:r>
              <a:rPr lang="en-US" sz="1000" baseline="30000" dirty="0">
                <a:solidFill>
                  <a:schemeClr val="bg1">
                    <a:lumMod val="65000"/>
                  </a:schemeClr>
                </a:solidFill>
              </a:rPr>
              <a:t>23,24,25</a:t>
            </a:r>
            <a:r>
              <a:rPr lang="en-US" sz="1000" dirty="0">
                <a:solidFill>
                  <a:schemeClr val="bg1">
                    <a:lumMod val="65000"/>
                  </a:schemeClr>
                </a:solidFill>
              </a:rPr>
              <a:t>, </a:t>
            </a:r>
            <a:r>
              <a:rPr lang="en-US" sz="1000" dirty="0" err="1">
                <a:solidFill>
                  <a:schemeClr val="bg1">
                    <a:lumMod val="65000"/>
                  </a:schemeClr>
                </a:solidFill>
              </a:rPr>
              <a:t>Mikko</a:t>
            </a:r>
            <a:r>
              <a:rPr lang="en-US" sz="1000" dirty="0">
                <a:solidFill>
                  <a:schemeClr val="bg1">
                    <a:lumMod val="65000"/>
                  </a:schemeClr>
                </a:solidFill>
              </a:rPr>
              <a:t> Hiltunen</a:t>
            </a:r>
            <a:r>
              <a:rPr lang="en-US" sz="1000" baseline="30000" dirty="0">
                <a:solidFill>
                  <a:schemeClr val="bg1">
                    <a:lumMod val="65000"/>
                  </a:schemeClr>
                </a:solidFill>
              </a:rPr>
              <a:t>26,27</a:t>
            </a:r>
            <a:r>
              <a:rPr lang="en-US" sz="1000" dirty="0">
                <a:solidFill>
                  <a:schemeClr val="bg1">
                    <a:lumMod val="65000"/>
                  </a:schemeClr>
                </a:solidFill>
              </a:rPr>
              <a:t>, Markus M. Nöthen</a:t>
            </a:r>
            <a:r>
              <a:rPr lang="en-US" sz="1000" baseline="30000" dirty="0">
                <a:solidFill>
                  <a:schemeClr val="bg1">
                    <a:lumMod val="65000"/>
                  </a:schemeClr>
                </a:solidFill>
              </a:rPr>
              <a:t>13,14</a:t>
            </a:r>
            <a:r>
              <a:rPr lang="en-US" sz="1000" dirty="0">
                <a:solidFill>
                  <a:schemeClr val="bg1">
                    <a:lumMod val="65000"/>
                  </a:schemeClr>
                </a:solidFill>
              </a:rPr>
              <a:t>, Charles C. White</a:t>
            </a:r>
            <a:r>
              <a:rPr lang="en-US" sz="1000" baseline="30000" dirty="0">
                <a:solidFill>
                  <a:schemeClr val="bg1">
                    <a:lumMod val="65000"/>
                  </a:schemeClr>
                </a:solidFill>
              </a:rPr>
              <a:t>28</a:t>
            </a:r>
            <a:r>
              <a:rPr lang="en-US" sz="1000" dirty="0">
                <a:solidFill>
                  <a:schemeClr val="bg1">
                    <a:lumMod val="65000"/>
                  </a:schemeClr>
                </a:solidFill>
              </a:rPr>
              <a:t>, Kara L. Hamilton-Nelson</a:t>
            </a:r>
            <a:r>
              <a:rPr lang="en-US" sz="1000" baseline="30000" dirty="0">
                <a:solidFill>
                  <a:schemeClr val="bg1">
                    <a:lumMod val="65000"/>
                  </a:schemeClr>
                </a:solidFill>
              </a:rPr>
              <a:t>1</a:t>
            </a:r>
            <a:r>
              <a:rPr lang="en-US" sz="1000" dirty="0">
                <a:solidFill>
                  <a:schemeClr val="bg1">
                    <a:lumMod val="65000"/>
                  </a:schemeClr>
                </a:solidFill>
              </a:rPr>
              <a:t>, Jacques Epelbaum</a:t>
            </a:r>
            <a:r>
              <a:rPr lang="en-US" sz="1000" baseline="30000" dirty="0">
                <a:solidFill>
                  <a:schemeClr val="bg1">
                    <a:lumMod val="65000"/>
                  </a:schemeClr>
                </a:solidFill>
              </a:rPr>
              <a:t>29</a:t>
            </a:r>
            <a:r>
              <a:rPr lang="en-US" sz="1000" dirty="0">
                <a:solidFill>
                  <a:schemeClr val="bg1">
                    <a:lumMod val="65000"/>
                  </a:schemeClr>
                </a:solidFill>
              </a:rPr>
              <a:t>, Wolfgang Maier</a:t>
            </a:r>
            <a:r>
              <a:rPr lang="en-US" sz="1000" baseline="30000" dirty="0">
                <a:solidFill>
                  <a:schemeClr val="bg1">
                    <a:lumMod val="65000"/>
                  </a:schemeClr>
                </a:solidFill>
              </a:rPr>
              <a:t>30,31</a:t>
            </a:r>
            <a:r>
              <a:rPr lang="en-US" sz="1000" dirty="0">
                <a:solidFill>
                  <a:schemeClr val="bg1">
                    <a:lumMod val="65000"/>
                  </a:schemeClr>
                </a:solidFill>
              </a:rPr>
              <a:t>, </a:t>
            </a:r>
            <a:r>
              <a:rPr lang="en-US" sz="1000" dirty="0" err="1">
                <a:solidFill>
                  <a:schemeClr val="bg1">
                    <a:lumMod val="65000"/>
                  </a:schemeClr>
                </a:solidFill>
              </a:rPr>
              <a:t>Seung-Hoan</a:t>
            </a:r>
            <a:r>
              <a:rPr lang="en-US" sz="1000" dirty="0">
                <a:solidFill>
                  <a:schemeClr val="bg1">
                    <a:lumMod val="65000"/>
                  </a:schemeClr>
                </a:solidFill>
              </a:rPr>
              <a:t> Choi</a:t>
            </a:r>
            <a:r>
              <a:rPr lang="en-US" sz="1000" baseline="30000" dirty="0">
                <a:solidFill>
                  <a:schemeClr val="bg1">
                    <a:lumMod val="65000"/>
                  </a:schemeClr>
                </a:solidFill>
              </a:rPr>
              <a:t>15,32</a:t>
            </a:r>
            <a:r>
              <a:rPr lang="en-US" sz="1000" dirty="0">
                <a:solidFill>
                  <a:schemeClr val="bg1">
                    <a:lumMod val="65000"/>
                  </a:schemeClr>
                </a:solidFill>
              </a:rPr>
              <a:t>, Gary W. Beecham</a:t>
            </a:r>
            <a:r>
              <a:rPr lang="en-US" sz="1000" baseline="30000" dirty="0">
                <a:solidFill>
                  <a:schemeClr val="bg1">
                    <a:lumMod val="65000"/>
                  </a:schemeClr>
                </a:solidFill>
              </a:rPr>
              <a:t>1,12</a:t>
            </a:r>
            <a:r>
              <a:rPr lang="en-US" sz="1000" dirty="0">
                <a:solidFill>
                  <a:schemeClr val="bg1">
                    <a:lumMod val="65000"/>
                  </a:schemeClr>
                </a:solidFill>
              </a:rPr>
              <a:t>, Cécile Dulary</a:t>
            </a:r>
            <a:r>
              <a:rPr lang="en-US" sz="1000" baseline="30000" dirty="0">
                <a:solidFill>
                  <a:schemeClr val="bg1">
                    <a:lumMod val="65000"/>
                  </a:schemeClr>
                </a:solidFill>
              </a:rPr>
              <a:t>9</a:t>
            </a:r>
            <a:r>
              <a:rPr lang="en-US" sz="1000" dirty="0">
                <a:solidFill>
                  <a:schemeClr val="bg1">
                    <a:lumMod val="65000"/>
                  </a:schemeClr>
                </a:solidFill>
              </a:rPr>
              <a:t>, Stefan Herms</a:t>
            </a:r>
            <a:r>
              <a:rPr lang="en-US" sz="1000" baseline="30000" dirty="0">
                <a:solidFill>
                  <a:schemeClr val="bg1">
                    <a:lumMod val="65000"/>
                  </a:schemeClr>
                </a:solidFill>
              </a:rPr>
              <a:t>13,14,21</a:t>
            </a:r>
            <a:r>
              <a:rPr lang="en-US" sz="1000" dirty="0">
                <a:solidFill>
                  <a:schemeClr val="bg1">
                    <a:lumMod val="65000"/>
                  </a:schemeClr>
                </a:solidFill>
              </a:rPr>
              <a:t>, Albert V. Smith</a:t>
            </a:r>
            <a:r>
              <a:rPr lang="en-US" sz="1000" baseline="30000" dirty="0">
                <a:solidFill>
                  <a:schemeClr val="bg1">
                    <a:lumMod val="65000"/>
                  </a:schemeClr>
                </a:solidFill>
              </a:rPr>
              <a:t>8,33</a:t>
            </a:r>
            <a:r>
              <a:rPr lang="en-US" sz="1000" dirty="0">
                <a:solidFill>
                  <a:schemeClr val="bg1">
                    <a:lumMod val="65000"/>
                  </a:schemeClr>
                </a:solidFill>
              </a:rPr>
              <a:t>, Cory C. Funk</a:t>
            </a:r>
            <a:r>
              <a:rPr lang="en-US" sz="1000" baseline="30000" dirty="0">
                <a:solidFill>
                  <a:schemeClr val="bg1">
                    <a:lumMod val="65000"/>
                  </a:schemeClr>
                </a:solidFill>
              </a:rPr>
              <a:t>34</a:t>
            </a:r>
            <a:r>
              <a:rPr lang="en-US" sz="1000" dirty="0">
                <a:solidFill>
                  <a:schemeClr val="bg1">
                    <a:lumMod val="65000"/>
                  </a:schemeClr>
                </a:solidFill>
              </a:rPr>
              <a:t>, Céline Derbois</a:t>
            </a:r>
            <a:r>
              <a:rPr lang="en-US" sz="1000" baseline="30000" dirty="0">
                <a:solidFill>
                  <a:schemeClr val="bg1">
                    <a:lumMod val="65000"/>
                  </a:schemeClr>
                </a:solidFill>
              </a:rPr>
              <a:t>9</a:t>
            </a:r>
            <a:r>
              <a:rPr lang="en-US" sz="1000" dirty="0">
                <a:solidFill>
                  <a:schemeClr val="bg1">
                    <a:lumMod val="65000"/>
                  </a:schemeClr>
                </a:solidFill>
              </a:rPr>
              <a:t>, Andreas J. Forstner</a:t>
            </a:r>
            <a:r>
              <a:rPr lang="en-US" sz="1000" baseline="30000" dirty="0">
                <a:solidFill>
                  <a:schemeClr val="bg1">
                    <a:lumMod val="65000"/>
                  </a:schemeClr>
                </a:solidFill>
              </a:rPr>
              <a:t>13,14</a:t>
            </a:r>
            <a:r>
              <a:rPr lang="en-US" sz="1000" dirty="0">
                <a:solidFill>
                  <a:schemeClr val="bg1">
                    <a:lumMod val="65000"/>
                  </a:schemeClr>
                </a:solidFill>
              </a:rPr>
              <a:t>, </a:t>
            </a:r>
            <a:r>
              <a:rPr lang="en-US" sz="1000" dirty="0" err="1">
                <a:solidFill>
                  <a:schemeClr val="bg1">
                    <a:lumMod val="65000"/>
                  </a:schemeClr>
                </a:solidFill>
              </a:rPr>
              <a:t>Shahzad</a:t>
            </a:r>
            <a:r>
              <a:rPr lang="en-US" sz="1000" dirty="0">
                <a:solidFill>
                  <a:schemeClr val="bg1">
                    <a:lumMod val="65000"/>
                  </a:schemeClr>
                </a:solidFill>
              </a:rPr>
              <a:t> Ahmad</a:t>
            </a:r>
            <a:r>
              <a:rPr lang="en-US" sz="1000" baseline="30000" dirty="0">
                <a:solidFill>
                  <a:schemeClr val="bg1">
                    <a:lumMod val="65000"/>
                  </a:schemeClr>
                </a:solidFill>
              </a:rPr>
              <a:t>6</a:t>
            </a:r>
            <a:r>
              <a:rPr lang="en-US" sz="1000" dirty="0">
                <a:solidFill>
                  <a:schemeClr val="bg1">
                    <a:lumMod val="65000"/>
                  </a:schemeClr>
                </a:solidFill>
              </a:rPr>
              <a:t>, </a:t>
            </a:r>
            <a:r>
              <a:rPr lang="en-US" sz="1000" dirty="0" err="1">
                <a:solidFill>
                  <a:schemeClr val="bg1">
                    <a:lumMod val="65000"/>
                  </a:schemeClr>
                </a:solidFill>
              </a:rPr>
              <a:t>Hongdong</a:t>
            </a:r>
            <a:r>
              <a:rPr lang="en-US" sz="1000" dirty="0">
                <a:solidFill>
                  <a:schemeClr val="bg1">
                    <a:lumMod val="65000"/>
                  </a:schemeClr>
                </a:solidFill>
              </a:rPr>
              <a:t> Li</a:t>
            </a:r>
            <a:r>
              <a:rPr lang="en-US" sz="1000" baseline="30000" dirty="0">
                <a:solidFill>
                  <a:schemeClr val="bg1">
                    <a:lumMod val="65000"/>
                  </a:schemeClr>
                </a:solidFill>
              </a:rPr>
              <a:t>34</a:t>
            </a:r>
            <a:r>
              <a:rPr lang="en-US" sz="1000" dirty="0">
                <a:solidFill>
                  <a:schemeClr val="bg1">
                    <a:lumMod val="65000"/>
                  </a:schemeClr>
                </a:solidFill>
              </a:rPr>
              <a:t>, Delphine Bacq</a:t>
            </a:r>
            <a:r>
              <a:rPr lang="en-US" sz="1000" baseline="30000" dirty="0">
                <a:solidFill>
                  <a:schemeClr val="bg1">
                    <a:lumMod val="65000"/>
                  </a:schemeClr>
                </a:solidFill>
              </a:rPr>
              <a:t>9</a:t>
            </a:r>
            <a:r>
              <a:rPr lang="en-US" sz="1000" dirty="0">
                <a:solidFill>
                  <a:schemeClr val="bg1">
                    <a:lumMod val="65000"/>
                  </a:schemeClr>
                </a:solidFill>
              </a:rPr>
              <a:t>, Denise Harold</a:t>
            </a:r>
            <a:r>
              <a:rPr lang="en-US" sz="1000" baseline="30000" dirty="0">
                <a:solidFill>
                  <a:schemeClr val="bg1">
                    <a:lumMod val="65000"/>
                  </a:schemeClr>
                </a:solidFill>
              </a:rPr>
              <a:t>35</a:t>
            </a:r>
            <a:r>
              <a:rPr lang="en-US" sz="1000" dirty="0">
                <a:solidFill>
                  <a:schemeClr val="bg1">
                    <a:lumMod val="65000"/>
                  </a:schemeClr>
                </a:solidFill>
              </a:rPr>
              <a:t>, Claudia L. Satizabal</a:t>
            </a:r>
            <a:r>
              <a:rPr lang="en-US" sz="1000" baseline="30000" dirty="0">
                <a:solidFill>
                  <a:schemeClr val="bg1">
                    <a:lumMod val="65000"/>
                  </a:schemeClr>
                </a:solidFill>
              </a:rPr>
              <a:t>15,16</a:t>
            </a:r>
            <a:r>
              <a:rPr lang="en-US" sz="1000" dirty="0">
                <a:solidFill>
                  <a:schemeClr val="bg1">
                    <a:lumMod val="65000"/>
                  </a:schemeClr>
                </a:solidFill>
              </a:rPr>
              <a:t>, Otto Valladares</a:t>
            </a:r>
            <a:r>
              <a:rPr lang="en-US" sz="1000" baseline="30000" dirty="0">
                <a:solidFill>
                  <a:schemeClr val="bg1">
                    <a:lumMod val="65000"/>
                  </a:schemeClr>
                </a:solidFill>
              </a:rPr>
              <a:t>11</a:t>
            </a:r>
            <a:r>
              <a:rPr lang="en-US" sz="1000" dirty="0">
                <a:solidFill>
                  <a:schemeClr val="bg1">
                    <a:lumMod val="65000"/>
                  </a:schemeClr>
                </a:solidFill>
              </a:rPr>
              <a:t>, </a:t>
            </a:r>
            <a:r>
              <a:rPr lang="en-US" sz="1000" dirty="0" err="1">
                <a:solidFill>
                  <a:schemeClr val="bg1">
                    <a:lumMod val="65000"/>
                  </a:schemeClr>
                </a:solidFill>
              </a:rPr>
              <a:t>Alessio</a:t>
            </a:r>
            <a:r>
              <a:rPr lang="en-US" sz="1000" dirty="0">
                <a:solidFill>
                  <a:schemeClr val="bg1">
                    <a:lumMod val="65000"/>
                  </a:schemeClr>
                </a:solidFill>
              </a:rPr>
              <a:t> Squassina</a:t>
            </a:r>
            <a:r>
              <a:rPr lang="en-US" sz="1000" baseline="30000" dirty="0">
                <a:solidFill>
                  <a:schemeClr val="bg1">
                    <a:lumMod val="65000"/>
                  </a:schemeClr>
                </a:solidFill>
              </a:rPr>
              <a:t>36</a:t>
            </a:r>
            <a:r>
              <a:rPr lang="en-US" sz="1000" dirty="0">
                <a:solidFill>
                  <a:schemeClr val="bg1">
                    <a:lumMod val="65000"/>
                  </a:schemeClr>
                </a:solidFill>
              </a:rPr>
              <a:t>, Rhodri Thomas</a:t>
            </a:r>
            <a:r>
              <a:rPr lang="en-US" sz="1000" baseline="30000" dirty="0">
                <a:solidFill>
                  <a:schemeClr val="bg1">
                    <a:lumMod val="65000"/>
                  </a:schemeClr>
                </a:solidFill>
              </a:rPr>
              <a:t>5</a:t>
            </a:r>
            <a:r>
              <a:rPr lang="en-US" sz="1000" dirty="0">
                <a:solidFill>
                  <a:schemeClr val="bg1">
                    <a:lumMod val="65000"/>
                  </a:schemeClr>
                </a:solidFill>
              </a:rPr>
              <a:t>, Jennifer A. Brody</a:t>
            </a:r>
            <a:r>
              <a:rPr lang="en-US" sz="1000" baseline="30000" dirty="0">
                <a:solidFill>
                  <a:schemeClr val="bg1">
                    <a:lumMod val="65000"/>
                  </a:schemeClr>
                </a:solidFill>
              </a:rPr>
              <a:t>10</a:t>
            </a:r>
            <a:r>
              <a:rPr lang="en-US" sz="1000" dirty="0">
                <a:solidFill>
                  <a:schemeClr val="bg1">
                    <a:lumMod val="65000"/>
                  </a:schemeClr>
                </a:solidFill>
              </a:rPr>
              <a:t>, Liming Qu</a:t>
            </a:r>
            <a:r>
              <a:rPr lang="en-US" sz="1000" baseline="30000" dirty="0">
                <a:solidFill>
                  <a:schemeClr val="bg1">
                    <a:lumMod val="65000"/>
                  </a:schemeClr>
                </a:solidFill>
              </a:rPr>
              <a:t>11</a:t>
            </a:r>
            <a:r>
              <a:rPr lang="en-US" sz="1000" dirty="0">
                <a:solidFill>
                  <a:schemeClr val="bg1">
                    <a:lumMod val="65000"/>
                  </a:schemeClr>
                </a:solidFill>
              </a:rPr>
              <a:t>, </a:t>
            </a:r>
            <a:r>
              <a:rPr lang="en-US" sz="1000" dirty="0" err="1">
                <a:solidFill>
                  <a:schemeClr val="bg1">
                    <a:lumMod val="65000"/>
                  </a:schemeClr>
                </a:solidFill>
              </a:rPr>
              <a:t>Pascual</a:t>
            </a:r>
            <a:r>
              <a:rPr lang="en-US" sz="1000" dirty="0">
                <a:solidFill>
                  <a:schemeClr val="bg1">
                    <a:lumMod val="65000"/>
                  </a:schemeClr>
                </a:solidFill>
              </a:rPr>
              <a:t> Sanchez-Juan</a:t>
            </a:r>
            <a:r>
              <a:rPr lang="en-US" sz="1000" baseline="30000" dirty="0">
                <a:solidFill>
                  <a:schemeClr val="bg1">
                    <a:lumMod val="65000"/>
                  </a:schemeClr>
                </a:solidFill>
              </a:rPr>
              <a:t>37</a:t>
            </a:r>
            <a:r>
              <a:rPr lang="en-US" sz="1000" dirty="0">
                <a:solidFill>
                  <a:schemeClr val="bg1">
                    <a:lumMod val="65000"/>
                  </a:schemeClr>
                </a:solidFill>
              </a:rPr>
              <a:t>, </a:t>
            </a:r>
            <a:r>
              <a:rPr lang="en-US" sz="1000" dirty="0" err="1">
                <a:solidFill>
                  <a:schemeClr val="bg1">
                    <a:lumMod val="65000"/>
                  </a:schemeClr>
                </a:solidFill>
              </a:rPr>
              <a:t>Taniesha</a:t>
            </a:r>
            <a:r>
              <a:rPr lang="en-US" sz="1000" dirty="0">
                <a:solidFill>
                  <a:schemeClr val="bg1">
                    <a:lumMod val="65000"/>
                  </a:schemeClr>
                </a:solidFill>
              </a:rPr>
              <a:t> Morgan</a:t>
            </a:r>
            <a:r>
              <a:rPr lang="en-US" sz="1000" baseline="30000" dirty="0">
                <a:solidFill>
                  <a:schemeClr val="bg1">
                    <a:lumMod val="65000"/>
                  </a:schemeClr>
                </a:solidFill>
              </a:rPr>
              <a:t>5</a:t>
            </a:r>
            <a:r>
              <a:rPr lang="en-US" sz="1000" dirty="0">
                <a:solidFill>
                  <a:schemeClr val="bg1">
                    <a:lumMod val="65000"/>
                  </a:schemeClr>
                </a:solidFill>
              </a:rPr>
              <a:t>, Frank J. Wolters</a:t>
            </a:r>
            <a:r>
              <a:rPr lang="en-US" sz="1000" baseline="30000" dirty="0">
                <a:solidFill>
                  <a:schemeClr val="bg1">
                    <a:lumMod val="65000"/>
                  </a:schemeClr>
                </a:solidFill>
              </a:rPr>
              <a:t>6</a:t>
            </a:r>
            <a:r>
              <a:rPr lang="en-US" sz="1000" dirty="0">
                <a:solidFill>
                  <a:schemeClr val="bg1">
                    <a:lumMod val="65000"/>
                  </a:schemeClr>
                </a:solidFill>
              </a:rPr>
              <a:t>, Yi Zhao</a:t>
            </a:r>
            <a:r>
              <a:rPr lang="en-US" sz="1000" baseline="30000" dirty="0">
                <a:solidFill>
                  <a:schemeClr val="bg1">
                    <a:lumMod val="65000"/>
                  </a:schemeClr>
                </a:solidFill>
              </a:rPr>
              <a:t>11</a:t>
            </a:r>
            <a:r>
              <a:rPr lang="en-US" sz="1000" dirty="0">
                <a:solidFill>
                  <a:schemeClr val="bg1">
                    <a:lumMod val="65000"/>
                  </a:schemeClr>
                </a:solidFill>
              </a:rPr>
              <a:t>, Florentino Sanchez Garcia</a:t>
            </a:r>
            <a:r>
              <a:rPr lang="en-US" sz="1000" baseline="30000" dirty="0">
                <a:solidFill>
                  <a:schemeClr val="bg1">
                    <a:lumMod val="65000"/>
                  </a:schemeClr>
                </a:solidFill>
              </a:rPr>
              <a:t>38</a:t>
            </a:r>
            <a:r>
              <a:rPr lang="en-US" sz="1000" dirty="0">
                <a:solidFill>
                  <a:schemeClr val="bg1">
                    <a:lumMod val="65000"/>
                  </a:schemeClr>
                </a:solidFill>
              </a:rPr>
              <a:t>, Nicola Denning</a:t>
            </a:r>
            <a:r>
              <a:rPr lang="en-US" sz="1000" baseline="30000" dirty="0">
                <a:solidFill>
                  <a:schemeClr val="bg1">
                    <a:lumMod val="65000"/>
                  </a:schemeClr>
                </a:solidFill>
              </a:rPr>
              <a:t>5</a:t>
            </a:r>
            <a:r>
              <a:rPr lang="en-US" sz="1000" dirty="0">
                <a:solidFill>
                  <a:schemeClr val="bg1">
                    <a:lumMod val="65000"/>
                  </a:schemeClr>
                </a:solidFill>
              </a:rPr>
              <a:t>, Myriam Fornage</a:t>
            </a:r>
            <a:r>
              <a:rPr lang="en-US" sz="1000" baseline="30000" dirty="0">
                <a:solidFill>
                  <a:schemeClr val="bg1">
                    <a:lumMod val="65000"/>
                  </a:schemeClr>
                </a:solidFill>
              </a:rPr>
              <a:t>39</a:t>
            </a:r>
            <a:r>
              <a:rPr lang="en-US" sz="1000" dirty="0">
                <a:solidFill>
                  <a:schemeClr val="bg1">
                    <a:lumMod val="65000"/>
                  </a:schemeClr>
                </a:solidFill>
              </a:rPr>
              <a:t>, John Malamon</a:t>
            </a:r>
            <a:r>
              <a:rPr lang="en-US" sz="1000" baseline="30000" dirty="0">
                <a:solidFill>
                  <a:schemeClr val="bg1">
                    <a:lumMod val="65000"/>
                  </a:schemeClr>
                </a:solidFill>
              </a:rPr>
              <a:t>11</a:t>
            </a:r>
            <a:r>
              <a:rPr lang="en-US" sz="1000" dirty="0">
                <a:solidFill>
                  <a:schemeClr val="bg1">
                    <a:lumMod val="65000"/>
                  </a:schemeClr>
                </a:solidFill>
              </a:rPr>
              <a:t>, Maria Candida </a:t>
            </a:r>
            <a:r>
              <a:rPr lang="en-US" sz="1000" dirty="0" err="1">
                <a:solidFill>
                  <a:schemeClr val="bg1">
                    <a:lumMod val="65000"/>
                  </a:schemeClr>
                </a:solidFill>
              </a:rPr>
              <a:t>Deniz</a:t>
            </a:r>
            <a:r>
              <a:rPr lang="en-US" sz="1000" dirty="0">
                <a:solidFill>
                  <a:schemeClr val="bg1">
                    <a:lumMod val="65000"/>
                  </a:schemeClr>
                </a:solidFill>
              </a:rPr>
              <a:t> Naranjo</a:t>
            </a:r>
            <a:r>
              <a:rPr lang="en-US" sz="1000" baseline="30000" dirty="0">
                <a:solidFill>
                  <a:schemeClr val="bg1">
                    <a:lumMod val="65000"/>
                  </a:schemeClr>
                </a:solidFill>
              </a:rPr>
              <a:t>38</a:t>
            </a:r>
            <a:r>
              <a:rPr lang="en-US" sz="1000" dirty="0">
                <a:solidFill>
                  <a:schemeClr val="bg1">
                    <a:lumMod val="65000"/>
                  </a:schemeClr>
                </a:solidFill>
              </a:rPr>
              <a:t>, Elisa Majounie</a:t>
            </a:r>
            <a:r>
              <a:rPr lang="en-US" sz="1000" baseline="30000" dirty="0">
                <a:solidFill>
                  <a:schemeClr val="bg1">
                    <a:lumMod val="65000"/>
                  </a:schemeClr>
                </a:solidFill>
              </a:rPr>
              <a:t>5</a:t>
            </a:r>
            <a:r>
              <a:rPr lang="en-US" sz="1000" dirty="0">
                <a:solidFill>
                  <a:schemeClr val="bg1">
                    <a:lumMod val="65000"/>
                  </a:schemeClr>
                </a:solidFill>
              </a:rPr>
              <a:t>, Thomas H. Mosley</a:t>
            </a:r>
            <a:r>
              <a:rPr lang="en-US" sz="1000" baseline="30000" dirty="0">
                <a:solidFill>
                  <a:schemeClr val="bg1">
                    <a:lumMod val="65000"/>
                  </a:schemeClr>
                </a:solidFill>
              </a:rPr>
              <a:t>40</a:t>
            </a:r>
            <a:r>
              <a:rPr lang="en-US" sz="1000" dirty="0">
                <a:solidFill>
                  <a:schemeClr val="bg1">
                    <a:lumMod val="65000"/>
                  </a:schemeClr>
                </a:solidFill>
              </a:rPr>
              <a:t>, Beth Dombroski</a:t>
            </a:r>
            <a:r>
              <a:rPr lang="en-US" sz="1000" baseline="30000" dirty="0">
                <a:solidFill>
                  <a:schemeClr val="bg1">
                    <a:lumMod val="65000"/>
                  </a:schemeClr>
                </a:solidFill>
              </a:rPr>
              <a:t>11</a:t>
            </a:r>
            <a:r>
              <a:rPr lang="en-US" sz="1000" dirty="0">
                <a:solidFill>
                  <a:schemeClr val="bg1">
                    <a:lumMod val="65000"/>
                  </a:schemeClr>
                </a:solidFill>
              </a:rPr>
              <a:t>, David Wallon</a:t>
            </a:r>
            <a:r>
              <a:rPr lang="en-US" sz="1000" baseline="30000" dirty="0">
                <a:solidFill>
                  <a:schemeClr val="bg1">
                    <a:lumMod val="65000"/>
                  </a:schemeClr>
                </a:solidFill>
              </a:rPr>
              <a:t>41,42</a:t>
            </a:r>
            <a:r>
              <a:rPr lang="en-US" sz="1000" dirty="0">
                <a:solidFill>
                  <a:schemeClr val="bg1">
                    <a:lumMod val="65000"/>
                  </a:schemeClr>
                </a:solidFill>
              </a:rPr>
              <a:t>, Michelle K Lupton</a:t>
            </a:r>
            <a:r>
              <a:rPr lang="en-US" sz="1000" baseline="30000" dirty="0">
                <a:solidFill>
                  <a:schemeClr val="bg1">
                    <a:lumMod val="65000"/>
                  </a:schemeClr>
                </a:solidFill>
              </a:rPr>
              <a:t>43,44</a:t>
            </a:r>
            <a:r>
              <a:rPr lang="en-US" sz="1000" dirty="0">
                <a:solidFill>
                  <a:schemeClr val="bg1">
                    <a:lumMod val="65000"/>
                  </a:schemeClr>
                </a:solidFill>
              </a:rPr>
              <a:t>, </a:t>
            </a:r>
            <a:r>
              <a:rPr lang="en-US" sz="1000" dirty="0" err="1">
                <a:solidFill>
                  <a:schemeClr val="bg1">
                    <a:lumMod val="65000"/>
                  </a:schemeClr>
                </a:solidFill>
              </a:rPr>
              <a:t>Josée</a:t>
            </a:r>
            <a:r>
              <a:rPr lang="en-US" sz="1000" dirty="0">
                <a:solidFill>
                  <a:schemeClr val="bg1">
                    <a:lumMod val="65000"/>
                  </a:schemeClr>
                </a:solidFill>
              </a:rPr>
              <a:t> Dupuis</a:t>
            </a:r>
            <a:r>
              <a:rPr lang="en-US" sz="1000" baseline="30000" dirty="0">
                <a:solidFill>
                  <a:schemeClr val="bg1">
                    <a:lumMod val="65000"/>
                  </a:schemeClr>
                </a:solidFill>
              </a:rPr>
              <a:t>32</a:t>
            </a:r>
            <a:r>
              <a:rPr lang="en-US" sz="1000" dirty="0">
                <a:solidFill>
                  <a:schemeClr val="bg1">
                    <a:lumMod val="65000"/>
                  </a:schemeClr>
                </a:solidFill>
              </a:rPr>
              <a:t>, Patrice Whitehead</a:t>
            </a:r>
            <a:r>
              <a:rPr lang="en-US" sz="1000" baseline="30000" dirty="0">
                <a:solidFill>
                  <a:schemeClr val="bg1">
                    <a:lumMod val="65000"/>
                  </a:schemeClr>
                </a:solidFill>
              </a:rPr>
              <a:t>1</a:t>
            </a:r>
            <a:r>
              <a:rPr lang="en-US" sz="1000" dirty="0">
                <a:solidFill>
                  <a:schemeClr val="bg1">
                    <a:lumMod val="65000"/>
                  </a:schemeClr>
                </a:solidFill>
              </a:rPr>
              <a:t>, Laura Fratiglioni</a:t>
            </a:r>
            <a:r>
              <a:rPr lang="en-US" sz="1000" baseline="30000" dirty="0">
                <a:solidFill>
                  <a:schemeClr val="bg1">
                    <a:lumMod val="65000"/>
                  </a:schemeClr>
                </a:solidFill>
              </a:rPr>
              <a:t>45,46</a:t>
            </a:r>
            <a:r>
              <a:rPr lang="en-US" sz="1000" dirty="0">
                <a:solidFill>
                  <a:schemeClr val="bg1">
                    <a:lumMod val="65000"/>
                  </a:schemeClr>
                </a:solidFill>
              </a:rPr>
              <a:t>, Christopher Medway</a:t>
            </a:r>
            <a:r>
              <a:rPr lang="en-US" sz="1000" baseline="30000" dirty="0">
                <a:solidFill>
                  <a:schemeClr val="bg1">
                    <a:lumMod val="65000"/>
                  </a:schemeClr>
                </a:solidFill>
              </a:rPr>
              <a:t>47</a:t>
            </a:r>
            <a:r>
              <a:rPr lang="en-US" sz="1000" dirty="0">
                <a:solidFill>
                  <a:schemeClr val="bg1">
                    <a:lumMod val="65000"/>
                  </a:schemeClr>
                </a:solidFill>
              </a:rPr>
              <a:t>, </a:t>
            </a:r>
            <a:r>
              <a:rPr lang="en-US" sz="1000" dirty="0" err="1">
                <a:solidFill>
                  <a:schemeClr val="bg1">
                    <a:lumMod val="65000"/>
                  </a:schemeClr>
                </a:solidFill>
              </a:rPr>
              <a:t>Xueqiu</a:t>
            </a:r>
            <a:r>
              <a:rPr lang="en-US" sz="1000" dirty="0">
                <a:solidFill>
                  <a:schemeClr val="bg1">
                    <a:lumMod val="65000"/>
                  </a:schemeClr>
                </a:solidFill>
              </a:rPr>
              <a:t> Jian</a:t>
            </a:r>
            <a:r>
              <a:rPr lang="en-US" sz="1000" baseline="30000" dirty="0">
                <a:solidFill>
                  <a:schemeClr val="bg1">
                    <a:lumMod val="65000"/>
                  </a:schemeClr>
                </a:solidFill>
              </a:rPr>
              <a:t>39</a:t>
            </a:r>
            <a:r>
              <a:rPr lang="en-US" sz="1000" dirty="0">
                <a:solidFill>
                  <a:schemeClr val="bg1">
                    <a:lumMod val="65000"/>
                  </a:schemeClr>
                </a:solidFill>
              </a:rPr>
              <a:t>, </a:t>
            </a:r>
            <a:r>
              <a:rPr lang="en-US" sz="1000" dirty="0" err="1">
                <a:solidFill>
                  <a:schemeClr val="bg1">
                    <a:lumMod val="65000"/>
                  </a:schemeClr>
                </a:solidFill>
              </a:rPr>
              <a:t>Shubhabrata</a:t>
            </a:r>
            <a:r>
              <a:rPr lang="en-US" sz="1000" dirty="0">
                <a:solidFill>
                  <a:schemeClr val="bg1">
                    <a:lumMod val="65000"/>
                  </a:schemeClr>
                </a:solidFill>
              </a:rPr>
              <a:t> Mukherjee</a:t>
            </a:r>
            <a:r>
              <a:rPr lang="en-US" sz="1000" baseline="30000" dirty="0">
                <a:solidFill>
                  <a:schemeClr val="bg1">
                    <a:lumMod val="65000"/>
                  </a:schemeClr>
                </a:solidFill>
              </a:rPr>
              <a:t>48</a:t>
            </a:r>
            <a:r>
              <a:rPr lang="en-US" sz="1000" dirty="0">
                <a:solidFill>
                  <a:schemeClr val="bg1">
                    <a:lumMod val="65000"/>
                  </a:schemeClr>
                </a:solidFill>
              </a:rPr>
              <a:t>, Lina Keller</a:t>
            </a:r>
            <a:r>
              <a:rPr lang="en-US" sz="1000" baseline="30000" dirty="0">
                <a:solidFill>
                  <a:schemeClr val="bg1">
                    <a:lumMod val="65000"/>
                  </a:schemeClr>
                </a:solidFill>
              </a:rPr>
              <a:t>46</a:t>
            </a:r>
            <a:r>
              <a:rPr lang="en-US" sz="1000" dirty="0">
                <a:solidFill>
                  <a:schemeClr val="bg1">
                    <a:lumMod val="65000"/>
                  </a:schemeClr>
                </a:solidFill>
              </a:rPr>
              <a:t>, Kristelle Brown</a:t>
            </a:r>
            <a:r>
              <a:rPr lang="en-US" sz="1000" baseline="30000" dirty="0">
                <a:solidFill>
                  <a:schemeClr val="bg1">
                    <a:lumMod val="65000"/>
                  </a:schemeClr>
                </a:solidFill>
              </a:rPr>
              <a:t>47</a:t>
            </a:r>
            <a:r>
              <a:rPr lang="en-US" sz="1000" dirty="0">
                <a:solidFill>
                  <a:schemeClr val="bg1">
                    <a:lumMod val="65000"/>
                  </a:schemeClr>
                </a:solidFill>
              </a:rPr>
              <a:t>, </a:t>
            </a:r>
            <a:r>
              <a:rPr lang="en-US" sz="1000" dirty="0" err="1">
                <a:solidFill>
                  <a:schemeClr val="bg1">
                    <a:lumMod val="65000"/>
                  </a:schemeClr>
                </a:solidFill>
              </a:rPr>
              <a:t>Honghuang</a:t>
            </a:r>
            <a:r>
              <a:rPr lang="en-US" sz="1000" dirty="0">
                <a:solidFill>
                  <a:schemeClr val="bg1">
                    <a:lumMod val="65000"/>
                  </a:schemeClr>
                </a:solidFill>
              </a:rPr>
              <a:t> Lin</a:t>
            </a:r>
            <a:r>
              <a:rPr lang="en-US" sz="1000" baseline="30000" dirty="0">
                <a:solidFill>
                  <a:schemeClr val="bg1">
                    <a:lumMod val="65000"/>
                  </a:schemeClr>
                </a:solidFill>
              </a:rPr>
              <a:t>32</a:t>
            </a:r>
            <a:r>
              <a:rPr lang="en-US" sz="1000" dirty="0">
                <a:solidFill>
                  <a:schemeClr val="bg1">
                    <a:lumMod val="65000"/>
                  </a:schemeClr>
                </a:solidFill>
              </a:rPr>
              <a:t>, Laura B. Cantwell</a:t>
            </a:r>
            <a:r>
              <a:rPr lang="en-US" sz="1000" baseline="30000" dirty="0">
                <a:solidFill>
                  <a:schemeClr val="bg1">
                    <a:lumMod val="65000"/>
                  </a:schemeClr>
                </a:solidFill>
              </a:rPr>
              <a:t>11</a:t>
            </a:r>
            <a:r>
              <a:rPr lang="en-US" sz="1000" dirty="0">
                <a:solidFill>
                  <a:schemeClr val="bg1">
                    <a:lumMod val="65000"/>
                  </a:schemeClr>
                </a:solidFill>
              </a:rPr>
              <a:t>, Francesco Panza</a:t>
            </a:r>
            <a:r>
              <a:rPr lang="en-US" sz="1000" baseline="30000" dirty="0">
                <a:solidFill>
                  <a:schemeClr val="bg1">
                    <a:lumMod val="65000"/>
                  </a:schemeClr>
                </a:solidFill>
              </a:rPr>
              <a:t>49</a:t>
            </a:r>
            <a:r>
              <a:rPr lang="en-US" sz="1000" dirty="0">
                <a:solidFill>
                  <a:schemeClr val="bg1">
                    <a:lumMod val="65000"/>
                  </a:schemeClr>
                </a:solidFill>
              </a:rPr>
              <a:t>, Bernadette McGuinness</a:t>
            </a:r>
            <a:r>
              <a:rPr lang="en-US" sz="1000" baseline="30000" dirty="0">
                <a:solidFill>
                  <a:schemeClr val="bg1">
                    <a:lumMod val="65000"/>
                  </a:schemeClr>
                </a:solidFill>
              </a:rPr>
              <a:t>50</a:t>
            </a:r>
            <a:r>
              <a:rPr lang="en-US" sz="1000" dirty="0">
                <a:solidFill>
                  <a:schemeClr val="bg1">
                    <a:lumMod val="65000"/>
                  </a:schemeClr>
                </a:solidFill>
              </a:rPr>
              <a:t>, Sonia Moreno-Grau</a:t>
            </a:r>
            <a:r>
              <a:rPr lang="en-US" sz="1000" baseline="30000" dirty="0">
                <a:solidFill>
                  <a:schemeClr val="bg1">
                    <a:lumMod val="65000"/>
                  </a:schemeClr>
                </a:solidFill>
              </a:rPr>
              <a:t>19</a:t>
            </a:r>
            <a:r>
              <a:rPr lang="en-US" sz="1000" dirty="0">
                <a:solidFill>
                  <a:schemeClr val="bg1">
                    <a:lumMod val="65000"/>
                  </a:schemeClr>
                </a:solidFill>
              </a:rPr>
              <a:t>, Jeremy D. Burgess</a:t>
            </a:r>
            <a:r>
              <a:rPr lang="en-US" sz="1000" baseline="30000" dirty="0">
                <a:solidFill>
                  <a:schemeClr val="bg1">
                    <a:lumMod val="65000"/>
                  </a:schemeClr>
                </a:solidFill>
              </a:rPr>
              <a:t>51</a:t>
            </a:r>
            <a:r>
              <a:rPr lang="en-US" sz="1000" dirty="0">
                <a:solidFill>
                  <a:schemeClr val="bg1">
                    <a:lumMod val="65000"/>
                  </a:schemeClr>
                </a:solidFill>
              </a:rPr>
              <a:t>, Vincenzo Solfrizzi</a:t>
            </a:r>
            <a:r>
              <a:rPr lang="en-US" sz="1000" baseline="30000" dirty="0">
                <a:solidFill>
                  <a:schemeClr val="bg1">
                    <a:lumMod val="65000"/>
                  </a:schemeClr>
                </a:solidFill>
              </a:rPr>
              <a:t>52</a:t>
            </a:r>
            <a:r>
              <a:rPr lang="en-US" sz="1000" dirty="0">
                <a:solidFill>
                  <a:schemeClr val="bg1">
                    <a:lumMod val="65000"/>
                  </a:schemeClr>
                </a:solidFill>
              </a:rPr>
              <a:t>, Petra Proitsi</a:t>
            </a:r>
            <a:r>
              <a:rPr lang="en-US" sz="1000" baseline="30000" dirty="0">
                <a:solidFill>
                  <a:schemeClr val="bg1">
                    <a:lumMod val="65000"/>
                  </a:schemeClr>
                </a:solidFill>
              </a:rPr>
              <a:t>43</a:t>
            </a:r>
            <a:r>
              <a:rPr lang="en-US" sz="1000" dirty="0">
                <a:solidFill>
                  <a:schemeClr val="bg1">
                    <a:lumMod val="65000"/>
                  </a:schemeClr>
                </a:solidFill>
              </a:rPr>
              <a:t>, </a:t>
            </a:r>
            <a:r>
              <a:rPr lang="en-US" sz="1000" dirty="0" err="1">
                <a:solidFill>
                  <a:schemeClr val="bg1">
                    <a:lumMod val="65000"/>
                  </a:schemeClr>
                </a:solidFill>
              </a:rPr>
              <a:t>Hieab</a:t>
            </a:r>
            <a:r>
              <a:rPr lang="en-US" sz="1000" dirty="0">
                <a:solidFill>
                  <a:schemeClr val="bg1">
                    <a:lumMod val="65000"/>
                  </a:schemeClr>
                </a:solidFill>
              </a:rPr>
              <a:t> H. Adams</a:t>
            </a:r>
            <a:r>
              <a:rPr lang="en-US" sz="1000" baseline="30000" dirty="0">
                <a:solidFill>
                  <a:schemeClr val="bg1">
                    <a:lumMod val="65000"/>
                  </a:schemeClr>
                </a:solidFill>
              </a:rPr>
              <a:t>6</a:t>
            </a:r>
            <a:r>
              <a:rPr lang="en-US" sz="1000" dirty="0">
                <a:solidFill>
                  <a:schemeClr val="bg1">
                    <a:lumMod val="65000"/>
                  </a:schemeClr>
                </a:solidFill>
              </a:rPr>
              <a:t>, </a:t>
            </a:r>
            <a:r>
              <a:rPr lang="en-US" sz="1000" dirty="0" err="1">
                <a:solidFill>
                  <a:schemeClr val="bg1">
                    <a:lumMod val="65000"/>
                  </a:schemeClr>
                </a:solidFill>
              </a:rPr>
              <a:t>Mariet</a:t>
            </a:r>
            <a:r>
              <a:rPr lang="en-US" sz="1000" dirty="0">
                <a:solidFill>
                  <a:schemeClr val="bg1">
                    <a:lumMod val="65000"/>
                  </a:schemeClr>
                </a:solidFill>
              </a:rPr>
              <a:t> Allen</a:t>
            </a:r>
            <a:r>
              <a:rPr lang="en-US" sz="1000" baseline="30000" dirty="0">
                <a:solidFill>
                  <a:schemeClr val="bg1">
                    <a:lumMod val="65000"/>
                  </a:schemeClr>
                </a:solidFill>
              </a:rPr>
              <a:t>51</a:t>
            </a:r>
            <a:r>
              <a:rPr lang="en-US" sz="1000" dirty="0">
                <a:solidFill>
                  <a:schemeClr val="bg1">
                    <a:lumMod val="65000"/>
                  </a:schemeClr>
                </a:solidFill>
              </a:rPr>
              <a:t>, </a:t>
            </a:r>
            <a:r>
              <a:rPr lang="en-US" sz="1000" dirty="0" err="1">
                <a:solidFill>
                  <a:schemeClr val="bg1">
                    <a:lumMod val="65000"/>
                  </a:schemeClr>
                </a:solidFill>
              </a:rPr>
              <a:t>Davide</a:t>
            </a:r>
            <a:r>
              <a:rPr lang="en-US" sz="1000" dirty="0">
                <a:solidFill>
                  <a:schemeClr val="bg1">
                    <a:lumMod val="65000"/>
                  </a:schemeClr>
                </a:solidFill>
              </a:rPr>
              <a:t> Seripa</a:t>
            </a:r>
            <a:r>
              <a:rPr lang="en-US" sz="1000" baseline="30000" dirty="0">
                <a:solidFill>
                  <a:schemeClr val="bg1">
                    <a:lumMod val="65000"/>
                  </a:schemeClr>
                </a:solidFill>
              </a:rPr>
              <a:t>53</a:t>
            </a:r>
            <a:r>
              <a:rPr lang="en-US" sz="1000" dirty="0">
                <a:solidFill>
                  <a:schemeClr val="bg1">
                    <a:lumMod val="65000"/>
                  </a:schemeClr>
                </a:solidFill>
              </a:rPr>
              <a:t>, Pau Pastor</a:t>
            </a:r>
            <a:r>
              <a:rPr lang="en-US" sz="1000" baseline="30000" dirty="0">
                <a:solidFill>
                  <a:schemeClr val="bg1">
                    <a:lumMod val="65000"/>
                  </a:schemeClr>
                </a:solidFill>
              </a:rPr>
              <a:t>54</a:t>
            </a:r>
            <a:r>
              <a:rPr lang="en-US" sz="1000" dirty="0">
                <a:solidFill>
                  <a:schemeClr val="bg1">
                    <a:lumMod val="65000"/>
                  </a:schemeClr>
                </a:solidFill>
              </a:rPr>
              <a:t>, L. Adrienne Cupples</a:t>
            </a:r>
            <a:r>
              <a:rPr lang="en-US" sz="1000" baseline="30000" dirty="0">
                <a:solidFill>
                  <a:schemeClr val="bg1">
                    <a:lumMod val="65000"/>
                  </a:schemeClr>
                </a:solidFill>
              </a:rPr>
              <a:t>16,32</a:t>
            </a:r>
            <a:r>
              <a:rPr lang="en-US" sz="1000" dirty="0">
                <a:solidFill>
                  <a:schemeClr val="bg1">
                    <a:lumMod val="65000"/>
                  </a:schemeClr>
                </a:solidFill>
              </a:rPr>
              <a:t>, Nathan D Price</a:t>
            </a:r>
            <a:r>
              <a:rPr lang="en-US" sz="1000" baseline="30000" dirty="0">
                <a:solidFill>
                  <a:schemeClr val="bg1">
                    <a:lumMod val="65000"/>
                  </a:schemeClr>
                </a:solidFill>
              </a:rPr>
              <a:t>34</a:t>
            </a:r>
            <a:r>
              <a:rPr lang="en-US" sz="1000" dirty="0">
                <a:solidFill>
                  <a:schemeClr val="bg1">
                    <a:lumMod val="65000"/>
                  </a:schemeClr>
                </a:solidFill>
              </a:rPr>
              <a:t>, Didier Hannequin</a:t>
            </a:r>
            <a:r>
              <a:rPr lang="en-US" sz="1000" baseline="30000" dirty="0">
                <a:solidFill>
                  <a:schemeClr val="bg1">
                    <a:lumMod val="65000"/>
                  </a:schemeClr>
                </a:solidFill>
              </a:rPr>
              <a:t>41,42,55</a:t>
            </a:r>
            <a:r>
              <a:rPr lang="en-US" sz="1000" dirty="0">
                <a:solidFill>
                  <a:schemeClr val="bg1">
                    <a:lumMod val="65000"/>
                  </a:schemeClr>
                </a:solidFill>
              </a:rPr>
              <a:t>, Ana Frank-García</a:t>
            </a:r>
            <a:r>
              <a:rPr lang="en-US" sz="1000" baseline="30000" dirty="0">
                <a:solidFill>
                  <a:schemeClr val="bg1">
                    <a:lumMod val="65000"/>
                  </a:schemeClr>
                </a:solidFill>
              </a:rPr>
              <a:t>56,57,58</a:t>
            </a:r>
            <a:r>
              <a:rPr lang="en-US" sz="1000" dirty="0">
                <a:solidFill>
                  <a:schemeClr val="bg1">
                    <a:lumMod val="65000"/>
                  </a:schemeClr>
                </a:solidFill>
              </a:rPr>
              <a:t>, Daniel Levy</a:t>
            </a:r>
            <a:r>
              <a:rPr lang="en-US" sz="1000" baseline="30000" dirty="0">
                <a:solidFill>
                  <a:schemeClr val="bg1">
                    <a:lumMod val="65000"/>
                  </a:schemeClr>
                </a:solidFill>
              </a:rPr>
              <a:t>14,15,59</a:t>
            </a:r>
            <a:r>
              <a:rPr lang="en-US" sz="1000" dirty="0">
                <a:solidFill>
                  <a:schemeClr val="bg1">
                    <a:lumMod val="65000"/>
                  </a:schemeClr>
                </a:solidFill>
              </a:rPr>
              <a:t>, </a:t>
            </a:r>
            <a:r>
              <a:rPr lang="en-US" sz="1000" dirty="0" err="1">
                <a:solidFill>
                  <a:schemeClr val="bg1">
                    <a:lumMod val="65000"/>
                  </a:schemeClr>
                </a:solidFill>
              </a:rPr>
              <a:t>Paramita</a:t>
            </a:r>
            <a:r>
              <a:rPr lang="en-US" sz="1000" dirty="0">
                <a:solidFill>
                  <a:schemeClr val="bg1">
                    <a:lumMod val="65000"/>
                  </a:schemeClr>
                </a:solidFill>
              </a:rPr>
              <a:t> Chakrabarty</a:t>
            </a:r>
            <a:r>
              <a:rPr lang="en-US" sz="1000" baseline="30000" dirty="0">
                <a:solidFill>
                  <a:schemeClr val="bg1">
                    <a:lumMod val="65000"/>
                  </a:schemeClr>
                </a:solidFill>
              </a:rPr>
              <a:t>60</a:t>
            </a:r>
            <a:r>
              <a:rPr lang="en-US" sz="1000" dirty="0">
                <a:solidFill>
                  <a:schemeClr val="bg1">
                    <a:lumMod val="65000"/>
                  </a:schemeClr>
                </a:solidFill>
              </a:rPr>
              <a:t>, Paolo Caffarra</a:t>
            </a:r>
            <a:r>
              <a:rPr lang="en-US" sz="1000" baseline="30000" dirty="0">
                <a:solidFill>
                  <a:schemeClr val="bg1">
                    <a:lumMod val="65000"/>
                  </a:schemeClr>
                </a:solidFill>
              </a:rPr>
              <a:t>61,62</a:t>
            </a:r>
            <a:r>
              <a:rPr lang="en-US" sz="1000" dirty="0">
                <a:solidFill>
                  <a:schemeClr val="bg1">
                    <a:lumMod val="65000"/>
                  </a:schemeClr>
                </a:solidFill>
              </a:rPr>
              <a:t>, Ina Giegling</a:t>
            </a:r>
            <a:r>
              <a:rPr lang="en-US" sz="1000" baseline="30000" dirty="0">
                <a:solidFill>
                  <a:schemeClr val="bg1">
                    <a:lumMod val="65000"/>
                  </a:schemeClr>
                </a:solidFill>
              </a:rPr>
              <a:t>63</a:t>
            </a:r>
            <a:r>
              <a:rPr lang="en-US" sz="1000" dirty="0">
                <a:solidFill>
                  <a:schemeClr val="bg1">
                    <a:lumMod val="65000"/>
                  </a:schemeClr>
                </a:solidFill>
              </a:rPr>
              <a:t>, Alexa S. Beiser</a:t>
            </a:r>
            <a:r>
              <a:rPr lang="en-US" sz="1000" baseline="30000" dirty="0">
                <a:solidFill>
                  <a:schemeClr val="bg1">
                    <a:lumMod val="65000"/>
                  </a:schemeClr>
                </a:solidFill>
              </a:rPr>
              <a:t>15,32</a:t>
            </a:r>
            <a:r>
              <a:rPr lang="en-US" sz="1000" dirty="0">
                <a:solidFill>
                  <a:schemeClr val="bg1">
                    <a:lumMod val="65000"/>
                  </a:schemeClr>
                </a:solidFill>
              </a:rPr>
              <a:t>, </a:t>
            </a:r>
            <a:r>
              <a:rPr lang="en-US" sz="1000" dirty="0" err="1">
                <a:solidFill>
                  <a:schemeClr val="bg1">
                    <a:lumMod val="65000"/>
                  </a:schemeClr>
                </a:solidFill>
              </a:rPr>
              <a:t>Vimantas</a:t>
            </a:r>
            <a:r>
              <a:rPr lang="en-US" sz="1000" dirty="0">
                <a:solidFill>
                  <a:schemeClr val="bg1">
                    <a:lumMod val="65000"/>
                  </a:schemeClr>
                </a:solidFill>
              </a:rPr>
              <a:t> Giedraitis</a:t>
            </a:r>
            <a:r>
              <a:rPr lang="en-US" sz="1000" baseline="30000" dirty="0">
                <a:solidFill>
                  <a:schemeClr val="bg1">
                    <a:lumMod val="65000"/>
                  </a:schemeClr>
                </a:solidFill>
              </a:rPr>
              <a:t>64</a:t>
            </a:r>
            <a:r>
              <a:rPr lang="en-US" sz="1000" dirty="0">
                <a:solidFill>
                  <a:schemeClr val="bg1">
                    <a:lumMod val="65000"/>
                  </a:schemeClr>
                </a:solidFill>
              </a:rPr>
              <a:t>, Harald Hampel</a:t>
            </a:r>
            <a:r>
              <a:rPr lang="en-US" sz="1000" baseline="30000" dirty="0">
                <a:solidFill>
                  <a:schemeClr val="bg1">
                    <a:lumMod val="65000"/>
                  </a:schemeClr>
                </a:solidFill>
              </a:rPr>
              <a:t>65,66,67</a:t>
            </a:r>
            <a:r>
              <a:rPr lang="en-US" sz="1000" dirty="0">
                <a:solidFill>
                  <a:schemeClr val="bg1">
                    <a:lumMod val="65000"/>
                  </a:schemeClr>
                </a:solidFill>
              </a:rPr>
              <a:t>, Melissa E. Garcia</a:t>
            </a:r>
            <a:r>
              <a:rPr lang="en-US" sz="1000" baseline="30000" dirty="0">
                <a:solidFill>
                  <a:schemeClr val="bg1">
                    <a:lumMod val="65000"/>
                  </a:schemeClr>
                </a:solidFill>
              </a:rPr>
              <a:t>68</a:t>
            </a:r>
            <a:r>
              <a:rPr lang="en-US" sz="1000" dirty="0">
                <a:solidFill>
                  <a:schemeClr val="bg1">
                    <a:lumMod val="65000"/>
                  </a:schemeClr>
                </a:solidFill>
              </a:rPr>
              <a:t>, </a:t>
            </a:r>
            <a:r>
              <a:rPr lang="en-US" sz="1000" dirty="0" err="1">
                <a:solidFill>
                  <a:schemeClr val="bg1">
                    <a:lumMod val="65000"/>
                  </a:schemeClr>
                </a:solidFill>
              </a:rPr>
              <a:t>Xue</a:t>
            </a:r>
            <a:r>
              <a:rPr lang="en-US" sz="1000" dirty="0">
                <a:solidFill>
                  <a:schemeClr val="bg1">
                    <a:lumMod val="65000"/>
                  </a:schemeClr>
                </a:solidFill>
              </a:rPr>
              <a:t> Wang</a:t>
            </a:r>
            <a:r>
              <a:rPr lang="en-US" sz="1000" baseline="30000" dirty="0">
                <a:solidFill>
                  <a:schemeClr val="bg1">
                    <a:lumMod val="65000"/>
                  </a:schemeClr>
                </a:solidFill>
              </a:rPr>
              <a:t>51</a:t>
            </a:r>
            <a:r>
              <a:rPr lang="en-US" sz="1000" dirty="0">
                <a:solidFill>
                  <a:schemeClr val="bg1">
                    <a:lumMod val="65000"/>
                  </a:schemeClr>
                </a:solidFill>
              </a:rPr>
              <a:t>, Lars Lannfelt</a:t>
            </a:r>
            <a:r>
              <a:rPr lang="en-US" sz="1000" baseline="30000" dirty="0">
                <a:solidFill>
                  <a:schemeClr val="bg1">
                    <a:lumMod val="65000"/>
                  </a:schemeClr>
                </a:solidFill>
              </a:rPr>
              <a:t>64</a:t>
            </a:r>
            <a:r>
              <a:rPr lang="en-US" sz="1000" dirty="0">
                <a:solidFill>
                  <a:schemeClr val="bg1">
                    <a:lumMod val="65000"/>
                  </a:schemeClr>
                </a:solidFill>
              </a:rPr>
              <a:t>, </a:t>
            </a:r>
            <a:r>
              <a:rPr lang="en-US" sz="1000" dirty="0" err="1">
                <a:solidFill>
                  <a:schemeClr val="bg1">
                    <a:lumMod val="65000"/>
                  </a:schemeClr>
                </a:solidFill>
              </a:rPr>
              <a:t>Patrizia</a:t>
            </a:r>
            <a:r>
              <a:rPr lang="en-US" sz="1000" dirty="0">
                <a:solidFill>
                  <a:schemeClr val="bg1">
                    <a:lumMod val="65000"/>
                  </a:schemeClr>
                </a:solidFill>
              </a:rPr>
              <a:t> Mecocci</a:t>
            </a:r>
            <a:r>
              <a:rPr lang="en-US" sz="1000" baseline="30000" dirty="0">
                <a:solidFill>
                  <a:schemeClr val="bg1">
                    <a:lumMod val="65000"/>
                  </a:schemeClr>
                </a:solidFill>
              </a:rPr>
              <a:t>54</a:t>
            </a:r>
            <a:r>
              <a:rPr lang="en-US" sz="1000" dirty="0">
                <a:solidFill>
                  <a:schemeClr val="bg1">
                    <a:lumMod val="65000"/>
                  </a:schemeClr>
                </a:solidFill>
              </a:rPr>
              <a:t>, </a:t>
            </a:r>
            <a:r>
              <a:rPr lang="en-US" sz="1000" dirty="0" err="1">
                <a:solidFill>
                  <a:schemeClr val="bg1">
                    <a:lumMod val="65000"/>
                  </a:schemeClr>
                </a:solidFill>
              </a:rPr>
              <a:t>Gudny</a:t>
            </a:r>
            <a:r>
              <a:rPr lang="en-US" sz="1000" dirty="0">
                <a:solidFill>
                  <a:schemeClr val="bg1">
                    <a:lumMod val="65000"/>
                  </a:schemeClr>
                </a:solidFill>
              </a:rPr>
              <a:t> Eiriksdottir</a:t>
            </a:r>
            <a:r>
              <a:rPr lang="en-US" sz="1000" baseline="30000" dirty="0">
                <a:solidFill>
                  <a:schemeClr val="bg1">
                    <a:lumMod val="65000"/>
                  </a:schemeClr>
                </a:solidFill>
              </a:rPr>
              <a:t>8</a:t>
            </a:r>
            <a:r>
              <a:rPr lang="en-US" sz="1000" dirty="0">
                <a:solidFill>
                  <a:schemeClr val="bg1">
                    <a:lumMod val="65000"/>
                  </a:schemeClr>
                </a:solidFill>
              </a:rPr>
              <a:t>, Paul K. Crane</a:t>
            </a:r>
            <a:r>
              <a:rPr lang="en-US" sz="1000" baseline="30000" dirty="0">
                <a:solidFill>
                  <a:schemeClr val="bg1">
                    <a:lumMod val="65000"/>
                  </a:schemeClr>
                </a:solidFill>
              </a:rPr>
              <a:t>48</a:t>
            </a:r>
            <a:r>
              <a:rPr lang="en-US" sz="1000" dirty="0">
                <a:solidFill>
                  <a:schemeClr val="bg1">
                    <a:lumMod val="65000"/>
                  </a:schemeClr>
                </a:solidFill>
              </a:rPr>
              <a:t>, Florence Pasquier</a:t>
            </a:r>
            <a:r>
              <a:rPr lang="en-US" sz="1000" baseline="30000" dirty="0">
                <a:solidFill>
                  <a:schemeClr val="bg1">
                    <a:lumMod val="65000"/>
                  </a:schemeClr>
                </a:solidFill>
              </a:rPr>
              <a:t>69,70</a:t>
            </a:r>
            <a:r>
              <a:rPr lang="en-US" sz="1000" dirty="0">
                <a:solidFill>
                  <a:schemeClr val="bg1">
                    <a:lumMod val="65000"/>
                  </a:schemeClr>
                </a:solidFill>
              </a:rPr>
              <a:t>, Virginia Boccardi</a:t>
            </a:r>
            <a:r>
              <a:rPr lang="en-US" sz="1000" baseline="30000" dirty="0">
                <a:solidFill>
                  <a:schemeClr val="bg1">
                    <a:lumMod val="65000"/>
                  </a:schemeClr>
                </a:solidFill>
              </a:rPr>
              <a:t>54</a:t>
            </a:r>
            <a:r>
              <a:rPr lang="en-US" sz="1000" dirty="0">
                <a:solidFill>
                  <a:schemeClr val="bg1">
                    <a:lumMod val="65000"/>
                  </a:schemeClr>
                </a:solidFill>
              </a:rPr>
              <a:t>, Isabel Henández</a:t>
            </a:r>
            <a:r>
              <a:rPr lang="en-US" sz="1000" baseline="30000" dirty="0">
                <a:solidFill>
                  <a:schemeClr val="bg1">
                    <a:lumMod val="65000"/>
                  </a:schemeClr>
                </a:solidFill>
              </a:rPr>
              <a:t>19</a:t>
            </a:r>
            <a:r>
              <a:rPr lang="en-US" sz="1000" dirty="0">
                <a:solidFill>
                  <a:schemeClr val="bg1">
                    <a:lumMod val="65000"/>
                  </a:schemeClr>
                </a:solidFill>
              </a:rPr>
              <a:t>, Robert C. Barber</a:t>
            </a:r>
            <a:r>
              <a:rPr lang="en-US" sz="1000" baseline="30000" dirty="0">
                <a:solidFill>
                  <a:schemeClr val="bg1">
                    <a:lumMod val="65000"/>
                  </a:schemeClr>
                </a:solidFill>
              </a:rPr>
              <a:t>71</a:t>
            </a:r>
            <a:r>
              <a:rPr lang="en-US" sz="1000" dirty="0">
                <a:solidFill>
                  <a:schemeClr val="bg1">
                    <a:lumMod val="65000"/>
                  </a:schemeClr>
                </a:solidFill>
              </a:rPr>
              <a:t>, Martin Scherer</a:t>
            </a:r>
            <a:r>
              <a:rPr lang="en-US" sz="1000" baseline="30000" dirty="0">
                <a:solidFill>
                  <a:schemeClr val="bg1">
                    <a:lumMod val="65000"/>
                  </a:schemeClr>
                </a:solidFill>
              </a:rPr>
              <a:t>72</a:t>
            </a:r>
            <a:r>
              <a:rPr lang="en-US" sz="1000" dirty="0">
                <a:solidFill>
                  <a:schemeClr val="bg1">
                    <a:lumMod val="65000"/>
                  </a:schemeClr>
                </a:solidFill>
              </a:rPr>
              <a:t>, </a:t>
            </a:r>
            <a:r>
              <a:rPr lang="en-US" sz="1000" dirty="0" err="1">
                <a:solidFill>
                  <a:schemeClr val="bg1">
                    <a:lumMod val="65000"/>
                  </a:schemeClr>
                </a:solidFill>
              </a:rPr>
              <a:t>Lluis</a:t>
            </a:r>
            <a:r>
              <a:rPr lang="en-US" sz="1000" dirty="0">
                <a:solidFill>
                  <a:schemeClr val="bg1">
                    <a:lumMod val="65000"/>
                  </a:schemeClr>
                </a:solidFill>
              </a:rPr>
              <a:t> Tarraga</a:t>
            </a:r>
            <a:r>
              <a:rPr lang="en-US" sz="1000" baseline="30000" dirty="0">
                <a:solidFill>
                  <a:schemeClr val="bg1">
                    <a:lumMod val="65000"/>
                  </a:schemeClr>
                </a:solidFill>
              </a:rPr>
              <a:t>19</a:t>
            </a:r>
            <a:r>
              <a:rPr lang="en-US" sz="1000" dirty="0">
                <a:solidFill>
                  <a:schemeClr val="bg1">
                    <a:lumMod val="65000"/>
                  </a:schemeClr>
                </a:solidFill>
              </a:rPr>
              <a:t>, </a:t>
            </a:r>
            <a:r>
              <a:rPr lang="en-US" sz="1000" dirty="0" err="1">
                <a:solidFill>
                  <a:schemeClr val="bg1">
                    <a:lumMod val="65000"/>
                  </a:schemeClr>
                </a:solidFill>
              </a:rPr>
              <a:t>Perrie</a:t>
            </a:r>
            <a:r>
              <a:rPr lang="en-US" sz="1000" dirty="0">
                <a:solidFill>
                  <a:schemeClr val="bg1">
                    <a:lumMod val="65000"/>
                  </a:schemeClr>
                </a:solidFill>
              </a:rPr>
              <a:t> M. Adams</a:t>
            </a:r>
            <a:r>
              <a:rPr lang="en-US" sz="1000" baseline="30000" dirty="0">
                <a:solidFill>
                  <a:schemeClr val="bg1">
                    <a:lumMod val="65000"/>
                  </a:schemeClr>
                </a:solidFill>
              </a:rPr>
              <a:t>73</a:t>
            </a:r>
            <a:r>
              <a:rPr lang="en-US" sz="1000" dirty="0">
                <a:solidFill>
                  <a:schemeClr val="bg1">
                    <a:lumMod val="65000"/>
                  </a:schemeClr>
                </a:solidFill>
              </a:rPr>
              <a:t>, Markus Leber</a:t>
            </a:r>
            <a:r>
              <a:rPr lang="en-US" sz="1000" baseline="30000" dirty="0">
                <a:solidFill>
                  <a:schemeClr val="bg1">
                    <a:lumMod val="65000"/>
                  </a:schemeClr>
                </a:solidFill>
              </a:rPr>
              <a:t>74</a:t>
            </a:r>
            <a:r>
              <a:rPr lang="en-US" sz="1000" dirty="0">
                <a:solidFill>
                  <a:schemeClr val="bg1">
                    <a:lumMod val="65000"/>
                  </a:schemeClr>
                </a:solidFill>
              </a:rPr>
              <a:t>, </a:t>
            </a:r>
            <a:r>
              <a:rPr lang="en-US" sz="1000" dirty="0" err="1">
                <a:solidFill>
                  <a:schemeClr val="bg1">
                    <a:lumMod val="65000"/>
                  </a:schemeClr>
                </a:solidFill>
              </a:rPr>
              <a:t>Yuning</a:t>
            </a:r>
            <a:r>
              <a:rPr lang="en-US" sz="1000" dirty="0">
                <a:solidFill>
                  <a:schemeClr val="bg1">
                    <a:lumMod val="65000"/>
                  </a:schemeClr>
                </a:solidFill>
              </a:rPr>
              <a:t> Chen</a:t>
            </a:r>
            <a:r>
              <a:rPr lang="en-US" sz="1000" baseline="30000" dirty="0">
                <a:solidFill>
                  <a:schemeClr val="bg1">
                    <a:lumMod val="65000"/>
                  </a:schemeClr>
                </a:solidFill>
              </a:rPr>
              <a:t>32</a:t>
            </a:r>
            <a:r>
              <a:rPr lang="en-US" sz="1000" dirty="0">
                <a:solidFill>
                  <a:schemeClr val="bg1">
                    <a:lumMod val="65000"/>
                  </a:schemeClr>
                </a:solidFill>
              </a:rPr>
              <a:t>, Marilyn S. Albert</a:t>
            </a:r>
            <a:r>
              <a:rPr lang="en-US" sz="1000" baseline="30000" dirty="0">
                <a:solidFill>
                  <a:schemeClr val="bg1">
                    <a:lumMod val="65000"/>
                  </a:schemeClr>
                </a:solidFill>
              </a:rPr>
              <a:t>75</a:t>
            </a:r>
            <a:r>
              <a:rPr lang="en-US" sz="1000" dirty="0">
                <a:solidFill>
                  <a:schemeClr val="bg1">
                    <a:lumMod val="65000"/>
                  </a:schemeClr>
                </a:solidFill>
              </a:rPr>
              <a:t>, Steffi Riedel-Heller</a:t>
            </a:r>
            <a:r>
              <a:rPr lang="en-US" sz="1000" baseline="30000" dirty="0">
                <a:solidFill>
                  <a:schemeClr val="bg1">
                    <a:lumMod val="65000"/>
                  </a:schemeClr>
                </a:solidFill>
              </a:rPr>
              <a:t>76</a:t>
            </a:r>
            <a:r>
              <a:rPr lang="en-US" sz="1000" dirty="0">
                <a:solidFill>
                  <a:schemeClr val="bg1">
                    <a:lumMod val="65000"/>
                  </a:schemeClr>
                </a:solidFill>
              </a:rPr>
              <a:t>, </a:t>
            </a:r>
            <a:r>
              <a:rPr lang="en-US" sz="1000" dirty="0" err="1">
                <a:solidFill>
                  <a:schemeClr val="bg1">
                    <a:lumMod val="65000"/>
                  </a:schemeClr>
                </a:solidFill>
              </a:rPr>
              <a:t>Valur</a:t>
            </a:r>
            <a:r>
              <a:rPr lang="en-US" sz="1000" dirty="0">
                <a:solidFill>
                  <a:schemeClr val="bg1">
                    <a:lumMod val="65000"/>
                  </a:schemeClr>
                </a:solidFill>
              </a:rPr>
              <a:t> Emilsson</a:t>
            </a:r>
            <a:r>
              <a:rPr lang="en-US" sz="1000" baseline="30000" dirty="0">
                <a:solidFill>
                  <a:schemeClr val="bg1">
                    <a:lumMod val="65000"/>
                  </a:schemeClr>
                </a:solidFill>
              </a:rPr>
              <a:t>8,77</a:t>
            </a:r>
            <a:r>
              <a:rPr lang="en-US" sz="1000" dirty="0">
                <a:solidFill>
                  <a:schemeClr val="bg1">
                    <a:lumMod val="65000"/>
                  </a:schemeClr>
                </a:solidFill>
              </a:rPr>
              <a:t>, Duane Beekly</a:t>
            </a:r>
            <a:r>
              <a:rPr lang="en-US" sz="1000" baseline="30000" dirty="0">
                <a:solidFill>
                  <a:schemeClr val="bg1">
                    <a:lumMod val="65000"/>
                  </a:schemeClr>
                </a:solidFill>
              </a:rPr>
              <a:t>78</a:t>
            </a:r>
            <a:r>
              <a:rPr lang="en-US" sz="1000" dirty="0">
                <a:solidFill>
                  <a:schemeClr val="bg1">
                    <a:lumMod val="65000"/>
                  </a:schemeClr>
                </a:solidFill>
              </a:rPr>
              <a:t>, Anne Braae</a:t>
            </a:r>
            <a:r>
              <a:rPr lang="en-US" sz="1000" baseline="30000" dirty="0">
                <a:solidFill>
                  <a:schemeClr val="bg1">
                    <a:lumMod val="65000"/>
                  </a:schemeClr>
                </a:solidFill>
              </a:rPr>
              <a:t>79</a:t>
            </a:r>
            <a:r>
              <a:rPr lang="en-US" sz="1000" dirty="0">
                <a:solidFill>
                  <a:schemeClr val="bg1">
                    <a:lumMod val="65000"/>
                  </a:schemeClr>
                </a:solidFill>
              </a:rPr>
              <a:t>, Reinhold Schmidt</a:t>
            </a:r>
            <a:r>
              <a:rPr lang="en-US" sz="1000" baseline="30000" dirty="0">
                <a:solidFill>
                  <a:schemeClr val="bg1">
                    <a:lumMod val="65000"/>
                  </a:schemeClr>
                </a:solidFill>
              </a:rPr>
              <a:t>80</a:t>
            </a:r>
            <a:r>
              <a:rPr lang="en-US" sz="1000" dirty="0">
                <a:solidFill>
                  <a:schemeClr val="bg1">
                    <a:lumMod val="65000"/>
                  </a:schemeClr>
                </a:solidFill>
              </a:rPr>
              <a:t>, Deborah Blacker</a:t>
            </a:r>
            <a:r>
              <a:rPr lang="en-US" sz="1000" baseline="30000" dirty="0">
                <a:solidFill>
                  <a:schemeClr val="bg1">
                    <a:lumMod val="65000"/>
                  </a:schemeClr>
                </a:solidFill>
              </a:rPr>
              <a:t>81,82</a:t>
            </a:r>
            <a:r>
              <a:rPr lang="en-US" sz="1000" dirty="0">
                <a:solidFill>
                  <a:schemeClr val="bg1">
                    <a:lumMod val="65000"/>
                  </a:schemeClr>
                </a:solidFill>
              </a:rPr>
              <a:t>, Carlo Masullo</a:t>
            </a:r>
            <a:r>
              <a:rPr lang="en-US" sz="1000" baseline="30000" dirty="0">
                <a:solidFill>
                  <a:schemeClr val="bg1">
                    <a:lumMod val="65000"/>
                  </a:schemeClr>
                </a:solidFill>
              </a:rPr>
              <a:t>83</a:t>
            </a:r>
            <a:r>
              <a:rPr lang="en-US" sz="1000" dirty="0">
                <a:solidFill>
                  <a:schemeClr val="bg1">
                    <a:lumMod val="65000"/>
                  </a:schemeClr>
                </a:solidFill>
              </a:rPr>
              <a:t>, Helena Schmidt</a:t>
            </a:r>
            <a:r>
              <a:rPr lang="en-US" sz="1000" baseline="30000" dirty="0">
                <a:solidFill>
                  <a:schemeClr val="bg1">
                    <a:lumMod val="65000"/>
                  </a:schemeClr>
                </a:solidFill>
              </a:rPr>
              <a:t>84</a:t>
            </a:r>
            <a:r>
              <a:rPr lang="en-US" sz="1000" dirty="0">
                <a:solidFill>
                  <a:schemeClr val="bg1">
                    <a:lumMod val="65000"/>
                  </a:schemeClr>
                </a:solidFill>
              </a:rPr>
              <a:t>, Rachelle S. Doody</a:t>
            </a:r>
            <a:r>
              <a:rPr lang="en-US" sz="1000" baseline="30000" dirty="0">
                <a:solidFill>
                  <a:schemeClr val="bg1">
                    <a:lumMod val="65000"/>
                  </a:schemeClr>
                </a:solidFill>
              </a:rPr>
              <a:t>85</a:t>
            </a:r>
            <a:r>
              <a:rPr lang="en-US" sz="1000" dirty="0">
                <a:solidFill>
                  <a:schemeClr val="bg1">
                    <a:lumMod val="65000"/>
                  </a:schemeClr>
                </a:solidFill>
              </a:rPr>
              <a:t>, Gianfranco Spalletta</a:t>
            </a:r>
            <a:r>
              <a:rPr lang="en-US" sz="1000" baseline="30000" dirty="0">
                <a:solidFill>
                  <a:schemeClr val="bg1">
                    <a:lumMod val="65000"/>
                  </a:schemeClr>
                </a:solidFill>
              </a:rPr>
              <a:t>86</a:t>
            </a:r>
            <a:r>
              <a:rPr lang="en-US" sz="1000" dirty="0">
                <a:solidFill>
                  <a:schemeClr val="bg1">
                    <a:lumMod val="65000"/>
                  </a:schemeClr>
                </a:solidFill>
              </a:rPr>
              <a:t>, WT </a:t>
            </a:r>
            <a:r>
              <a:rPr lang="en-US" sz="1000" dirty="0" err="1">
                <a:solidFill>
                  <a:schemeClr val="bg1">
                    <a:lumMod val="65000"/>
                  </a:schemeClr>
                </a:solidFill>
              </a:rPr>
              <a:t>Longstreth</a:t>
            </a:r>
            <a:r>
              <a:rPr lang="en-US" sz="1000" dirty="0">
                <a:solidFill>
                  <a:schemeClr val="bg1">
                    <a:lumMod val="65000"/>
                  </a:schemeClr>
                </a:solidFill>
              </a:rPr>
              <a:t>, Jr</a:t>
            </a:r>
            <a:r>
              <a:rPr lang="en-US" sz="1000" baseline="30000" dirty="0">
                <a:solidFill>
                  <a:schemeClr val="bg1">
                    <a:lumMod val="65000"/>
                  </a:schemeClr>
                </a:solidFill>
              </a:rPr>
              <a:t>87,88</a:t>
            </a:r>
            <a:r>
              <a:rPr lang="en-US" sz="1000" dirty="0">
                <a:solidFill>
                  <a:schemeClr val="bg1">
                    <a:lumMod val="65000"/>
                  </a:schemeClr>
                </a:solidFill>
              </a:rPr>
              <a:t>, Thomas J. Fairchild</a:t>
            </a:r>
            <a:r>
              <a:rPr lang="en-US" sz="1000" baseline="30000" dirty="0">
                <a:solidFill>
                  <a:schemeClr val="bg1">
                    <a:lumMod val="65000"/>
                  </a:schemeClr>
                </a:solidFill>
              </a:rPr>
              <a:t>89</a:t>
            </a:r>
            <a:r>
              <a:rPr lang="en-US" sz="1000" dirty="0">
                <a:solidFill>
                  <a:schemeClr val="bg1">
                    <a:lumMod val="65000"/>
                  </a:schemeClr>
                </a:solidFill>
              </a:rPr>
              <a:t>, Paola Bossù</a:t>
            </a:r>
            <a:r>
              <a:rPr lang="en-US" sz="1000" baseline="30000" dirty="0">
                <a:solidFill>
                  <a:schemeClr val="bg1">
                    <a:lumMod val="65000"/>
                  </a:schemeClr>
                </a:solidFill>
              </a:rPr>
              <a:t>86</a:t>
            </a:r>
            <a:r>
              <a:rPr lang="en-US" sz="1000" dirty="0">
                <a:solidFill>
                  <a:schemeClr val="bg1">
                    <a:lumMod val="65000"/>
                  </a:schemeClr>
                </a:solidFill>
              </a:rPr>
              <a:t>, Oscar L. Lopez</a:t>
            </a:r>
            <a:r>
              <a:rPr lang="en-US" sz="1000" baseline="30000" dirty="0">
                <a:solidFill>
                  <a:schemeClr val="bg1">
                    <a:lumMod val="65000"/>
                  </a:schemeClr>
                </a:solidFill>
              </a:rPr>
              <a:t>90,91</a:t>
            </a:r>
            <a:r>
              <a:rPr lang="en-US" sz="1000" dirty="0">
                <a:solidFill>
                  <a:schemeClr val="bg1">
                    <a:lumMod val="65000"/>
                  </a:schemeClr>
                </a:solidFill>
              </a:rPr>
              <a:t>, Matthew P. Frosch</a:t>
            </a:r>
            <a:r>
              <a:rPr lang="en-US" sz="1000" baseline="30000" dirty="0">
                <a:solidFill>
                  <a:schemeClr val="bg1">
                    <a:lumMod val="65000"/>
                  </a:schemeClr>
                </a:solidFill>
              </a:rPr>
              <a:t>92</a:t>
            </a:r>
            <a:r>
              <a:rPr lang="en-US" sz="1000" dirty="0">
                <a:solidFill>
                  <a:schemeClr val="bg1">
                    <a:lumMod val="65000"/>
                  </a:schemeClr>
                </a:solidFill>
              </a:rPr>
              <a:t>, Eleonora Sacchinelli</a:t>
            </a:r>
            <a:r>
              <a:rPr lang="en-US" sz="1000" baseline="30000" dirty="0">
                <a:solidFill>
                  <a:schemeClr val="bg1">
                    <a:lumMod val="65000"/>
                  </a:schemeClr>
                </a:solidFill>
              </a:rPr>
              <a:t>86</a:t>
            </a:r>
            <a:r>
              <a:rPr lang="en-US" sz="1000" dirty="0">
                <a:solidFill>
                  <a:schemeClr val="bg1">
                    <a:lumMod val="65000"/>
                  </a:schemeClr>
                </a:solidFill>
              </a:rPr>
              <a:t>, Bernardino Ghetti</a:t>
            </a:r>
            <a:r>
              <a:rPr lang="en-US" sz="1000" baseline="30000" dirty="0">
                <a:solidFill>
                  <a:schemeClr val="bg1">
                    <a:lumMod val="65000"/>
                  </a:schemeClr>
                </a:solidFill>
              </a:rPr>
              <a:t>93</a:t>
            </a:r>
            <a:r>
              <a:rPr lang="en-US" sz="1000" dirty="0">
                <a:solidFill>
                  <a:schemeClr val="bg1">
                    <a:lumMod val="65000"/>
                  </a:schemeClr>
                </a:solidFill>
              </a:rPr>
              <a:t>, </a:t>
            </a:r>
            <a:r>
              <a:rPr lang="en-US" sz="1000" dirty="0" err="1">
                <a:solidFill>
                  <a:schemeClr val="bg1">
                    <a:lumMod val="65000"/>
                  </a:schemeClr>
                </a:solidFill>
              </a:rPr>
              <a:t>Pascual</a:t>
            </a:r>
            <a:r>
              <a:rPr lang="en-US" sz="1000" dirty="0">
                <a:solidFill>
                  <a:schemeClr val="bg1">
                    <a:lumMod val="65000"/>
                  </a:schemeClr>
                </a:solidFill>
              </a:rPr>
              <a:t> Sánchez-Juan</a:t>
            </a:r>
            <a:r>
              <a:rPr lang="en-US" sz="1000" baseline="30000" dirty="0">
                <a:solidFill>
                  <a:schemeClr val="bg1">
                    <a:lumMod val="65000"/>
                  </a:schemeClr>
                </a:solidFill>
              </a:rPr>
              <a:t>37</a:t>
            </a:r>
            <a:r>
              <a:rPr lang="en-US" sz="1000" dirty="0">
                <a:solidFill>
                  <a:schemeClr val="bg1">
                    <a:lumMod val="65000"/>
                  </a:schemeClr>
                </a:solidFill>
              </a:rPr>
              <a:t>, </a:t>
            </a:r>
            <a:r>
              <a:rPr lang="en-US" sz="1000" dirty="0" err="1">
                <a:solidFill>
                  <a:schemeClr val="bg1">
                    <a:lumMod val="65000"/>
                  </a:schemeClr>
                </a:solidFill>
              </a:rPr>
              <a:t>Qiong</a:t>
            </a:r>
            <a:r>
              <a:rPr lang="en-US" sz="1000" dirty="0">
                <a:solidFill>
                  <a:schemeClr val="bg1">
                    <a:lumMod val="65000"/>
                  </a:schemeClr>
                </a:solidFill>
              </a:rPr>
              <a:t> Yang</a:t>
            </a:r>
            <a:r>
              <a:rPr lang="en-US" sz="1000" baseline="30000" dirty="0">
                <a:solidFill>
                  <a:schemeClr val="bg1">
                    <a:lumMod val="65000"/>
                  </a:schemeClr>
                </a:solidFill>
              </a:rPr>
              <a:t>32</a:t>
            </a:r>
            <a:r>
              <a:rPr lang="en-US" sz="1000" dirty="0">
                <a:solidFill>
                  <a:schemeClr val="bg1">
                    <a:lumMod val="65000"/>
                  </a:schemeClr>
                </a:solidFill>
              </a:rPr>
              <a:t>, Ryan M. Huebinger</a:t>
            </a:r>
            <a:r>
              <a:rPr lang="en-US" sz="1000" baseline="30000" dirty="0">
                <a:solidFill>
                  <a:schemeClr val="bg1">
                    <a:lumMod val="65000"/>
                  </a:schemeClr>
                </a:solidFill>
              </a:rPr>
              <a:t>94</a:t>
            </a:r>
            <a:r>
              <a:rPr lang="en-US" sz="1000" dirty="0">
                <a:solidFill>
                  <a:schemeClr val="bg1">
                    <a:lumMod val="65000"/>
                  </a:schemeClr>
                </a:solidFill>
              </a:rPr>
              <a:t>, Frank Jessen</a:t>
            </a:r>
            <a:r>
              <a:rPr lang="en-US" sz="1000" baseline="30000" dirty="0">
                <a:solidFill>
                  <a:schemeClr val="bg1">
                    <a:lumMod val="65000"/>
                  </a:schemeClr>
                </a:solidFill>
              </a:rPr>
              <a:t>30,31,74</a:t>
            </a:r>
            <a:r>
              <a:rPr lang="en-US" sz="1000" dirty="0">
                <a:solidFill>
                  <a:schemeClr val="bg1">
                    <a:lumMod val="65000"/>
                  </a:schemeClr>
                </a:solidFill>
              </a:rPr>
              <a:t>, </a:t>
            </a:r>
            <a:r>
              <a:rPr lang="en-US" sz="1000" dirty="0" err="1">
                <a:solidFill>
                  <a:schemeClr val="bg1">
                    <a:lumMod val="65000"/>
                  </a:schemeClr>
                </a:solidFill>
              </a:rPr>
              <a:t>Shuo</a:t>
            </a:r>
            <a:r>
              <a:rPr lang="en-US" sz="1000" dirty="0">
                <a:solidFill>
                  <a:schemeClr val="bg1">
                    <a:lumMod val="65000"/>
                  </a:schemeClr>
                </a:solidFill>
              </a:rPr>
              <a:t> Li</a:t>
            </a:r>
            <a:r>
              <a:rPr lang="en-US" sz="1000" baseline="30000" dirty="0">
                <a:solidFill>
                  <a:schemeClr val="bg1">
                    <a:lumMod val="65000"/>
                  </a:schemeClr>
                </a:solidFill>
              </a:rPr>
              <a:t>32</a:t>
            </a:r>
            <a:r>
              <a:rPr lang="en-US" sz="1000" dirty="0">
                <a:solidFill>
                  <a:schemeClr val="bg1">
                    <a:lumMod val="65000"/>
                  </a:schemeClr>
                </a:solidFill>
              </a:rPr>
              <a:t>, M. </a:t>
            </a:r>
            <a:r>
              <a:rPr lang="en-US" sz="1000" dirty="0" err="1">
                <a:solidFill>
                  <a:schemeClr val="bg1">
                    <a:lumMod val="65000"/>
                  </a:schemeClr>
                </a:solidFill>
              </a:rPr>
              <a:t>Ilyas</a:t>
            </a:r>
            <a:r>
              <a:rPr lang="en-US" sz="1000" dirty="0">
                <a:solidFill>
                  <a:schemeClr val="bg1">
                    <a:lumMod val="65000"/>
                  </a:schemeClr>
                </a:solidFill>
              </a:rPr>
              <a:t> Kamboh</a:t>
            </a:r>
            <a:r>
              <a:rPr lang="en-US" sz="1000" baseline="30000" dirty="0">
                <a:solidFill>
                  <a:schemeClr val="bg1">
                    <a:lumMod val="65000"/>
                  </a:schemeClr>
                </a:solidFill>
              </a:rPr>
              <a:t>95,96</a:t>
            </a:r>
            <a:r>
              <a:rPr lang="en-US" sz="1000" dirty="0">
                <a:solidFill>
                  <a:schemeClr val="bg1">
                    <a:lumMod val="65000"/>
                  </a:schemeClr>
                </a:solidFill>
              </a:rPr>
              <a:t>, John Morris</a:t>
            </a:r>
            <a:r>
              <a:rPr lang="en-US" sz="1000" baseline="30000" dirty="0">
                <a:solidFill>
                  <a:schemeClr val="bg1">
                    <a:lumMod val="65000"/>
                  </a:schemeClr>
                </a:solidFill>
              </a:rPr>
              <a:t>97,98</a:t>
            </a:r>
            <a:r>
              <a:rPr lang="en-US" sz="1000" dirty="0">
                <a:solidFill>
                  <a:schemeClr val="bg1">
                    <a:lumMod val="65000"/>
                  </a:schemeClr>
                </a:solidFill>
              </a:rPr>
              <a:t>, Oscar Sotolongo-Grau</a:t>
            </a:r>
            <a:r>
              <a:rPr lang="en-US" sz="1000" baseline="30000" dirty="0">
                <a:solidFill>
                  <a:schemeClr val="bg1">
                    <a:lumMod val="65000"/>
                  </a:schemeClr>
                </a:solidFill>
              </a:rPr>
              <a:t>19</a:t>
            </a:r>
            <a:r>
              <a:rPr lang="en-US" sz="1000" dirty="0">
                <a:solidFill>
                  <a:schemeClr val="bg1">
                    <a:lumMod val="65000"/>
                  </a:schemeClr>
                </a:solidFill>
              </a:rPr>
              <a:t>, Mindy J. Katz</a:t>
            </a:r>
            <a:r>
              <a:rPr lang="en-US" sz="1000" baseline="30000" dirty="0">
                <a:solidFill>
                  <a:schemeClr val="bg1">
                    <a:lumMod val="65000"/>
                  </a:schemeClr>
                </a:solidFill>
              </a:rPr>
              <a:t>99</a:t>
            </a:r>
            <a:r>
              <a:rPr lang="en-US" sz="1000" dirty="0">
                <a:solidFill>
                  <a:schemeClr val="bg1">
                    <a:lumMod val="65000"/>
                  </a:schemeClr>
                </a:solidFill>
              </a:rPr>
              <a:t>, Chris Corcoran</a:t>
            </a:r>
            <a:r>
              <a:rPr lang="en-US" sz="1000" baseline="30000" dirty="0">
                <a:solidFill>
                  <a:schemeClr val="bg1">
                    <a:lumMod val="65000"/>
                  </a:schemeClr>
                </a:solidFill>
              </a:rPr>
              <a:t>100</a:t>
            </a:r>
            <a:r>
              <a:rPr lang="en-US" sz="1000" dirty="0">
                <a:solidFill>
                  <a:schemeClr val="bg1">
                    <a:lumMod val="65000"/>
                  </a:schemeClr>
                </a:solidFill>
              </a:rPr>
              <a:t>, </a:t>
            </a:r>
            <a:r>
              <a:rPr lang="en-US" sz="1000" dirty="0" err="1">
                <a:solidFill>
                  <a:schemeClr val="bg1">
                    <a:lumMod val="65000"/>
                  </a:schemeClr>
                </a:solidFill>
              </a:rPr>
              <a:t>Jayanadra</a:t>
            </a:r>
            <a:r>
              <a:rPr lang="en-US" sz="1000" dirty="0">
                <a:solidFill>
                  <a:schemeClr val="bg1">
                    <a:lumMod val="65000"/>
                  </a:schemeClr>
                </a:solidFill>
              </a:rPr>
              <a:t> J. Himali</a:t>
            </a:r>
            <a:r>
              <a:rPr lang="en-US" sz="1000" baseline="30000" dirty="0">
                <a:solidFill>
                  <a:schemeClr val="bg1">
                    <a:lumMod val="65000"/>
                  </a:schemeClr>
                </a:solidFill>
              </a:rPr>
              <a:t>15</a:t>
            </a:r>
            <a:r>
              <a:rPr lang="en-US" sz="1000" dirty="0">
                <a:solidFill>
                  <a:schemeClr val="bg1">
                    <a:lumMod val="65000"/>
                  </a:schemeClr>
                </a:solidFill>
              </a:rPr>
              <a:t>, C. Dirk Keene</a:t>
            </a:r>
            <a:r>
              <a:rPr lang="en-US" sz="1000" baseline="30000" dirty="0">
                <a:solidFill>
                  <a:schemeClr val="bg1">
                    <a:lumMod val="65000"/>
                  </a:schemeClr>
                </a:solidFill>
              </a:rPr>
              <a:t>101</a:t>
            </a:r>
            <a:r>
              <a:rPr lang="en-US" sz="1000" dirty="0">
                <a:solidFill>
                  <a:schemeClr val="bg1">
                    <a:lumMod val="65000"/>
                  </a:schemeClr>
                </a:solidFill>
              </a:rPr>
              <a:t>, JoAnn Tschanz</a:t>
            </a:r>
            <a:r>
              <a:rPr lang="en-US" sz="1000" baseline="30000" dirty="0">
                <a:solidFill>
                  <a:schemeClr val="bg1">
                    <a:lumMod val="65000"/>
                  </a:schemeClr>
                </a:solidFill>
              </a:rPr>
              <a:t>100</a:t>
            </a:r>
            <a:r>
              <a:rPr lang="en-US" sz="1000" dirty="0">
                <a:solidFill>
                  <a:schemeClr val="bg1">
                    <a:lumMod val="65000"/>
                  </a:schemeClr>
                </a:solidFill>
              </a:rPr>
              <a:t>, Annette L. Fitzpatrick</a:t>
            </a:r>
            <a:r>
              <a:rPr lang="en-US" sz="1000" baseline="30000" dirty="0">
                <a:solidFill>
                  <a:schemeClr val="bg1">
                    <a:lumMod val="65000"/>
                  </a:schemeClr>
                </a:solidFill>
              </a:rPr>
              <a:t>88,102</a:t>
            </a:r>
            <a:r>
              <a:rPr lang="en-US" sz="1000" dirty="0">
                <a:solidFill>
                  <a:schemeClr val="bg1">
                    <a:lumMod val="65000"/>
                  </a:schemeClr>
                </a:solidFill>
              </a:rPr>
              <a:t>, Walter A. Kukull</a:t>
            </a:r>
            <a:r>
              <a:rPr lang="en-US" sz="1000" baseline="30000" dirty="0">
                <a:solidFill>
                  <a:schemeClr val="bg1">
                    <a:lumMod val="65000"/>
                  </a:schemeClr>
                </a:solidFill>
              </a:rPr>
              <a:t>88</a:t>
            </a:r>
            <a:r>
              <a:rPr lang="en-US" sz="1000" dirty="0">
                <a:solidFill>
                  <a:schemeClr val="bg1">
                    <a:lumMod val="65000"/>
                  </a:schemeClr>
                </a:solidFill>
              </a:rPr>
              <a:t>, Maria Norton</a:t>
            </a:r>
            <a:r>
              <a:rPr lang="en-US" sz="1000" baseline="30000" dirty="0">
                <a:solidFill>
                  <a:schemeClr val="bg1">
                    <a:lumMod val="65000"/>
                  </a:schemeClr>
                </a:solidFill>
              </a:rPr>
              <a:t>100</a:t>
            </a:r>
            <a:r>
              <a:rPr lang="en-US" sz="1000" dirty="0">
                <a:solidFill>
                  <a:schemeClr val="bg1">
                    <a:lumMod val="65000"/>
                  </a:schemeClr>
                </a:solidFill>
              </a:rPr>
              <a:t>, Thor Aspelund</a:t>
            </a:r>
            <a:r>
              <a:rPr lang="en-US" sz="1000" baseline="30000" dirty="0">
                <a:solidFill>
                  <a:schemeClr val="bg1">
                    <a:lumMod val="65000"/>
                  </a:schemeClr>
                </a:solidFill>
              </a:rPr>
              <a:t>8,103</a:t>
            </a:r>
            <a:r>
              <a:rPr lang="en-US" sz="1000" dirty="0">
                <a:solidFill>
                  <a:schemeClr val="bg1">
                    <a:lumMod val="65000"/>
                  </a:schemeClr>
                </a:solidFill>
              </a:rPr>
              <a:t>, Eric B. Larson</a:t>
            </a:r>
            <a:r>
              <a:rPr lang="en-US" sz="1000" baseline="30000" dirty="0">
                <a:solidFill>
                  <a:schemeClr val="bg1">
                    <a:lumMod val="65000"/>
                  </a:schemeClr>
                </a:solidFill>
              </a:rPr>
              <a:t>48,104</a:t>
            </a:r>
            <a:r>
              <a:rPr lang="en-US" sz="1000" dirty="0">
                <a:solidFill>
                  <a:schemeClr val="bg1">
                    <a:lumMod val="65000"/>
                  </a:schemeClr>
                </a:solidFill>
              </a:rPr>
              <a:t>, Ron Munger</a:t>
            </a:r>
            <a:r>
              <a:rPr lang="en-US" sz="1000" baseline="30000" dirty="0">
                <a:solidFill>
                  <a:schemeClr val="bg1">
                    <a:lumMod val="65000"/>
                  </a:schemeClr>
                </a:solidFill>
              </a:rPr>
              <a:t>100</a:t>
            </a:r>
            <a:r>
              <a:rPr lang="en-US" sz="1000" dirty="0">
                <a:solidFill>
                  <a:schemeClr val="bg1">
                    <a:lumMod val="65000"/>
                  </a:schemeClr>
                </a:solidFill>
              </a:rPr>
              <a:t>, Jerome I. Rotter</a:t>
            </a:r>
            <a:r>
              <a:rPr lang="en-US" sz="1000" baseline="30000" dirty="0">
                <a:solidFill>
                  <a:schemeClr val="bg1">
                    <a:lumMod val="65000"/>
                  </a:schemeClr>
                </a:solidFill>
              </a:rPr>
              <a:t>105</a:t>
            </a:r>
            <a:r>
              <a:rPr lang="en-US" sz="1000" dirty="0">
                <a:solidFill>
                  <a:schemeClr val="bg1">
                    <a:lumMod val="65000"/>
                  </a:schemeClr>
                </a:solidFill>
              </a:rPr>
              <a:t>, Richard B. Lipton</a:t>
            </a:r>
            <a:r>
              <a:rPr lang="en-US" sz="1000" baseline="30000" dirty="0">
                <a:solidFill>
                  <a:schemeClr val="bg1">
                    <a:lumMod val="65000"/>
                  </a:schemeClr>
                </a:solidFill>
              </a:rPr>
              <a:t>99</a:t>
            </a:r>
            <a:r>
              <a:rPr lang="en-US" sz="1000" dirty="0">
                <a:solidFill>
                  <a:schemeClr val="bg1">
                    <a:lumMod val="65000"/>
                  </a:schemeClr>
                </a:solidFill>
              </a:rPr>
              <a:t>, </a:t>
            </a:r>
            <a:r>
              <a:rPr lang="en-US" sz="1000" dirty="0" err="1">
                <a:solidFill>
                  <a:schemeClr val="bg1">
                    <a:lumMod val="65000"/>
                  </a:schemeClr>
                </a:solidFill>
              </a:rPr>
              <a:t>María</a:t>
            </a:r>
            <a:r>
              <a:rPr lang="en-US" sz="1000" dirty="0">
                <a:solidFill>
                  <a:schemeClr val="bg1">
                    <a:lumMod val="65000"/>
                  </a:schemeClr>
                </a:solidFill>
              </a:rPr>
              <a:t> J Bullido</a:t>
            </a:r>
            <a:r>
              <a:rPr lang="en-US" sz="1000" baseline="30000" dirty="0">
                <a:solidFill>
                  <a:schemeClr val="bg1">
                    <a:lumMod val="65000"/>
                  </a:schemeClr>
                </a:solidFill>
              </a:rPr>
              <a:t>57,58,106</a:t>
            </a:r>
            <a:r>
              <a:rPr lang="en-US" sz="1000" dirty="0">
                <a:solidFill>
                  <a:schemeClr val="bg1">
                    <a:lumMod val="65000"/>
                  </a:schemeClr>
                </a:solidFill>
              </a:rPr>
              <a:t>, Albert Hofman</a:t>
            </a:r>
            <a:r>
              <a:rPr lang="en-US" sz="1000" baseline="30000" dirty="0">
                <a:solidFill>
                  <a:schemeClr val="bg1">
                    <a:lumMod val="65000"/>
                  </a:schemeClr>
                </a:solidFill>
              </a:rPr>
              <a:t>6</a:t>
            </a:r>
            <a:r>
              <a:rPr lang="en-US" sz="1000" dirty="0">
                <a:solidFill>
                  <a:schemeClr val="bg1">
                    <a:lumMod val="65000"/>
                  </a:schemeClr>
                </a:solidFill>
              </a:rPr>
              <a:t>, Thomas J. Montine</a:t>
            </a:r>
            <a:r>
              <a:rPr lang="en-US" sz="1000" baseline="30000" dirty="0">
                <a:solidFill>
                  <a:schemeClr val="bg1">
                    <a:lumMod val="65000"/>
                  </a:schemeClr>
                </a:solidFill>
              </a:rPr>
              <a:t>101</a:t>
            </a:r>
            <a:r>
              <a:rPr lang="en-US" sz="1000" dirty="0">
                <a:solidFill>
                  <a:schemeClr val="bg1">
                    <a:lumMod val="65000"/>
                  </a:schemeClr>
                </a:solidFill>
              </a:rPr>
              <a:t>, </a:t>
            </a:r>
            <a:r>
              <a:rPr lang="en-US" sz="1000" dirty="0" err="1">
                <a:solidFill>
                  <a:schemeClr val="bg1">
                    <a:lumMod val="65000"/>
                  </a:schemeClr>
                </a:solidFill>
              </a:rPr>
              <a:t>Eliecer</a:t>
            </a:r>
            <a:r>
              <a:rPr lang="en-US" sz="1000" dirty="0">
                <a:solidFill>
                  <a:schemeClr val="bg1">
                    <a:lumMod val="65000"/>
                  </a:schemeClr>
                </a:solidFill>
              </a:rPr>
              <a:t> Coto</a:t>
            </a:r>
            <a:r>
              <a:rPr lang="en-US" sz="1000" baseline="30000" dirty="0">
                <a:solidFill>
                  <a:schemeClr val="bg1">
                    <a:lumMod val="65000"/>
                  </a:schemeClr>
                </a:solidFill>
              </a:rPr>
              <a:t>107</a:t>
            </a:r>
            <a:r>
              <a:rPr lang="en-US" sz="1000" dirty="0">
                <a:solidFill>
                  <a:schemeClr val="bg1">
                    <a:lumMod val="65000"/>
                  </a:schemeClr>
                </a:solidFill>
              </a:rPr>
              <a:t>, Eric Boerwinkle</a:t>
            </a:r>
            <a:r>
              <a:rPr lang="en-US" sz="1000" baseline="30000" dirty="0">
                <a:solidFill>
                  <a:schemeClr val="bg1">
                    <a:lumMod val="65000"/>
                  </a:schemeClr>
                </a:solidFill>
              </a:rPr>
              <a:t>22,108</a:t>
            </a:r>
            <a:r>
              <a:rPr lang="en-US" sz="1000" dirty="0">
                <a:solidFill>
                  <a:schemeClr val="bg1">
                    <a:lumMod val="65000"/>
                  </a:schemeClr>
                </a:solidFill>
              </a:rPr>
              <a:t>, Ronald C. Petersen</a:t>
            </a:r>
            <a:r>
              <a:rPr lang="en-US" sz="1000" baseline="30000" dirty="0">
                <a:solidFill>
                  <a:schemeClr val="bg1">
                    <a:lumMod val="65000"/>
                  </a:schemeClr>
                </a:solidFill>
              </a:rPr>
              <a:t>109</a:t>
            </a:r>
            <a:r>
              <a:rPr lang="en-US" sz="1000" dirty="0">
                <a:solidFill>
                  <a:schemeClr val="bg1">
                    <a:lumMod val="65000"/>
                  </a:schemeClr>
                </a:solidFill>
              </a:rPr>
              <a:t>, Victoria Alvarez</a:t>
            </a:r>
            <a:r>
              <a:rPr lang="en-US" sz="1000" baseline="30000" dirty="0">
                <a:solidFill>
                  <a:schemeClr val="bg1">
                    <a:lumMod val="65000"/>
                  </a:schemeClr>
                </a:solidFill>
              </a:rPr>
              <a:t>107</a:t>
            </a:r>
            <a:r>
              <a:rPr lang="en-US" sz="1000" dirty="0">
                <a:solidFill>
                  <a:schemeClr val="bg1">
                    <a:lumMod val="65000"/>
                  </a:schemeClr>
                </a:solidFill>
              </a:rPr>
              <a:t>, Fernando Rivadeneira</a:t>
            </a:r>
            <a:r>
              <a:rPr lang="en-US" sz="1000" baseline="30000" dirty="0">
                <a:solidFill>
                  <a:schemeClr val="bg1">
                    <a:lumMod val="65000"/>
                  </a:schemeClr>
                </a:solidFill>
              </a:rPr>
              <a:t>6,110,111</a:t>
            </a:r>
            <a:r>
              <a:rPr lang="en-US" sz="1000" dirty="0">
                <a:solidFill>
                  <a:schemeClr val="bg1">
                    <a:lumMod val="65000"/>
                  </a:schemeClr>
                </a:solidFill>
              </a:rPr>
              <a:t>, Eric M. Reiman</a:t>
            </a:r>
            <a:r>
              <a:rPr lang="en-US" sz="1000" baseline="30000" dirty="0">
                <a:solidFill>
                  <a:schemeClr val="bg1">
                    <a:lumMod val="65000"/>
                  </a:schemeClr>
                </a:solidFill>
              </a:rPr>
              <a:t>112,113,114,115</a:t>
            </a:r>
            <a:r>
              <a:rPr lang="en-US" sz="1000" dirty="0">
                <a:solidFill>
                  <a:schemeClr val="bg1">
                    <a:lumMod val="65000"/>
                  </a:schemeClr>
                </a:solidFill>
              </a:rPr>
              <a:t>, Maura Gallo</a:t>
            </a:r>
            <a:r>
              <a:rPr lang="en-US" sz="1000" baseline="30000" dirty="0">
                <a:solidFill>
                  <a:schemeClr val="bg1">
                    <a:lumMod val="65000"/>
                  </a:schemeClr>
                </a:solidFill>
              </a:rPr>
              <a:t>116</a:t>
            </a:r>
            <a:r>
              <a:rPr lang="en-US" sz="1000" dirty="0">
                <a:solidFill>
                  <a:schemeClr val="bg1">
                    <a:lumMod val="65000"/>
                  </a:schemeClr>
                </a:solidFill>
              </a:rPr>
              <a:t>, Christopher J. O’Donnell</a:t>
            </a:r>
            <a:r>
              <a:rPr lang="en-US" sz="1000" baseline="30000" dirty="0">
                <a:solidFill>
                  <a:schemeClr val="bg1">
                    <a:lumMod val="65000"/>
                  </a:schemeClr>
                </a:solidFill>
              </a:rPr>
              <a:t>16</a:t>
            </a:r>
            <a:r>
              <a:rPr lang="en-US" sz="1000" dirty="0">
                <a:solidFill>
                  <a:schemeClr val="bg1">
                    <a:lumMod val="65000"/>
                  </a:schemeClr>
                </a:solidFill>
              </a:rPr>
              <a:t>, Joan S. Reisch</a:t>
            </a:r>
            <a:r>
              <a:rPr lang="en-US" sz="1000" baseline="30000" dirty="0">
                <a:solidFill>
                  <a:schemeClr val="bg1">
                    <a:lumMod val="65000"/>
                  </a:schemeClr>
                </a:solidFill>
              </a:rPr>
              <a:t>59,117</a:t>
            </a:r>
            <a:r>
              <a:rPr lang="en-US" sz="1000" dirty="0">
                <a:solidFill>
                  <a:schemeClr val="bg1">
                    <a:lumMod val="65000"/>
                  </a:schemeClr>
                </a:solidFill>
              </a:rPr>
              <a:t>, Amalia Cecilia Bruni</a:t>
            </a:r>
            <a:r>
              <a:rPr lang="en-US" sz="1000" baseline="30000" dirty="0">
                <a:solidFill>
                  <a:schemeClr val="bg1">
                    <a:lumMod val="65000"/>
                  </a:schemeClr>
                </a:solidFill>
              </a:rPr>
              <a:t>116</a:t>
            </a:r>
            <a:r>
              <a:rPr lang="en-US" sz="1000" dirty="0">
                <a:solidFill>
                  <a:schemeClr val="bg1">
                    <a:lumMod val="65000"/>
                  </a:schemeClr>
                </a:solidFill>
              </a:rPr>
              <a:t>, Donald R. Royall</a:t>
            </a:r>
            <a:r>
              <a:rPr lang="en-US" sz="1000" baseline="30000" dirty="0">
                <a:solidFill>
                  <a:schemeClr val="bg1">
                    <a:lumMod val="65000"/>
                  </a:schemeClr>
                </a:solidFill>
              </a:rPr>
              <a:t>118</a:t>
            </a:r>
            <a:r>
              <a:rPr lang="en-US" sz="1000" dirty="0">
                <a:solidFill>
                  <a:schemeClr val="bg1">
                    <a:lumMod val="65000"/>
                  </a:schemeClr>
                </a:solidFill>
              </a:rPr>
              <a:t>, Martin Dichgans</a:t>
            </a:r>
            <a:r>
              <a:rPr lang="en-US" sz="1000" baseline="30000" dirty="0">
                <a:solidFill>
                  <a:schemeClr val="bg1">
                    <a:lumMod val="65000"/>
                  </a:schemeClr>
                </a:solidFill>
              </a:rPr>
              <a:t>119,120</a:t>
            </a:r>
            <a:r>
              <a:rPr lang="en-US" sz="1000" dirty="0">
                <a:solidFill>
                  <a:schemeClr val="bg1">
                    <a:lumMod val="65000"/>
                  </a:schemeClr>
                </a:solidFill>
              </a:rPr>
              <a:t>, Mary Sano</a:t>
            </a:r>
            <a:r>
              <a:rPr lang="en-US" sz="1000" baseline="30000" dirty="0">
                <a:solidFill>
                  <a:schemeClr val="bg1">
                    <a:lumMod val="65000"/>
                  </a:schemeClr>
                </a:solidFill>
              </a:rPr>
              <a:t>121</a:t>
            </a:r>
            <a:r>
              <a:rPr lang="en-US" sz="1000" dirty="0">
                <a:solidFill>
                  <a:schemeClr val="bg1">
                    <a:lumMod val="65000"/>
                  </a:schemeClr>
                </a:solidFill>
              </a:rPr>
              <a:t>, Daniela Galimberti</a:t>
            </a:r>
            <a:r>
              <a:rPr lang="en-US" sz="1000" baseline="30000" dirty="0">
                <a:solidFill>
                  <a:schemeClr val="bg1">
                    <a:lumMod val="65000"/>
                  </a:schemeClr>
                </a:solidFill>
              </a:rPr>
              <a:t>122</a:t>
            </a:r>
            <a:r>
              <a:rPr lang="en-US" sz="1000" dirty="0">
                <a:solidFill>
                  <a:schemeClr val="bg1">
                    <a:lumMod val="65000"/>
                  </a:schemeClr>
                </a:solidFill>
              </a:rPr>
              <a:t>, Peter St George-Hyslop</a:t>
            </a:r>
            <a:r>
              <a:rPr lang="en-US" sz="1000" baseline="30000" dirty="0">
                <a:solidFill>
                  <a:schemeClr val="bg1">
                    <a:lumMod val="65000"/>
                  </a:schemeClr>
                </a:solidFill>
              </a:rPr>
              <a:t>123,124</a:t>
            </a:r>
            <a:r>
              <a:rPr lang="en-US" sz="1000" dirty="0">
                <a:solidFill>
                  <a:schemeClr val="bg1">
                    <a:lumMod val="65000"/>
                  </a:schemeClr>
                </a:solidFill>
              </a:rPr>
              <a:t>, Elio Scarpini</a:t>
            </a:r>
            <a:r>
              <a:rPr lang="en-US" sz="1000" baseline="30000" dirty="0">
                <a:solidFill>
                  <a:schemeClr val="bg1">
                    <a:lumMod val="65000"/>
                  </a:schemeClr>
                </a:solidFill>
              </a:rPr>
              <a:t>122</a:t>
            </a:r>
            <a:r>
              <a:rPr lang="en-US" sz="1000" dirty="0">
                <a:solidFill>
                  <a:schemeClr val="bg1">
                    <a:lumMod val="65000"/>
                  </a:schemeClr>
                </a:solidFill>
              </a:rPr>
              <a:t>, Debby W. Tsuang</a:t>
            </a:r>
            <a:r>
              <a:rPr lang="en-US" sz="1000" baseline="30000" dirty="0">
                <a:solidFill>
                  <a:schemeClr val="bg1">
                    <a:lumMod val="65000"/>
                  </a:schemeClr>
                </a:solidFill>
              </a:rPr>
              <a:t>125,126</a:t>
            </a:r>
            <a:r>
              <a:rPr lang="en-US" sz="1000" dirty="0">
                <a:solidFill>
                  <a:schemeClr val="bg1">
                    <a:lumMod val="65000"/>
                  </a:schemeClr>
                </a:solidFill>
              </a:rPr>
              <a:t>, Michelangelo Mancuso</a:t>
            </a:r>
            <a:r>
              <a:rPr lang="en-US" sz="1000" baseline="30000" dirty="0">
                <a:solidFill>
                  <a:schemeClr val="bg1">
                    <a:lumMod val="65000"/>
                  </a:schemeClr>
                </a:solidFill>
              </a:rPr>
              <a:t>127</a:t>
            </a:r>
            <a:r>
              <a:rPr lang="en-US" sz="1000" dirty="0">
                <a:solidFill>
                  <a:schemeClr val="bg1">
                    <a:lumMod val="65000"/>
                  </a:schemeClr>
                </a:solidFill>
              </a:rPr>
              <a:t>, </a:t>
            </a:r>
            <a:r>
              <a:rPr lang="en-US" sz="1000" dirty="0" err="1">
                <a:solidFill>
                  <a:schemeClr val="bg1">
                    <a:lumMod val="65000"/>
                  </a:schemeClr>
                </a:solidFill>
              </a:rPr>
              <a:t>Ubaldo</a:t>
            </a:r>
            <a:r>
              <a:rPr lang="en-US" sz="1000" dirty="0">
                <a:solidFill>
                  <a:schemeClr val="bg1">
                    <a:lumMod val="65000"/>
                  </a:schemeClr>
                </a:solidFill>
              </a:rPr>
              <a:t> Bonuccelli</a:t>
            </a:r>
            <a:r>
              <a:rPr lang="en-US" sz="1000" baseline="30000" dirty="0">
                <a:solidFill>
                  <a:schemeClr val="bg1">
                    <a:lumMod val="65000"/>
                  </a:schemeClr>
                </a:solidFill>
              </a:rPr>
              <a:t>127</a:t>
            </a:r>
            <a:r>
              <a:rPr lang="en-US" sz="1000" dirty="0">
                <a:solidFill>
                  <a:schemeClr val="bg1">
                    <a:lumMod val="65000"/>
                  </a:schemeClr>
                </a:solidFill>
              </a:rPr>
              <a:t>, Ashley R. Winslow</a:t>
            </a:r>
            <a:r>
              <a:rPr lang="en-US" sz="1000" baseline="30000" dirty="0">
                <a:solidFill>
                  <a:schemeClr val="bg1">
                    <a:lumMod val="65000"/>
                  </a:schemeClr>
                </a:solidFill>
              </a:rPr>
              <a:t>128</a:t>
            </a:r>
            <a:r>
              <a:rPr lang="en-US" sz="1000" dirty="0">
                <a:solidFill>
                  <a:schemeClr val="bg1">
                    <a:lumMod val="65000"/>
                  </a:schemeClr>
                </a:solidFill>
              </a:rPr>
              <a:t>, Antonio Daniele</a:t>
            </a:r>
            <a:r>
              <a:rPr lang="en-US" sz="1000" baseline="30000" dirty="0">
                <a:solidFill>
                  <a:schemeClr val="bg1">
                    <a:lumMod val="65000"/>
                  </a:schemeClr>
                </a:solidFill>
              </a:rPr>
              <a:t>129</a:t>
            </a:r>
            <a:r>
              <a:rPr lang="en-US" sz="1000" dirty="0">
                <a:solidFill>
                  <a:schemeClr val="bg1">
                    <a:lumMod val="65000"/>
                  </a:schemeClr>
                </a:solidFill>
              </a:rPr>
              <a:t>, Chuang-</a:t>
            </a:r>
            <a:r>
              <a:rPr lang="en-US" sz="1000" dirty="0" err="1">
                <a:solidFill>
                  <a:schemeClr val="bg1">
                    <a:lumMod val="65000"/>
                  </a:schemeClr>
                </a:solidFill>
              </a:rPr>
              <a:t>Kuo</a:t>
            </a:r>
            <a:r>
              <a:rPr lang="en-US" sz="1000" dirty="0">
                <a:solidFill>
                  <a:schemeClr val="bg1">
                    <a:lumMod val="65000"/>
                  </a:schemeClr>
                </a:solidFill>
              </a:rPr>
              <a:t> Wu</a:t>
            </a:r>
            <a:r>
              <a:rPr lang="en-US" sz="1000" baseline="30000" dirty="0">
                <a:solidFill>
                  <a:schemeClr val="bg1">
                    <a:lumMod val="65000"/>
                  </a:schemeClr>
                </a:solidFill>
              </a:rPr>
              <a:t>130</a:t>
            </a:r>
            <a:r>
              <a:rPr lang="en-US" sz="1000" dirty="0">
                <a:solidFill>
                  <a:schemeClr val="bg1">
                    <a:lumMod val="65000"/>
                  </a:schemeClr>
                </a:solidFill>
              </a:rPr>
              <a:t>, ADGC, EADI, GERAD/PERADES, CHARGE, Oliver Peters</a:t>
            </a:r>
            <a:r>
              <a:rPr lang="en-US" sz="1000" baseline="30000" dirty="0">
                <a:solidFill>
                  <a:schemeClr val="bg1">
                    <a:lumMod val="65000"/>
                  </a:schemeClr>
                </a:solidFill>
              </a:rPr>
              <a:t>131</a:t>
            </a:r>
            <a:r>
              <a:rPr lang="en-US" sz="1000" dirty="0">
                <a:solidFill>
                  <a:schemeClr val="bg1">
                    <a:lumMod val="65000"/>
                  </a:schemeClr>
                </a:solidFill>
              </a:rPr>
              <a:t>, </a:t>
            </a:r>
            <a:r>
              <a:rPr lang="en-US" sz="1000" dirty="0" err="1">
                <a:solidFill>
                  <a:schemeClr val="bg1">
                    <a:lumMod val="65000"/>
                  </a:schemeClr>
                </a:solidFill>
              </a:rPr>
              <a:t>Benedetta</a:t>
            </a:r>
            <a:r>
              <a:rPr lang="en-US" sz="1000" dirty="0">
                <a:solidFill>
                  <a:schemeClr val="bg1">
                    <a:lumMod val="65000"/>
                  </a:schemeClr>
                </a:solidFill>
              </a:rPr>
              <a:t> Nacmias</a:t>
            </a:r>
            <a:r>
              <a:rPr lang="en-US" sz="1000" baseline="30000" dirty="0">
                <a:solidFill>
                  <a:schemeClr val="bg1">
                    <a:lumMod val="65000"/>
                  </a:schemeClr>
                </a:solidFill>
              </a:rPr>
              <a:t>132,133</a:t>
            </a:r>
            <a:r>
              <a:rPr lang="en-US" sz="1000" dirty="0">
                <a:solidFill>
                  <a:schemeClr val="bg1">
                    <a:lumMod val="65000"/>
                  </a:schemeClr>
                </a:solidFill>
              </a:rPr>
              <a:t>, Matthias Riemenschneider</a:t>
            </a:r>
            <a:r>
              <a:rPr lang="en-US" sz="1000" baseline="30000" dirty="0">
                <a:solidFill>
                  <a:schemeClr val="bg1">
                    <a:lumMod val="65000"/>
                  </a:schemeClr>
                </a:solidFill>
              </a:rPr>
              <a:t>134</a:t>
            </a:r>
            <a:r>
              <a:rPr lang="en-US" sz="1000" dirty="0">
                <a:solidFill>
                  <a:schemeClr val="bg1">
                    <a:lumMod val="65000"/>
                  </a:schemeClr>
                </a:solidFill>
              </a:rPr>
              <a:t>, </a:t>
            </a:r>
            <a:r>
              <a:rPr lang="en-US" sz="1000" dirty="0" err="1">
                <a:solidFill>
                  <a:schemeClr val="bg1">
                    <a:lumMod val="65000"/>
                  </a:schemeClr>
                </a:solidFill>
              </a:rPr>
              <a:t>Reinhard</a:t>
            </a:r>
            <a:r>
              <a:rPr lang="en-US" sz="1000" dirty="0">
                <a:solidFill>
                  <a:schemeClr val="bg1">
                    <a:lumMod val="65000"/>
                  </a:schemeClr>
                </a:solidFill>
              </a:rPr>
              <a:t> Heun</a:t>
            </a:r>
            <a:r>
              <a:rPr lang="en-US" sz="1000" baseline="30000" dirty="0">
                <a:solidFill>
                  <a:schemeClr val="bg1">
                    <a:lumMod val="65000"/>
                  </a:schemeClr>
                </a:solidFill>
              </a:rPr>
              <a:t>31</a:t>
            </a:r>
            <a:r>
              <a:rPr lang="en-US" sz="1000" dirty="0">
                <a:solidFill>
                  <a:schemeClr val="bg1">
                    <a:lumMod val="65000"/>
                  </a:schemeClr>
                </a:solidFill>
              </a:rPr>
              <a:t>, Carol Brayne</a:t>
            </a:r>
            <a:r>
              <a:rPr lang="en-US" sz="1000" baseline="30000" dirty="0">
                <a:solidFill>
                  <a:schemeClr val="bg1">
                    <a:lumMod val="65000"/>
                  </a:schemeClr>
                </a:solidFill>
              </a:rPr>
              <a:t>135</a:t>
            </a:r>
            <a:r>
              <a:rPr lang="en-US" sz="1000" dirty="0">
                <a:solidFill>
                  <a:schemeClr val="bg1">
                    <a:lumMod val="65000"/>
                  </a:schemeClr>
                </a:solidFill>
              </a:rPr>
              <a:t>, David C Rubinsztein</a:t>
            </a:r>
            <a:r>
              <a:rPr lang="en-US" sz="1000" baseline="30000" dirty="0">
                <a:solidFill>
                  <a:schemeClr val="bg1">
                    <a:lumMod val="65000"/>
                  </a:schemeClr>
                </a:solidFill>
              </a:rPr>
              <a:t>123</a:t>
            </a:r>
            <a:r>
              <a:rPr lang="en-US" sz="1000" dirty="0">
                <a:solidFill>
                  <a:schemeClr val="bg1">
                    <a:lumMod val="65000"/>
                  </a:schemeClr>
                </a:solidFill>
              </a:rPr>
              <a:t>, Jose Bras</a:t>
            </a:r>
            <a:r>
              <a:rPr lang="en-US" sz="1000" baseline="30000" dirty="0">
                <a:solidFill>
                  <a:schemeClr val="bg1">
                    <a:lumMod val="65000"/>
                  </a:schemeClr>
                </a:solidFill>
              </a:rPr>
              <a:t>136,137</a:t>
            </a:r>
            <a:r>
              <a:rPr lang="en-US" sz="1000" dirty="0">
                <a:solidFill>
                  <a:schemeClr val="bg1">
                    <a:lumMod val="65000"/>
                  </a:schemeClr>
                </a:solidFill>
              </a:rPr>
              <a:t>, Rita Guerreiro</a:t>
            </a:r>
            <a:r>
              <a:rPr lang="en-US" sz="1000" baseline="30000" dirty="0">
                <a:solidFill>
                  <a:schemeClr val="bg1">
                    <a:lumMod val="65000"/>
                  </a:schemeClr>
                </a:solidFill>
              </a:rPr>
              <a:t>136,137</a:t>
            </a:r>
            <a:r>
              <a:rPr lang="en-US" sz="1000" dirty="0">
                <a:solidFill>
                  <a:schemeClr val="bg1">
                    <a:lumMod val="65000"/>
                  </a:schemeClr>
                </a:solidFill>
              </a:rPr>
              <a:t>, John Hardy</a:t>
            </a:r>
            <a:r>
              <a:rPr lang="en-US" sz="1000" baseline="30000" dirty="0">
                <a:solidFill>
                  <a:schemeClr val="bg1">
                    <a:lumMod val="65000"/>
                  </a:schemeClr>
                </a:solidFill>
              </a:rPr>
              <a:t>136</a:t>
            </a:r>
            <a:r>
              <a:rPr lang="en-US" sz="1000" dirty="0">
                <a:solidFill>
                  <a:schemeClr val="bg1">
                    <a:lumMod val="65000"/>
                  </a:schemeClr>
                </a:solidFill>
              </a:rPr>
              <a:t>, Ammar Al-Chalabi</a:t>
            </a:r>
            <a:r>
              <a:rPr lang="en-US" sz="1000" baseline="30000" dirty="0">
                <a:solidFill>
                  <a:schemeClr val="bg1">
                    <a:lumMod val="65000"/>
                  </a:schemeClr>
                </a:solidFill>
              </a:rPr>
              <a:t>138</a:t>
            </a:r>
            <a:r>
              <a:rPr lang="en-US" sz="1000" dirty="0">
                <a:solidFill>
                  <a:schemeClr val="bg1">
                    <a:lumMod val="65000"/>
                  </a:schemeClr>
                </a:solidFill>
              </a:rPr>
              <a:t>, Christopher E Shaw</a:t>
            </a:r>
            <a:r>
              <a:rPr lang="en-US" sz="1000" baseline="30000" dirty="0">
                <a:solidFill>
                  <a:schemeClr val="bg1">
                    <a:lumMod val="65000"/>
                  </a:schemeClr>
                </a:solidFill>
              </a:rPr>
              <a:t>138</a:t>
            </a:r>
            <a:r>
              <a:rPr lang="en-US" sz="1000" dirty="0">
                <a:solidFill>
                  <a:schemeClr val="bg1">
                    <a:lumMod val="65000"/>
                  </a:schemeClr>
                </a:solidFill>
              </a:rPr>
              <a:t>, John Collinge</a:t>
            </a:r>
            <a:r>
              <a:rPr lang="en-US" sz="1000" baseline="30000" dirty="0">
                <a:solidFill>
                  <a:schemeClr val="bg1">
                    <a:lumMod val="65000"/>
                  </a:schemeClr>
                </a:solidFill>
              </a:rPr>
              <a:t>139</a:t>
            </a:r>
            <a:r>
              <a:rPr lang="en-US" sz="1000" dirty="0">
                <a:solidFill>
                  <a:schemeClr val="bg1">
                    <a:lumMod val="65000"/>
                  </a:schemeClr>
                </a:solidFill>
              </a:rPr>
              <a:t>, David Mann</a:t>
            </a:r>
            <a:r>
              <a:rPr lang="en-US" sz="1000" baseline="30000" dirty="0">
                <a:solidFill>
                  <a:schemeClr val="bg1">
                    <a:lumMod val="65000"/>
                  </a:schemeClr>
                </a:solidFill>
              </a:rPr>
              <a:t>140</a:t>
            </a:r>
            <a:r>
              <a:rPr lang="en-US" sz="1000" dirty="0">
                <a:solidFill>
                  <a:schemeClr val="bg1">
                    <a:lumMod val="65000"/>
                  </a:schemeClr>
                </a:solidFill>
              </a:rPr>
              <a:t>, Magda Tsolaki</a:t>
            </a:r>
            <a:r>
              <a:rPr lang="en-US" sz="1000" baseline="30000" dirty="0">
                <a:solidFill>
                  <a:schemeClr val="bg1">
                    <a:lumMod val="65000"/>
                  </a:schemeClr>
                </a:solidFill>
              </a:rPr>
              <a:t>141</a:t>
            </a:r>
            <a:r>
              <a:rPr lang="en-US" sz="1000" dirty="0">
                <a:solidFill>
                  <a:schemeClr val="bg1">
                    <a:lumMod val="65000"/>
                  </a:schemeClr>
                </a:solidFill>
              </a:rPr>
              <a:t>, Jordi Clarimón</a:t>
            </a:r>
            <a:r>
              <a:rPr lang="en-US" sz="1000" baseline="30000" dirty="0">
                <a:solidFill>
                  <a:schemeClr val="bg1">
                    <a:lumMod val="65000"/>
                  </a:schemeClr>
                </a:solidFill>
              </a:rPr>
              <a:t>58,142</a:t>
            </a:r>
            <a:r>
              <a:rPr lang="en-US" sz="1000" dirty="0">
                <a:solidFill>
                  <a:schemeClr val="bg1">
                    <a:lumMod val="65000"/>
                  </a:schemeClr>
                </a:solidFill>
              </a:rPr>
              <a:t>, Rebecca Sussams</a:t>
            </a:r>
            <a:r>
              <a:rPr lang="en-US" sz="1000" baseline="30000" dirty="0">
                <a:solidFill>
                  <a:schemeClr val="bg1">
                    <a:lumMod val="65000"/>
                  </a:schemeClr>
                </a:solidFill>
              </a:rPr>
              <a:t>143</a:t>
            </a:r>
            <a:r>
              <a:rPr lang="en-US" sz="1000" dirty="0">
                <a:solidFill>
                  <a:schemeClr val="bg1">
                    <a:lumMod val="65000"/>
                  </a:schemeClr>
                </a:solidFill>
              </a:rPr>
              <a:t>, Simon Lovestone</a:t>
            </a:r>
            <a:r>
              <a:rPr lang="en-US" sz="1000" baseline="30000" dirty="0">
                <a:solidFill>
                  <a:schemeClr val="bg1">
                    <a:lumMod val="65000"/>
                  </a:schemeClr>
                </a:solidFill>
              </a:rPr>
              <a:t>144</a:t>
            </a:r>
            <a:r>
              <a:rPr lang="en-US" sz="1000" dirty="0">
                <a:solidFill>
                  <a:schemeClr val="bg1">
                    <a:lumMod val="65000"/>
                  </a:schemeClr>
                </a:solidFill>
              </a:rPr>
              <a:t>, Michael C O'Donovan</a:t>
            </a:r>
            <a:r>
              <a:rPr lang="en-US" sz="1000" baseline="30000" dirty="0">
                <a:solidFill>
                  <a:schemeClr val="bg1">
                    <a:lumMod val="65000"/>
                  </a:schemeClr>
                </a:solidFill>
              </a:rPr>
              <a:t>1</a:t>
            </a:r>
            <a:r>
              <a:rPr lang="en-US" sz="1000" dirty="0">
                <a:solidFill>
                  <a:schemeClr val="bg1">
                    <a:lumMod val="65000"/>
                  </a:schemeClr>
                </a:solidFill>
              </a:rPr>
              <a:t>, Michael J Owen</a:t>
            </a:r>
            <a:r>
              <a:rPr lang="en-US" sz="1000" baseline="30000" dirty="0">
                <a:solidFill>
                  <a:schemeClr val="bg1">
                    <a:lumMod val="65000"/>
                  </a:schemeClr>
                </a:solidFill>
              </a:rPr>
              <a:t>1</a:t>
            </a:r>
            <a:r>
              <a:rPr lang="en-US" sz="1000" dirty="0">
                <a:solidFill>
                  <a:schemeClr val="bg1">
                    <a:lumMod val="65000"/>
                  </a:schemeClr>
                </a:solidFill>
              </a:rPr>
              <a:t>, Timothy W. Behrens</a:t>
            </a:r>
            <a:r>
              <a:rPr lang="en-US" sz="1000" baseline="30000" dirty="0">
                <a:solidFill>
                  <a:schemeClr val="bg1">
                    <a:lumMod val="65000"/>
                  </a:schemeClr>
                </a:solidFill>
              </a:rPr>
              <a:t>20</a:t>
            </a:r>
            <a:r>
              <a:rPr lang="en-US" sz="1000" dirty="0">
                <a:solidFill>
                  <a:schemeClr val="bg1">
                    <a:lumMod val="65000"/>
                  </a:schemeClr>
                </a:solidFill>
              </a:rPr>
              <a:t>, Simon Mead</a:t>
            </a:r>
            <a:r>
              <a:rPr lang="en-US" sz="1000" baseline="30000" dirty="0">
                <a:solidFill>
                  <a:schemeClr val="bg1">
                    <a:lumMod val="65000"/>
                  </a:schemeClr>
                </a:solidFill>
              </a:rPr>
              <a:t>139</a:t>
            </a:r>
            <a:r>
              <a:rPr lang="en-US" sz="1000" dirty="0">
                <a:solidFill>
                  <a:schemeClr val="bg1">
                    <a:lumMod val="65000"/>
                  </a:schemeClr>
                </a:solidFill>
              </a:rPr>
              <a:t>, Alison M. Goate</a:t>
            </a:r>
            <a:r>
              <a:rPr lang="en-US" sz="1000" baseline="30000" dirty="0">
                <a:solidFill>
                  <a:schemeClr val="bg1">
                    <a:lumMod val="65000"/>
                  </a:schemeClr>
                </a:solidFill>
              </a:rPr>
              <a:t>98a</a:t>
            </a:r>
            <a:r>
              <a:rPr lang="en-US" sz="1000" dirty="0">
                <a:solidFill>
                  <a:schemeClr val="bg1">
                    <a:lumMod val="65000"/>
                  </a:schemeClr>
                </a:solidFill>
              </a:rPr>
              <a:t>, Andre G. Uitterlinden</a:t>
            </a:r>
            <a:r>
              <a:rPr lang="en-US" sz="1000" baseline="30000" dirty="0">
                <a:solidFill>
                  <a:schemeClr val="bg1">
                    <a:lumMod val="65000"/>
                  </a:schemeClr>
                </a:solidFill>
              </a:rPr>
              <a:t>6,110,111</a:t>
            </a:r>
            <a:r>
              <a:rPr lang="en-US" sz="1000" dirty="0">
                <a:solidFill>
                  <a:schemeClr val="bg1">
                    <a:lumMod val="65000"/>
                  </a:schemeClr>
                </a:solidFill>
              </a:rPr>
              <a:t>, Clive Holmes</a:t>
            </a:r>
            <a:r>
              <a:rPr lang="en-US" sz="1000" baseline="30000" dirty="0">
                <a:solidFill>
                  <a:schemeClr val="bg1">
                    <a:lumMod val="65000"/>
                  </a:schemeClr>
                </a:solidFill>
              </a:rPr>
              <a:t>143</a:t>
            </a:r>
            <a:r>
              <a:rPr lang="en-US" sz="1000" dirty="0">
                <a:solidFill>
                  <a:schemeClr val="bg1">
                    <a:lumMod val="65000"/>
                  </a:schemeClr>
                </a:solidFill>
              </a:rPr>
              <a:t>, Carlos Cruchaga</a:t>
            </a:r>
            <a:r>
              <a:rPr lang="en-US" sz="1000" baseline="30000" dirty="0">
                <a:solidFill>
                  <a:schemeClr val="bg1">
                    <a:lumMod val="65000"/>
                  </a:schemeClr>
                </a:solidFill>
              </a:rPr>
              <a:t>97,98</a:t>
            </a:r>
            <a:r>
              <a:rPr lang="en-US" sz="1000" dirty="0">
                <a:solidFill>
                  <a:schemeClr val="bg1">
                    <a:lumMod val="65000"/>
                  </a:schemeClr>
                </a:solidFill>
              </a:rPr>
              <a:t>, Martin Ingelsson</a:t>
            </a:r>
            <a:r>
              <a:rPr lang="en-US" sz="1000" baseline="30000" dirty="0">
                <a:solidFill>
                  <a:schemeClr val="bg1">
                    <a:lumMod val="65000"/>
                  </a:schemeClr>
                </a:solidFill>
              </a:rPr>
              <a:t>64</a:t>
            </a:r>
            <a:r>
              <a:rPr lang="en-US" sz="1000" dirty="0">
                <a:solidFill>
                  <a:schemeClr val="bg1">
                    <a:lumMod val="65000"/>
                  </a:schemeClr>
                </a:solidFill>
              </a:rPr>
              <a:t>, David A. Bennett</a:t>
            </a:r>
            <a:r>
              <a:rPr lang="en-US" sz="1000" baseline="30000" dirty="0">
                <a:solidFill>
                  <a:schemeClr val="bg1">
                    <a:lumMod val="65000"/>
                  </a:schemeClr>
                </a:solidFill>
              </a:rPr>
              <a:t>145</a:t>
            </a:r>
            <a:r>
              <a:rPr lang="en-US" sz="1000" dirty="0">
                <a:solidFill>
                  <a:schemeClr val="bg1">
                    <a:lumMod val="65000"/>
                  </a:schemeClr>
                </a:solidFill>
              </a:rPr>
              <a:t>, John Powell</a:t>
            </a:r>
            <a:r>
              <a:rPr lang="en-US" sz="1000" baseline="30000" dirty="0">
                <a:solidFill>
                  <a:schemeClr val="bg1">
                    <a:lumMod val="65000"/>
                  </a:schemeClr>
                </a:solidFill>
              </a:rPr>
              <a:t>43</a:t>
            </a:r>
            <a:r>
              <a:rPr lang="en-US" sz="1000" dirty="0">
                <a:solidFill>
                  <a:schemeClr val="bg1">
                    <a:lumMod val="65000"/>
                  </a:schemeClr>
                </a:solidFill>
              </a:rPr>
              <a:t>, Todd E. Golde</a:t>
            </a:r>
            <a:r>
              <a:rPr lang="en-US" sz="1000" baseline="30000" dirty="0">
                <a:solidFill>
                  <a:schemeClr val="bg1">
                    <a:lumMod val="65000"/>
                  </a:schemeClr>
                </a:solidFill>
              </a:rPr>
              <a:t>60,146</a:t>
            </a:r>
            <a:r>
              <a:rPr lang="en-US" sz="1000" dirty="0">
                <a:solidFill>
                  <a:schemeClr val="bg1">
                    <a:lumMod val="65000"/>
                  </a:schemeClr>
                </a:solidFill>
              </a:rPr>
              <a:t>, Caroline Graff</a:t>
            </a:r>
            <a:r>
              <a:rPr lang="en-US" sz="1000" baseline="30000" dirty="0">
                <a:solidFill>
                  <a:schemeClr val="bg1">
                    <a:lumMod val="65000"/>
                  </a:schemeClr>
                </a:solidFill>
              </a:rPr>
              <a:t>45,147</a:t>
            </a:r>
            <a:r>
              <a:rPr lang="en-US" sz="1000" dirty="0">
                <a:solidFill>
                  <a:schemeClr val="bg1">
                    <a:lumMod val="65000"/>
                  </a:schemeClr>
                </a:solidFill>
              </a:rPr>
              <a:t>, Philip L. De Jager</a:t>
            </a:r>
            <a:r>
              <a:rPr lang="en-US" sz="1000" baseline="30000" dirty="0">
                <a:solidFill>
                  <a:schemeClr val="bg1">
                    <a:lumMod val="65000"/>
                  </a:schemeClr>
                </a:solidFill>
              </a:rPr>
              <a:t>148</a:t>
            </a:r>
            <a:r>
              <a:rPr lang="en-US" sz="1000" dirty="0">
                <a:solidFill>
                  <a:schemeClr val="bg1">
                    <a:lumMod val="65000"/>
                  </a:schemeClr>
                </a:solidFill>
              </a:rPr>
              <a:t>, Kevin Morgan</a:t>
            </a:r>
            <a:r>
              <a:rPr lang="en-US" sz="1000" baseline="30000" dirty="0">
                <a:solidFill>
                  <a:schemeClr val="bg1">
                    <a:lumMod val="65000"/>
                  </a:schemeClr>
                </a:solidFill>
              </a:rPr>
              <a:t>47</a:t>
            </a:r>
            <a:r>
              <a:rPr lang="en-US" sz="1000" dirty="0">
                <a:solidFill>
                  <a:schemeClr val="bg1">
                    <a:lumMod val="65000"/>
                  </a:schemeClr>
                </a:solidFill>
              </a:rPr>
              <a:t>, </a:t>
            </a:r>
            <a:r>
              <a:rPr lang="en-US" sz="1000" dirty="0" err="1">
                <a:solidFill>
                  <a:schemeClr val="bg1">
                    <a:lumMod val="65000"/>
                  </a:schemeClr>
                </a:solidFill>
              </a:rPr>
              <a:t>Nilufer</a:t>
            </a:r>
            <a:r>
              <a:rPr lang="en-US" sz="1000" dirty="0">
                <a:solidFill>
                  <a:schemeClr val="bg1">
                    <a:lumMod val="65000"/>
                  </a:schemeClr>
                </a:solidFill>
              </a:rPr>
              <a:t> Ertekin-Taner</a:t>
            </a:r>
            <a:r>
              <a:rPr lang="en-US" sz="1000" baseline="30000" dirty="0">
                <a:solidFill>
                  <a:schemeClr val="bg1">
                    <a:lumMod val="65000"/>
                  </a:schemeClr>
                </a:solidFill>
              </a:rPr>
              <a:t>51,109</a:t>
            </a:r>
            <a:r>
              <a:rPr lang="en-US" sz="1000" dirty="0">
                <a:solidFill>
                  <a:schemeClr val="bg1">
                    <a:lumMod val="65000"/>
                  </a:schemeClr>
                </a:solidFill>
              </a:rPr>
              <a:t>, </a:t>
            </a:r>
            <a:r>
              <a:rPr lang="en-US" sz="1000" dirty="0" err="1">
                <a:solidFill>
                  <a:schemeClr val="bg1">
                    <a:lumMod val="65000"/>
                  </a:schemeClr>
                </a:solidFill>
              </a:rPr>
              <a:t>Onofre</a:t>
            </a:r>
            <a:r>
              <a:rPr lang="en-US" sz="1000" dirty="0">
                <a:solidFill>
                  <a:schemeClr val="bg1">
                    <a:lumMod val="65000"/>
                  </a:schemeClr>
                </a:solidFill>
              </a:rPr>
              <a:t> Combarros</a:t>
            </a:r>
            <a:r>
              <a:rPr lang="en-US" sz="1000" baseline="30000" dirty="0">
                <a:solidFill>
                  <a:schemeClr val="bg1">
                    <a:lumMod val="65000"/>
                  </a:schemeClr>
                </a:solidFill>
              </a:rPr>
              <a:t>37</a:t>
            </a:r>
            <a:r>
              <a:rPr lang="en-US" sz="1000" dirty="0">
                <a:solidFill>
                  <a:schemeClr val="bg1">
                    <a:lumMod val="65000"/>
                  </a:schemeClr>
                </a:solidFill>
              </a:rPr>
              <a:t>, Bruce M. Psaty</a:t>
            </a:r>
            <a:r>
              <a:rPr lang="en-US" sz="1000" baseline="30000" dirty="0">
                <a:solidFill>
                  <a:schemeClr val="bg1">
                    <a:lumMod val="65000"/>
                  </a:schemeClr>
                </a:solidFill>
              </a:rPr>
              <a:t>10,88,104,149</a:t>
            </a:r>
            <a:r>
              <a:rPr lang="en-US" sz="1000" dirty="0">
                <a:solidFill>
                  <a:schemeClr val="bg1">
                    <a:lumMod val="65000"/>
                  </a:schemeClr>
                </a:solidFill>
              </a:rPr>
              <a:t>, Peter Passmore</a:t>
            </a:r>
            <a:r>
              <a:rPr lang="en-US" sz="1000" baseline="30000" dirty="0">
                <a:solidFill>
                  <a:schemeClr val="bg1">
                    <a:lumMod val="65000"/>
                  </a:schemeClr>
                </a:solidFill>
              </a:rPr>
              <a:t>50</a:t>
            </a:r>
            <a:r>
              <a:rPr lang="en-US" sz="1000" dirty="0">
                <a:solidFill>
                  <a:schemeClr val="bg1">
                    <a:lumMod val="65000"/>
                  </a:schemeClr>
                </a:solidFill>
              </a:rPr>
              <a:t>, Steven G Younkin</a:t>
            </a:r>
            <a:r>
              <a:rPr lang="en-US" sz="1000" baseline="30000" dirty="0">
                <a:solidFill>
                  <a:schemeClr val="bg1">
                    <a:lumMod val="65000"/>
                  </a:schemeClr>
                </a:solidFill>
              </a:rPr>
              <a:t>51,109</a:t>
            </a:r>
            <a:r>
              <a:rPr lang="en-US" sz="1000" dirty="0">
                <a:solidFill>
                  <a:schemeClr val="bg1">
                    <a:lumMod val="65000"/>
                  </a:schemeClr>
                </a:solidFill>
              </a:rPr>
              <a:t>, Claudine Berr</a:t>
            </a:r>
            <a:r>
              <a:rPr lang="en-US" sz="1000" baseline="30000" dirty="0">
                <a:solidFill>
                  <a:schemeClr val="bg1">
                    <a:lumMod val="65000"/>
                  </a:schemeClr>
                </a:solidFill>
              </a:rPr>
              <a:t>150,151,152</a:t>
            </a:r>
            <a:r>
              <a:rPr lang="en-US" sz="1000" dirty="0">
                <a:solidFill>
                  <a:schemeClr val="bg1">
                    <a:lumMod val="65000"/>
                  </a:schemeClr>
                </a:solidFill>
              </a:rPr>
              <a:t>, </a:t>
            </a:r>
            <a:r>
              <a:rPr lang="en-US" sz="1000" dirty="0" err="1">
                <a:solidFill>
                  <a:schemeClr val="bg1">
                    <a:lumMod val="65000"/>
                  </a:schemeClr>
                </a:solidFill>
              </a:rPr>
              <a:t>Vilmundur</a:t>
            </a:r>
            <a:r>
              <a:rPr lang="en-US" sz="1000" dirty="0">
                <a:solidFill>
                  <a:schemeClr val="bg1">
                    <a:lumMod val="65000"/>
                  </a:schemeClr>
                </a:solidFill>
              </a:rPr>
              <a:t> Gudnason</a:t>
            </a:r>
            <a:r>
              <a:rPr lang="en-US" sz="1000" baseline="30000" dirty="0">
                <a:solidFill>
                  <a:schemeClr val="bg1">
                    <a:lumMod val="65000"/>
                  </a:schemeClr>
                </a:solidFill>
              </a:rPr>
              <a:t>8,33</a:t>
            </a:r>
            <a:r>
              <a:rPr lang="en-US" sz="1000" dirty="0">
                <a:solidFill>
                  <a:schemeClr val="bg1">
                    <a:lumMod val="65000"/>
                  </a:schemeClr>
                </a:solidFill>
              </a:rPr>
              <a:t>, Dan Rujescu</a:t>
            </a:r>
            <a:r>
              <a:rPr lang="en-US" sz="1000" baseline="30000" dirty="0">
                <a:solidFill>
                  <a:schemeClr val="bg1">
                    <a:lumMod val="65000"/>
                  </a:schemeClr>
                </a:solidFill>
              </a:rPr>
              <a:t>63</a:t>
            </a:r>
            <a:r>
              <a:rPr lang="en-US" sz="1000" dirty="0">
                <a:solidFill>
                  <a:schemeClr val="bg1">
                    <a:lumMod val="65000"/>
                  </a:schemeClr>
                </a:solidFill>
              </a:rPr>
              <a:t>, Dennis W. Dickson</a:t>
            </a:r>
            <a:r>
              <a:rPr lang="en-US" sz="1000" baseline="30000" dirty="0">
                <a:solidFill>
                  <a:schemeClr val="bg1">
                    <a:lumMod val="65000"/>
                  </a:schemeClr>
                </a:solidFill>
              </a:rPr>
              <a:t>51</a:t>
            </a:r>
            <a:r>
              <a:rPr lang="en-US" sz="1000" dirty="0">
                <a:solidFill>
                  <a:schemeClr val="bg1">
                    <a:lumMod val="65000"/>
                  </a:schemeClr>
                </a:solidFill>
              </a:rPr>
              <a:t>, Jean-Francois Dartigues</a:t>
            </a:r>
            <a:r>
              <a:rPr lang="en-US" sz="1000" baseline="30000" dirty="0">
                <a:solidFill>
                  <a:schemeClr val="bg1">
                    <a:lumMod val="65000"/>
                  </a:schemeClr>
                </a:solidFill>
              </a:rPr>
              <a:t>153</a:t>
            </a:r>
            <a:r>
              <a:rPr lang="en-US" sz="1000" dirty="0">
                <a:solidFill>
                  <a:schemeClr val="bg1">
                    <a:lumMod val="65000"/>
                  </a:schemeClr>
                </a:solidFill>
              </a:rPr>
              <a:t>, Anita L. DeStefano</a:t>
            </a:r>
            <a:r>
              <a:rPr lang="en-US" sz="1000" baseline="30000" dirty="0">
                <a:solidFill>
                  <a:schemeClr val="bg1">
                    <a:lumMod val="65000"/>
                  </a:schemeClr>
                </a:solidFill>
              </a:rPr>
              <a:t>16,32</a:t>
            </a:r>
            <a:r>
              <a:rPr lang="en-US" sz="1000" dirty="0">
                <a:solidFill>
                  <a:schemeClr val="bg1">
                    <a:lumMod val="65000"/>
                  </a:schemeClr>
                </a:solidFill>
              </a:rPr>
              <a:t>, Sara Ortega-Cubero</a:t>
            </a:r>
            <a:r>
              <a:rPr lang="en-US" sz="1000" baseline="30000" dirty="0">
                <a:solidFill>
                  <a:schemeClr val="bg1">
                    <a:lumMod val="65000"/>
                  </a:schemeClr>
                </a:solidFill>
              </a:rPr>
              <a:t>58,154</a:t>
            </a:r>
            <a:r>
              <a:rPr lang="en-US" sz="1000" dirty="0">
                <a:solidFill>
                  <a:schemeClr val="bg1">
                    <a:lumMod val="65000"/>
                  </a:schemeClr>
                </a:solidFill>
              </a:rPr>
              <a:t>, </a:t>
            </a:r>
            <a:r>
              <a:rPr lang="en-US" sz="1000" dirty="0" err="1">
                <a:solidFill>
                  <a:schemeClr val="bg1">
                    <a:lumMod val="65000"/>
                  </a:schemeClr>
                </a:solidFill>
              </a:rPr>
              <a:t>Hakon</a:t>
            </a:r>
            <a:r>
              <a:rPr lang="en-US" sz="1000" dirty="0">
                <a:solidFill>
                  <a:schemeClr val="bg1">
                    <a:lumMod val="65000"/>
                  </a:schemeClr>
                </a:solidFill>
              </a:rPr>
              <a:t> Hakonarson</a:t>
            </a:r>
            <a:r>
              <a:rPr lang="en-US" sz="1000" baseline="30000" dirty="0">
                <a:solidFill>
                  <a:schemeClr val="bg1">
                    <a:lumMod val="65000"/>
                  </a:schemeClr>
                </a:solidFill>
              </a:rPr>
              <a:t>156</a:t>
            </a:r>
            <a:r>
              <a:rPr lang="en-US" sz="1000" dirty="0">
                <a:solidFill>
                  <a:schemeClr val="bg1">
                    <a:lumMod val="65000"/>
                  </a:schemeClr>
                </a:solidFill>
              </a:rPr>
              <a:t>, Dominique Campion</a:t>
            </a:r>
            <a:r>
              <a:rPr lang="en-US" sz="1000" baseline="30000" dirty="0">
                <a:solidFill>
                  <a:schemeClr val="bg1">
                    <a:lumMod val="65000"/>
                  </a:schemeClr>
                </a:solidFill>
              </a:rPr>
              <a:t>41,42</a:t>
            </a:r>
            <a:r>
              <a:rPr lang="en-US" sz="1000" dirty="0">
                <a:solidFill>
                  <a:schemeClr val="bg1">
                    <a:lumMod val="65000"/>
                  </a:schemeClr>
                </a:solidFill>
              </a:rPr>
              <a:t>, </a:t>
            </a:r>
            <a:r>
              <a:rPr lang="en-US" sz="1000" dirty="0" err="1">
                <a:solidFill>
                  <a:schemeClr val="bg1">
                    <a:lumMod val="65000"/>
                  </a:schemeClr>
                </a:solidFill>
              </a:rPr>
              <a:t>Merce</a:t>
            </a:r>
            <a:r>
              <a:rPr lang="en-US" sz="1000" dirty="0">
                <a:solidFill>
                  <a:schemeClr val="bg1">
                    <a:lumMod val="65000"/>
                  </a:schemeClr>
                </a:solidFill>
              </a:rPr>
              <a:t> Boada</a:t>
            </a:r>
            <a:r>
              <a:rPr lang="en-US" sz="1000" baseline="30000" dirty="0">
                <a:solidFill>
                  <a:schemeClr val="bg1">
                    <a:lumMod val="65000"/>
                  </a:schemeClr>
                </a:solidFill>
              </a:rPr>
              <a:t>19</a:t>
            </a:r>
            <a:r>
              <a:rPr lang="en-US" sz="1000" dirty="0">
                <a:solidFill>
                  <a:schemeClr val="bg1">
                    <a:lumMod val="65000"/>
                  </a:schemeClr>
                </a:solidFill>
              </a:rPr>
              <a:t>, John "</a:t>
            </a:r>
            <a:r>
              <a:rPr lang="en-US" sz="1000" dirty="0" err="1">
                <a:solidFill>
                  <a:schemeClr val="bg1">
                    <a:lumMod val="65000"/>
                  </a:schemeClr>
                </a:solidFill>
              </a:rPr>
              <a:t>Keoni</a:t>
            </a:r>
            <a:r>
              <a:rPr lang="en-US" sz="1000" dirty="0">
                <a:solidFill>
                  <a:schemeClr val="bg1">
                    <a:lumMod val="65000"/>
                  </a:schemeClr>
                </a:solidFill>
              </a:rPr>
              <a:t>" Kauwe</a:t>
            </a:r>
            <a:r>
              <a:rPr lang="en-US" sz="1000" baseline="30000" dirty="0">
                <a:solidFill>
                  <a:schemeClr val="bg1">
                    <a:lumMod val="65000"/>
                  </a:schemeClr>
                </a:solidFill>
              </a:rPr>
              <a:t>157</a:t>
            </a:r>
            <a:r>
              <a:rPr lang="en-US" sz="1000" dirty="0">
                <a:solidFill>
                  <a:schemeClr val="bg1">
                    <a:lumMod val="65000"/>
                  </a:schemeClr>
                </a:solidFill>
              </a:rPr>
              <a:t>, Lindsay A. Farrer</a:t>
            </a:r>
            <a:r>
              <a:rPr lang="en-US" sz="1000" baseline="30000" dirty="0">
                <a:solidFill>
                  <a:schemeClr val="bg1">
                    <a:lumMod val="65000"/>
                  </a:schemeClr>
                </a:solidFill>
              </a:rPr>
              <a:t>15</a:t>
            </a:r>
            <a:r>
              <a:rPr lang="en-US" sz="1000" dirty="0">
                <a:solidFill>
                  <a:schemeClr val="bg1">
                    <a:lumMod val="65000"/>
                  </a:schemeClr>
                </a:solidFill>
              </a:rPr>
              <a:t>, Christine Van Broeckhoven</a:t>
            </a:r>
            <a:r>
              <a:rPr lang="en-US" sz="1000" baseline="30000" dirty="0">
                <a:solidFill>
                  <a:schemeClr val="bg1">
                    <a:lumMod val="65000"/>
                  </a:schemeClr>
                </a:solidFill>
              </a:rPr>
              <a:t>17,18</a:t>
            </a:r>
            <a:r>
              <a:rPr lang="en-US" sz="1000" dirty="0">
                <a:solidFill>
                  <a:schemeClr val="bg1">
                    <a:lumMod val="65000"/>
                  </a:schemeClr>
                </a:solidFill>
              </a:rPr>
              <a:t>, M. </a:t>
            </a:r>
            <a:r>
              <a:rPr lang="en-US" sz="1000" dirty="0" err="1">
                <a:solidFill>
                  <a:schemeClr val="bg1">
                    <a:lumMod val="65000"/>
                  </a:schemeClr>
                </a:solidFill>
              </a:rPr>
              <a:t>Arfan</a:t>
            </a:r>
            <a:r>
              <a:rPr lang="en-US" sz="1000" dirty="0">
                <a:solidFill>
                  <a:schemeClr val="bg1">
                    <a:lumMod val="65000"/>
                  </a:schemeClr>
                </a:solidFill>
              </a:rPr>
              <a:t> Ikram</a:t>
            </a:r>
            <a:r>
              <a:rPr lang="en-US" sz="1000" baseline="30000" dirty="0">
                <a:solidFill>
                  <a:schemeClr val="bg1">
                    <a:lumMod val="65000"/>
                  </a:schemeClr>
                </a:solidFill>
              </a:rPr>
              <a:t>6,158</a:t>
            </a:r>
            <a:r>
              <a:rPr lang="en-US" sz="1000" dirty="0">
                <a:solidFill>
                  <a:schemeClr val="bg1">
                    <a:lumMod val="65000"/>
                  </a:schemeClr>
                </a:solidFill>
              </a:rPr>
              <a:t>, Lesley Jones</a:t>
            </a:r>
            <a:r>
              <a:rPr lang="en-US" sz="1000" baseline="30000" dirty="0">
                <a:solidFill>
                  <a:schemeClr val="bg1">
                    <a:lumMod val="65000"/>
                  </a:schemeClr>
                </a:solidFill>
              </a:rPr>
              <a:t>5</a:t>
            </a:r>
            <a:r>
              <a:rPr lang="en-US" sz="1000" dirty="0">
                <a:solidFill>
                  <a:schemeClr val="bg1">
                    <a:lumMod val="65000"/>
                  </a:schemeClr>
                </a:solidFill>
              </a:rPr>
              <a:t>, Johnathan Haines</a:t>
            </a:r>
            <a:r>
              <a:rPr lang="en-US" sz="1000" baseline="30000" dirty="0">
                <a:solidFill>
                  <a:schemeClr val="bg1">
                    <a:lumMod val="65000"/>
                  </a:schemeClr>
                </a:solidFill>
              </a:rPr>
              <a:t>159</a:t>
            </a:r>
            <a:r>
              <a:rPr lang="en-US" sz="1000" dirty="0">
                <a:solidFill>
                  <a:schemeClr val="bg1">
                    <a:lumMod val="65000"/>
                  </a:schemeClr>
                </a:solidFill>
              </a:rPr>
              <a:t>, Christophe Tzourio</a:t>
            </a:r>
            <a:r>
              <a:rPr lang="en-US" sz="1000" baseline="30000" dirty="0">
                <a:solidFill>
                  <a:schemeClr val="bg1">
                    <a:lumMod val="65000"/>
                  </a:schemeClr>
                </a:solidFill>
              </a:rPr>
              <a:t>160,161</a:t>
            </a:r>
            <a:r>
              <a:rPr lang="en-US" sz="1000" dirty="0">
                <a:solidFill>
                  <a:schemeClr val="bg1">
                    <a:lumMod val="65000"/>
                  </a:schemeClr>
                </a:solidFill>
              </a:rPr>
              <a:t>, Lenore J. Launer</a:t>
            </a:r>
            <a:r>
              <a:rPr lang="en-US" sz="1000" baseline="30000" dirty="0">
                <a:solidFill>
                  <a:schemeClr val="bg1">
                    <a:lumMod val="65000"/>
                  </a:schemeClr>
                </a:solidFill>
              </a:rPr>
              <a:t>68</a:t>
            </a:r>
            <a:r>
              <a:rPr lang="en-US" sz="1000" dirty="0">
                <a:solidFill>
                  <a:schemeClr val="bg1">
                    <a:lumMod val="65000"/>
                  </a:schemeClr>
                </a:solidFill>
              </a:rPr>
              <a:t>, Valentina Escott-Price</a:t>
            </a:r>
            <a:r>
              <a:rPr lang="en-US" sz="1000" baseline="30000" dirty="0">
                <a:solidFill>
                  <a:schemeClr val="bg1">
                    <a:lumMod val="65000"/>
                  </a:schemeClr>
                </a:solidFill>
              </a:rPr>
              <a:t>5</a:t>
            </a:r>
            <a:r>
              <a:rPr lang="en-US" sz="1000" dirty="0">
                <a:solidFill>
                  <a:schemeClr val="bg1">
                    <a:lumMod val="65000"/>
                  </a:schemeClr>
                </a:solidFill>
              </a:rPr>
              <a:t>, Richard Mayeux</a:t>
            </a:r>
            <a:r>
              <a:rPr lang="en-US" sz="1000" baseline="30000" dirty="0">
                <a:solidFill>
                  <a:schemeClr val="bg1">
                    <a:lumMod val="65000"/>
                  </a:schemeClr>
                </a:solidFill>
              </a:rPr>
              <a:t>23,24,25</a:t>
            </a:r>
            <a:r>
              <a:rPr lang="en-US" sz="1000" dirty="0">
                <a:solidFill>
                  <a:schemeClr val="bg1">
                    <a:lumMod val="65000"/>
                  </a:schemeClr>
                </a:solidFill>
              </a:rPr>
              <a:t>, Jean-François Deleuze</a:t>
            </a:r>
            <a:r>
              <a:rPr lang="en-US" sz="1000" baseline="30000" dirty="0">
                <a:solidFill>
                  <a:schemeClr val="bg1">
                    <a:lumMod val="65000"/>
                  </a:schemeClr>
                </a:solidFill>
              </a:rPr>
              <a:t>9</a:t>
            </a:r>
            <a:r>
              <a:rPr lang="en-US" sz="1000" dirty="0">
                <a:solidFill>
                  <a:schemeClr val="bg1">
                    <a:lumMod val="65000"/>
                  </a:schemeClr>
                </a:solidFill>
              </a:rPr>
              <a:t>, Najaf Amin</a:t>
            </a:r>
            <a:r>
              <a:rPr lang="en-US" sz="1000" baseline="30000" dirty="0">
                <a:solidFill>
                  <a:schemeClr val="bg1">
                    <a:lumMod val="65000"/>
                  </a:schemeClr>
                </a:solidFill>
              </a:rPr>
              <a:t>6</a:t>
            </a:r>
            <a:r>
              <a:rPr lang="en-US" sz="1000" dirty="0">
                <a:solidFill>
                  <a:schemeClr val="bg1">
                    <a:lumMod val="65000"/>
                  </a:schemeClr>
                </a:solidFill>
              </a:rPr>
              <a:t>, Philippe Amouyel</a:t>
            </a:r>
            <a:r>
              <a:rPr lang="en-US" sz="1000" baseline="30000" dirty="0">
                <a:solidFill>
                  <a:schemeClr val="bg1">
                    <a:lumMod val="65000"/>
                  </a:schemeClr>
                </a:solidFill>
              </a:rPr>
              <a:t>2,3,4,69</a:t>
            </a:r>
            <a:r>
              <a:rPr lang="en-US" sz="1000" dirty="0">
                <a:solidFill>
                  <a:schemeClr val="bg1">
                    <a:lumMod val="65000"/>
                  </a:schemeClr>
                </a:solidFill>
              </a:rPr>
              <a:t>, Cornelia M. van Duijn</a:t>
            </a:r>
            <a:r>
              <a:rPr lang="en-US" sz="1000" baseline="30000" dirty="0">
                <a:solidFill>
                  <a:schemeClr val="bg1">
                    <a:lumMod val="65000"/>
                  </a:schemeClr>
                </a:solidFill>
              </a:rPr>
              <a:t>6</a:t>
            </a:r>
            <a:r>
              <a:rPr lang="en-US" sz="1000" dirty="0">
                <a:solidFill>
                  <a:schemeClr val="bg1">
                    <a:lumMod val="65000"/>
                  </a:schemeClr>
                </a:solidFill>
              </a:rPr>
              <a:t>, Alfredo Ramirez</a:t>
            </a:r>
            <a:r>
              <a:rPr lang="en-US" sz="1000" baseline="30000" dirty="0">
                <a:solidFill>
                  <a:schemeClr val="bg1">
                    <a:lumMod val="65000"/>
                  </a:schemeClr>
                </a:solidFill>
              </a:rPr>
              <a:t>13,31,74</a:t>
            </a:r>
            <a:r>
              <a:rPr lang="en-US" sz="1000" dirty="0">
                <a:solidFill>
                  <a:schemeClr val="bg1">
                    <a:lumMod val="65000"/>
                  </a:schemeClr>
                </a:solidFill>
              </a:rPr>
              <a:t>, Li-San Wang</a:t>
            </a:r>
            <a:r>
              <a:rPr lang="en-US" sz="1000" baseline="30000" dirty="0">
                <a:solidFill>
                  <a:schemeClr val="bg1">
                    <a:lumMod val="65000"/>
                  </a:schemeClr>
                </a:solidFill>
              </a:rPr>
              <a:t>11</a:t>
            </a:r>
            <a:r>
              <a:rPr lang="en-US" sz="1000" dirty="0">
                <a:solidFill>
                  <a:schemeClr val="bg1">
                    <a:lumMod val="65000"/>
                  </a:schemeClr>
                </a:solidFill>
              </a:rPr>
              <a:t>, Peter A </a:t>
            </a:r>
            <a:r>
              <a:rPr lang="en-US" sz="1000" dirty="0" err="1">
                <a:solidFill>
                  <a:schemeClr val="bg1">
                    <a:lumMod val="65000"/>
                  </a:schemeClr>
                </a:solidFill>
              </a:rPr>
              <a:t>Holmans</a:t>
            </a:r>
            <a:r>
              <a:rPr lang="en-US" sz="1000" dirty="0">
                <a:solidFill>
                  <a:schemeClr val="bg1">
                    <a:lumMod val="65000"/>
                  </a:schemeClr>
                </a:solidFill>
              </a:rPr>
              <a:t>**</a:t>
            </a:r>
            <a:r>
              <a:rPr lang="en-US" sz="1000" baseline="30000" dirty="0">
                <a:solidFill>
                  <a:schemeClr val="bg1">
                    <a:lumMod val="65000"/>
                  </a:schemeClr>
                </a:solidFill>
              </a:rPr>
              <a:t>5</a:t>
            </a:r>
            <a:r>
              <a:rPr lang="en-US" sz="1000" dirty="0">
                <a:solidFill>
                  <a:schemeClr val="bg1">
                    <a:lumMod val="65000"/>
                  </a:schemeClr>
                </a:solidFill>
              </a:rPr>
              <a:t>, </a:t>
            </a:r>
            <a:r>
              <a:rPr lang="en-US" sz="1000" dirty="0" err="1">
                <a:solidFill>
                  <a:schemeClr val="bg1">
                    <a:lumMod val="65000"/>
                  </a:schemeClr>
                </a:solidFill>
              </a:rPr>
              <a:t>Sudha</a:t>
            </a:r>
            <a:r>
              <a:rPr lang="en-US" sz="1000" dirty="0">
                <a:solidFill>
                  <a:schemeClr val="bg1">
                    <a:lumMod val="65000"/>
                  </a:schemeClr>
                </a:solidFill>
              </a:rPr>
              <a:t> Seshadri</a:t>
            </a:r>
            <a:r>
              <a:rPr lang="en-US" sz="1000" baseline="30000" dirty="0">
                <a:solidFill>
                  <a:schemeClr val="bg1">
                    <a:lumMod val="65000"/>
                  </a:schemeClr>
                </a:solidFill>
              </a:rPr>
              <a:t>15,16</a:t>
            </a:r>
            <a:r>
              <a:rPr lang="en-US" sz="1000" dirty="0">
                <a:solidFill>
                  <a:schemeClr val="bg1">
                    <a:lumMod val="65000"/>
                  </a:schemeClr>
                </a:solidFill>
              </a:rPr>
              <a:t>, Julie Williams</a:t>
            </a:r>
            <a:r>
              <a:rPr lang="en-US" sz="1000" baseline="30000" dirty="0">
                <a:solidFill>
                  <a:schemeClr val="bg1">
                    <a:lumMod val="65000"/>
                  </a:schemeClr>
                </a:solidFill>
              </a:rPr>
              <a:t>5</a:t>
            </a:r>
            <a:r>
              <a:rPr lang="en-US" sz="1000" dirty="0">
                <a:solidFill>
                  <a:schemeClr val="bg1">
                    <a:lumMod val="65000"/>
                  </a:schemeClr>
                </a:solidFill>
              </a:rPr>
              <a:t>, Gerard D. Schellenberg**</a:t>
            </a:r>
            <a:r>
              <a:rPr lang="en-US" sz="1000" baseline="30000" dirty="0">
                <a:solidFill>
                  <a:schemeClr val="bg1">
                    <a:lumMod val="65000"/>
                  </a:schemeClr>
                </a:solidFill>
              </a:rPr>
              <a:t>11</a:t>
            </a:r>
            <a:r>
              <a:rPr lang="en-US" sz="1000" dirty="0">
                <a:solidFill>
                  <a:schemeClr val="bg1">
                    <a:lumMod val="65000"/>
                  </a:schemeClr>
                </a:solidFill>
              </a:rPr>
              <a:t>, Jean-Charles Lambert**</a:t>
            </a:r>
            <a:r>
              <a:rPr lang="en-US" sz="1000" baseline="30000" dirty="0">
                <a:solidFill>
                  <a:schemeClr val="bg1">
                    <a:lumMod val="65000"/>
                  </a:schemeClr>
                </a:solidFill>
              </a:rPr>
              <a:t>2,3,4</a:t>
            </a:r>
            <a:r>
              <a:rPr lang="en-US" sz="1000" dirty="0">
                <a:solidFill>
                  <a:schemeClr val="bg1">
                    <a:lumMod val="65000"/>
                  </a:schemeClr>
                </a:solidFill>
              </a:rPr>
              <a:t>, Margaret A. </a:t>
            </a:r>
            <a:r>
              <a:rPr lang="en-US" sz="1000" dirty="0" err="1">
                <a:solidFill>
                  <a:schemeClr val="bg1">
                    <a:lumMod val="65000"/>
                  </a:schemeClr>
                </a:solidFill>
              </a:rPr>
              <a:t>Pericak</a:t>
            </a:r>
            <a:r>
              <a:rPr lang="en-US" sz="1000" dirty="0">
                <a:solidFill>
                  <a:schemeClr val="bg1">
                    <a:lumMod val="65000"/>
                  </a:schemeClr>
                </a:solidFill>
              </a:rPr>
              <a:t>-Vance**~</a:t>
            </a:r>
            <a:r>
              <a:rPr lang="en-US" sz="1000" baseline="30000" dirty="0">
                <a:solidFill>
                  <a:schemeClr val="bg1">
                    <a:lumMod val="65000"/>
                  </a:schemeClr>
                </a:solidFill>
              </a:rPr>
              <a:t>1,12</a:t>
            </a:r>
            <a:r>
              <a:rPr lang="en-US" sz="1000" dirty="0">
                <a:solidFill>
                  <a:schemeClr val="bg1">
                    <a:lumMod val="65000"/>
                  </a:schemeClr>
                </a:solidFill>
              </a:rPr>
              <a:t>.</a:t>
            </a:r>
          </a:p>
        </p:txBody>
      </p:sp>
      <p:sp>
        <p:nvSpPr>
          <p:cNvPr id="3" name="TextBox 2"/>
          <p:cNvSpPr txBox="1"/>
          <p:nvPr/>
        </p:nvSpPr>
        <p:spPr>
          <a:xfrm>
            <a:off x="4038600" y="1447801"/>
            <a:ext cx="3352800" cy="2431435"/>
          </a:xfrm>
          <a:prstGeom prst="rect">
            <a:avLst/>
          </a:prstGeom>
          <a:noFill/>
        </p:spPr>
        <p:txBody>
          <a:bodyPr wrap="square" rtlCol="0">
            <a:spAutoFit/>
          </a:bodyPr>
          <a:lstStyle/>
          <a:p>
            <a:pPr algn="ctr"/>
            <a:r>
              <a:rPr lang="en-US" sz="4000" dirty="0">
                <a:solidFill>
                  <a:srgbClr val="003399"/>
                </a:solidFill>
              </a:rPr>
              <a:t>ADGC</a:t>
            </a:r>
          </a:p>
          <a:p>
            <a:pPr algn="ctr"/>
            <a:r>
              <a:rPr lang="en-US" sz="4000" dirty="0">
                <a:solidFill>
                  <a:srgbClr val="003399"/>
                </a:solidFill>
              </a:rPr>
              <a:t>IGAP</a:t>
            </a:r>
          </a:p>
          <a:p>
            <a:pPr algn="ctr"/>
            <a:r>
              <a:rPr lang="en-US" sz="4000" dirty="0">
                <a:solidFill>
                  <a:srgbClr val="003399"/>
                </a:solidFill>
              </a:rPr>
              <a:t>ADSP</a:t>
            </a:r>
          </a:p>
          <a:p>
            <a:pPr algn="ctr"/>
            <a:r>
              <a:rPr lang="en-US" sz="3200" dirty="0">
                <a:solidFill>
                  <a:srgbClr val="003399"/>
                </a:solidFill>
              </a:rPr>
              <a:t>Brian </a:t>
            </a:r>
            <a:r>
              <a:rPr lang="en-US" sz="3200" dirty="0" err="1" smtClean="0">
                <a:solidFill>
                  <a:srgbClr val="003399"/>
                </a:solidFill>
              </a:rPr>
              <a:t>Kunkle</a:t>
            </a:r>
            <a:r>
              <a:rPr lang="en-US" sz="3200" dirty="0" smtClean="0">
                <a:solidFill>
                  <a:srgbClr val="003399"/>
                </a:solidFill>
              </a:rPr>
              <a:t> </a:t>
            </a:r>
            <a:r>
              <a:rPr lang="en-US" sz="3200" i="1" dirty="0" smtClean="0">
                <a:solidFill>
                  <a:srgbClr val="003399"/>
                </a:solidFill>
              </a:rPr>
              <a:t>et al</a:t>
            </a:r>
            <a:r>
              <a:rPr lang="en-US" sz="3200" dirty="0" smtClean="0">
                <a:solidFill>
                  <a:srgbClr val="003399"/>
                </a:solidFill>
              </a:rPr>
              <a:t>.</a:t>
            </a:r>
            <a:endParaRPr lang="en-US" sz="3200" dirty="0">
              <a:solidFill>
                <a:srgbClr val="003399"/>
              </a:solidFill>
            </a:endParaRPr>
          </a:p>
        </p:txBody>
      </p:sp>
      <p:grpSp>
        <p:nvGrpSpPr>
          <p:cNvPr id="14" name="Group 13"/>
          <p:cNvGrpSpPr/>
          <p:nvPr/>
        </p:nvGrpSpPr>
        <p:grpSpPr>
          <a:xfrm>
            <a:off x="76200" y="6087751"/>
            <a:ext cx="13448581" cy="772231"/>
            <a:chOff x="48771" y="6085769"/>
            <a:chExt cx="13448581" cy="772231"/>
          </a:xfrm>
        </p:grpSpPr>
        <p:grpSp>
          <p:nvGrpSpPr>
            <p:cNvPr id="15" name="Group 14"/>
            <p:cNvGrpSpPr/>
            <p:nvPr/>
          </p:nvGrpSpPr>
          <p:grpSpPr>
            <a:xfrm>
              <a:off x="48771" y="6130268"/>
              <a:ext cx="13448581" cy="685800"/>
              <a:chOff x="0" y="6129676"/>
              <a:chExt cx="10334172" cy="685800"/>
            </a:xfrm>
          </p:grpSpPr>
          <p:grpSp>
            <p:nvGrpSpPr>
              <p:cNvPr id="18" name="Group 17"/>
              <p:cNvGrpSpPr/>
              <p:nvPr/>
            </p:nvGrpSpPr>
            <p:grpSpPr>
              <a:xfrm>
                <a:off x="0" y="6129676"/>
                <a:ext cx="10334172" cy="685800"/>
                <a:chOff x="0" y="6129676"/>
                <a:chExt cx="10334172" cy="685800"/>
              </a:xfrm>
            </p:grpSpPr>
            <p:sp>
              <p:nvSpPr>
                <p:cNvPr id="20" name="Rectangle 19"/>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21" name="Rectangle 20"/>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81686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07330" y="633044"/>
            <a:ext cx="2790288" cy="5111656"/>
          </a:xfrm>
          <a:prstGeom prst="rect">
            <a:avLst/>
          </a:prstGeom>
          <a:noFill/>
        </p:spPr>
        <p:txBody>
          <a:bodyPr wrap="square" rtlCol="0">
            <a:spAutoFit/>
          </a:bodyPr>
          <a:lstStyle/>
          <a:p>
            <a:r>
              <a:rPr lang="en-US" sz="1400" b="1" dirty="0"/>
              <a:t>NACC</a:t>
            </a:r>
          </a:p>
          <a:p>
            <a:r>
              <a:rPr lang="en-US" sz="1400" dirty="0"/>
              <a:t>	Bud </a:t>
            </a:r>
            <a:r>
              <a:rPr lang="en-US" sz="1400" dirty="0" err="1"/>
              <a:t>Kukull</a:t>
            </a:r>
            <a:endParaRPr lang="en-US" sz="1400" dirty="0"/>
          </a:p>
          <a:p>
            <a:r>
              <a:rPr lang="en-US" sz="1400" b="1" dirty="0"/>
              <a:t>NCRAD</a:t>
            </a:r>
          </a:p>
          <a:p>
            <a:r>
              <a:rPr lang="en-US" sz="1400" dirty="0"/>
              <a:t>	Tatiana </a:t>
            </a:r>
            <a:r>
              <a:rPr lang="en-US" sz="1400" dirty="0" err="1"/>
              <a:t>Foroud</a:t>
            </a:r>
            <a:endParaRPr lang="en-US" sz="1400" dirty="0"/>
          </a:p>
          <a:p>
            <a:pPr>
              <a:spcAft>
                <a:spcPts val="450"/>
              </a:spcAft>
            </a:pPr>
            <a:r>
              <a:rPr lang="en-US" sz="1400" dirty="0"/>
              <a:t>	Kelly Michelle Faber</a:t>
            </a:r>
          </a:p>
          <a:p>
            <a:r>
              <a:rPr lang="en-US" sz="1400" b="1" dirty="0"/>
              <a:t>University of Miami</a:t>
            </a:r>
          </a:p>
          <a:p>
            <a:r>
              <a:rPr lang="en-US" sz="1400" dirty="0"/>
              <a:t>	Peggy </a:t>
            </a:r>
            <a:r>
              <a:rPr lang="en-US" sz="1400" dirty="0" err="1"/>
              <a:t>Pericak</a:t>
            </a:r>
            <a:r>
              <a:rPr lang="en-US" sz="1400" dirty="0"/>
              <a:t>-Vance</a:t>
            </a:r>
          </a:p>
          <a:p>
            <a:r>
              <a:rPr lang="en-US" sz="1400" dirty="0"/>
              <a:t>	Brian </a:t>
            </a:r>
            <a:r>
              <a:rPr lang="en-US" sz="1400" dirty="0" err="1"/>
              <a:t>Kunkle</a:t>
            </a:r>
            <a:endParaRPr lang="en-US" sz="1400" dirty="0"/>
          </a:p>
          <a:p>
            <a:r>
              <a:rPr lang="en-US" sz="1400" dirty="0"/>
              <a:t>	Gary </a:t>
            </a:r>
            <a:r>
              <a:rPr lang="en-US" sz="1400" dirty="0" err="1" smtClean="0"/>
              <a:t>Beechem</a:t>
            </a:r>
            <a:endParaRPr lang="en-US" sz="1400" dirty="0"/>
          </a:p>
          <a:p>
            <a:r>
              <a:rPr lang="en-US" sz="1400" dirty="0"/>
              <a:t>	Eden </a:t>
            </a:r>
            <a:r>
              <a:rPr lang="en-US" sz="1400" dirty="0" smtClean="0"/>
              <a:t>Martin</a:t>
            </a:r>
          </a:p>
          <a:p>
            <a:r>
              <a:rPr lang="en-US" sz="1400" dirty="0"/>
              <a:t>	</a:t>
            </a:r>
            <a:r>
              <a:rPr lang="en-US" sz="1400" dirty="0" smtClean="0"/>
              <a:t>Kara Hamilton</a:t>
            </a:r>
            <a:endParaRPr lang="en-US" sz="1400" dirty="0"/>
          </a:p>
          <a:p>
            <a:r>
              <a:rPr lang="en-US" sz="1400" b="1" dirty="0"/>
              <a:t>Boston University</a:t>
            </a:r>
          </a:p>
          <a:p>
            <a:r>
              <a:rPr lang="en-US" sz="1400" dirty="0"/>
              <a:t>	</a:t>
            </a:r>
            <a:r>
              <a:rPr lang="en-US" sz="1400" dirty="0" smtClean="0"/>
              <a:t>Lindsay </a:t>
            </a:r>
            <a:r>
              <a:rPr lang="en-US" sz="1400" dirty="0"/>
              <a:t>Farrer</a:t>
            </a:r>
          </a:p>
          <a:p>
            <a:r>
              <a:rPr lang="en-US" sz="1400" dirty="0"/>
              <a:t>	Gyungah Jun</a:t>
            </a:r>
          </a:p>
          <a:p>
            <a:r>
              <a:rPr lang="en-US" sz="1400" dirty="0"/>
              <a:t>	</a:t>
            </a:r>
            <a:r>
              <a:rPr lang="en-US" sz="140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1400" dirty="0" err="1" smtClean="0">
                <a:solidFill>
                  <a:srgbClr val="000000"/>
                </a:solidFill>
                <a:latin typeface="Calibri" panose="020F0502020204030204" pitchFamily="34" charset="0"/>
                <a:ea typeface="Arial" panose="020B0604020202020204" pitchFamily="34" charset="0"/>
                <a:cs typeface="Calibri" panose="020F0502020204030204" pitchFamily="34" charset="0"/>
              </a:rPr>
              <a:t>Yiyi</a:t>
            </a:r>
            <a:r>
              <a:rPr lang="en-US" sz="1400" dirty="0" smtClean="0">
                <a:solidFill>
                  <a:srgbClr val="000000"/>
                </a:solidFill>
                <a:latin typeface="Calibri" panose="020F0502020204030204" pitchFamily="34" charset="0"/>
                <a:ea typeface="Arial" panose="020B0604020202020204" pitchFamily="34" charset="0"/>
                <a:cs typeface="Calibri" panose="020F0502020204030204" pitchFamily="34" charset="0"/>
              </a:rPr>
              <a:t> Ma</a:t>
            </a:r>
          </a:p>
          <a:p>
            <a:r>
              <a:rPr lang="en-US" sz="140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1400" dirty="0" err="1" smtClean="0">
                <a:solidFill>
                  <a:srgbClr val="000000"/>
                </a:solidFill>
                <a:latin typeface="Calibri" panose="020F0502020204030204" pitchFamily="34" charset="0"/>
                <a:ea typeface="Arial" panose="020B0604020202020204" pitchFamily="34" charset="0"/>
                <a:cs typeface="Calibri" panose="020F0502020204030204" pitchFamily="34" charset="0"/>
              </a:rPr>
              <a:t>Xiaoling</a:t>
            </a:r>
            <a:r>
              <a:rPr lang="en-US" sz="1400" dirty="0" smtClean="0">
                <a:solidFill>
                  <a:srgbClr val="000000"/>
                </a:solidFill>
                <a:latin typeface="Calibri" panose="020F0502020204030204" pitchFamily="34" charset="0"/>
                <a:ea typeface="Arial" panose="020B0604020202020204" pitchFamily="34" charset="0"/>
                <a:cs typeface="Calibri" panose="020F0502020204030204" pitchFamily="34" charset="0"/>
              </a:rPr>
              <a:t> Zhang</a:t>
            </a:r>
          </a:p>
          <a:p>
            <a:r>
              <a:rPr lang="en-US" sz="1400" dirty="0">
                <a:solidFill>
                  <a:srgbClr val="000000"/>
                </a:solidFill>
                <a:latin typeface="Calibri" panose="020F0502020204030204" pitchFamily="34" charset="0"/>
                <a:cs typeface="Calibri" panose="020F0502020204030204" pitchFamily="34" charset="0"/>
              </a:rPr>
              <a:t>	</a:t>
            </a:r>
            <a:r>
              <a:rPr lang="en-US" sz="140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1400" dirty="0" err="1" smtClean="0">
                <a:solidFill>
                  <a:srgbClr val="000000"/>
                </a:solidFill>
                <a:latin typeface="Calibri" panose="020F0502020204030204" pitchFamily="34" charset="0"/>
                <a:ea typeface="Arial" panose="020B0604020202020204" pitchFamily="34" charset="0"/>
                <a:cs typeface="Calibri" panose="020F0502020204030204" pitchFamily="34" charset="0"/>
              </a:rPr>
              <a:t>Kathlyn</a:t>
            </a:r>
            <a:r>
              <a:rPr lang="en-US" sz="1400" dirty="0" smtClean="0">
                <a:solidFill>
                  <a:srgbClr val="000000"/>
                </a:solidFill>
                <a:latin typeface="Calibri" panose="020F0502020204030204" pitchFamily="34" charset="0"/>
                <a:ea typeface="Arial" panose="020B0604020202020204" pitchFamily="34" charset="0"/>
                <a:cs typeface="Calibri" panose="020F0502020204030204" pitchFamily="34" charset="0"/>
              </a:rPr>
              <a:t> Lunetta </a:t>
            </a:r>
          </a:p>
          <a:p>
            <a:r>
              <a:rPr lang="en-US" sz="1400" dirty="0">
                <a:solidFill>
                  <a:srgbClr val="000000"/>
                </a:solidFill>
                <a:latin typeface="Calibri" panose="020F0502020204030204" pitchFamily="34" charset="0"/>
                <a:cs typeface="Calibri" panose="020F0502020204030204" pitchFamily="34" charset="0"/>
              </a:rPr>
              <a:t>	</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smtClean="0">
                <a:latin typeface="Calibri" panose="020F0502020204030204" pitchFamily="34" charset="0"/>
                <a:ea typeface="Times New Roman" panose="02020603050405020304" pitchFamily="18" charset="0"/>
                <a:cs typeface="Calibri" panose="020F0502020204030204" pitchFamily="34" charset="0"/>
              </a:rPr>
              <a:t>Dan </a:t>
            </a:r>
            <a:r>
              <a:rPr lang="en-US" sz="1400" dirty="0" err="1" smtClean="0">
                <a:latin typeface="Calibri" panose="020F0502020204030204" pitchFamily="34" charset="0"/>
                <a:ea typeface="Times New Roman" panose="02020603050405020304" pitchFamily="18" charset="0"/>
                <a:cs typeface="Calibri" panose="020F0502020204030204" pitchFamily="34" charset="0"/>
              </a:rPr>
              <a:t>Lancour</a:t>
            </a:r>
            <a:endParaRPr lang="en-US" sz="1400" dirty="0" smtClean="0">
              <a:latin typeface="Calibri" panose="020F0502020204030204" pitchFamily="34" charset="0"/>
              <a:ea typeface="Times New Roman" panose="02020603050405020304" pitchFamily="18" charset="0"/>
              <a:cs typeface="Calibri" panose="020F0502020204030204" pitchFamily="34" charset="0"/>
            </a:endParaRPr>
          </a:p>
          <a:p>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smtClean="0">
                <a:latin typeface="Calibri" panose="020F0502020204030204" pitchFamily="34" charset="0"/>
                <a:ea typeface="Times New Roman" panose="02020603050405020304" pitchFamily="18" charset="0"/>
                <a:cs typeface="Calibri" panose="020F0502020204030204" pitchFamily="34" charset="0"/>
              </a:rPr>
              <a:t>John Farrell </a:t>
            </a:r>
            <a:r>
              <a:rPr lang="en-US" sz="1400" dirty="0"/>
              <a:t>	</a:t>
            </a:r>
            <a:endParaRPr lang="en-US" sz="1400" dirty="0" smtClean="0"/>
          </a:p>
          <a:p>
            <a:r>
              <a:rPr lang="en-US" sz="1400" dirty="0"/>
              <a:t>	</a:t>
            </a:r>
            <a:r>
              <a:rPr lang="en-US" sz="1400" dirty="0" smtClean="0"/>
              <a:t>Dan</a:t>
            </a:r>
            <a:r>
              <a:rPr lang="en-US" sz="1400" dirty="0" smtClean="0">
                <a:latin typeface="Calibri" panose="020F0502020204030204" pitchFamily="34" charset="0"/>
                <a:ea typeface="Times New Roman" panose="02020603050405020304" pitchFamily="18" charset="0"/>
                <a:cs typeface="Calibri" panose="020F0502020204030204" pitchFamily="34" charset="0"/>
              </a:rPr>
              <a:t> Patel</a:t>
            </a:r>
            <a:endParaRPr lang="en-US" sz="1400" dirty="0"/>
          </a:p>
          <a:p>
            <a:r>
              <a:rPr lang="en-US" sz="1400" b="1" dirty="0"/>
              <a:t>Case Western</a:t>
            </a:r>
          </a:p>
          <a:p>
            <a:r>
              <a:rPr lang="en-US" sz="1400" dirty="0"/>
              <a:t>	Jonathan Haines</a:t>
            </a:r>
          </a:p>
          <a:p>
            <a:r>
              <a:rPr lang="en-US" sz="1400" dirty="0"/>
              <a:t>	Will </a:t>
            </a:r>
            <a:r>
              <a:rPr lang="en-US" sz="1400" dirty="0" smtClean="0"/>
              <a:t>Bush</a:t>
            </a:r>
            <a:endParaRPr lang="en-US" sz="1400" dirty="0"/>
          </a:p>
        </p:txBody>
      </p:sp>
      <p:sp>
        <p:nvSpPr>
          <p:cNvPr id="11" name="TextBox 10"/>
          <p:cNvSpPr txBox="1"/>
          <p:nvPr/>
        </p:nvSpPr>
        <p:spPr>
          <a:xfrm>
            <a:off x="1293744" y="2908281"/>
            <a:ext cx="2522118" cy="1600438"/>
          </a:xfrm>
          <a:prstGeom prst="rect">
            <a:avLst/>
          </a:prstGeom>
          <a:noFill/>
        </p:spPr>
        <p:txBody>
          <a:bodyPr wrap="square" rtlCol="0">
            <a:spAutoFit/>
          </a:bodyPr>
          <a:lstStyle/>
          <a:p>
            <a:r>
              <a:rPr lang="en-US" sz="1400" b="1" dirty="0" smtClean="0"/>
              <a:t>Columbia University</a:t>
            </a:r>
            <a:endParaRPr lang="en-US" sz="1400" b="1" dirty="0"/>
          </a:p>
          <a:p>
            <a:r>
              <a:rPr lang="en-US" sz="1400" dirty="0"/>
              <a:t>	Richard </a:t>
            </a:r>
            <a:r>
              <a:rPr lang="en-US" sz="1400" dirty="0" err="1" smtClean="0"/>
              <a:t>Mayeux</a:t>
            </a:r>
            <a:endParaRPr lang="en-US" sz="1400" dirty="0" smtClean="0"/>
          </a:p>
          <a:p>
            <a:r>
              <a:rPr lang="en-US" sz="1400" dirty="0"/>
              <a:t>	</a:t>
            </a:r>
            <a:r>
              <a:rPr lang="en-US" sz="1400" dirty="0" err="1" smtClean="0"/>
              <a:t>Badri</a:t>
            </a:r>
            <a:r>
              <a:rPr lang="en-US" sz="1400" dirty="0" smtClean="0"/>
              <a:t> </a:t>
            </a:r>
            <a:r>
              <a:rPr lang="en-US" sz="1400" dirty="0" err="1" smtClean="0"/>
              <a:t>Vardarajan</a:t>
            </a:r>
            <a:endParaRPr lang="en-US" sz="1400" dirty="0" smtClean="0"/>
          </a:p>
          <a:p>
            <a:r>
              <a:rPr lang="en-US" sz="1400" dirty="0"/>
              <a:t>	</a:t>
            </a:r>
            <a:r>
              <a:rPr lang="en-US" sz="1400" dirty="0" smtClean="0"/>
              <a:t>Sandra </a:t>
            </a:r>
            <a:r>
              <a:rPr lang="en-US" sz="1400" dirty="0" err="1" smtClean="0"/>
              <a:t>Barral</a:t>
            </a:r>
            <a:endParaRPr lang="en-US" sz="1400" dirty="0" smtClean="0"/>
          </a:p>
          <a:p>
            <a:r>
              <a:rPr lang="en-US" sz="1400" dirty="0"/>
              <a:t>	</a:t>
            </a:r>
            <a:r>
              <a:rPr lang="en-US" sz="1400" dirty="0" smtClean="0"/>
              <a:t>Christiane Reitz</a:t>
            </a:r>
            <a:endParaRPr lang="en-US" sz="1400" dirty="0"/>
          </a:p>
          <a:p>
            <a:r>
              <a:rPr lang="en-US" sz="1400" dirty="0"/>
              <a:t>	</a:t>
            </a:r>
          </a:p>
          <a:p>
            <a:endParaRPr lang="en-US" sz="1400" dirty="0"/>
          </a:p>
        </p:txBody>
      </p:sp>
      <p:sp>
        <p:nvSpPr>
          <p:cNvPr id="18" name="TextBox 17"/>
          <p:cNvSpPr txBox="1"/>
          <p:nvPr/>
        </p:nvSpPr>
        <p:spPr>
          <a:xfrm>
            <a:off x="7879131" y="3423928"/>
            <a:ext cx="2486025" cy="646331"/>
          </a:xfrm>
          <a:prstGeom prst="rect">
            <a:avLst/>
          </a:prstGeom>
          <a:solidFill>
            <a:schemeClr val="bg1">
              <a:lumMod val="95000"/>
            </a:schemeClr>
          </a:solidFill>
          <a:ln>
            <a:solidFill>
              <a:srgbClr val="000099"/>
            </a:solidFill>
          </a:ln>
        </p:spPr>
        <p:txBody>
          <a:bodyPr wrap="square">
            <a:spAutoFit/>
          </a:bodyPr>
          <a:lstStyle/>
          <a:p>
            <a:pPr>
              <a:defRPr/>
            </a:pPr>
            <a:r>
              <a:rPr lang="en-US" dirty="0" smtClean="0"/>
              <a:t>NIA/</a:t>
            </a:r>
            <a:r>
              <a:rPr lang="en-US" dirty="0" smtClean="0">
                <a:cs typeface="Arial" charset="0"/>
              </a:rPr>
              <a:t>NIH</a:t>
            </a:r>
          </a:p>
          <a:p>
            <a:pPr>
              <a:tabLst>
                <a:tab pos="233363" algn="l"/>
              </a:tabLst>
              <a:defRPr/>
            </a:pPr>
            <a:r>
              <a:rPr lang="en-US" dirty="0" smtClean="0">
                <a:cs typeface="Arial" charset="0"/>
              </a:rPr>
              <a:t>	Marilyn Miller</a:t>
            </a:r>
            <a:endParaRPr lang="en-US" dirty="0">
              <a:cs typeface="Arial" charset="0"/>
            </a:endParaRPr>
          </a:p>
        </p:txBody>
      </p:sp>
      <p:sp>
        <p:nvSpPr>
          <p:cNvPr id="9" name="TextBox 8"/>
          <p:cNvSpPr txBox="1"/>
          <p:nvPr/>
        </p:nvSpPr>
        <p:spPr>
          <a:xfrm>
            <a:off x="1182392" y="404355"/>
            <a:ext cx="2539690" cy="2246769"/>
          </a:xfrm>
          <a:prstGeom prst="rect">
            <a:avLst/>
          </a:prstGeom>
          <a:noFill/>
        </p:spPr>
        <p:txBody>
          <a:bodyPr wrap="square" rtlCol="0">
            <a:spAutoFit/>
          </a:bodyPr>
          <a:lstStyle/>
          <a:p>
            <a:r>
              <a:rPr lang="en-US" sz="1400" b="1" dirty="0"/>
              <a:t>University of Pennsylvania</a:t>
            </a:r>
          </a:p>
          <a:p>
            <a:pPr marL="301228">
              <a:tabLst>
                <a:tab pos="1033463" algn="l"/>
              </a:tabLst>
            </a:pPr>
            <a:r>
              <a:rPr lang="en-US" sz="1400" dirty="0"/>
              <a:t>	Li-San Wang</a:t>
            </a:r>
          </a:p>
          <a:p>
            <a:pPr marL="301228">
              <a:tabLst>
                <a:tab pos="1033463" algn="l"/>
              </a:tabLst>
            </a:pPr>
            <a:r>
              <a:rPr lang="en-US" sz="1400" dirty="0"/>
              <a:t>	Fanny Leong</a:t>
            </a:r>
          </a:p>
          <a:p>
            <a:pPr marL="301228">
              <a:tabLst>
                <a:tab pos="1033463" algn="l"/>
              </a:tabLst>
            </a:pPr>
            <a:r>
              <a:rPr lang="en-US" sz="1400" dirty="0"/>
              <a:t>	Amanda </a:t>
            </a:r>
            <a:r>
              <a:rPr lang="en-US" sz="1400" dirty="0" err="1"/>
              <a:t>Kuzma</a:t>
            </a:r>
            <a:endParaRPr lang="en-US" sz="1400" dirty="0"/>
          </a:p>
          <a:p>
            <a:pPr marL="301228">
              <a:tabLst>
                <a:tab pos="1033463" algn="l"/>
              </a:tabLst>
            </a:pPr>
            <a:r>
              <a:rPr lang="en-US" sz="1400" dirty="0"/>
              <a:t>	Alex </a:t>
            </a:r>
            <a:r>
              <a:rPr lang="en-US" sz="1400" dirty="0" err="1"/>
              <a:t>Amile</a:t>
            </a:r>
            <a:r>
              <a:rPr lang="en-US" sz="1400" dirty="0"/>
              <a:t>-Wolfe</a:t>
            </a:r>
          </a:p>
          <a:p>
            <a:pPr marL="301228">
              <a:tabLst>
                <a:tab pos="1033463" algn="l"/>
              </a:tabLst>
            </a:pPr>
            <a:r>
              <a:rPr lang="en-US" sz="1400" dirty="0"/>
              <a:t>	</a:t>
            </a:r>
            <a:r>
              <a:rPr lang="en-US" sz="1400" dirty="0" smtClean="0"/>
              <a:t>Jessica </a:t>
            </a:r>
            <a:r>
              <a:rPr lang="en-US" sz="1400" dirty="0"/>
              <a:t>King</a:t>
            </a:r>
          </a:p>
          <a:p>
            <a:pPr marL="301228">
              <a:tabLst>
                <a:tab pos="1033463" algn="l"/>
              </a:tabLst>
            </a:pPr>
            <a:r>
              <a:rPr lang="en-US" sz="1400" dirty="0"/>
              <a:t>	Laura Cantwell</a:t>
            </a:r>
          </a:p>
          <a:p>
            <a:pPr marL="301228">
              <a:tabLst>
                <a:tab pos="1033463" algn="l"/>
              </a:tabLst>
            </a:pPr>
            <a:r>
              <a:rPr lang="en-US" sz="1400" dirty="0"/>
              <a:t>	Beth </a:t>
            </a:r>
            <a:r>
              <a:rPr lang="en-US" sz="1400" dirty="0" err="1"/>
              <a:t>Dombroski</a:t>
            </a:r>
            <a:endParaRPr lang="en-US" sz="1400" dirty="0"/>
          </a:p>
          <a:p>
            <a:pPr marL="301228">
              <a:tabLst>
                <a:tab pos="1033463" algn="l"/>
              </a:tabLst>
            </a:pPr>
            <a:r>
              <a:rPr lang="en-US" sz="1400" dirty="0"/>
              <a:t>	Sherry Beecher</a:t>
            </a:r>
          </a:p>
          <a:p>
            <a:pPr marL="301228">
              <a:tabLst>
                <a:tab pos="1033463" algn="l"/>
              </a:tabLst>
            </a:pPr>
            <a:r>
              <a:rPr lang="en-US" sz="1400" dirty="0"/>
              <a:t>	Adam </a:t>
            </a:r>
            <a:r>
              <a:rPr lang="en-US" sz="1400" dirty="0" err="1"/>
              <a:t>Naj</a:t>
            </a:r>
            <a:endParaRPr lang="en-US" sz="1400" dirty="0"/>
          </a:p>
        </p:txBody>
      </p:sp>
      <p:sp>
        <p:nvSpPr>
          <p:cNvPr id="20" name="Rectangle 19"/>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21" name="Group 20"/>
          <p:cNvGrpSpPr/>
          <p:nvPr/>
        </p:nvGrpSpPr>
        <p:grpSpPr>
          <a:xfrm>
            <a:off x="76200" y="6087751"/>
            <a:ext cx="13448581" cy="772231"/>
            <a:chOff x="48771" y="6085769"/>
            <a:chExt cx="13448581" cy="772231"/>
          </a:xfrm>
        </p:grpSpPr>
        <p:grpSp>
          <p:nvGrpSpPr>
            <p:cNvPr id="22" name="Group 21"/>
            <p:cNvGrpSpPr/>
            <p:nvPr/>
          </p:nvGrpSpPr>
          <p:grpSpPr>
            <a:xfrm>
              <a:off x="48771" y="6130268"/>
              <a:ext cx="13448581" cy="685800"/>
              <a:chOff x="0" y="6129676"/>
              <a:chExt cx="10334172" cy="685800"/>
            </a:xfrm>
          </p:grpSpPr>
          <p:grpSp>
            <p:nvGrpSpPr>
              <p:cNvPr id="25" name="Group 24"/>
              <p:cNvGrpSpPr/>
              <p:nvPr/>
            </p:nvGrpSpPr>
            <p:grpSpPr>
              <a:xfrm>
                <a:off x="0" y="6129676"/>
                <a:ext cx="10334172" cy="685800"/>
                <a:chOff x="0" y="6129676"/>
                <a:chExt cx="10334172" cy="685800"/>
              </a:xfrm>
            </p:grpSpPr>
            <p:sp>
              <p:nvSpPr>
                <p:cNvPr id="27" name="Rectangle 26"/>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28" name="Rectangle 27"/>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7658100" y="879231"/>
            <a:ext cx="3584035" cy="1600438"/>
          </a:xfrm>
          <a:prstGeom prst="rect">
            <a:avLst/>
          </a:prstGeom>
          <a:noFill/>
        </p:spPr>
        <p:txBody>
          <a:bodyPr wrap="square" rtlCol="0">
            <a:spAutoFit/>
          </a:bodyPr>
          <a:lstStyle/>
          <a:p>
            <a:r>
              <a:rPr lang="en-US" sz="1400" b="1" dirty="0" smtClean="0"/>
              <a:t>IGAP</a:t>
            </a:r>
          </a:p>
          <a:p>
            <a:pPr>
              <a:tabLst>
                <a:tab pos="404813" algn="l"/>
              </a:tabLst>
            </a:pPr>
            <a:r>
              <a:rPr lang="en-US" sz="1400" b="1" dirty="0"/>
              <a:t>	</a:t>
            </a:r>
            <a:r>
              <a:rPr lang="en-US" sz="1400" b="1" dirty="0" smtClean="0"/>
              <a:t>ADGC </a:t>
            </a:r>
            <a:r>
              <a:rPr lang="en-US" sz="1400" dirty="0" smtClean="0"/>
              <a:t>– Gerard Schellenberg</a:t>
            </a:r>
          </a:p>
          <a:p>
            <a:pPr>
              <a:tabLst>
                <a:tab pos="404813" algn="l"/>
              </a:tabLst>
            </a:pPr>
            <a:r>
              <a:rPr lang="en-US" sz="1400" b="1" dirty="0"/>
              <a:t>	</a:t>
            </a:r>
            <a:r>
              <a:rPr lang="en-US" sz="1400" b="1" dirty="0" smtClean="0"/>
              <a:t>CHARGE </a:t>
            </a:r>
            <a:r>
              <a:rPr lang="en-US" sz="1400" dirty="0" smtClean="0"/>
              <a:t>– </a:t>
            </a:r>
            <a:r>
              <a:rPr lang="en-US" sz="1400" dirty="0" err="1" smtClean="0"/>
              <a:t>Sudha</a:t>
            </a:r>
            <a:r>
              <a:rPr lang="en-US" sz="1400" dirty="0" smtClean="0"/>
              <a:t> </a:t>
            </a:r>
            <a:r>
              <a:rPr lang="en-US" sz="1400" dirty="0" err="1" smtClean="0"/>
              <a:t>Seshadri</a:t>
            </a:r>
            <a:r>
              <a:rPr lang="en-US" sz="1400" b="1" dirty="0" smtClean="0"/>
              <a:t>	</a:t>
            </a:r>
          </a:p>
          <a:p>
            <a:pPr>
              <a:tabLst>
                <a:tab pos="404813" algn="l"/>
              </a:tabLst>
            </a:pPr>
            <a:r>
              <a:rPr lang="en-US" sz="1400" b="1" dirty="0"/>
              <a:t>	</a:t>
            </a:r>
            <a:r>
              <a:rPr lang="en-US" sz="1400" b="1" dirty="0" smtClean="0"/>
              <a:t>EADI </a:t>
            </a:r>
            <a:r>
              <a:rPr lang="en-US" sz="1400" dirty="0" smtClean="0"/>
              <a:t>– Philippe </a:t>
            </a:r>
            <a:r>
              <a:rPr lang="en-US" sz="1400" dirty="0" err="1" smtClean="0"/>
              <a:t>Amouyel</a:t>
            </a:r>
            <a:endParaRPr lang="en-US" sz="1400" dirty="0" smtClean="0"/>
          </a:p>
          <a:p>
            <a:pPr>
              <a:tabLst>
                <a:tab pos="404813" algn="l"/>
              </a:tabLst>
            </a:pPr>
            <a:r>
              <a:rPr lang="en-US" sz="1400" b="1" dirty="0"/>
              <a:t>	</a:t>
            </a:r>
            <a:r>
              <a:rPr lang="en-US" sz="1400" b="1" dirty="0" smtClean="0"/>
              <a:t>EADB </a:t>
            </a:r>
            <a:r>
              <a:rPr lang="en-US" sz="1400" dirty="0" smtClean="0"/>
              <a:t>– Jean-Charles Lambert</a:t>
            </a:r>
          </a:p>
          <a:p>
            <a:pPr>
              <a:tabLst>
                <a:tab pos="404813" algn="l"/>
              </a:tabLst>
            </a:pPr>
            <a:r>
              <a:rPr lang="en-US" sz="1400" b="1" dirty="0" smtClean="0"/>
              <a:t>	GERAD </a:t>
            </a:r>
            <a:r>
              <a:rPr lang="en-US" sz="1400" dirty="0"/>
              <a:t>– Julie </a:t>
            </a:r>
            <a:r>
              <a:rPr lang="en-US" sz="1400" dirty="0" smtClean="0"/>
              <a:t>Williams</a:t>
            </a:r>
          </a:p>
          <a:p>
            <a:pPr>
              <a:tabLst>
                <a:tab pos="404813" algn="l"/>
              </a:tabLst>
            </a:pPr>
            <a:endParaRPr lang="en-US" sz="1400" dirty="0"/>
          </a:p>
        </p:txBody>
      </p:sp>
      <p:sp>
        <p:nvSpPr>
          <p:cNvPr id="16" name="TextBox 15"/>
          <p:cNvSpPr txBox="1"/>
          <p:nvPr/>
        </p:nvSpPr>
        <p:spPr>
          <a:xfrm>
            <a:off x="1293744" y="4284061"/>
            <a:ext cx="2522118" cy="2462213"/>
          </a:xfrm>
          <a:prstGeom prst="rect">
            <a:avLst/>
          </a:prstGeom>
          <a:noFill/>
        </p:spPr>
        <p:txBody>
          <a:bodyPr wrap="square" rtlCol="0">
            <a:spAutoFit/>
          </a:bodyPr>
          <a:lstStyle/>
          <a:p>
            <a:pPr>
              <a:tabLst>
                <a:tab pos="233363" algn="l"/>
              </a:tabLst>
            </a:pPr>
            <a:r>
              <a:rPr lang="en-US" sz="1400" dirty="0"/>
              <a:t>	Deborah Blacker</a:t>
            </a:r>
          </a:p>
          <a:p>
            <a:pPr>
              <a:tabLst>
                <a:tab pos="233363" algn="l"/>
              </a:tabLst>
            </a:pPr>
            <a:r>
              <a:rPr lang="en-US" sz="1400" dirty="0"/>
              <a:t>	Debbie </a:t>
            </a:r>
            <a:r>
              <a:rPr lang="en-US" sz="1400" dirty="0" err="1"/>
              <a:t>Tsuang</a:t>
            </a:r>
            <a:endParaRPr lang="en-US" sz="1400" dirty="0"/>
          </a:p>
          <a:p>
            <a:pPr>
              <a:tabLst>
                <a:tab pos="233363" algn="l"/>
              </a:tabLst>
            </a:pPr>
            <a:r>
              <a:rPr lang="en-US" sz="1400" dirty="0"/>
              <a:t>	Tom </a:t>
            </a:r>
            <a:r>
              <a:rPr lang="en-US" sz="1400" dirty="0" err="1"/>
              <a:t>Montine</a:t>
            </a:r>
            <a:endParaRPr lang="en-US" sz="1400" dirty="0"/>
          </a:p>
          <a:p>
            <a:pPr>
              <a:tabLst>
                <a:tab pos="233363" algn="l"/>
              </a:tabLst>
            </a:pPr>
            <a:r>
              <a:rPr lang="en-US" sz="1400" dirty="0"/>
              <a:t>	Alison </a:t>
            </a:r>
            <a:r>
              <a:rPr lang="en-US" sz="1400" dirty="0" err="1"/>
              <a:t>Goate</a:t>
            </a:r>
            <a:endParaRPr lang="en-US" sz="1400" dirty="0"/>
          </a:p>
          <a:p>
            <a:pPr>
              <a:tabLst>
                <a:tab pos="233363" algn="l"/>
              </a:tabLst>
            </a:pPr>
            <a:r>
              <a:rPr lang="en-US" sz="1400" dirty="0"/>
              <a:t>	Andy </a:t>
            </a:r>
            <a:r>
              <a:rPr lang="en-US" sz="1400" dirty="0" err="1" smtClean="0"/>
              <a:t>Saykin</a:t>
            </a:r>
            <a:endParaRPr lang="en-US" sz="1400" dirty="0" smtClean="0"/>
          </a:p>
          <a:p>
            <a:endParaRPr lang="en-US" sz="1400" dirty="0" smtClean="0"/>
          </a:p>
          <a:p>
            <a:r>
              <a:rPr lang="en-US" sz="1400" b="1" dirty="0" smtClean="0"/>
              <a:t>Advisors</a:t>
            </a:r>
          </a:p>
          <a:p>
            <a:pPr>
              <a:tabLst>
                <a:tab pos="233363" algn="l"/>
              </a:tabLst>
            </a:pPr>
            <a:r>
              <a:rPr lang="en-US" sz="1400" dirty="0" smtClean="0"/>
              <a:t>	Mike </a:t>
            </a:r>
            <a:r>
              <a:rPr lang="en-US" sz="1400" dirty="0" err="1" smtClean="0"/>
              <a:t>Boehnke</a:t>
            </a:r>
            <a:endParaRPr lang="en-US" sz="1400" dirty="0" smtClean="0"/>
          </a:p>
          <a:p>
            <a:pPr>
              <a:tabLst>
                <a:tab pos="233363" algn="l"/>
              </a:tabLst>
            </a:pPr>
            <a:r>
              <a:rPr lang="en-US" sz="1400" dirty="0" smtClean="0"/>
              <a:t>	Steven Rich</a:t>
            </a:r>
          </a:p>
          <a:p>
            <a:pPr>
              <a:tabLst>
                <a:tab pos="233363" algn="l"/>
              </a:tabLst>
            </a:pPr>
            <a:r>
              <a:rPr lang="en-US" sz="1400" dirty="0" smtClean="0"/>
              <a:t>	Nancy Cox</a:t>
            </a:r>
          </a:p>
          <a:p>
            <a:endParaRPr lang="en-US" sz="1400" dirty="0"/>
          </a:p>
        </p:txBody>
      </p:sp>
    </p:spTree>
    <p:extLst>
      <p:ext uri="{BB962C8B-B14F-4D97-AF65-F5344CB8AC3E}">
        <p14:creationId xmlns:p14="http://schemas.microsoft.com/office/powerpoint/2010/main" val="3422251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277" y="0"/>
            <a:ext cx="12373583" cy="693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2286000"/>
            <a:ext cx="9296400" cy="1446550"/>
          </a:xfrm>
          <a:prstGeom prst="rect">
            <a:avLst/>
          </a:prstGeom>
          <a:noFill/>
        </p:spPr>
        <p:txBody>
          <a:bodyPr wrap="square" rtlCol="0">
            <a:spAutoFit/>
          </a:bodyPr>
          <a:lstStyle/>
          <a:p>
            <a:pPr algn="ctr"/>
            <a:r>
              <a:rPr lang="en-US" sz="8800" dirty="0">
                <a:solidFill>
                  <a:srgbClr val="C00000"/>
                </a:solidFill>
              </a:rPr>
              <a:t>The End</a:t>
            </a:r>
          </a:p>
        </p:txBody>
      </p:sp>
    </p:spTree>
    <p:extLst>
      <p:ext uri="{BB962C8B-B14F-4D97-AF65-F5344CB8AC3E}">
        <p14:creationId xmlns:p14="http://schemas.microsoft.com/office/powerpoint/2010/main" val="3131597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495303"/>
            <a:ext cx="3429000" cy="6771084"/>
          </a:xfrm>
          <a:prstGeom prst="rect">
            <a:avLst/>
          </a:prstGeom>
        </p:spPr>
        <p:txBody>
          <a:bodyPr>
            <a:spAutoFit/>
          </a:bodyPr>
          <a:lstStyle/>
          <a:p>
            <a:pPr defTabSz="914377">
              <a:tabLst>
                <a:tab pos="1032246" algn="l"/>
                <a:tab pos="1884713" algn="l"/>
              </a:tabLst>
            </a:pPr>
            <a:r>
              <a:rPr lang="en-US" sz="1400" dirty="0">
                <a:solidFill>
                  <a:prstClr val="black"/>
                </a:solidFill>
                <a:latin typeface="Calibri" panose="020F0502020204030204"/>
              </a:rPr>
              <a:t>Cohort	Cases	Controls</a:t>
            </a:r>
          </a:p>
          <a:p>
            <a:pPr defTabSz="914377">
              <a:tabLst>
                <a:tab pos="1073917" algn="l"/>
                <a:tab pos="1974007" algn="l"/>
              </a:tabLst>
            </a:pPr>
            <a:r>
              <a:rPr lang="en-US" sz="1400" dirty="0" smtClean="0">
                <a:solidFill>
                  <a:srgbClr val="C00000"/>
                </a:solidFill>
                <a:latin typeface="Calibri" panose="020F0502020204030204"/>
              </a:rPr>
              <a:t>ACT</a:t>
            </a:r>
            <a:r>
              <a:rPr lang="en-US" sz="1400" dirty="0">
                <a:solidFill>
                  <a:srgbClr val="C00000"/>
                </a:solidFill>
                <a:latin typeface="Calibri" panose="020F0502020204030204"/>
              </a:rPr>
              <a:t>	532	1,571</a:t>
            </a:r>
          </a:p>
          <a:p>
            <a:pPr defTabSz="914377">
              <a:tabLst>
                <a:tab pos="1073917" algn="l"/>
                <a:tab pos="1974007" algn="l"/>
              </a:tabLst>
            </a:pPr>
            <a:r>
              <a:rPr lang="en-US" sz="1400" dirty="0">
                <a:solidFill>
                  <a:srgbClr val="0000CC"/>
                </a:solidFill>
                <a:latin typeface="Calibri" panose="020F0502020204030204"/>
              </a:rPr>
              <a:t>ADC1	1,549	512</a:t>
            </a:r>
          </a:p>
          <a:p>
            <a:pPr defTabSz="914377">
              <a:tabLst>
                <a:tab pos="1073917" algn="l"/>
                <a:tab pos="1974007" algn="l"/>
              </a:tabLst>
            </a:pPr>
            <a:r>
              <a:rPr lang="en-US" sz="1400" dirty="0">
                <a:solidFill>
                  <a:srgbClr val="0000CC"/>
                </a:solidFill>
                <a:latin typeface="Calibri" panose="020F0502020204030204"/>
              </a:rPr>
              <a:t>ADC2	727	156</a:t>
            </a:r>
          </a:p>
          <a:p>
            <a:pPr defTabSz="914377">
              <a:tabLst>
                <a:tab pos="1073917" algn="l"/>
                <a:tab pos="1974007" algn="l"/>
              </a:tabLst>
            </a:pPr>
            <a:r>
              <a:rPr lang="en-US" sz="1400" dirty="0">
                <a:solidFill>
                  <a:srgbClr val="0000CC"/>
                </a:solidFill>
                <a:latin typeface="Calibri" panose="020F0502020204030204"/>
              </a:rPr>
              <a:t>ADC3	894	586</a:t>
            </a:r>
          </a:p>
          <a:p>
            <a:pPr defTabSz="914377">
              <a:tabLst>
                <a:tab pos="1073917" algn="l"/>
                <a:tab pos="1974007" algn="l"/>
              </a:tabLst>
            </a:pPr>
            <a:r>
              <a:rPr lang="en-US" sz="1400" dirty="0">
                <a:solidFill>
                  <a:srgbClr val="0000CC"/>
                </a:solidFill>
                <a:latin typeface="Calibri" panose="020F0502020204030204"/>
              </a:rPr>
              <a:t>ADC4	304	377</a:t>
            </a:r>
          </a:p>
          <a:p>
            <a:pPr defTabSz="914377">
              <a:tabLst>
                <a:tab pos="1073917" algn="l"/>
                <a:tab pos="1974007" algn="l"/>
              </a:tabLst>
            </a:pPr>
            <a:r>
              <a:rPr lang="en-US" sz="1400" dirty="0">
                <a:solidFill>
                  <a:srgbClr val="0000CC"/>
                </a:solidFill>
                <a:latin typeface="Calibri" panose="020F0502020204030204"/>
              </a:rPr>
              <a:t>ADC5	286	505</a:t>
            </a:r>
          </a:p>
          <a:p>
            <a:pPr defTabSz="914377">
              <a:tabLst>
                <a:tab pos="1073917" algn="l"/>
                <a:tab pos="1974007" algn="l"/>
              </a:tabLst>
            </a:pPr>
            <a:r>
              <a:rPr lang="en-US" sz="1400" dirty="0">
                <a:solidFill>
                  <a:srgbClr val="0000CC"/>
                </a:solidFill>
                <a:latin typeface="Calibri" panose="020F0502020204030204"/>
              </a:rPr>
              <a:t>ADC6	213	338</a:t>
            </a:r>
          </a:p>
          <a:p>
            <a:pPr defTabSz="914377">
              <a:tabLst>
                <a:tab pos="1073917" algn="l"/>
                <a:tab pos="1974007" algn="l"/>
              </a:tabLst>
            </a:pPr>
            <a:r>
              <a:rPr lang="en-US" sz="1400" dirty="0">
                <a:solidFill>
                  <a:srgbClr val="0000CC"/>
                </a:solidFill>
                <a:latin typeface="Calibri" panose="020F0502020204030204"/>
              </a:rPr>
              <a:t>ADC7	566	878</a:t>
            </a:r>
          </a:p>
          <a:p>
            <a:pPr defTabSz="914377">
              <a:tabLst>
                <a:tab pos="1073917" algn="l"/>
                <a:tab pos="1974007" algn="l"/>
              </a:tabLst>
            </a:pPr>
            <a:r>
              <a:rPr lang="en-US" sz="1400" dirty="0">
                <a:solidFill>
                  <a:srgbClr val="0000CC"/>
                </a:solidFill>
                <a:latin typeface="Calibri" panose="020F0502020204030204"/>
              </a:rPr>
              <a:t>ADC8	517	664</a:t>
            </a:r>
          </a:p>
          <a:p>
            <a:pPr defTabSz="914377">
              <a:tabLst>
                <a:tab pos="1073917" algn="l"/>
                <a:tab pos="1974007" algn="l"/>
              </a:tabLst>
            </a:pPr>
            <a:r>
              <a:rPr lang="en-US" sz="1400" dirty="0">
                <a:solidFill>
                  <a:srgbClr val="0000CC"/>
                </a:solidFill>
                <a:latin typeface="Calibri" panose="020F0502020204030204"/>
              </a:rPr>
              <a:t>ADC9	728	</a:t>
            </a:r>
            <a:r>
              <a:rPr lang="en-US" sz="1400" dirty="0" smtClean="0">
                <a:solidFill>
                  <a:srgbClr val="0000CC"/>
                </a:solidFill>
                <a:latin typeface="Calibri" panose="020F0502020204030204"/>
              </a:rPr>
              <a:t>896</a:t>
            </a:r>
          </a:p>
          <a:p>
            <a:pPr defTabSz="914377">
              <a:tabLst>
                <a:tab pos="1073917" algn="l"/>
                <a:tab pos="1974007" algn="l"/>
              </a:tabLst>
            </a:pPr>
            <a:r>
              <a:rPr lang="en-US" sz="1400" dirty="0" smtClean="0">
                <a:solidFill>
                  <a:srgbClr val="0000CC"/>
                </a:solidFill>
                <a:latin typeface="Calibri" panose="020F0502020204030204"/>
              </a:rPr>
              <a:t>ADC10	457	724</a:t>
            </a:r>
          </a:p>
          <a:p>
            <a:pPr defTabSz="914377">
              <a:tabLst>
                <a:tab pos="1073917" algn="l"/>
                <a:tab pos="1974007" algn="l"/>
              </a:tabLst>
            </a:pPr>
            <a:r>
              <a:rPr lang="en-US" sz="1400" dirty="0" smtClean="0">
                <a:solidFill>
                  <a:srgbClr val="0000CC"/>
                </a:solidFill>
                <a:latin typeface="Calibri" panose="020F0502020204030204"/>
              </a:rPr>
              <a:t>ADC11*	883	1265 *In process</a:t>
            </a:r>
            <a:endParaRPr lang="en-US" sz="1400" dirty="0">
              <a:solidFill>
                <a:srgbClr val="0000CC"/>
              </a:solidFill>
              <a:latin typeface="Calibri" panose="020F0502020204030204"/>
            </a:endParaRPr>
          </a:p>
          <a:p>
            <a:pPr defTabSz="914377">
              <a:tabLst>
                <a:tab pos="1073917" algn="l"/>
                <a:tab pos="1974007" algn="l"/>
              </a:tabLst>
            </a:pPr>
            <a:r>
              <a:rPr lang="en-US" sz="1400" dirty="0">
                <a:solidFill>
                  <a:prstClr val="black"/>
                </a:solidFill>
                <a:latin typeface="Calibri" panose="020F0502020204030204"/>
              </a:rPr>
              <a:t>ADNI	268	173</a:t>
            </a:r>
          </a:p>
          <a:p>
            <a:pPr defTabSz="914377">
              <a:tabLst>
                <a:tab pos="1073917" algn="l"/>
                <a:tab pos="1974007" algn="l"/>
              </a:tabLst>
            </a:pPr>
            <a:r>
              <a:rPr lang="en-US" sz="1400" dirty="0">
                <a:solidFill>
                  <a:prstClr val="black"/>
                </a:solidFill>
                <a:latin typeface="Calibri" panose="020F0502020204030204"/>
              </a:rPr>
              <a:t>BIOCARD	6	122</a:t>
            </a:r>
          </a:p>
          <a:p>
            <a:pPr defTabSz="914377">
              <a:tabLst>
                <a:tab pos="1073917" algn="l"/>
                <a:tab pos="1974007" algn="l"/>
              </a:tabLst>
            </a:pPr>
            <a:r>
              <a:rPr lang="en-US" sz="1400" dirty="0">
                <a:solidFill>
                  <a:srgbClr val="C00000"/>
                </a:solidFill>
                <a:latin typeface="Calibri" panose="020F0502020204030204"/>
              </a:rPr>
              <a:t>CHAP	27	144</a:t>
            </a:r>
          </a:p>
          <a:p>
            <a:pPr defTabSz="914377">
              <a:tabLst>
                <a:tab pos="1073917" algn="l"/>
                <a:tab pos="1974007" algn="l"/>
              </a:tabLst>
            </a:pPr>
            <a:r>
              <a:rPr lang="en-US" sz="1400" dirty="0">
                <a:solidFill>
                  <a:srgbClr val="C00000"/>
                </a:solidFill>
                <a:latin typeface="Calibri" panose="020F0502020204030204"/>
              </a:rPr>
              <a:t>EAS	9	141</a:t>
            </a:r>
          </a:p>
          <a:p>
            <a:pPr defTabSz="914377">
              <a:tabLst>
                <a:tab pos="1073917" algn="l"/>
                <a:tab pos="1974007" algn="l"/>
              </a:tabLst>
            </a:pPr>
            <a:r>
              <a:rPr lang="en-US" sz="1400" dirty="0">
                <a:solidFill>
                  <a:prstClr val="black"/>
                </a:solidFill>
                <a:latin typeface="Calibri" panose="020F0502020204030204"/>
              </a:rPr>
              <a:t>GSK	666	712</a:t>
            </a:r>
          </a:p>
          <a:p>
            <a:pPr defTabSz="914377">
              <a:tabLst>
                <a:tab pos="1073917" algn="l"/>
                <a:tab pos="1974007" algn="l"/>
              </a:tabLst>
            </a:pPr>
            <a:r>
              <a:rPr lang="en-US" sz="1400" dirty="0">
                <a:solidFill>
                  <a:prstClr val="black"/>
                </a:solidFill>
                <a:latin typeface="Calibri" panose="020F0502020204030204"/>
              </a:rPr>
              <a:t>NIA-LOAD	1,788	1,568</a:t>
            </a:r>
          </a:p>
          <a:p>
            <a:pPr defTabSz="914377">
              <a:tabLst>
                <a:tab pos="1073917" algn="l"/>
                <a:tab pos="1974007" algn="l"/>
              </a:tabLst>
            </a:pPr>
            <a:r>
              <a:rPr lang="en-US" sz="1400" dirty="0">
                <a:solidFill>
                  <a:prstClr val="black"/>
                </a:solidFill>
                <a:latin typeface="Calibri" panose="020F0502020204030204"/>
              </a:rPr>
              <a:t>MAYO	658	1,046</a:t>
            </a:r>
          </a:p>
          <a:p>
            <a:pPr defTabSz="914377">
              <a:tabLst>
                <a:tab pos="1073917" algn="l"/>
                <a:tab pos="1974007" algn="l"/>
              </a:tabLst>
            </a:pPr>
            <a:r>
              <a:rPr lang="en-US" sz="1400" dirty="0">
                <a:solidFill>
                  <a:prstClr val="black"/>
                </a:solidFill>
                <a:latin typeface="Calibri" panose="020F0502020204030204"/>
              </a:rPr>
              <a:t>MIRAGE	491	738</a:t>
            </a:r>
          </a:p>
          <a:p>
            <a:pPr defTabSz="914377">
              <a:tabLst>
                <a:tab pos="1073917" algn="l"/>
                <a:tab pos="1974007" algn="l"/>
              </a:tabLst>
            </a:pPr>
            <a:r>
              <a:rPr lang="en-US" sz="1400" dirty="0">
                <a:solidFill>
                  <a:prstClr val="black"/>
                </a:solidFill>
                <a:latin typeface="Calibri" panose="020F0502020204030204"/>
              </a:rPr>
              <a:t>MTV	256	189</a:t>
            </a:r>
          </a:p>
          <a:p>
            <a:pPr defTabSz="914377">
              <a:tabLst>
                <a:tab pos="1073917" algn="l"/>
                <a:tab pos="1974007" algn="l"/>
              </a:tabLst>
            </a:pPr>
            <a:r>
              <a:rPr lang="en-US" sz="1400" dirty="0">
                <a:solidFill>
                  <a:prstClr val="black"/>
                </a:solidFill>
                <a:latin typeface="Calibri" panose="020F0502020204030204"/>
              </a:rPr>
              <a:t>NBB	80	48</a:t>
            </a:r>
          </a:p>
          <a:p>
            <a:pPr defTabSz="914377">
              <a:tabLst>
                <a:tab pos="1073917" algn="l"/>
                <a:tab pos="1974007" algn="l"/>
              </a:tabLst>
            </a:pPr>
            <a:r>
              <a:rPr lang="en-US" sz="1400" dirty="0">
                <a:solidFill>
                  <a:prstClr val="black"/>
                </a:solidFill>
                <a:latin typeface="Calibri" panose="020F0502020204030204"/>
              </a:rPr>
              <a:t>OHSU	132	153</a:t>
            </a:r>
          </a:p>
          <a:p>
            <a:pPr defTabSz="914377">
              <a:tabLst>
                <a:tab pos="1073917" algn="l"/>
                <a:tab pos="1974007" algn="l"/>
              </a:tabLst>
            </a:pPr>
            <a:r>
              <a:rPr lang="en-US" sz="1400" dirty="0">
                <a:solidFill>
                  <a:prstClr val="black"/>
                </a:solidFill>
                <a:latin typeface="Calibri" panose="020F0502020204030204"/>
              </a:rPr>
              <a:t>PFIZER	696	762</a:t>
            </a:r>
          </a:p>
          <a:p>
            <a:pPr defTabSz="914377">
              <a:tabLst>
                <a:tab pos="1073917" algn="l"/>
                <a:tab pos="1974007" algn="l"/>
              </a:tabLst>
            </a:pPr>
            <a:r>
              <a:rPr lang="en-US" sz="1400" dirty="0">
                <a:solidFill>
                  <a:prstClr val="black"/>
                </a:solidFill>
                <a:latin typeface="Calibri" panose="020F0502020204030204"/>
              </a:rPr>
              <a:t>RMAYO	13	233</a:t>
            </a:r>
          </a:p>
          <a:p>
            <a:pPr defTabSz="914377">
              <a:tabLst>
                <a:tab pos="1073917" algn="l"/>
                <a:tab pos="1974007" algn="l"/>
              </a:tabLst>
            </a:pPr>
            <a:r>
              <a:rPr lang="en-US" sz="1400" dirty="0">
                <a:solidFill>
                  <a:srgbClr val="C00000"/>
                </a:solidFill>
                <a:latin typeface="Calibri" panose="020F0502020204030204"/>
              </a:rPr>
              <a:t>ROSMAP	354	986</a:t>
            </a:r>
          </a:p>
          <a:p>
            <a:pPr defTabSz="914377">
              <a:tabLst>
                <a:tab pos="1073917" algn="l"/>
                <a:tab pos="1974007" algn="l"/>
              </a:tabLst>
            </a:pPr>
            <a:r>
              <a:rPr lang="en-US" sz="1400" dirty="0">
                <a:solidFill>
                  <a:prstClr val="black"/>
                </a:solidFill>
                <a:latin typeface="Calibri" panose="020F0502020204030204"/>
              </a:rPr>
              <a:t>TARCC	323	181</a:t>
            </a:r>
          </a:p>
          <a:p>
            <a:pPr defTabSz="914377">
              <a:tabLst>
                <a:tab pos="1073917" algn="l"/>
                <a:tab pos="1974007" algn="l"/>
              </a:tabLst>
            </a:pPr>
            <a:r>
              <a:rPr lang="en-US" sz="1400" dirty="0">
                <a:solidFill>
                  <a:prstClr val="black"/>
                </a:solidFill>
                <a:latin typeface="Calibri" panose="020F0502020204030204"/>
              </a:rPr>
              <a:t>TGEN	668	365</a:t>
            </a:r>
          </a:p>
          <a:p>
            <a:pPr defTabSz="914377">
              <a:tabLst>
                <a:tab pos="1073917" algn="l"/>
                <a:tab pos="1974007" algn="l"/>
              </a:tabLst>
            </a:pPr>
            <a:endParaRPr lang="en-US" sz="1400" dirty="0">
              <a:solidFill>
                <a:prstClr val="black"/>
              </a:solidFill>
              <a:latin typeface="Calibri" panose="020F0502020204030204"/>
            </a:endParaRPr>
          </a:p>
        </p:txBody>
      </p:sp>
      <p:sp>
        <p:nvSpPr>
          <p:cNvPr id="21" name="TextBox 20"/>
          <p:cNvSpPr txBox="1"/>
          <p:nvPr/>
        </p:nvSpPr>
        <p:spPr>
          <a:xfrm>
            <a:off x="883975" y="243661"/>
            <a:ext cx="1485900" cy="300210"/>
          </a:xfrm>
          <a:prstGeom prst="rect">
            <a:avLst/>
          </a:prstGeom>
          <a:noFill/>
        </p:spPr>
        <p:txBody>
          <a:bodyPr wrap="square" rtlCol="0">
            <a:spAutoFit/>
          </a:bodyPr>
          <a:lstStyle/>
          <a:p>
            <a:pPr algn="ctr" defTabSz="914377"/>
            <a:r>
              <a:rPr lang="en-US" sz="1351" dirty="0">
                <a:solidFill>
                  <a:prstClr val="black"/>
                </a:solidFill>
                <a:latin typeface="Calibri" panose="020F0502020204030204"/>
              </a:rPr>
              <a:t>ADGC Cohorts</a:t>
            </a:r>
          </a:p>
        </p:txBody>
      </p:sp>
      <p:cxnSp>
        <p:nvCxnSpPr>
          <p:cNvPr id="7" name="Straight Connector 6"/>
          <p:cNvCxnSpPr/>
          <p:nvPr/>
        </p:nvCxnSpPr>
        <p:spPr>
          <a:xfrm flipH="1">
            <a:off x="2014537" y="606248"/>
            <a:ext cx="4763" cy="5916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39311" y="754935"/>
            <a:ext cx="2571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3762374" y="958861"/>
            <a:ext cx="1230575" cy="2134135"/>
            <a:chOff x="3600449" y="971790"/>
            <a:chExt cx="1230575" cy="2134135"/>
          </a:xfrm>
        </p:grpSpPr>
        <p:sp>
          <p:nvSpPr>
            <p:cNvPr id="13" name="TextBox 12"/>
            <p:cNvSpPr txBox="1"/>
            <p:nvPr/>
          </p:nvSpPr>
          <p:spPr>
            <a:xfrm>
              <a:off x="3600449" y="2067541"/>
              <a:ext cx="1230575" cy="738664"/>
            </a:xfrm>
            <a:prstGeom prst="rect">
              <a:avLst/>
            </a:prstGeom>
            <a:noFill/>
            <a:ln>
              <a:solidFill>
                <a:srgbClr val="0000CC"/>
              </a:solidFill>
            </a:ln>
          </p:spPr>
          <p:txBody>
            <a:bodyPr wrap="square" rtlCol="0">
              <a:spAutoFit/>
            </a:bodyPr>
            <a:lstStyle/>
            <a:p>
              <a:pPr defTabSz="914377"/>
              <a:r>
                <a:rPr lang="en-US" sz="1400" dirty="0" smtClean="0">
                  <a:solidFill>
                    <a:srgbClr val="0000CC"/>
                  </a:solidFill>
                  <a:latin typeface="Calibri" panose="020F0502020204030204"/>
                </a:rPr>
                <a:t>7,124 </a:t>
              </a:r>
              <a:r>
                <a:rPr lang="en-US" sz="1400" dirty="0">
                  <a:solidFill>
                    <a:srgbClr val="0000CC"/>
                  </a:solidFill>
                  <a:latin typeface="Calibri" panose="020F0502020204030204"/>
                </a:rPr>
                <a:t>cases</a:t>
              </a:r>
            </a:p>
            <a:p>
              <a:pPr defTabSz="914377"/>
              <a:r>
                <a:rPr lang="en-US" sz="1400" dirty="0" smtClean="0">
                  <a:solidFill>
                    <a:srgbClr val="0000CC"/>
                  </a:solidFill>
                  <a:latin typeface="Calibri" panose="020F0502020204030204"/>
                </a:rPr>
                <a:t>6,901 </a:t>
              </a:r>
              <a:r>
                <a:rPr lang="en-US" sz="1400" dirty="0">
                  <a:solidFill>
                    <a:srgbClr val="0000CC"/>
                  </a:solidFill>
                  <a:latin typeface="Calibri" panose="020F0502020204030204"/>
                </a:rPr>
                <a:t>controls</a:t>
              </a:r>
            </a:p>
            <a:p>
              <a:pPr defTabSz="914377"/>
              <a:r>
                <a:rPr lang="en-US" sz="1400" dirty="0" smtClean="0">
                  <a:solidFill>
                    <a:srgbClr val="0000CC"/>
                  </a:solidFill>
                  <a:latin typeface="Calibri" panose="020F0502020204030204"/>
                </a:rPr>
                <a:t>14,025 </a:t>
              </a:r>
              <a:r>
                <a:rPr lang="en-US" sz="1400" dirty="0">
                  <a:solidFill>
                    <a:srgbClr val="0000CC"/>
                  </a:solidFill>
                  <a:latin typeface="Calibri" panose="020F0502020204030204"/>
                </a:rPr>
                <a:t>total</a:t>
              </a:r>
            </a:p>
          </p:txBody>
        </p:sp>
        <p:cxnSp>
          <p:nvCxnSpPr>
            <p:cNvPr id="58" name="Straight Connector 57"/>
            <p:cNvCxnSpPr/>
            <p:nvPr/>
          </p:nvCxnSpPr>
          <p:spPr>
            <a:xfrm>
              <a:off x="3600449" y="971790"/>
              <a:ext cx="1" cy="2134135"/>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flipH="1">
            <a:off x="2928937" y="615772"/>
            <a:ext cx="4763" cy="5916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106851" y="604531"/>
            <a:ext cx="3429000" cy="2677656"/>
            <a:chOff x="6649650" y="1028344"/>
            <a:chExt cx="3429000" cy="2677656"/>
          </a:xfrm>
        </p:grpSpPr>
        <p:grpSp>
          <p:nvGrpSpPr>
            <p:cNvPr id="27" name="Group 26"/>
            <p:cNvGrpSpPr/>
            <p:nvPr/>
          </p:nvGrpSpPr>
          <p:grpSpPr>
            <a:xfrm>
              <a:off x="6649650" y="1028344"/>
              <a:ext cx="3429000" cy="2677656"/>
              <a:chOff x="2209800" y="381000"/>
              <a:chExt cx="4572000" cy="3570208"/>
            </a:xfrm>
          </p:grpSpPr>
          <p:sp>
            <p:nvSpPr>
              <p:cNvPr id="30" name="Rectangle 29"/>
              <p:cNvSpPr/>
              <p:nvPr/>
            </p:nvSpPr>
            <p:spPr>
              <a:xfrm>
                <a:off x="2209800" y="381000"/>
                <a:ext cx="4572000" cy="3570208"/>
              </a:xfrm>
              <a:prstGeom prst="rect">
                <a:avLst/>
              </a:prstGeom>
            </p:spPr>
            <p:txBody>
              <a:bodyPr>
                <a:spAutoFit/>
              </a:bodyPr>
              <a:lstStyle/>
              <a:p>
                <a:pPr defTabSz="914377">
                  <a:tabLst>
                    <a:tab pos="1200121" algn="l"/>
                    <a:tab pos="1973213" algn="l"/>
                  </a:tabLst>
                </a:pPr>
                <a:r>
                  <a:rPr lang="en-US" sz="1400" dirty="0">
                    <a:solidFill>
                      <a:prstClr val="black"/>
                    </a:solidFill>
                    <a:latin typeface="Calibri" panose="020F0502020204030204"/>
                  </a:rPr>
                  <a:t>Cohort	Cases	Controls</a:t>
                </a:r>
              </a:p>
              <a:p>
                <a:pPr defTabSz="914377">
                  <a:tabLst>
                    <a:tab pos="1200121" algn="l"/>
                    <a:tab pos="1973213" algn="l"/>
                  </a:tabLst>
                </a:pPr>
                <a:endParaRPr lang="en-US" sz="1400" dirty="0">
                  <a:solidFill>
                    <a:prstClr val="black"/>
                  </a:solidFill>
                  <a:latin typeface="Calibri" panose="020F0502020204030204"/>
                </a:endParaRPr>
              </a:p>
              <a:p>
                <a:pPr defTabSz="914377">
                  <a:tabLst>
                    <a:tab pos="1200121" algn="l"/>
                    <a:tab pos="1973213" algn="l"/>
                  </a:tabLst>
                </a:pPr>
                <a:r>
                  <a:rPr lang="en-US" sz="1400" dirty="0">
                    <a:solidFill>
                      <a:prstClr val="black"/>
                    </a:solidFill>
                    <a:latin typeface="Calibri" panose="020F0502020204030204"/>
                  </a:rPr>
                  <a:t>UKS	596	170</a:t>
                </a:r>
              </a:p>
              <a:p>
                <a:pPr defTabSz="914377">
                  <a:tabLst>
                    <a:tab pos="1200121" algn="l"/>
                    <a:tab pos="1973213" algn="l"/>
                  </a:tabLst>
                </a:pPr>
                <a:r>
                  <a:rPr lang="en-US" sz="1400" dirty="0">
                    <a:solidFill>
                      <a:prstClr val="black"/>
                    </a:solidFill>
                    <a:latin typeface="Calibri" panose="020F0502020204030204"/>
                  </a:rPr>
                  <a:t>UMVUMSSM	1,177	1,126</a:t>
                </a:r>
              </a:p>
              <a:p>
                <a:pPr defTabSz="914377">
                  <a:tabLst>
                    <a:tab pos="1200121" algn="l"/>
                    <a:tab pos="1973213" algn="l"/>
                  </a:tabLst>
                </a:pPr>
                <a:r>
                  <a:rPr lang="en-US" sz="1400" dirty="0">
                    <a:solidFill>
                      <a:prstClr val="black"/>
                    </a:solidFill>
                    <a:latin typeface="Calibri" panose="020F0502020204030204"/>
                  </a:rPr>
                  <a:t>UPITT	1,255	829</a:t>
                </a:r>
              </a:p>
              <a:p>
                <a:pPr defTabSz="914377">
                  <a:tabLst>
                    <a:tab pos="1200121" algn="l"/>
                    <a:tab pos="1973213" algn="l"/>
                  </a:tabLst>
                </a:pPr>
                <a:r>
                  <a:rPr lang="en-US" sz="1400" dirty="0">
                    <a:solidFill>
                      <a:prstClr val="black"/>
                    </a:solidFill>
                    <a:latin typeface="Calibri" panose="020F0502020204030204"/>
                  </a:rPr>
                  <a:t>WASHU	339	187</a:t>
                </a:r>
              </a:p>
              <a:p>
                <a:pPr defTabSz="914377">
                  <a:tabLst>
                    <a:tab pos="1200121" algn="l"/>
                    <a:tab pos="1973213" algn="l"/>
                  </a:tabLst>
                </a:pPr>
                <a:r>
                  <a:rPr lang="en-US" sz="1400" dirty="0">
                    <a:solidFill>
                      <a:prstClr val="black"/>
                    </a:solidFill>
                    <a:latin typeface="Calibri" panose="020F0502020204030204"/>
                  </a:rPr>
                  <a:t>WASHU2	38	94</a:t>
                </a:r>
              </a:p>
              <a:p>
                <a:pPr defTabSz="914377">
                  <a:tabLst>
                    <a:tab pos="1200121" algn="l"/>
                    <a:tab pos="1973213" algn="l"/>
                  </a:tabLst>
                </a:pPr>
                <a:r>
                  <a:rPr lang="en-US" sz="1400" dirty="0">
                    <a:solidFill>
                      <a:srgbClr val="C00000"/>
                    </a:solidFill>
                    <a:latin typeface="Calibri" panose="020F0502020204030204"/>
                  </a:rPr>
                  <a:t>WHICAP	76	560</a:t>
                </a:r>
              </a:p>
              <a:p>
                <a:pPr defTabSz="914377">
                  <a:tabLst>
                    <a:tab pos="1073917" algn="l"/>
                    <a:tab pos="1974007" algn="l"/>
                  </a:tabLst>
                </a:pPr>
                <a:endParaRPr lang="en-US" sz="1400" dirty="0">
                  <a:solidFill>
                    <a:prstClr val="black"/>
                  </a:solidFill>
                  <a:latin typeface="Calibri" panose="020F0502020204030204"/>
                </a:endParaRPr>
              </a:p>
              <a:p>
                <a:pPr defTabSz="914377">
                  <a:tabLst>
                    <a:tab pos="1073917" algn="l"/>
                    <a:tab pos="1974007" algn="l"/>
                  </a:tabLst>
                </a:pPr>
                <a:r>
                  <a:rPr lang="en-US" sz="1400" b="1" dirty="0">
                    <a:solidFill>
                      <a:srgbClr val="C00000"/>
                    </a:solidFill>
                    <a:latin typeface="Calibri" panose="020F0502020204030204"/>
                  </a:rPr>
                  <a:t>Totals	</a:t>
                </a:r>
                <a:r>
                  <a:rPr lang="en-US" sz="1400" b="1" dirty="0" smtClean="0">
                    <a:solidFill>
                      <a:srgbClr val="C00000"/>
                    </a:solidFill>
                    <a:latin typeface="Calibri" panose="020F0502020204030204"/>
                  </a:rPr>
                  <a:t>17,572</a:t>
                </a:r>
                <a:r>
                  <a:rPr lang="en-US" sz="1400" b="1" dirty="0">
                    <a:solidFill>
                      <a:srgbClr val="C00000"/>
                    </a:solidFill>
                    <a:latin typeface="Calibri" panose="020F0502020204030204"/>
                  </a:rPr>
                  <a:t>	</a:t>
                </a:r>
                <a:r>
                  <a:rPr lang="en-US" sz="1400" b="1" dirty="0" smtClean="0">
                    <a:solidFill>
                      <a:srgbClr val="C00000"/>
                    </a:solidFill>
                    <a:latin typeface="Calibri" panose="020F0502020204030204"/>
                  </a:rPr>
                  <a:t>18,999</a:t>
                </a:r>
                <a:endParaRPr lang="en-US" sz="1400" b="1" dirty="0">
                  <a:solidFill>
                    <a:srgbClr val="C00000"/>
                  </a:solidFill>
                  <a:latin typeface="Calibri" panose="020F0502020204030204"/>
                </a:endParaRPr>
              </a:p>
              <a:p>
                <a:pPr defTabSz="914377">
                  <a:tabLst>
                    <a:tab pos="1073917" algn="l"/>
                    <a:tab pos="1974007" algn="l"/>
                  </a:tabLst>
                </a:pPr>
                <a:endParaRPr lang="en-US" sz="1400" dirty="0">
                  <a:solidFill>
                    <a:prstClr val="black"/>
                  </a:solidFill>
                  <a:latin typeface="Calibri" panose="020F0502020204030204"/>
                </a:endParaRPr>
              </a:p>
              <a:p>
                <a:pPr defTabSz="914377">
                  <a:tabLst>
                    <a:tab pos="1073917" algn="l"/>
                    <a:tab pos="1974007" algn="l"/>
                  </a:tabLst>
                </a:pPr>
                <a:r>
                  <a:rPr lang="en-US" sz="1400" b="1" dirty="0">
                    <a:solidFill>
                      <a:srgbClr val="C00000"/>
                    </a:solidFill>
                    <a:latin typeface="Calibri" panose="020F0502020204030204"/>
                  </a:rPr>
                  <a:t>Grand total	</a:t>
                </a:r>
                <a:r>
                  <a:rPr lang="en-US" sz="1400" b="1" dirty="0" smtClean="0">
                    <a:solidFill>
                      <a:srgbClr val="C00000"/>
                    </a:solidFill>
                    <a:latin typeface="Calibri" panose="020F0502020204030204"/>
                  </a:rPr>
                  <a:t>36,571</a:t>
                </a:r>
                <a:endParaRPr lang="en-US" sz="1400" b="1" dirty="0">
                  <a:solidFill>
                    <a:srgbClr val="C00000"/>
                  </a:solidFill>
                  <a:latin typeface="Calibri" panose="020F0502020204030204"/>
                </a:endParaRPr>
              </a:p>
            </p:txBody>
          </p:sp>
          <p:cxnSp>
            <p:nvCxnSpPr>
              <p:cNvPr id="31" name="Straight Connector 30"/>
              <p:cNvCxnSpPr/>
              <p:nvPr/>
            </p:nvCxnSpPr>
            <p:spPr>
              <a:xfrm>
                <a:off x="2260600" y="9144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79672" y="457200"/>
                <a:ext cx="0" cy="3494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a:off x="6687750" y="2923819"/>
              <a:ext cx="2571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687750" y="3333394"/>
              <a:ext cx="2571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533104" y="1085494"/>
              <a:ext cx="0" cy="2620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762374" y="1137153"/>
            <a:ext cx="1776047" cy="923330"/>
          </a:xfrm>
          <a:prstGeom prst="rect">
            <a:avLst/>
          </a:prstGeom>
          <a:noFill/>
          <a:ln>
            <a:solidFill>
              <a:srgbClr val="C00000"/>
            </a:solidFill>
          </a:ln>
        </p:spPr>
        <p:txBody>
          <a:bodyPr wrap="square" rtlCol="0">
            <a:spAutoFit/>
          </a:bodyPr>
          <a:lstStyle/>
          <a:p>
            <a:pPr algn="ctr" defTabSz="914377"/>
            <a:r>
              <a:rPr lang="en-US" dirty="0">
                <a:solidFill>
                  <a:srgbClr val="C00000"/>
                </a:solidFill>
                <a:latin typeface="Calibri" panose="020F0502020204030204"/>
              </a:rPr>
              <a:t>NIA-funded Alzheimer’s Disease Centers</a:t>
            </a:r>
          </a:p>
        </p:txBody>
      </p:sp>
      <p:grpSp>
        <p:nvGrpSpPr>
          <p:cNvPr id="29" name="Group 28"/>
          <p:cNvGrpSpPr/>
          <p:nvPr/>
        </p:nvGrpSpPr>
        <p:grpSpPr>
          <a:xfrm>
            <a:off x="7386140" y="3880845"/>
            <a:ext cx="2870422" cy="2521016"/>
            <a:chOff x="6451035" y="3198183"/>
            <a:chExt cx="2870422" cy="2521016"/>
          </a:xfrm>
        </p:grpSpPr>
        <p:grpSp>
          <p:nvGrpSpPr>
            <p:cNvPr id="32" name="Group 31"/>
            <p:cNvGrpSpPr/>
            <p:nvPr/>
          </p:nvGrpSpPr>
          <p:grpSpPr>
            <a:xfrm>
              <a:off x="6451035" y="3198183"/>
              <a:ext cx="2870422" cy="2521016"/>
              <a:chOff x="5456153" y="3057464"/>
              <a:chExt cx="3755139" cy="3361353"/>
            </a:xfrm>
          </p:grpSpPr>
          <p:sp>
            <p:nvSpPr>
              <p:cNvPr id="39" name="Rectangle 38"/>
              <p:cNvSpPr/>
              <p:nvPr/>
            </p:nvSpPr>
            <p:spPr>
              <a:xfrm>
                <a:off x="5456153" y="3505200"/>
                <a:ext cx="3755139" cy="2913617"/>
              </a:xfrm>
              <a:prstGeom prst="rect">
                <a:avLst/>
              </a:prstGeom>
            </p:spPr>
            <p:txBody>
              <a:bodyPr wrap="square">
                <a:spAutoFit/>
              </a:bodyPr>
              <a:lstStyle/>
              <a:p>
                <a:pPr defTabSz="817960">
                  <a:tabLst>
                    <a:tab pos="1028700" algn="l"/>
                    <a:tab pos="1771650" algn="l"/>
                  </a:tabLst>
                </a:pPr>
                <a:r>
                  <a:rPr lang="en-US" sz="1400" dirty="0"/>
                  <a:t>Consortium	Cases	Controls</a:t>
                </a:r>
              </a:p>
              <a:p>
                <a:pPr defTabSz="817960">
                  <a:tabLst>
                    <a:tab pos="1028700" algn="l"/>
                    <a:tab pos="1771650" algn="l"/>
                  </a:tabLst>
                </a:pPr>
                <a:endParaRPr lang="en-US" sz="1400" dirty="0"/>
              </a:p>
              <a:p>
                <a:pPr defTabSz="817960">
                  <a:tabLst>
                    <a:tab pos="1028700" algn="l"/>
                    <a:tab pos="1771650" algn="l"/>
                  </a:tabLst>
                </a:pPr>
                <a:r>
                  <a:rPr lang="en-US" sz="1400" dirty="0"/>
                  <a:t>ADGC	</a:t>
                </a:r>
                <a:r>
                  <a:rPr lang="en-US" sz="1400" dirty="0" smtClean="0"/>
                  <a:t>17,572</a:t>
                </a:r>
                <a:r>
                  <a:rPr lang="en-US" sz="1400" dirty="0"/>
                  <a:t>	</a:t>
                </a:r>
                <a:r>
                  <a:rPr lang="en-US" sz="1400" dirty="0" smtClean="0"/>
                  <a:t>18,999</a:t>
                </a:r>
                <a:endParaRPr lang="en-US" sz="1400" dirty="0"/>
              </a:p>
              <a:p>
                <a:pPr defTabSz="817960">
                  <a:tabLst>
                    <a:tab pos="1028700" algn="l"/>
                    <a:tab pos="1771650" algn="l"/>
                  </a:tabLst>
                </a:pPr>
                <a:r>
                  <a:rPr lang="en-US" sz="1400" dirty="0"/>
                  <a:t>CHARGE	</a:t>
                </a:r>
                <a:r>
                  <a:rPr lang="en-US" sz="1400" dirty="0" smtClean="0"/>
                  <a:t>2,240</a:t>
                </a:r>
                <a:r>
                  <a:rPr lang="en-US" sz="1400" dirty="0"/>
                  <a:t>	13,474</a:t>
                </a:r>
              </a:p>
              <a:p>
                <a:pPr defTabSz="817960">
                  <a:tabLst>
                    <a:tab pos="1028700" algn="l"/>
                    <a:tab pos="1771650" algn="l"/>
                  </a:tabLst>
                </a:pPr>
                <a:r>
                  <a:rPr lang="en-US" sz="1400" dirty="0"/>
                  <a:t>EADI	</a:t>
                </a:r>
                <a:r>
                  <a:rPr lang="en-US" sz="1400" dirty="0" smtClean="0"/>
                  <a:t>5,288</a:t>
                </a:r>
                <a:r>
                  <a:rPr lang="en-US" sz="1400" dirty="0"/>
                  <a:t>	</a:t>
                </a:r>
                <a:r>
                  <a:rPr lang="en-US" sz="1400" dirty="0" smtClean="0"/>
                  <a:t>7,770</a:t>
                </a:r>
                <a:endParaRPr lang="en-US" sz="1400" dirty="0"/>
              </a:p>
              <a:p>
                <a:pPr>
                  <a:tabLst>
                    <a:tab pos="1027113" algn="l"/>
                    <a:tab pos="1771650" algn="l"/>
                  </a:tabLst>
                </a:pPr>
                <a:r>
                  <a:rPr lang="en-US" sz="1400" dirty="0"/>
                  <a:t>GERAD	</a:t>
                </a:r>
                <a:r>
                  <a:rPr lang="en-US" sz="1400" dirty="0" smtClean="0"/>
                  <a:t>12,290</a:t>
                </a:r>
                <a:r>
                  <a:rPr lang="en-US" sz="1400" dirty="0"/>
                  <a:t>	21,777</a:t>
                </a:r>
              </a:p>
              <a:p>
                <a:pPr defTabSz="817960">
                  <a:tabLst>
                    <a:tab pos="1028700" algn="l"/>
                    <a:tab pos="1771650" algn="l"/>
                  </a:tabLst>
                </a:pPr>
                <a:endParaRPr lang="en-US" sz="1400" dirty="0"/>
              </a:p>
              <a:p>
                <a:pPr defTabSz="817960">
                  <a:spcAft>
                    <a:spcPts val="1200"/>
                  </a:spcAft>
                  <a:tabLst>
                    <a:tab pos="1028700" algn="l"/>
                    <a:tab pos="1771650" algn="l"/>
                  </a:tabLst>
                </a:pPr>
                <a:r>
                  <a:rPr lang="en-US" sz="1400" b="1" dirty="0">
                    <a:solidFill>
                      <a:srgbClr val="C00000"/>
                    </a:solidFill>
                  </a:rPr>
                  <a:t>Totals	</a:t>
                </a:r>
                <a:r>
                  <a:rPr lang="en-US" sz="1400" b="1" dirty="0" smtClean="0">
                    <a:solidFill>
                      <a:srgbClr val="C00000"/>
                    </a:solidFill>
                  </a:rPr>
                  <a:t>37,390</a:t>
                </a:r>
                <a:r>
                  <a:rPr lang="en-US" sz="1400" b="1" dirty="0">
                    <a:solidFill>
                      <a:srgbClr val="C00000"/>
                    </a:solidFill>
                  </a:rPr>
                  <a:t>	</a:t>
                </a:r>
                <a:r>
                  <a:rPr lang="en-US" sz="1400" b="1" dirty="0" smtClean="0">
                    <a:solidFill>
                      <a:srgbClr val="C00000"/>
                    </a:solidFill>
                  </a:rPr>
                  <a:t>62,020</a:t>
                </a:r>
              </a:p>
              <a:p>
                <a:pPr defTabSz="817960">
                  <a:tabLst>
                    <a:tab pos="1028700" algn="l"/>
                    <a:tab pos="1771650" algn="l"/>
                  </a:tabLst>
                </a:pPr>
                <a:r>
                  <a:rPr lang="en-US" sz="1400" b="1" dirty="0" smtClean="0">
                    <a:solidFill>
                      <a:srgbClr val="C00000"/>
                    </a:solidFill>
                  </a:rPr>
                  <a:t>Grand total:	99,410</a:t>
                </a:r>
                <a:endParaRPr lang="en-US" sz="1400" b="1" dirty="0">
                  <a:solidFill>
                    <a:srgbClr val="C00000"/>
                  </a:solidFill>
                </a:endParaRPr>
              </a:p>
            </p:txBody>
          </p:sp>
          <p:sp>
            <p:nvSpPr>
              <p:cNvPr id="40" name="TextBox 39"/>
              <p:cNvSpPr txBox="1"/>
              <p:nvPr/>
            </p:nvSpPr>
            <p:spPr>
              <a:xfrm>
                <a:off x="6648506" y="3057464"/>
                <a:ext cx="1524000" cy="492442"/>
              </a:xfrm>
              <a:prstGeom prst="rect">
                <a:avLst/>
              </a:prstGeom>
              <a:noFill/>
            </p:spPr>
            <p:txBody>
              <a:bodyPr wrap="square" rtlCol="0">
                <a:spAutoFit/>
              </a:bodyPr>
              <a:lstStyle/>
              <a:p>
                <a:r>
                  <a:rPr lang="en-US" b="1" dirty="0">
                    <a:solidFill>
                      <a:srgbClr val="C00000"/>
                    </a:solidFill>
                  </a:rPr>
                  <a:t>IGAP</a:t>
                </a:r>
              </a:p>
            </p:txBody>
          </p:sp>
        </p:grpSp>
        <p:cxnSp>
          <p:nvCxnSpPr>
            <p:cNvPr id="34" name="Straight Connector 33"/>
            <p:cNvCxnSpPr/>
            <p:nvPr/>
          </p:nvCxnSpPr>
          <p:spPr>
            <a:xfrm flipV="1">
              <a:off x="6453188" y="4953000"/>
              <a:ext cx="2368162" cy="1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462713" y="5381625"/>
              <a:ext cx="2368162" cy="1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15715" y="3665400"/>
              <a:ext cx="0" cy="1716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249042" y="3665400"/>
              <a:ext cx="0" cy="1716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453188" y="3886200"/>
              <a:ext cx="2368162" cy="1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0806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 name="TextBox 1"/>
          <p:cNvSpPr txBox="1">
            <a:spLocks noChangeArrowheads="1"/>
          </p:cNvSpPr>
          <p:nvPr/>
        </p:nvSpPr>
        <p:spPr bwMode="auto">
          <a:xfrm>
            <a:off x="7669998" y="807606"/>
            <a:ext cx="1993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APP</a:t>
            </a:r>
          </a:p>
        </p:txBody>
      </p:sp>
      <p:grpSp>
        <p:nvGrpSpPr>
          <p:cNvPr id="6" name="Group 5"/>
          <p:cNvGrpSpPr/>
          <p:nvPr/>
        </p:nvGrpSpPr>
        <p:grpSpPr>
          <a:xfrm>
            <a:off x="6026063" y="895745"/>
            <a:ext cx="4539864" cy="2959435"/>
            <a:chOff x="1752600" y="773436"/>
            <a:chExt cx="9042042" cy="5969135"/>
          </a:xfrm>
        </p:grpSpPr>
        <p:grpSp>
          <p:nvGrpSpPr>
            <p:cNvPr id="2060" name="Group 1096"/>
            <p:cNvGrpSpPr>
              <a:grpSpLocks/>
            </p:cNvGrpSpPr>
            <p:nvPr/>
          </p:nvGrpSpPr>
          <p:grpSpPr bwMode="auto">
            <a:xfrm>
              <a:off x="1752600" y="1122363"/>
              <a:ext cx="2667000" cy="1660525"/>
              <a:chOff x="480" y="528"/>
              <a:chExt cx="1680" cy="1046"/>
            </a:xfrm>
          </p:grpSpPr>
          <p:sp>
            <p:nvSpPr>
              <p:cNvPr id="2215" name="Text Box 863"/>
              <p:cNvSpPr txBox="1">
                <a:spLocks noChangeArrowheads="1"/>
              </p:cNvSpPr>
              <p:nvPr/>
            </p:nvSpPr>
            <p:spPr bwMode="auto">
              <a:xfrm>
                <a:off x="772" y="1222"/>
                <a:ext cx="1340"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1200" dirty="0"/>
                  <a:t>α</a:t>
                </a:r>
                <a:r>
                  <a:rPr lang="en-US" sz="1200" dirty="0">
                    <a:cs typeface="Times New Roman" pitchFamily="18" charset="0"/>
                  </a:rPr>
                  <a:t>-</a:t>
                </a:r>
                <a:r>
                  <a:rPr lang="en-US" sz="1200" dirty="0"/>
                  <a:t>secretase</a:t>
                </a:r>
              </a:p>
            </p:txBody>
          </p:sp>
          <p:sp>
            <p:nvSpPr>
              <p:cNvPr id="2216" name="Line 864"/>
              <p:cNvSpPr>
                <a:spLocks noChangeShapeType="1"/>
              </p:cNvSpPr>
              <p:nvPr/>
            </p:nvSpPr>
            <p:spPr bwMode="auto">
              <a:xfrm flipV="1">
                <a:off x="1488" y="100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17" name="Group 957"/>
              <p:cNvGrpSpPr>
                <a:grpSpLocks/>
              </p:cNvGrpSpPr>
              <p:nvPr/>
            </p:nvGrpSpPr>
            <p:grpSpPr bwMode="auto">
              <a:xfrm>
                <a:off x="1547" y="621"/>
                <a:ext cx="613" cy="498"/>
                <a:chOff x="1547" y="643"/>
                <a:chExt cx="613" cy="498"/>
              </a:xfrm>
            </p:grpSpPr>
            <p:grpSp>
              <p:nvGrpSpPr>
                <p:cNvPr id="2221" name="Group 868"/>
                <p:cNvGrpSpPr>
                  <a:grpSpLocks/>
                </p:cNvGrpSpPr>
                <p:nvPr/>
              </p:nvGrpSpPr>
              <p:grpSpPr bwMode="auto">
                <a:xfrm>
                  <a:off x="1645" y="643"/>
                  <a:ext cx="291" cy="498"/>
                  <a:chOff x="1145" y="149"/>
                  <a:chExt cx="353" cy="631"/>
                </a:xfrm>
              </p:grpSpPr>
              <p:sp>
                <p:nvSpPr>
                  <p:cNvPr id="2224" name="Rectangle 869"/>
                  <p:cNvSpPr>
                    <a:spLocks noChangeArrowheads="1"/>
                  </p:cNvSpPr>
                  <p:nvPr/>
                </p:nvSpPr>
                <p:spPr bwMode="auto">
                  <a:xfrm rot="5400000">
                    <a:off x="1008" y="305"/>
                    <a:ext cx="624" cy="317"/>
                  </a:xfrm>
                  <a:prstGeom prst="rect">
                    <a:avLst/>
                  </a:prstGeom>
                  <a:gradFill rotWithShape="1">
                    <a:gsLst>
                      <a:gs pos="0">
                        <a:srgbClr val="FFFF99"/>
                      </a:gs>
                      <a:gs pos="50000">
                        <a:srgbClr val="FFCC00"/>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225" name="Group 870"/>
                  <p:cNvGrpSpPr>
                    <a:grpSpLocks/>
                  </p:cNvGrpSpPr>
                  <p:nvPr/>
                </p:nvGrpSpPr>
                <p:grpSpPr bwMode="auto">
                  <a:xfrm rot="5400000">
                    <a:off x="1006" y="288"/>
                    <a:ext cx="631" cy="353"/>
                    <a:chOff x="1006" y="288"/>
                    <a:chExt cx="631" cy="353"/>
                  </a:xfrm>
                </p:grpSpPr>
                <p:sp>
                  <p:nvSpPr>
                    <p:cNvPr id="2226" name="Oval 871"/>
                    <p:cNvSpPr>
                      <a:spLocks noChangeArrowheads="1"/>
                    </p:cNvSpPr>
                    <p:nvPr/>
                  </p:nvSpPr>
                  <p:spPr bwMode="auto">
                    <a:xfrm>
                      <a:off x="101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27" name="Freeform 872"/>
                    <p:cNvSpPr>
                      <a:spLocks/>
                    </p:cNvSpPr>
                    <p:nvPr/>
                  </p:nvSpPr>
                  <p:spPr bwMode="auto">
                    <a:xfrm>
                      <a:off x="104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8" name="Freeform 873"/>
                    <p:cNvSpPr>
                      <a:spLocks/>
                    </p:cNvSpPr>
                    <p:nvPr/>
                  </p:nvSpPr>
                  <p:spPr bwMode="auto">
                    <a:xfrm>
                      <a:off x="101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9" name="Oval 874"/>
                    <p:cNvSpPr>
                      <a:spLocks noChangeArrowheads="1"/>
                    </p:cNvSpPr>
                    <p:nvPr/>
                  </p:nvSpPr>
                  <p:spPr bwMode="auto">
                    <a:xfrm>
                      <a:off x="110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0" name="Oval 875"/>
                    <p:cNvSpPr>
                      <a:spLocks noChangeArrowheads="1"/>
                    </p:cNvSpPr>
                    <p:nvPr/>
                  </p:nvSpPr>
                  <p:spPr bwMode="auto">
                    <a:xfrm>
                      <a:off x="115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1" name="Oval 876"/>
                    <p:cNvSpPr>
                      <a:spLocks noChangeArrowheads="1"/>
                    </p:cNvSpPr>
                    <p:nvPr/>
                  </p:nvSpPr>
                  <p:spPr bwMode="auto">
                    <a:xfrm>
                      <a:off x="106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2" name="Freeform 877"/>
                    <p:cNvSpPr>
                      <a:spLocks/>
                    </p:cNvSpPr>
                    <p:nvPr/>
                  </p:nvSpPr>
                  <p:spPr bwMode="auto">
                    <a:xfrm>
                      <a:off x="1071"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3" name="Freeform 878"/>
                    <p:cNvSpPr>
                      <a:spLocks/>
                    </p:cNvSpPr>
                    <p:nvPr/>
                  </p:nvSpPr>
                  <p:spPr bwMode="auto">
                    <a:xfrm>
                      <a:off x="1094"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4" name="Freeform 879"/>
                    <p:cNvSpPr>
                      <a:spLocks/>
                    </p:cNvSpPr>
                    <p:nvPr/>
                  </p:nvSpPr>
                  <p:spPr bwMode="auto">
                    <a:xfrm>
                      <a:off x="1144"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5" name="Freeform 880"/>
                    <p:cNvSpPr>
                      <a:spLocks/>
                    </p:cNvSpPr>
                    <p:nvPr/>
                  </p:nvSpPr>
                  <p:spPr bwMode="auto">
                    <a:xfrm>
                      <a:off x="1121"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6" name="Freeform 881"/>
                    <p:cNvSpPr>
                      <a:spLocks/>
                    </p:cNvSpPr>
                    <p:nvPr/>
                  </p:nvSpPr>
                  <p:spPr bwMode="auto">
                    <a:xfrm>
                      <a:off x="1170"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7" name="Freeform 882"/>
                    <p:cNvSpPr>
                      <a:spLocks/>
                    </p:cNvSpPr>
                    <p:nvPr/>
                  </p:nvSpPr>
                  <p:spPr bwMode="auto">
                    <a:xfrm>
                      <a:off x="1190"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8" name="Oval 883"/>
                    <p:cNvSpPr>
                      <a:spLocks noChangeArrowheads="1"/>
                    </p:cNvSpPr>
                    <p:nvPr/>
                  </p:nvSpPr>
                  <p:spPr bwMode="auto">
                    <a:xfrm>
                      <a:off x="120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9" name="Freeform 884"/>
                    <p:cNvSpPr>
                      <a:spLocks/>
                    </p:cNvSpPr>
                    <p:nvPr/>
                  </p:nvSpPr>
                  <p:spPr bwMode="auto">
                    <a:xfrm>
                      <a:off x="123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0" name="Freeform 885"/>
                    <p:cNvSpPr>
                      <a:spLocks/>
                    </p:cNvSpPr>
                    <p:nvPr/>
                  </p:nvSpPr>
                  <p:spPr bwMode="auto">
                    <a:xfrm>
                      <a:off x="120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1" name="Oval 886"/>
                    <p:cNvSpPr>
                      <a:spLocks noChangeArrowheads="1"/>
                    </p:cNvSpPr>
                    <p:nvPr/>
                  </p:nvSpPr>
                  <p:spPr bwMode="auto">
                    <a:xfrm>
                      <a:off x="130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42" name="Oval 887"/>
                    <p:cNvSpPr>
                      <a:spLocks noChangeArrowheads="1"/>
                    </p:cNvSpPr>
                    <p:nvPr/>
                  </p:nvSpPr>
                  <p:spPr bwMode="auto">
                    <a:xfrm>
                      <a:off x="134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43" name="Oval 888"/>
                    <p:cNvSpPr>
                      <a:spLocks noChangeArrowheads="1"/>
                    </p:cNvSpPr>
                    <p:nvPr/>
                  </p:nvSpPr>
                  <p:spPr bwMode="auto">
                    <a:xfrm>
                      <a:off x="125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44" name="Freeform 889"/>
                    <p:cNvSpPr>
                      <a:spLocks/>
                    </p:cNvSpPr>
                    <p:nvPr/>
                  </p:nvSpPr>
                  <p:spPr bwMode="auto">
                    <a:xfrm>
                      <a:off x="1263"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5" name="Freeform 890"/>
                    <p:cNvSpPr>
                      <a:spLocks/>
                    </p:cNvSpPr>
                    <p:nvPr/>
                  </p:nvSpPr>
                  <p:spPr bwMode="auto">
                    <a:xfrm>
                      <a:off x="1286"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6" name="Freeform 891"/>
                    <p:cNvSpPr>
                      <a:spLocks/>
                    </p:cNvSpPr>
                    <p:nvPr/>
                  </p:nvSpPr>
                  <p:spPr bwMode="auto">
                    <a:xfrm>
                      <a:off x="1336"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7" name="Freeform 892"/>
                    <p:cNvSpPr>
                      <a:spLocks/>
                    </p:cNvSpPr>
                    <p:nvPr/>
                  </p:nvSpPr>
                  <p:spPr bwMode="auto">
                    <a:xfrm>
                      <a:off x="1313"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8" name="Freeform 893"/>
                    <p:cNvSpPr>
                      <a:spLocks/>
                    </p:cNvSpPr>
                    <p:nvPr/>
                  </p:nvSpPr>
                  <p:spPr bwMode="auto">
                    <a:xfrm>
                      <a:off x="1362"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9" name="Freeform 894"/>
                    <p:cNvSpPr>
                      <a:spLocks/>
                    </p:cNvSpPr>
                    <p:nvPr/>
                  </p:nvSpPr>
                  <p:spPr bwMode="auto">
                    <a:xfrm>
                      <a:off x="1382"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0" name="Oval 895"/>
                    <p:cNvSpPr>
                      <a:spLocks noChangeArrowheads="1"/>
                    </p:cNvSpPr>
                    <p:nvPr/>
                  </p:nvSpPr>
                  <p:spPr bwMode="auto">
                    <a:xfrm>
                      <a:off x="139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1" name="Freeform 896"/>
                    <p:cNvSpPr>
                      <a:spLocks/>
                    </p:cNvSpPr>
                    <p:nvPr/>
                  </p:nvSpPr>
                  <p:spPr bwMode="auto">
                    <a:xfrm>
                      <a:off x="142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2" name="Freeform 897"/>
                    <p:cNvSpPr>
                      <a:spLocks/>
                    </p:cNvSpPr>
                    <p:nvPr/>
                  </p:nvSpPr>
                  <p:spPr bwMode="auto">
                    <a:xfrm>
                      <a:off x="139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 name="Oval 898"/>
                    <p:cNvSpPr>
                      <a:spLocks noChangeArrowheads="1"/>
                    </p:cNvSpPr>
                    <p:nvPr/>
                  </p:nvSpPr>
                  <p:spPr bwMode="auto">
                    <a:xfrm>
                      <a:off x="149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4" name="Oval 899"/>
                    <p:cNvSpPr>
                      <a:spLocks noChangeArrowheads="1"/>
                    </p:cNvSpPr>
                    <p:nvPr/>
                  </p:nvSpPr>
                  <p:spPr bwMode="auto">
                    <a:xfrm>
                      <a:off x="154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5" name="Oval 900"/>
                    <p:cNvSpPr>
                      <a:spLocks noChangeArrowheads="1"/>
                    </p:cNvSpPr>
                    <p:nvPr/>
                  </p:nvSpPr>
                  <p:spPr bwMode="auto">
                    <a:xfrm>
                      <a:off x="144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6" name="Freeform 901"/>
                    <p:cNvSpPr>
                      <a:spLocks/>
                    </p:cNvSpPr>
                    <p:nvPr/>
                  </p:nvSpPr>
                  <p:spPr bwMode="auto">
                    <a:xfrm>
                      <a:off x="1455"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7" name="Freeform 902"/>
                    <p:cNvSpPr>
                      <a:spLocks/>
                    </p:cNvSpPr>
                    <p:nvPr/>
                  </p:nvSpPr>
                  <p:spPr bwMode="auto">
                    <a:xfrm>
                      <a:off x="1478"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8" name="Freeform 903"/>
                    <p:cNvSpPr>
                      <a:spLocks/>
                    </p:cNvSpPr>
                    <p:nvPr/>
                  </p:nvSpPr>
                  <p:spPr bwMode="auto">
                    <a:xfrm>
                      <a:off x="1528"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9" name="Freeform 904"/>
                    <p:cNvSpPr>
                      <a:spLocks/>
                    </p:cNvSpPr>
                    <p:nvPr/>
                  </p:nvSpPr>
                  <p:spPr bwMode="auto">
                    <a:xfrm>
                      <a:off x="1505"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0" name="Freeform 905"/>
                    <p:cNvSpPr>
                      <a:spLocks/>
                    </p:cNvSpPr>
                    <p:nvPr/>
                  </p:nvSpPr>
                  <p:spPr bwMode="auto">
                    <a:xfrm>
                      <a:off x="1554"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1" name="Freeform 906"/>
                    <p:cNvSpPr>
                      <a:spLocks/>
                    </p:cNvSpPr>
                    <p:nvPr/>
                  </p:nvSpPr>
                  <p:spPr bwMode="auto">
                    <a:xfrm>
                      <a:off x="1574"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2" name="Oval 907"/>
                    <p:cNvSpPr>
                      <a:spLocks noChangeArrowheads="1"/>
                    </p:cNvSpPr>
                    <p:nvPr/>
                  </p:nvSpPr>
                  <p:spPr bwMode="auto">
                    <a:xfrm>
                      <a:off x="158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63" name="Freeform 908"/>
                    <p:cNvSpPr>
                      <a:spLocks/>
                    </p:cNvSpPr>
                    <p:nvPr/>
                  </p:nvSpPr>
                  <p:spPr bwMode="auto">
                    <a:xfrm>
                      <a:off x="161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4" name="Freeform 909"/>
                    <p:cNvSpPr>
                      <a:spLocks/>
                    </p:cNvSpPr>
                    <p:nvPr/>
                  </p:nvSpPr>
                  <p:spPr bwMode="auto">
                    <a:xfrm>
                      <a:off x="158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5" name="Oval 910"/>
                    <p:cNvSpPr>
                      <a:spLocks noChangeArrowheads="1"/>
                    </p:cNvSpPr>
                    <p:nvPr/>
                  </p:nvSpPr>
                  <p:spPr bwMode="auto">
                    <a:xfrm rot="10791167">
                      <a:off x="1536"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66" name="Freeform 911"/>
                    <p:cNvSpPr>
                      <a:spLocks/>
                    </p:cNvSpPr>
                    <p:nvPr/>
                  </p:nvSpPr>
                  <p:spPr bwMode="auto">
                    <a:xfrm rot="10791167">
                      <a:off x="154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7" name="Freeform 912"/>
                    <p:cNvSpPr>
                      <a:spLocks/>
                    </p:cNvSpPr>
                    <p:nvPr/>
                  </p:nvSpPr>
                  <p:spPr bwMode="auto">
                    <a:xfrm rot="10791167">
                      <a:off x="157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8" name="Oval 913"/>
                    <p:cNvSpPr>
                      <a:spLocks noChangeArrowheads="1"/>
                    </p:cNvSpPr>
                    <p:nvPr/>
                  </p:nvSpPr>
                  <p:spPr bwMode="auto">
                    <a:xfrm rot="10791167">
                      <a:off x="1440"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69" name="Oval 914"/>
                    <p:cNvSpPr>
                      <a:spLocks noChangeArrowheads="1"/>
                    </p:cNvSpPr>
                    <p:nvPr/>
                  </p:nvSpPr>
                  <p:spPr bwMode="auto">
                    <a:xfrm rot="10791167">
                      <a:off x="1392"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70" name="Oval 915"/>
                    <p:cNvSpPr>
                      <a:spLocks noChangeArrowheads="1"/>
                    </p:cNvSpPr>
                    <p:nvPr/>
                  </p:nvSpPr>
                  <p:spPr bwMode="auto">
                    <a:xfrm rot="10791167">
                      <a:off x="1488"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71" name="Freeform 916"/>
                    <p:cNvSpPr>
                      <a:spLocks/>
                    </p:cNvSpPr>
                    <p:nvPr/>
                  </p:nvSpPr>
                  <p:spPr bwMode="auto">
                    <a:xfrm rot="10791167">
                      <a:off x="1503" y="465"/>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2" name="Freeform 917"/>
                    <p:cNvSpPr>
                      <a:spLocks/>
                    </p:cNvSpPr>
                    <p:nvPr/>
                  </p:nvSpPr>
                  <p:spPr bwMode="auto">
                    <a:xfrm rot="10791167">
                      <a:off x="1482" y="465"/>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 name="Freeform 918"/>
                    <p:cNvSpPr>
                      <a:spLocks/>
                    </p:cNvSpPr>
                    <p:nvPr/>
                  </p:nvSpPr>
                  <p:spPr bwMode="auto">
                    <a:xfrm rot="10791167">
                      <a:off x="1438" y="468"/>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4" name="Freeform 919"/>
                    <p:cNvSpPr>
                      <a:spLocks/>
                    </p:cNvSpPr>
                    <p:nvPr/>
                  </p:nvSpPr>
                  <p:spPr bwMode="auto">
                    <a:xfrm rot="10791167">
                      <a:off x="1463" y="46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5" name="Freeform 920"/>
                    <p:cNvSpPr>
                      <a:spLocks/>
                    </p:cNvSpPr>
                    <p:nvPr/>
                  </p:nvSpPr>
                  <p:spPr bwMode="auto">
                    <a:xfrm rot="10791167">
                      <a:off x="1414"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6" name="Freeform 921"/>
                    <p:cNvSpPr>
                      <a:spLocks/>
                    </p:cNvSpPr>
                    <p:nvPr/>
                  </p:nvSpPr>
                  <p:spPr bwMode="auto">
                    <a:xfrm rot="10791167">
                      <a:off x="1390"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7" name="Oval 922"/>
                    <p:cNvSpPr>
                      <a:spLocks noChangeArrowheads="1"/>
                    </p:cNvSpPr>
                    <p:nvPr/>
                  </p:nvSpPr>
                  <p:spPr bwMode="auto">
                    <a:xfrm rot="10791167">
                      <a:off x="134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78" name="Freeform 923"/>
                    <p:cNvSpPr>
                      <a:spLocks/>
                    </p:cNvSpPr>
                    <p:nvPr/>
                  </p:nvSpPr>
                  <p:spPr bwMode="auto">
                    <a:xfrm rot="10791167">
                      <a:off x="1349"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9" name="Freeform 924"/>
                    <p:cNvSpPr>
                      <a:spLocks/>
                    </p:cNvSpPr>
                    <p:nvPr/>
                  </p:nvSpPr>
                  <p:spPr bwMode="auto">
                    <a:xfrm rot="10791167">
                      <a:off x="1379"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0" name="Oval 925"/>
                    <p:cNvSpPr>
                      <a:spLocks noChangeArrowheads="1"/>
                    </p:cNvSpPr>
                    <p:nvPr/>
                  </p:nvSpPr>
                  <p:spPr bwMode="auto">
                    <a:xfrm rot="10791167">
                      <a:off x="124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81" name="Oval 926"/>
                    <p:cNvSpPr>
                      <a:spLocks noChangeArrowheads="1"/>
                    </p:cNvSpPr>
                    <p:nvPr/>
                  </p:nvSpPr>
                  <p:spPr bwMode="auto">
                    <a:xfrm rot="10791167">
                      <a:off x="1200"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82" name="Oval 927"/>
                    <p:cNvSpPr>
                      <a:spLocks noChangeArrowheads="1"/>
                    </p:cNvSpPr>
                    <p:nvPr/>
                  </p:nvSpPr>
                  <p:spPr bwMode="auto">
                    <a:xfrm rot="10791167">
                      <a:off x="129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83" name="Freeform 928"/>
                    <p:cNvSpPr>
                      <a:spLocks/>
                    </p:cNvSpPr>
                    <p:nvPr/>
                  </p:nvSpPr>
                  <p:spPr bwMode="auto">
                    <a:xfrm rot="10791167">
                      <a:off x="1311"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4" name="Freeform 929"/>
                    <p:cNvSpPr>
                      <a:spLocks/>
                    </p:cNvSpPr>
                    <p:nvPr/>
                  </p:nvSpPr>
                  <p:spPr bwMode="auto">
                    <a:xfrm rot="10791167">
                      <a:off x="1290"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5" name="Freeform 930"/>
                    <p:cNvSpPr>
                      <a:spLocks/>
                    </p:cNvSpPr>
                    <p:nvPr/>
                  </p:nvSpPr>
                  <p:spPr bwMode="auto">
                    <a:xfrm rot="10791167">
                      <a:off x="1246"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6" name="Freeform 931"/>
                    <p:cNvSpPr>
                      <a:spLocks/>
                    </p:cNvSpPr>
                    <p:nvPr/>
                  </p:nvSpPr>
                  <p:spPr bwMode="auto">
                    <a:xfrm rot="10791167">
                      <a:off x="1271"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7" name="Freeform 932"/>
                    <p:cNvSpPr>
                      <a:spLocks/>
                    </p:cNvSpPr>
                    <p:nvPr/>
                  </p:nvSpPr>
                  <p:spPr bwMode="auto">
                    <a:xfrm rot="10791167">
                      <a:off x="1222"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8" name="Freeform 933"/>
                    <p:cNvSpPr>
                      <a:spLocks/>
                    </p:cNvSpPr>
                    <p:nvPr/>
                  </p:nvSpPr>
                  <p:spPr bwMode="auto">
                    <a:xfrm rot="10791167">
                      <a:off x="1198"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9" name="Oval 934"/>
                    <p:cNvSpPr>
                      <a:spLocks noChangeArrowheads="1"/>
                    </p:cNvSpPr>
                    <p:nvPr/>
                  </p:nvSpPr>
                  <p:spPr bwMode="auto">
                    <a:xfrm rot="10791167">
                      <a:off x="1152"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0" name="Freeform 935"/>
                    <p:cNvSpPr>
                      <a:spLocks/>
                    </p:cNvSpPr>
                    <p:nvPr/>
                  </p:nvSpPr>
                  <p:spPr bwMode="auto">
                    <a:xfrm rot="10791167">
                      <a:off x="115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1" name="Freeform 936"/>
                    <p:cNvSpPr>
                      <a:spLocks/>
                    </p:cNvSpPr>
                    <p:nvPr/>
                  </p:nvSpPr>
                  <p:spPr bwMode="auto">
                    <a:xfrm rot="10791167">
                      <a:off x="118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2" name="Oval 937"/>
                    <p:cNvSpPr>
                      <a:spLocks noChangeArrowheads="1"/>
                    </p:cNvSpPr>
                    <p:nvPr/>
                  </p:nvSpPr>
                  <p:spPr bwMode="auto">
                    <a:xfrm rot="10791167">
                      <a:off x="105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3" name="Oval 938"/>
                    <p:cNvSpPr>
                      <a:spLocks noChangeArrowheads="1"/>
                    </p:cNvSpPr>
                    <p:nvPr/>
                  </p:nvSpPr>
                  <p:spPr bwMode="auto">
                    <a:xfrm rot="10791167">
                      <a:off x="100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4" name="Oval 939"/>
                    <p:cNvSpPr>
                      <a:spLocks noChangeArrowheads="1"/>
                    </p:cNvSpPr>
                    <p:nvPr/>
                  </p:nvSpPr>
                  <p:spPr bwMode="auto">
                    <a:xfrm rot="10791167">
                      <a:off x="110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5" name="Freeform 940"/>
                    <p:cNvSpPr>
                      <a:spLocks/>
                    </p:cNvSpPr>
                    <p:nvPr/>
                  </p:nvSpPr>
                  <p:spPr bwMode="auto">
                    <a:xfrm rot="10791167">
                      <a:off x="1119"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6" name="Freeform 941"/>
                    <p:cNvSpPr>
                      <a:spLocks/>
                    </p:cNvSpPr>
                    <p:nvPr/>
                  </p:nvSpPr>
                  <p:spPr bwMode="auto">
                    <a:xfrm rot="10791167">
                      <a:off x="1098"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7" name="Freeform 942"/>
                    <p:cNvSpPr>
                      <a:spLocks/>
                    </p:cNvSpPr>
                    <p:nvPr/>
                  </p:nvSpPr>
                  <p:spPr bwMode="auto">
                    <a:xfrm rot="10791167">
                      <a:off x="1054"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8" name="Freeform 943"/>
                    <p:cNvSpPr>
                      <a:spLocks/>
                    </p:cNvSpPr>
                    <p:nvPr/>
                  </p:nvSpPr>
                  <p:spPr bwMode="auto">
                    <a:xfrm rot="10791167">
                      <a:off x="1079"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9" name="Freeform 944"/>
                    <p:cNvSpPr>
                      <a:spLocks/>
                    </p:cNvSpPr>
                    <p:nvPr/>
                  </p:nvSpPr>
                  <p:spPr bwMode="auto">
                    <a:xfrm rot="10791167">
                      <a:off x="1030"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0" name="Freeform 945"/>
                    <p:cNvSpPr>
                      <a:spLocks/>
                    </p:cNvSpPr>
                    <p:nvPr/>
                  </p:nvSpPr>
                  <p:spPr bwMode="auto">
                    <a:xfrm rot="10791167">
                      <a:off x="1006"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1" name="Oval 946"/>
                    <p:cNvSpPr>
                      <a:spLocks noChangeArrowheads="1"/>
                    </p:cNvSpPr>
                    <p:nvPr/>
                  </p:nvSpPr>
                  <p:spPr bwMode="auto">
                    <a:xfrm rot="10791167">
                      <a:off x="1584"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02" name="Freeform 947"/>
                    <p:cNvSpPr>
                      <a:spLocks/>
                    </p:cNvSpPr>
                    <p:nvPr/>
                  </p:nvSpPr>
                  <p:spPr bwMode="auto">
                    <a:xfrm rot="10791167">
                      <a:off x="1606"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3" name="Freeform 948"/>
                    <p:cNvSpPr>
                      <a:spLocks/>
                    </p:cNvSpPr>
                    <p:nvPr/>
                  </p:nvSpPr>
                  <p:spPr bwMode="auto">
                    <a:xfrm rot="10791167">
                      <a:off x="1582"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222" name="Rectangle 950"/>
                <p:cNvSpPr>
                  <a:spLocks noChangeArrowheads="1"/>
                </p:cNvSpPr>
                <p:nvPr/>
              </p:nvSpPr>
              <p:spPr bwMode="auto">
                <a:xfrm rot="-5400000">
                  <a:off x="1817" y="639"/>
                  <a:ext cx="166" cy="521"/>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2223" name="Rectangle 952"/>
                <p:cNvSpPr>
                  <a:spLocks noChangeArrowheads="1"/>
                </p:cNvSpPr>
                <p:nvPr/>
              </p:nvSpPr>
              <p:spPr bwMode="auto">
                <a:xfrm rot="-5400000">
                  <a:off x="1593" y="771"/>
                  <a:ext cx="166" cy="257"/>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grpSp>
          <p:sp>
            <p:nvSpPr>
              <p:cNvPr id="2218" name="Rectangle 954"/>
              <p:cNvSpPr>
                <a:spLocks noChangeArrowheads="1"/>
              </p:cNvSpPr>
              <p:nvPr/>
            </p:nvSpPr>
            <p:spPr bwMode="auto">
              <a:xfrm rot="-5400000">
                <a:off x="1191" y="790"/>
                <a:ext cx="166" cy="173"/>
              </a:xfrm>
              <a:prstGeom prst="rect">
                <a:avLst/>
              </a:prstGeom>
              <a:gradFill rotWithShape="0">
                <a:gsLst>
                  <a:gs pos="0">
                    <a:srgbClr val="000047"/>
                  </a:gs>
                  <a:gs pos="50000">
                    <a:srgbClr val="000099"/>
                  </a:gs>
                  <a:gs pos="100000">
                    <a:srgbClr val="000047"/>
                  </a:gs>
                </a:gsLst>
                <a:lin ang="0" scaled="1"/>
              </a:gradFill>
              <a:ln w="9525">
                <a:solidFill>
                  <a:srgbClr val="000099"/>
                </a:solidFill>
                <a:miter lim="800000"/>
                <a:headEnd/>
                <a:tailEnd/>
              </a:ln>
            </p:spPr>
            <p:txBody>
              <a:bodyPr wrap="none" anchor="ctr"/>
              <a:lstStyle/>
              <a:p>
                <a:endParaRPr lang="en-US"/>
              </a:p>
            </p:txBody>
          </p:sp>
          <p:sp>
            <p:nvSpPr>
              <p:cNvPr id="2219" name="Rectangle 955"/>
              <p:cNvSpPr>
                <a:spLocks noChangeArrowheads="1"/>
              </p:cNvSpPr>
              <p:nvPr/>
            </p:nvSpPr>
            <p:spPr bwMode="auto">
              <a:xfrm rot="-5400000">
                <a:off x="1277" y="796"/>
                <a:ext cx="166" cy="161"/>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220" name="Oval 956"/>
              <p:cNvSpPr>
                <a:spLocks noChangeArrowheads="1"/>
              </p:cNvSpPr>
              <p:nvPr/>
            </p:nvSpPr>
            <p:spPr bwMode="auto">
              <a:xfrm rot="-5400000">
                <a:off x="496" y="512"/>
                <a:ext cx="720" cy="752"/>
              </a:xfrm>
              <a:prstGeom prst="ellipse">
                <a:avLst/>
              </a:prstGeom>
              <a:gradFill rotWithShape="0">
                <a:gsLst>
                  <a:gs pos="0">
                    <a:srgbClr val="3366CC"/>
                  </a:gs>
                  <a:gs pos="100000">
                    <a:srgbClr val="182F5E"/>
                  </a:gs>
                </a:gsLst>
                <a:path path="shape">
                  <a:fillToRect l="50000" t="50000" r="50000" b="50000"/>
                </a:path>
              </a:gradFill>
              <a:ln w="9525">
                <a:solidFill>
                  <a:srgbClr val="000099"/>
                </a:solidFill>
                <a:round/>
                <a:headEnd/>
                <a:tailEnd/>
              </a:ln>
            </p:spPr>
            <p:txBody>
              <a:bodyPr wrap="none" anchor="ctr"/>
              <a:lstStyle/>
              <a:p>
                <a:endParaRPr lang="en-US"/>
              </a:p>
            </p:txBody>
          </p:sp>
        </p:grpSp>
        <p:grpSp>
          <p:nvGrpSpPr>
            <p:cNvPr id="3" name="Group 2"/>
            <p:cNvGrpSpPr/>
            <p:nvPr/>
          </p:nvGrpSpPr>
          <p:grpSpPr>
            <a:xfrm>
              <a:off x="7059491" y="1842326"/>
              <a:ext cx="1676400" cy="1684640"/>
              <a:chOff x="4862165" y="2752955"/>
              <a:chExt cx="1676400" cy="1684640"/>
            </a:xfrm>
          </p:grpSpPr>
          <p:sp>
            <p:nvSpPr>
              <p:cNvPr id="2068" name="Text Box 1065"/>
              <p:cNvSpPr txBox="1">
                <a:spLocks noChangeArrowheads="1"/>
              </p:cNvSpPr>
              <p:nvPr/>
            </p:nvSpPr>
            <p:spPr bwMode="auto">
              <a:xfrm>
                <a:off x="4862165" y="3133955"/>
                <a:ext cx="1676400" cy="130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200" dirty="0">
                    <a:solidFill>
                      <a:srgbClr val="C00000"/>
                    </a:solidFill>
                  </a:rPr>
                  <a:t>β</a:t>
                </a:r>
                <a:r>
                  <a:rPr lang="en-US" sz="1200" dirty="0">
                    <a:solidFill>
                      <a:srgbClr val="C00000"/>
                    </a:solidFill>
                    <a:cs typeface="Times New Roman" pitchFamily="18" charset="0"/>
                  </a:rPr>
                  <a:t>-</a:t>
                </a:r>
                <a:r>
                  <a:rPr lang="en-US" sz="1200" dirty="0" err="1">
                    <a:solidFill>
                      <a:srgbClr val="C00000"/>
                    </a:solidFill>
                  </a:rPr>
                  <a:t>secretase</a:t>
                </a:r>
                <a:endParaRPr lang="en-US" sz="1200" dirty="0">
                  <a:solidFill>
                    <a:srgbClr val="C00000"/>
                  </a:solidFill>
                </a:endParaRPr>
              </a:p>
              <a:p>
                <a:pPr algn="ctr" eaLnBrk="1" hangingPunct="1"/>
                <a:r>
                  <a:rPr lang="en-US" sz="1200" i="1" dirty="0">
                    <a:solidFill>
                      <a:srgbClr val="C00000"/>
                    </a:solidFill>
                  </a:rPr>
                  <a:t>BACE</a:t>
                </a:r>
              </a:p>
            </p:txBody>
          </p:sp>
          <p:sp>
            <p:nvSpPr>
              <p:cNvPr id="303" name="Line 860"/>
              <p:cNvSpPr>
                <a:spLocks noChangeShapeType="1"/>
              </p:cNvSpPr>
              <p:nvPr/>
            </p:nvSpPr>
            <p:spPr bwMode="auto">
              <a:xfrm flipV="1">
                <a:off x="6096000" y="2752955"/>
                <a:ext cx="0" cy="457200"/>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1" name="Group 10"/>
            <p:cNvGrpSpPr/>
            <p:nvPr/>
          </p:nvGrpSpPr>
          <p:grpSpPr>
            <a:xfrm>
              <a:off x="6981372" y="773436"/>
              <a:ext cx="3813270" cy="2384485"/>
              <a:chOff x="7315200" y="716446"/>
              <a:chExt cx="3813270" cy="2384485"/>
            </a:xfrm>
          </p:grpSpPr>
          <p:grpSp>
            <p:nvGrpSpPr>
              <p:cNvPr id="2" name="Group 1"/>
              <p:cNvGrpSpPr/>
              <p:nvPr/>
            </p:nvGrpSpPr>
            <p:grpSpPr>
              <a:xfrm>
                <a:off x="7315200" y="716446"/>
                <a:ext cx="2971800" cy="1385573"/>
                <a:chOff x="5410200" y="671827"/>
                <a:chExt cx="2971800" cy="1385573"/>
              </a:xfrm>
            </p:grpSpPr>
            <p:grpSp>
              <p:nvGrpSpPr>
                <p:cNvPr id="2127" name="Group 960"/>
                <p:cNvGrpSpPr>
                  <a:grpSpLocks/>
                </p:cNvGrpSpPr>
                <p:nvPr/>
              </p:nvGrpSpPr>
              <p:grpSpPr bwMode="auto">
                <a:xfrm>
                  <a:off x="7564438" y="1066800"/>
                  <a:ext cx="461963" cy="790575"/>
                  <a:chOff x="1145" y="149"/>
                  <a:chExt cx="353" cy="631"/>
                </a:xfrm>
              </p:grpSpPr>
              <p:sp>
                <p:nvSpPr>
                  <p:cNvPr id="2135" name="Rectangle 961"/>
                  <p:cNvSpPr>
                    <a:spLocks noChangeArrowheads="1"/>
                  </p:cNvSpPr>
                  <p:nvPr/>
                </p:nvSpPr>
                <p:spPr bwMode="auto">
                  <a:xfrm rot="5400000">
                    <a:off x="1008" y="305"/>
                    <a:ext cx="624" cy="317"/>
                  </a:xfrm>
                  <a:prstGeom prst="rect">
                    <a:avLst/>
                  </a:prstGeom>
                  <a:gradFill rotWithShape="1">
                    <a:gsLst>
                      <a:gs pos="0">
                        <a:srgbClr val="FFFF99"/>
                      </a:gs>
                      <a:gs pos="50000">
                        <a:srgbClr val="FFCC00"/>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36" name="Group 962"/>
                  <p:cNvGrpSpPr>
                    <a:grpSpLocks/>
                  </p:cNvGrpSpPr>
                  <p:nvPr/>
                </p:nvGrpSpPr>
                <p:grpSpPr bwMode="auto">
                  <a:xfrm rot="5400000">
                    <a:off x="1006" y="288"/>
                    <a:ext cx="631" cy="353"/>
                    <a:chOff x="1006" y="288"/>
                    <a:chExt cx="631" cy="353"/>
                  </a:xfrm>
                </p:grpSpPr>
                <p:sp>
                  <p:nvSpPr>
                    <p:cNvPr id="2137" name="Oval 963"/>
                    <p:cNvSpPr>
                      <a:spLocks noChangeArrowheads="1"/>
                    </p:cNvSpPr>
                    <p:nvPr/>
                  </p:nvSpPr>
                  <p:spPr bwMode="auto">
                    <a:xfrm>
                      <a:off x="101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38" name="Freeform 964"/>
                    <p:cNvSpPr>
                      <a:spLocks/>
                    </p:cNvSpPr>
                    <p:nvPr/>
                  </p:nvSpPr>
                  <p:spPr bwMode="auto">
                    <a:xfrm>
                      <a:off x="104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9" name="Freeform 965"/>
                    <p:cNvSpPr>
                      <a:spLocks/>
                    </p:cNvSpPr>
                    <p:nvPr/>
                  </p:nvSpPr>
                  <p:spPr bwMode="auto">
                    <a:xfrm>
                      <a:off x="101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0" name="Oval 966"/>
                    <p:cNvSpPr>
                      <a:spLocks noChangeArrowheads="1"/>
                    </p:cNvSpPr>
                    <p:nvPr/>
                  </p:nvSpPr>
                  <p:spPr bwMode="auto">
                    <a:xfrm>
                      <a:off x="110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41" name="Oval 967"/>
                    <p:cNvSpPr>
                      <a:spLocks noChangeArrowheads="1"/>
                    </p:cNvSpPr>
                    <p:nvPr/>
                  </p:nvSpPr>
                  <p:spPr bwMode="auto">
                    <a:xfrm>
                      <a:off x="115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42" name="Oval 968"/>
                    <p:cNvSpPr>
                      <a:spLocks noChangeArrowheads="1"/>
                    </p:cNvSpPr>
                    <p:nvPr/>
                  </p:nvSpPr>
                  <p:spPr bwMode="auto">
                    <a:xfrm>
                      <a:off x="106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43" name="Freeform 969"/>
                    <p:cNvSpPr>
                      <a:spLocks/>
                    </p:cNvSpPr>
                    <p:nvPr/>
                  </p:nvSpPr>
                  <p:spPr bwMode="auto">
                    <a:xfrm>
                      <a:off x="1071"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4" name="Freeform 970"/>
                    <p:cNvSpPr>
                      <a:spLocks/>
                    </p:cNvSpPr>
                    <p:nvPr/>
                  </p:nvSpPr>
                  <p:spPr bwMode="auto">
                    <a:xfrm>
                      <a:off x="1094"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5" name="Freeform 971"/>
                    <p:cNvSpPr>
                      <a:spLocks/>
                    </p:cNvSpPr>
                    <p:nvPr/>
                  </p:nvSpPr>
                  <p:spPr bwMode="auto">
                    <a:xfrm>
                      <a:off x="1144"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6" name="Freeform 972"/>
                    <p:cNvSpPr>
                      <a:spLocks/>
                    </p:cNvSpPr>
                    <p:nvPr/>
                  </p:nvSpPr>
                  <p:spPr bwMode="auto">
                    <a:xfrm>
                      <a:off x="1121"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7" name="Freeform 973"/>
                    <p:cNvSpPr>
                      <a:spLocks/>
                    </p:cNvSpPr>
                    <p:nvPr/>
                  </p:nvSpPr>
                  <p:spPr bwMode="auto">
                    <a:xfrm>
                      <a:off x="1170"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8" name="Freeform 974"/>
                    <p:cNvSpPr>
                      <a:spLocks/>
                    </p:cNvSpPr>
                    <p:nvPr/>
                  </p:nvSpPr>
                  <p:spPr bwMode="auto">
                    <a:xfrm>
                      <a:off x="1190"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9" name="Oval 975"/>
                    <p:cNvSpPr>
                      <a:spLocks noChangeArrowheads="1"/>
                    </p:cNvSpPr>
                    <p:nvPr/>
                  </p:nvSpPr>
                  <p:spPr bwMode="auto">
                    <a:xfrm>
                      <a:off x="120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0" name="Freeform 976"/>
                    <p:cNvSpPr>
                      <a:spLocks/>
                    </p:cNvSpPr>
                    <p:nvPr/>
                  </p:nvSpPr>
                  <p:spPr bwMode="auto">
                    <a:xfrm>
                      <a:off x="123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 name="Freeform 977"/>
                    <p:cNvSpPr>
                      <a:spLocks/>
                    </p:cNvSpPr>
                    <p:nvPr/>
                  </p:nvSpPr>
                  <p:spPr bwMode="auto">
                    <a:xfrm>
                      <a:off x="120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 name="Oval 978"/>
                    <p:cNvSpPr>
                      <a:spLocks noChangeArrowheads="1"/>
                    </p:cNvSpPr>
                    <p:nvPr/>
                  </p:nvSpPr>
                  <p:spPr bwMode="auto">
                    <a:xfrm>
                      <a:off x="130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3" name="Oval 979"/>
                    <p:cNvSpPr>
                      <a:spLocks noChangeArrowheads="1"/>
                    </p:cNvSpPr>
                    <p:nvPr/>
                  </p:nvSpPr>
                  <p:spPr bwMode="auto">
                    <a:xfrm>
                      <a:off x="134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4" name="Oval 980"/>
                    <p:cNvSpPr>
                      <a:spLocks noChangeArrowheads="1"/>
                    </p:cNvSpPr>
                    <p:nvPr/>
                  </p:nvSpPr>
                  <p:spPr bwMode="auto">
                    <a:xfrm>
                      <a:off x="125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5" name="Freeform 981"/>
                    <p:cNvSpPr>
                      <a:spLocks/>
                    </p:cNvSpPr>
                    <p:nvPr/>
                  </p:nvSpPr>
                  <p:spPr bwMode="auto">
                    <a:xfrm>
                      <a:off x="1263"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6" name="Freeform 982"/>
                    <p:cNvSpPr>
                      <a:spLocks/>
                    </p:cNvSpPr>
                    <p:nvPr/>
                  </p:nvSpPr>
                  <p:spPr bwMode="auto">
                    <a:xfrm>
                      <a:off x="1286"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7" name="Freeform 983"/>
                    <p:cNvSpPr>
                      <a:spLocks/>
                    </p:cNvSpPr>
                    <p:nvPr/>
                  </p:nvSpPr>
                  <p:spPr bwMode="auto">
                    <a:xfrm>
                      <a:off x="1336"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8" name="Freeform 984"/>
                    <p:cNvSpPr>
                      <a:spLocks/>
                    </p:cNvSpPr>
                    <p:nvPr/>
                  </p:nvSpPr>
                  <p:spPr bwMode="auto">
                    <a:xfrm>
                      <a:off x="1313"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9" name="Freeform 985"/>
                    <p:cNvSpPr>
                      <a:spLocks/>
                    </p:cNvSpPr>
                    <p:nvPr/>
                  </p:nvSpPr>
                  <p:spPr bwMode="auto">
                    <a:xfrm>
                      <a:off x="1362"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 name="Freeform 986"/>
                    <p:cNvSpPr>
                      <a:spLocks/>
                    </p:cNvSpPr>
                    <p:nvPr/>
                  </p:nvSpPr>
                  <p:spPr bwMode="auto">
                    <a:xfrm>
                      <a:off x="1382"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 name="Oval 987"/>
                    <p:cNvSpPr>
                      <a:spLocks noChangeArrowheads="1"/>
                    </p:cNvSpPr>
                    <p:nvPr/>
                  </p:nvSpPr>
                  <p:spPr bwMode="auto">
                    <a:xfrm>
                      <a:off x="139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2" name="Freeform 988"/>
                    <p:cNvSpPr>
                      <a:spLocks/>
                    </p:cNvSpPr>
                    <p:nvPr/>
                  </p:nvSpPr>
                  <p:spPr bwMode="auto">
                    <a:xfrm>
                      <a:off x="142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3" name="Freeform 989"/>
                    <p:cNvSpPr>
                      <a:spLocks/>
                    </p:cNvSpPr>
                    <p:nvPr/>
                  </p:nvSpPr>
                  <p:spPr bwMode="auto">
                    <a:xfrm>
                      <a:off x="139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4" name="Oval 990"/>
                    <p:cNvSpPr>
                      <a:spLocks noChangeArrowheads="1"/>
                    </p:cNvSpPr>
                    <p:nvPr/>
                  </p:nvSpPr>
                  <p:spPr bwMode="auto">
                    <a:xfrm>
                      <a:off x="149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5" name="Oval 991"/>
                    <p:cNvSpPr>
                      <a:spLocks noChangeArrowheads="1"/>
                    </p:cNvSpPr>
                    <p:nvPr/>
                  </p:nvSpPr>
                  <p:spPr bwMode="auto">
                    <a:xfrm>
                      <a:off x="154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6" name="Oval 992"/>
                    <p:cNvSpPr>
                      <a:spLocks noChangeArrowheads="1"/>
                    </p:cNvSpPr>
                    <p:nvPr/>
                  </p:nvSpPr>
                  <p:spPr bwMode="auto">
                    <a:xfrm>
                      <a:off x="144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7" name="Freeform 993"/>
                    <p:cNvSpPr>
                      <a:spLocks/>
                    </p:cNvSpPr>
                    <p:nvPr/>
                  </p:nvSpPr>
                  <p:spPr bwMode="auto">
                    <a:xfrm>
                      <a:off x="1455"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 name="Freeform 994"/>
                    <p:cNvSpPr>
                      <a:spLocks/>
                    </p:cNvSpPr>
                    <p:nvPr/>
                  </p:nvSpPr>
                  <p:spPr bwMode="auto">
                    <a:xfrm>
                      <a:off x="1478"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 name="Freeform 995"/>
                    <p:cNvSpPr>
                      <a:spLocks/>
                    </p:cNvSpPr>
                    <p:nvPr/>
                  </p:nvSpPr>
                  <p:spPr bwMode="auto">
                    <a:xfrm>
                      <a:off x="1528"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 name="Freeform 996"/>
                    <p:cNvSpPr>
                      <a:spLocks/>
                    </p:cNvSpPr>
                    <p:nvPr/>
                  </p:nvSpPr>
                  <p:spPr bwMode="auto">
                    <a:xfrm>
                      <a:off x="1505"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 name="Freeform 997"/>
                    <p:cNvSpPr>
                      <a:spLocks/>
                    </p:cNvSpPr>
                    <p:nvPr/>
                  </p:nvSpPr>
                  <p:spPr bwMode="auto">
                    <a:xfrm>
                      <a:off x="1554"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2" name="Freeform 998"/>
                    <p:cNvSpPr>
                      <a:spLocks/>
                    </p:cNvSpPr>
                    <p:nvPr/>
                  </p:nvSpPr>
                  <p:spPr bwMode="auto">
                    <a:xfrm>
                      <a:off x="1574"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3" name="Oval 999"/>
                    <p:cNvSpPr>
                      <a:spLocks noChangeArrowheads="1"/>
                    </p:cNvSpPr>
                    <p:nvPr/>
                  </p:nvSpPr>
                  <p:spPr bwMode="auto">
                    <a:xfrm>
                      <a:off x="158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74" name="Freeform 1000"/>
                    <p:cNvSpPr>
                      <a:spLocks/>
                    </p:cNvSpPr>
                    <p:nvPr/>
                  </p:nvSpPr>
                  <p:spPr bwMode="auto">
                    <a:xfrm>
                      <a:off x="161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5" name="Freeform 1001"/>
                    <p:cNvSpPr>
                      <a:spLocks/>
                    </p:cNvSpPr>
                    <p:nvPr/>
                  </p:nvSpPr>
                  <p:spPr bwMode="auto">
                    <a:xfrm>
                      <a:off x="158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6" name="Oval 1002"/>
                    <p:cNvSpPr>
                      <a:spLocks noChangeArrowheads="1"/>
                    </p:cNvSpPr>
                    <p:nvPr/>
                  </p:nvSpPr>
                  <p:spPr bwMode="auto">
                    <a:xfrm rot="10791167">
                      <a:off x="1536"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77" name="Freeform 1003"/>
                    <p:cNvSpPr>
                      <a:spLocks/>
                    </p:cNvSpPr>
                    <p:nvPr/>
                  </p:nvSpPr>
                  <p:spPr bwMode="auto">
                    <a:xfrm rot="10791167">
                      <a:off x="154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8" name="Freeform 1004"/>
                    <p:cNvSpPr>
                      <a:spLocks/>
                    </p:cNvSpPr>
                    <p:nvPr/>
                  </p:nvSpPr>
                  <p:spPr bwMode="auto">
                    <a:xfrm rot="10791167">
                      <a:off x="157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9" name="Oval 1005"/>
                    <p:cNvSpPr>
                      <a:spLocks noChangeArrowheads="1"/>
                    </p:cNvSpPr>
                    <p:nvPr/>
                  </p:nvSpPr>
                  <p:spPr bwMode="auto">
                    <a:xfrm rot="10791167">
                      <a:off x="1440"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0" name="Oval 1006"/>
                    <p:cNvSpPr>
                      <a:spLocks noChangeArrowheads="1"/>
                    </p:cNvSpPr>
                    <p:nvPr/>
                  </p:nvSpPr>
                  <p:spPr bwMode="auto">
                    <a:xfrm rot="10791167">
                      <a:off x="1392"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1" name="Oval 1007"/>
                    <p:cNvSpPr>
                      <a:spLocks noChangeArrowheads="1"/>
                    </p:cNvSpPr>
                    <p:nvPr/>
                  </p:nvSpPr>
                  <p:spPr bwMode="auto">
                    <a:xfrm rot="10791167">
                      <a:off x="1488"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2" name="Freeform 1008"/>
                    <p:cNvSpPr>
                      <a:spLocks/>
                    </p:cNvSpPr>
                    <p:nvPr/>
                  </p:nvSpPr>
                  <p:spPr bwMode="auto">
                    <a:xfrm rot="10791167">
                      <a:off x="1503" y="465"/>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3" name="Freeform 1009"/>
                    <p:cNvSpPr>
                      <a:spLocks/>
                    </p:cNvSpPr>
                    <p:nvPr/>
                  </p:nvSpPr>
                  <p:spPr bwMode="auto">
                    <a:xfrm rot="10791167">
                      <a:off x="1482" y="465"/>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4" name="Freeform 1010"/>
                    <p:cNvSpPr>
                      <a:spLocks/>
                    </p:cNvSpPr>
                    <p:nvPr/>
                  </p:nvSpPr>
                  <p:spPr bwMode="auto">
                    <a:xfrm rot="10791167">
                      <a:off x="1438" y="468"/>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5" name="Freeform 1011"/>
                    <p:cNvSpPr>
                      <a:spLocks/>
                    </p:cNvSpPr>
                    <p:nvPr/>
                  </p:nvSpPr>
                  <p:spPr bwMode="auto">
                    <a:xfrm rot="10791167">
                      <a:off x="1463" y="46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6" name="Freeform 1012"/>
                    <p:cNvSpPr>
                      <a:spLocks/>
                    </p:cNvSpPr>
                    <p:nvPr/>
                  </p:nvSpPr>
                  <p:spPr bwMode="auto">
                    <a:xfrm rot="10791167">
                      <a:off x="1414"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7" name="Freeform 1013"/>
                    <p:cNvSpPr>
                      <a:spLocks/>
                    </p:cNvSpPr>
                    <p:nvPr/>
                  </p:nvSpPr>
                  <p:spPr bwMode="auto">
                    <a:xfrm rot="10791167">
                      <a:off x="1390"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8" name="Oval 1014"/>
                    <p:cNvSpPr>
                      <a:spLocks noChangeArrowheads="1"/>
                    </p:cNvSpPr>
                    <p:nvPr/>
                  </p:nvSpPr>
                  <p:spPr bwMode="auto">
                    <a:xfrm rot="10791167">
                      <a:off x="134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9" name="Freeform 1015"/>
                    <p:cNvSpPr>
                      <a:spLocks/>
                    </p:cNvSpPr>
                    <p:nvPr/>
                  </p:nvSpPr>
                  <p:spPr bwMode="auto">
                    <a:xfrm rot="10791167">
                      <a:off x="1349"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0" name="Freeform 1016"/>
                    <p:cNvSpPr>
                      <a:spLocks/>
                    </p:cNvSpPr>
                    <p:nvPr/>
                  </p:nvSpPr>
                  <p:spPr bwMode="auto">
                    <a:xfrm rot="10791167">
                      <a:off x="1379"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1" name="Oval 1017"/>
                    <p:cNvSpPr>
                      <a:spLocks noChangeArrowheads="1"/>
                    </p:cNvSpPr>
                    <p:nvPr/>
                  </p:nvSpPr>
                  <p:spPr bwMode="auto">
                    <a:xfrm rot="10791167">
                      <a:off x="124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92" name="Oval 1018"/>
                    <p:cNvSpPr>
                      <a:spLocks noChangeArrowheads="1"/>
                    </p:cNvSpPr>
                    <p:nvPr/>
                  </p:nvSpPr>
                  <p:spPr bwMode="auto">
                    <a:xfrm rot="10791167">
                      <a:off x="1200"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93" name="Oval 1019"/>
                    <p:cNvSpPr>
                      <a:spLocks noChangeArrowheads="1"/>
                    </p:cNvSpPr>
                    <p:nvPr/>
                  </p:nvSpPr>
                  <p:spPr bwMode="auto">
                    <a:xfrm rot="10791167">
                      <a:off x="129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94" name="Freeform 1020"/>
                    <p:cNvSpPr>
                      <a:spLocks/>
                    </p:cNvSpPr>
                    <p:nvPr/>
                  </p:nvSpPr>
                  <p:spPr bwMode="auto">
                    <a:xfrm rot="10791167">
                      <a:off x="1311"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5" name="Freeform 1021"/>
                    <p:cNvSpPr>
                      <a:spLocks/>
                    </p:cNvSpPr>
                    <p:nvPr/>
                  </p:nvSpPr>
                  <p:spPr bwMode="auto">
                    <a:xfrm rot="10791167">
                      <a:off x="1290"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6" name="Freeform 1022"/>
                    <p:cNvSpPr>
                      <a:spLocks/>
                    </p:cNvSpPr>
                    <p:nvPr/>
                  </p:nvSpPr>
                  <p:spPr bwMode="auto">
                    <a:xfrm rot="10791167">
                      <a:off x="1246"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7" name="Freeform 1023"/>
                    <p:cNvSpPr>
                      <a:spLocks/>
                    </p:cNvSpPr>
                    <p:nvPr/>
                  </p:nvSpPr>
                  <p:spPr bwMode="auto">
                    <a:xfrm rot="10791167">
                      <a:off x="1271"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8" name="Freeform 1024"/>
                    <p:cNvSpPr>
                      <a:spLocks/>
                    </p:cNvSpPr>
                    <p:nvPr/>
                  </p:nvSpPr>
                  <p:spPr bwMode="auto">
                    <a:xfrm rot="10791167">
                      <a:off x="1222"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9" name="Freeform 1025"/>
                    <p:cNvSpPr>
                      <a:spLocks/>
                    </p:cNvSpPr>
                    <p:nvPr/>
                  </p:nvSpPr>
                  <p:spPr bwMode="auto">
                    <a:xfrm rot="10791167">
                      <a:off x="1198"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0" name="Oval 1026"/>
                    <p:cNvSpPr>
                      <a:spLocks noChangeArrowheads="1"/>
                    </p:cNvSpPr>
                    <p:nvPr/>
                  </p:nvSpPr>
                  <p:spPr bwMode="auto">
                    <a:xfrm rot="10791167">
                      <a:off x="1152"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1" name="Freeform 1027"/>
                    <p:cNvSpPr>
                      <a:spLocks/>
                    </p:cNvSpPr>
                    <p:nvPr/>
                  </p:nvSpPr>
                  <p:spPr bwMode="auto">
                    <a:xfrm rot="10791167">
                      <a:off x="115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 name="Freeform 1028"/>
                    <p:cNvSpPr>
                      <a:spLocks/>
                    </p:cNvSpPr>
                    <p:nvPr/>
                  </p:nvSpPr>
                  <p:spPr bwMode="auto">
                    <a:xfrm rot="10791167">
                      <a:off x="118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3" name="Oval 1029"/>
                    <p:cNvSpPr>
                      <a:spLocks noChangeArrowheads="1"/>
                    </p:cNvSpPr>
                    <p:nvPr/>
                  </p:nvSpPr>
                  <p:spPr bwMode="auto">
                    <a:xfrm rot="10791167">
                      <a:off x="105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4" name="Oval 1030"/>
                    <p:cNvSpPr>
                      <a:spLocks noChangeArrowheads="1"/>
                    </p:cNvSpPr>
                    <p:nvPr/>
                  </p:nvSpPr>
                  <p:spPr bwMode="auto">
                    <a:xfrm rot="10791167">
                      <a:off x="100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5" name="Oval 1031"/>
                    <p:cNvSpPr>
                      <a:spLocks noChangeArrowheads="1"/>
                    </p:cNvSpPr>
                    <p:nvPr/>
                  </p:nvSpPr>
                  <p:spPr bwMode="auto">
                    <a:xfrm rot="10791167">
                      <a:off x="110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6" name="Freeform 1032"/>
                    <p:cNvSpPr>
                      <a:spLocks/>
                    </p:cNvSpPr>
                    <p:nvPr/>
                  </p:nvSpPr>
                  <p:spPr bwMode="auto">
                    <a:xfrm rot="10791167">
                      <a:off x="1119"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7" name="Freeform 1033"/>
                    <p:cNvSpPr>
                      <a:spLocks/>
                    </p:cNvSpPr>
                    <p:nvPr/>
                  </p:nvSpPr>
                  <p:spPr bwMode="auto">
                    <a:xfrm rot="10791167">
                      <a:off x="1098"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8" name="Freeform 1034"/>
                    <p:cNvSpPr>
                      <a:spLocks/>
                    </p:cNvSpPr>
                    <p:nvPr/>
                  </p:nvSpPr>
                  <p:spPr bwMode="auto">
                    <a:xfrm rot="10791167">
                      <a:off x="1054"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9" name="Freeform 1035"/>
                    <p:cNvSpPr>
                      <a:spLocks/>
                    </p:cNvSpPr>
                    <p:nvPr/>
                  </p:nvSpPr>
                  <p:spPr bwMode="auto">
                    <a:xfrm rot="10791167">
                      <a:off x="1079"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0" name="Freeform 1036"/>
                    <p:cNvSpPr>
                      <a:spLocks/>
                    </p:cNvSpPr>
                    <p:nvPr/>
                  </p:nvSpPr>
                  <p:spPr bwMode="auto">
                    <a:xfrm rot="10791167">
                      <a:off x="1030"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 name="Freeform 1037"/>
                    <p:cNvSpPr>
                      <a:spLocks/>
                    </p:cNvSpPr>
                    <p:nvPr/>
                  </p:nvSpPr>
                  <p:spPr bwMode="auto">
                    <a:xfrm rot="10791167">
                      <a:off x="1006"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 name="Oval 1038"/>
                    <p:cNvSpPr>
                      <a:spLocks noChangeArrowheads="1"/>
                    </p:cNvSpPr>
                    <p:nvPr/>
                  </p:nvSpPr>
                  <p:spPr bwMode="auto">
                    <a:xfrm rot="10791167">
                      <a:off x="1584"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13" name="Freeform 1039"/>
                    <p:cNvSpPr>
                      <a:spLocks/>
                    </p:cNvSpPr>
                    <p:nvPr/>
                  </p:nvSpPr>
                  <p:spPr bwMode="auto">
                    <a:xfrm rot="10791167">
                      <a:off x="1606"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4" name="Freeform 1040"/>
                    <p:cNvSpPr>
                      <a:spLocks/>
                    </p:cNvSpPr>
                    <p:nvPr/>
                  </p:nvSpPr>
                  <p:spPr bwMode="auto">
                    <a:xfrm rot="10791167">
                      <a:off x="1582"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128" name="Rectangle 1041"/>
                <p:cNvSpPr>
                  <a:spLocks noChangeArrowheads="1"/>
                </p:cNvSpPr>
                <p:nvPr/>
              </p:nvSpPr>
              <p:spPr bwMode="auto">
                <a:xfrm rot="16200000">
                  <a:off x="7959725" y="1184275"/>
                  <a:ext cx="311150" cy="533400"/>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2129" name="Rectangle 1042"/>
                <p:cNvSpPr>
                  <a:spLocks noChangeArrowheads="1"/>
                </p:cNvSpPr>
                <p:nvPr/>
              </p:nvSpPr>
              <p:spPr bwMode="auto">
                <a:xfrm rot="16200000">
                  <a:off x="7110413" y="1263650"/>
                  <a:ext cx="263525" cy="407988"/>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130" name="Rectangle 1043"/>
                <p:cNvSpPr>
                  <a:spLocks noChangeArrowheads="1"/>
                </p:cNvSpPr>
                <p:nvPr/>
              </p:nvSpPr>
              <p:spPr bwMode="auto">
                <a:xfrm rot="16200000">
                  <a:off x="6538913" y="1330325"/>
                  <a:ext cx="263525" cy="274638"/>
                </a:xfrm>
                <a:prstGeom prst="rect">
                  <a:avLst/>
                </a:prstGeom>
                <a:gradFill rotWithShape="0">
                  <a:gsLst>
                    <a:gs pos="0">
                      <a:srgbClr val="000047"/>
                    </a:gs>
                    <a:gs pos="50000">
                      <a:srgbClr val="000099"/>
                    </a:gs>
                    <a:gs pos="100000">
                      <a:srgbClr val="000047"/>
                    </a:gs>
                  </a:gsLst>
                  <a:lin ang="0" scaled="1"/>
                </a:gradFill>
                <a:ln w="9525">
                  <a:solidFill>
                    <a:srgbClr val="000099"/>
                  </a:solidFill>
                  <a:miter lim="800000"/>
                  <a:headEnd/>
                  <a:tailEnd/>
                </a:ln>
              </p:spPr>
              <p:txBody>
                <a:bodyPr wrap="none" anchor="ctr"/>
                <a:lstStyle/>
                <a:p>
                  <a:endParaRPr lang="en-US"/>
                </a:p>
              </p:txBody>
            </p:sp>
            <p:sp>
              <p:nvSpPr>
                <p:cNvPr id="2131" name="Rectangle 1044"/>
                <p:cNvSpPr>
                  <a:spLocks noChangeArrowheads="1"/>
                </p:cNvSpPr>
                <p:nvPr/>
              </p:nvSpPr>
              <p:spPr bwMode="auto">
                <a:xfrm rot="16200000">
                  <a:off x="6675438" y="1339850"/>
                  <a:ext cx="263525" cy="2555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132" name="Oval 1045"/>
                <p:cNvSpPr>
                  <a:spLocks noChangeArrowheads="1"/>
                </p:cNvSpPr>
                <p:nvPr/>
              </p:nvSpPr>
              <p:spPr bwMode="auto">
                <a:xfrm rot="16200000">
                  <a:off x="5435600" y="889000"/>
                  <a:ext cx="1143000" cy="1193800"/>
                </a:xfrm>
                <a:prstGeom prst="ellipse">
                  <a:avLst/>
                </a:prstGeom>
                <a:gradFill rotWithShape="0">
                  <a:gsLst>
                    <a:gs pos="0">
                      <a:srgbClr val="3366CC"/>
                    </a:gs>
                    <a:gs pos="100000">
                      <a:srgbClr val="182F5E"/>
                    </a:gs>
                  </a:gsLst>
                  <a:path path="shape">
                    <a:fillToRect l="50000" t="50000" r="50000" b="50000"/>
                  </a:path>
                </a:gradFill>
                <a:ln w="9525">
                  <a:solidFill>
                    <a:srgbClr val="000099"/>
                  </a:solidFill>
                  <a:round/>
                  <a:headEnd/>
                  <a:tailEnd/>
                </a:ln>
              </p:spPr>
              <p:txBody>
                <a:bodyPr wrap="none" anchor="ctr"/>
                <a:lstStyle/>
                <a:p>
                  <a:endParaRPr lang="en-US"/>
                </a:p>
              </p:txBody>
            </p:sp>
            <p:sp>
              <p:nvSpPr>
                <p:cNvPr id="2133" name="Rectangle 1046"/>
                <p:cNvSpPr>
                  <a:spLocks noChangeArrowheads="1"/>
                </p:cNvSpPr>
                <p:nvPr/>
              </p:nvSpPr>
              <p:spPr bwMode="auto">
                <a:xfrm rot="16200000">
                  <a:off x="6778625" y="1339850"/>
                  <a:ext cx="263525" cy="255588"/>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134" name="Text Box 1048"/>
                <p:cNvSpPr txBox="1">
                  <a:spLocks noChangeArrowheads="1"/>
                </p:cNvSpPr>
                <p:nvPr/>
              </p:nvSpPr>
              <p:spPr bwMode="auto">
                <a:xfrm>
                  <a:off x="6768648" y="671827"/>
                  <a:ext cx="1355042" cy="62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1400" b="1" dirty="0"/>
                    <a:t>A</a:t>
                  </a:r>
                  <a:r>
                    <a:rPr lang="el-GR" sz="1400" b="1" dirty="0"/>
                    <a:t>β</a:t>
                  </a:r>
                </a:p>
              </p:txBody>
            </p:sp>
          </p:grpSp>
          <p:grpSp>
            <p:nvGrpSpPr>
              <p:cNvPr id="5" name="Group 4"/>
              <p:cNvGrpSpPr/>
              <p:nvPr/>
            </p:nvGrpSpPr>
            <p:grpSpPr>
              <a:xfrm>
                <a:off x="8915400" y="1786291"/>
                <a:ext cx="2213070" cy="1314640"/>
                <a:chOff x="7981132" y="3251200"/>
                <a:chExt cx="2213070" cy="1314640"/>
              </a:xfrm>
            </p:grpSpPr>
            <p:sp>
              <p:nvSpPr>
                <p:cNvPr id="2125" name="Line 861"/>
                <p:cNvSpPr>
                  <a:spLocks noChangeShapeType="1"/>
                </p:cNvSpPr>
                <p:nvPr/>
              </p:nvSpPr>
              <p:spPr bwMode="auto">
                <a:xfrm flipV="1">
                  <a:off x="8441933" y="3251200"/>
                  <a:ext cx="0" cy="457200"/>
                </a:xfrm>
                <a:prstGeom prst="line">
                  <a:avLst/>
                </a:prstGeom>
                <a:noFill/>
                <a:ln w="952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0" name="Text Box 1070"/>
                <p:cNvSpPr txBox="1">
                  <a:spLocks noChangeArrowheads="1"/>
                </p:cNvSpPr>
                <p:nvPr/>
              </p:nvSpPr>
              <p:spPr bwMode="auto">
                <a:xfrm>
                  <a:off x="7981132" y="3634669"/>
                  <a:ext cx="2213070" cy="93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l-GR" sz="1200" dirty="0">
                      <a:solidFill>
                        <a:srgbClr val="0000CC"/>
                      </a:solidFill>
                    </a:rPr>
                    <a:t>γ</a:t>
                  </a:r>
                  <a:r>
                    <a:rPr lang="en-US" sz="1200" dirty="0">
                      <a:solidFill>
                        <a:srgbClr val="0000CC"/>
                      </a:solidFill>
                      <a:cs typeface="Times New Roman" pitchFamily="18" charset="0"/>
                    </a:rPr>
                    <a:t>-</a:t>
                  </a:r>
                  <a:r>
                    <a:rPr lang="en-US" sz="1200" dirty="0" err="1">
                      <a:solidFill>
                        <a:srgbClr val="0000CC"/>
                      </a:solidFill>
                    </a:rPr>
                    <a:t>secretase</a:t>
                  </a:r>
                  <a:endParaRPr lang="en-US" sz="1200" dirty="0">
                    <a:solidFill>
                      <a:srgbClr val="0000CC"/>
                    </a:solidFill>
                  </a:endParaRPr>
                </a:p>
                <a:p>
                  <a:pPr algn="ctr" eaLnBrk="1" hangingPunct="1"/>
                  <a:r>
                    <a:rPr lang="en-US" sz="1200" i="1" dirty="0">
                      <a:solidFill>
                        <a:srgbClr val="0000CC"/>
                      </a:solidFill>
                    </a:rPr>
                    <a:t>PSEN1/2</a:t>
                  </a:r>
                </a:p>
              </p:txBody>
            </p:sp>
          </p:grpSp>
        </p:grpSp>
        <p:grpSp>
          <p:nvGrpSpPr>
            <p:cNvPr id="7" name="Group 6"/>
            <p:cNvGrpSpPr/>
            <p:nvPr/>
          </p:nvGrpSpPr>
          <p:grpSpPr>
            <a:xfrm>
              <a:off x="4277742" y="3048000"/>
              <a:ext cx="2504059" cy="1143000"/>
              <a:chOff x="2906142" y="3027362"/>
              <a:chExt cx="2504059" cy="1143000"/>
            </a:xfrm>
          </p:grpSpPr>
          <p:grpSp>
            <p:nvGrpSpPr>
              <p:cNvPr id="334" name="Group 957"/>
              <p:cNvGrpSpPr>
                <a:grpSpLocks/>
              </p:cNvGrpSpPr>
              <p:nvPr/>
            </p:nvGrpSpPr>
            <p:grpSpPr bwMode="auto">
              <a:xfrm>
                <a:off x="4437063" y="3175000"/>
                <a:ext cx="973138" cy="790575"/>
                <a:chOff x="1547" y="643"/>
                <a:chExt cx="613" cy="498"/>
              </a:xfrm>
            </p:grpSpPr>
            <p:grpSp>
              <p:nvGrpSpPr>
                <p:cNvPr id="338" name="Group 868"/>
                <p:cNvGrpSpPr>
                  <a:grpSpLocks/>
                </p:cNvGrpSpPr>
                <p:nvPr/>
              </p:nvGrpSpPr>
              <p:grpSpPr bwMode="auto">
                <a:xfrm>
                  <a:off x="1645" y="643"/>
                  <a:ext cx="291" cy="498"/>
                  <a:chOff x="1145" y="149"/>
                  <a:chExt cx="353" cy="631"/>
                </a:xfrm>
              </p:grpSpPr>
              <p:sp>
                <p:nvSpPr>
                  <p:cNvPr id="341" name="Rectangle 869"/>
                  <p:cNvSpPr>
                    <a:spLocks noChangeArrowheads="1"/>
                  </p:cNvSpPr>
                  <p:nvPr/>
                </p:nvSpPr>
                <p:spPr bwMode="auto">
                  <a:xfrm rot="5400000">
                    <a:off x="1008" y="305"/>
                    <a:ext cx="624" cy="317"/>
                  </a:xfrm>
                  <a:prstGeom prst="rect">
                    <a:avLst/>
                  </a:prstGeom>
                  <a:gradFill rotWithShape="1">
                    <a:gsLst>
                      <a:gs pos="0">
                        <a:srgbClr val="FFFF99"/>
                      </a:gs>
                      <a:gs pos="50000">
                        <a:srgbClr val="FFCC00"/>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342" name="Group 870"/>
                  <p:cNvGrpSpPr>
                    <a:grpSpLocks/>
                  </p:cNvGrpSpPr>
                  <p:nvPr/>
                </p:nvGrpSpPr>
                <p:grpSpPr bwMode="auto">
                  <a:xfrm rot="5400000">
                    <a:off x="1006" y="288"/>
                    <a:ext cx="631" cy="353"/>
                    <a:chOff x="1006" y="288"/>
                    <a:chExt cx="631" cy="353"/>
                  </a:xfrm>
                </p:grpSpPr>
                <p:sp>
                  <p:nvSpPr>
                    <p:cNvPr id="344" name="Oval 871"/>
                    <p:cNvSpPr>
                      <a:spLocks noChangeArrowheads="1"/>
                    </p:cNvSpPr>
                    <p:nvPr/>
                  </p:nvSpPr>
                  <p:spPr bwMode="auto">
                    <a:xfrm>
                      <a:off x="101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45" name="Freeform 872"/>
                    <p:cNvSpPr>
                      <a:spLocks/>
                    </p:cNvSpPr>
                    <p:nvPr/>
                  </p:nvSpPr>
                  <p:spPr bwMode="auto">
                    <a:xfrm>
                      <a:off x="104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873"/>
                    <p:cNvSpPr>
                      <a:spLocks/>
                    </p:cNvSpPr>
                    <p:nvPr/>
                  </p:nvSpPr>
                  <p:spPr bwMode="auto">
                    <a:xfrm>
                      <a:off x="101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Oval 874"/>
                    <p:cNvSpPr>
                      <a:spLocks noChangeArrowheads="1"/>
                    </p:cNvSpPr>
                    <p:nvPr/>
                  </p:nvSpPr>
                  <p:spPr bwMode="auto">
                    <a:xfrm>
                      <a:off x="110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48" name="Oval 875"/>
                    <p:cNvSpPr>
                      <a:spLocks noChangeArrowheads="1"/>
                    </p:cNvSpPr>
                    <p:nvPr/>
                  </p:nvSpPr>
                  <p:spPr bwMode="auto">
                    <a:xfrm>
                      <a:off x="115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49" name="Oval 876"/>
                    <p:cNvSpPr>
                      <a:spLocks noChangeArrowheads="1"/>
                    </p:cNvSpPr>
                    <p:nvPr/>
                  </p:nvSpPr>
                  <p:spPr bwMode="auto">
                    <a:xfrm>
                      <a:off x="106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50" name="Freeform 877"/>
                    <p:cNvSpPr>
                      <a:spLocks/>
                    </p:cNvSpPr>
                    <p:nvPr/>
                  </p:nvSpPr>
                  <p:spPr bwMode="auto">
                    <a:xfrm>
                      <a:off x="1071"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878"/>
                    <p:cNvSpPr>
                      <a:spLocks/>
                    </p:cNvSpPr>
                    <p:nvPr/>
                  </p:nvSpPr>
                  <p:spPr bwMode="auto">
                    <a:xfrm>
                      <a:off x="1094"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879"/>
                    <p:cNvSpPr>
                      <a:spLocks/>
                    </p:cNvSpPr>
                    <p:nvPr/>
                  </p:nvSpPr>
                  <p:spPr bwMode="auto">
                    <a:xfrm>
                      <a:off x="1144"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880"/>
                    <p:cNvSpPr>
                      <a:spLocks/>
                    </p:cNvSpPr>
                    <p:nvPr/>
                  </p:nvSpPr>
                  <p:spPr bwMode="auto">
                    <a:xfrm>
                      <a:off x="1121"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881"/>
                    <p:cNvSpPr>
                      <a:spLocks/>
                    </p:cNvSpPr>
                    <p:nvPr/>
                  </p:nvSpPr>
                  <p:spPr bwMode="auto">
                    <a:xfrm>
                      <a:off x="1170"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882"/>
                    <p:cNvSpPr>
                      <a:spLocks/>
                    </p:cNvSpPr>
                    <p:nvPr/>
                  </p:nvSpPr>
                  <p:spPr bwMode="auto">
                    <a:xfrm>
                      <a:off x="1190"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Oval 883"/>
                    <p:cNvSpPr>
                      <a:spLocks noChangeArrowheads="1"/>
                    </p:cNvSpPr>
                    <p:nvPr/>
                  </p:nvSpPr>
                  <p:spPr bwMode="auto">
                    <a:xfrm>
                      <a:off x="120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57" name="Freeform 884"/>
                    <p:cNvSpPr>
                      <a:spLocks/>
                    </p:cNvSpPr>
                    <p:nvPr/>
                  </p:nvSpPr>
                  <p:spPr bwMode="auto">
                    <a:xfrm>
                      <a:off x="123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885"/>
                    <p:cNvSpPr>
                      <a:spLocks/>
                    </p:cNvSpPr>
                    <p:nvPr/>
                  </p:nvSpPr>
                  <p:spPr bwMode="auto">
                    <a:xfrm>
                      <a:off x="120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Oval 886"/>
                    <p:cNvSpPr>
                      <a:spLocks noChangeArrowheads="1"/>
                    </p:cNvSpPr>
                    <p:nvPr/>
                  </p:nvSpPr>
                  <p:spPr bwMode="auto">
                    <a:xfrm>
                      <a:off x="130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60" name="Oval 887"/>
                    <p:cNvSpPr>
                      <a:spLocks noChangeArrowheads="1"/>
                    </p:cNvSpPr>
                    <p:nvPr/>
                  </p:nvSpPr>
                  <p:spPr bwMode="auto">
                    <a:xfrm>
                      <a:off x="134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61" name="Oval 888"/>
                    <p:cNvSpPr>
                      <a:spLocks noChangeArrowheads="1"/>
                    </p:cNvSpPr>
                    <p:nvPr/>
                  </p:nvSpPr>
                  <p:spPr bwMode="auto">
                    <a:xfrm>
                      <a:off x="125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62" name="Freeform 889"/>
                    <p:cNvSpPr>
                      <a:spLocks/>
                    </p:cNvSpPr>
                    <p:nvPr/>
                  </p:nvSpPr>
                  <p:spPr bwMode="auto">
                    <a:xfrm>
                      <a:off x="1263"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890"/>
                    <p:cNvSpPr>
                      <a:spLocks/>
                    </p:cNvSpPr>
                    <p:nvPr/>
                  </p:nvSpPr>
                  <p:spPr bwMode="auto">
                    <a:xfrm>
                      <a:off x="1286"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891"/>
                    <p:cNvSpPr>
                      <a:spLocks/>
                    </p:cNvSpPr>
                    <p:nvPr/>
                  </p:nvSpPr>
                  <p:spPr bwMode="auto">
                    <a:xfrm>
                      <a:off x="1336"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892"/>
                    <p:cNvSpPr>
                      <a:spLocks/>
                    </p:cNvSpPr>
                    <p:nvPr/>
                  </p:nvSpPr>
                  <p:spPr bwMode="auto">
                    <a:xfrm>
                      <a:off x="1313"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893"/>
                    <p:cNvSpPr>
                      <a:spLocks/>
                    </p:cNvSpPr>
                    <p:nvPr/>
                  </p:nvSpPr>
                  <p:spPr bwMode="auto">
                    <a:xfrm>
                      <a:off x="1362"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894"/>
                    <p:cNvSpPr>
                      <a:spLocks/>
                    </p:cNvSpPr>
                    <p:nvPr/>
                  </p:nvSpPr>
                  <p:spPr bwMode="auto">
                    <a:xfrm>
                      <a:off x="1382"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Oval 895"/>
                    <p:cNvSpPr>
                      <a:spLocks noChangeArrowheads="1"/>
                    </p:cNvSpPr>
                    <p:nvPr/>
                  </p:nvSpPr>
                  <p:spPr bwMode="auto">
                    <a:xfrm>
                      <a:off x="139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69" name="Freeform 896"/>
                    <p:cNvSpPr>
                      <a:spLocks/>
                    </p:cNvSpPr>
                    <p:nvPr/>
                  </p:nvSpPr>
                  <p:spPr bwMode="auto">
                    <a:xfrm>
                      <a:off x="142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897"/>
                    <p:cNvSpPr>
                      <a:spLocks/>
                    </p:cNvSpPr>
                    <p:nvPr/>
                  </p:nvSpPr>
                  <p:spPr bwMode="auto">
                    <a:xfrm>
                      <a:off x="139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Oval 898"/>
                    <p:cNvSpPr>
                      <a:spLocks noChangeArrowheads="1"/>
                    </p:cNvSpPr>
                    <p:nvPr/>
                  </p:nvSpPr>
                  <p:spPr bwMode="auto">
                    <a:xfrm>
                      <a:off x="149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72" name="Oval 899"/>
                    <p:cNvSpPr>
                      <a:spLocks noChangeArrowheads="1"/>
                    </p:cNvSpPr>
                    <p:nvPr/>
                  </p:nvSpPr>
                  <p:spPr bwMode="auto">
                    <a:xfrm>
                      <a:off x="154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73" name="Oval 900"/>
                    <p:cNvSpPr>
                      <a:spLocks noChangeArrowheads="1"/>
                    </p:cNvSpPr>
                    <p:nvPr/>
                  </p:nvSpPr>
                  <p:spPr bwMode="auto">
                    <a:xfrm>
                      <a:off x="144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74" name="Freeform 901"/>
                    <p:cNvSpPr>
                      <a:spLocks/>
                    </p:cNvSpPr>
                    <p:nvPr/>
                  </p:nvSpPr>
                  <p:spPr bwMode="auto">
                    <a:xfrm>
                      <a:off x="1455"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902"/>
                    <p:cNvSpPr>
                      <a:spLocks/>
                    </p:cNvSpPr>
                    <p:nvPr/>
                  </p:nvSpPr>
                  <p:spPr bwMode="auto">
                    <a:xfrm>
                      <a:off x="1478"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903"/>
                    <p:cNvSpPr>
                      <a:spLocks/>
                    </p:cNvSpPr>
                    <p:nvPr/>
                  </p:nvSpPr>
                  <p:spPr bwMode="auto">
                    <a:xfrm>
                      <a:off x="1528"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904"/>
                    <p:cNvSpPr>
                      <a:spLocks/>
                    </p:cNvSpPr>
                    <p:nvPr/>
                  </p:nvSpPr>
                  <p:spPr bwMode="auto">
                    <a:xfrm>
                      <a:off x="1505"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905"/>
                    <p:cNvSpPr>
                      <a:spLocks/>
                    </p:cNvSpPr>
                    <p:nvPr/>
                  </p:nvSpPr>
                  <p:spPr bwMode="auto">
                    <a:xfrm>
                      <a:off x="1554"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906"/>
                    <p:cNvSpPr>
                      <a:spLocks/>
                    </p:cNvSpPr>
                    <p:nvPr/>
                  </p:nvSpPr>
                  <p:spPr bwMode="auto">
                    <a:xfrm>
                      <a:off x="1574"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Oval 907"/>
                    <p:cNvSpPr>
                      <a:spLocks noChangeArrowheads="1"/>
                    </p:cNvSpPr>
                    <p:nvPr/>
                  </p:nvSpPr>
                  <p:spPr bwMode="auto">
                    <a:xfrm>
                      <a:off x="158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81" name="Freeform 908"/>
                    <p:cNvSpPr>
                      <a:spLocks/>
                    </p:cNvSpPr>
                    <p:nvPr/>
                  </p:nvSpPr>
                  <p:spPr bwMode="auto">
                    <a:xfrm>
                      <a:off x="161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909"/>
                    <p:cNvSpPr>
                      <a:spLocks/>
                    </p:cNvSpPr>
                    <p:nvPr/>
                  </p:nvSpPr>
                  <p:spPr bwMode="auto">
                    <a:xfrm>
                      <a:off x="158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Oval 910"/>
                    <p:cNvSpPr>
                      <a:spLocks noChangeArrowheads="1"/>
                    </p:cNvSpPr>
                    <p:nvPr/>
                  </p:nvSpPr>
                  <p:spPr bwMode="auto">
                    <a:xfrm rot="10791167">
                      <a:off x="1536"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84" name="Freeform 911"/>
                    <p:cNvSpPr>
                      <a:spLocks/>
                    </p:cNvSpPr>
                    <p:nvPr/>
                  </p:nvSpPr>
                  <p:spPr bwMode="auto">
                    <a:xfrm rot="10791167">
                      <a:off x="154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912"/>
                    <p:cNvSpPr>
                      <a:spLocks/>
                    </p:cNvSpPr>
                    <p:nvPr/>
                  </p:nvSpPr>
                  <p:spPr bwMode="auto">
                    <a:xfrm rot="10791167">
                      <a:off x="157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Oval 913"/>
                    <p:cNvSpPr>
                      <a:spLocks noChangeArrowheads="1"/>
                    </p:cNvSpPr>
                    <p:nvPr/>
                  </p:nvSpPr>
                  <p:spPr bwMode="auto">
                    <a:xfrm rot="10791167">
                      <a:off x="1440"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87" name="Oval 914"/>
                    <p:cNvSpPr>
                      <a:spLocks noChangeArrowheads="1"/>
                    </p:cNvSpPr>
                    <p:nvPr/>
                  </p:nvSpPr>
                  <p:spPr bwMode="auto">
                    <a:xfrm rot="10791167">
                      <a:off x="1392"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88" name="Oval 915"/>
                    <p:cNvSpPr>
                      <a:spLocks noChangeArrowheads="1"/>
                    </p:cNvSpPr>
                    <p:nvPr/>
                  </p:nvSpPr>
                  <p:spPr bwMode="auto">
                    <a:xfrm rot="10791167">
                      <a:off x="1488"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89" name="Freeform 916"/>
                    <p:cNvSpPr>
                      <a:spLocks/>
                    </p:cNvSpPr>
                    <p:nvPr/>
                  </p:nvSpPr>
                  <p:spPr bwMode="auto">
                    <a:xfrm rot="10791167">
                      <a:off x="1503" y="465"/>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917"/>
                    <p:cNvSpPr>
                      <a:spLocks/>
                    </p:cNvSpPr>
                    <p:nvPr/>
                  </p:nvSpPr>
                  <p:spPr bwMode="auto">
                    <a:xfrm rot="10791167">
                      <a:off x="1482" y="465"/>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918"/>
                    <p:cNvSpPr>
                      <a:spLocks/>
                    </p:cNvSpPr>
                    <p:nvPr/>
                  </p:nvSpPr>
                  <p:spPr bwMode="auto">
                    <a:xfrm rot="10791167">
                      <a:off x="1438" y="468"/>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919"/>
                    <p:cNvSpPr>
                      <a:spLocks/>
                    </p:cNvSpPr>
                    <p:nvPr/>
                  </p:nvSpPr>
                  <p:spPr bwMode="auto">
                    <a:xfrm rot="10791167">
                      <a:off x="1463" y="46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920"/>
                    <p:cNvSpPr>
                      <a:spLocks/>
                    </p:cNvSpPr>
                    <p:nvPr/>
                  </p:nvSpPr>
                  <p:spPr bwMode="auto">
                    <a:xfrm rot="10791167">
                      <a:off x="1414"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921"/>
                    <p:cNvSpPr>
                      <a:spLocks/>
                    </p:cNvSpPr>
                    <p:nvPr/>
                  </p:nvSpPr>
                  <p:spPr bwMode="auto">
                    <a:xfrm rot="10791167">
                      <a:off x="1390"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Oval 922"/>
                    <p:cNvSpPr>
                      <a:spLocks noChangeArrowheads="1"/>
                    </p:cNvSpPr>
                    <p:nvPr/>
                  </p:nvSpPr>
                  <p:spPr bwMode="auto">
                    <a:xfrm rot="10791167">
                      <a:off x="134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96" name="Freeform 923"/>
                    <p:cNvSpPr>
                      <a:spLocks/>
                    </p:cNvSpPr>
                    <p:nvPr/>
                  </p:nvSpPr>
                  <p:spPr bwMode="auto">
                    <a:xfrm rot="10791167">
                      <a:off x="1349"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924"/>
                    <p:cNvSpPr>
                      <a:spLocks/>
                    </p:cNvSpPr>
                    <p:nvPr/>
                  </p:nvSpPr>
                  <p:spPr bwMode="auto">
                    <a:xfrm rot="10791167">
                      <a:off x="1379"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Oval 925"/>
                    <p:cNvSpPr>
                      <a:spLocks noChangeArrowheads="1"/>
                    </p:cNvSpPr>
                    <p:nvPr/>
                  </p:nvSpPr>
                  <p:spPr bwMode="auto">
                    <a:xfrm rot="10791167">
                      <a:off x="124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99" name="Oval 926"/>
                    <p:cNvSpPr>
                      <a:spLocks noChangeArrowheads="1"/>
                    </p:cNvSpPr>
                    <p:nvPr/>
                  </p:nvSpPr>
                  <p:spPr bwMode="auto">
                    <a:xfrm rot="10791167">
                      <a:off x="1200"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00" name="Oval 927"/>
                    <p:cNvSpPr>
                      <a:spLocks noChangeArrowheads="1"/>
                    </p:cNvSpPr>
                    <p:nvPr/>
                  </p:nvSpPr>
                  <p:spPr bwMode="auto">
                    <a:xfrm rot="10791167">
                      <a:off x="129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01" name="Freeform 928"/>
                    <p:cNvSpPr>
                      <a:spLocks/>
                    </p:cNvSpPr>
                    <p:nvPr/>
                  </p:nvSpPr>
                  <p:spPr bwMode="auto">
                    <a:xfrm rot="10791167">
                      <a:off x="1311"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929"/>
                    <p:cNvSpPr>
                      <a:spLocks/>
                    </p:cNvSpPr>
                    <p:nvPr/>
                  </p:nvSpPr>
                  <p:spPr bwMode="auto">
                    <a:xfrm rot="10791167">
                      <a:off x="1290"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930"/>
                    <p:cNvSpPr>
                      <a:spLocks/>
                    </p:cNvSpPr>
                    <p:nvPr/>
                  </p:nvSpPr>
                  <p:spPr bwMode="auto">
                    <a:xfrm rot="10791167">
                      <a:off x="1246"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931"/>
                    <p:cNvSpPr>
                      <a:spLocks/>
                    </p:cNvSpPr>
                    <p:nvPr/>
                  </p:nvSpPr>
                  <p:spPr bwMode="auto">
                    <a:xfrm rot="10791167">
                      <a:off x="1271"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932"/>
                    <p:cNvSpPr>
                      <a:spLocks/>
                    </p:cNvSpPr>
                    <p:nvPr/>
                  </p:nvSpPr>
                  <p:spPr bwMode="auto">
                    <a:xfrm rot="10791167">
                      <a:off x="1222"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933"/>
                    <p:cNvSpPr>
                      <a:spLocks/>
                    </p:cNvSpPr>
                    <p:nvPr/>
                  </p:nvSpPr>
                  <p:spPr bwMode="auto">
                    <a:xfrm rot="10791167">
                      <a:off x="1198"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Oval 934"/>
                    <p:cNvSpPr>
                      <a:spLocks noChangeArrowheads="1"/>
                    </p:cNvSpPr>
                    <p:nvPr/>
                  </p:nvSpPr>
                  <p:spPr bwMode="auto">
                    <a:xfrm rot="10791167">
                      <a:off x="1152"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08" name="Freeform 935"/>
                    <p:cNvSpPr>
                      <a:spLocks/>
                    </p:cNvSpPr>
                    <p:nvPr/>
                  </p:nvSpPr>
                  <p:spPr bwMode="auto">
                    <a:xfrm rot="10791167">
                      <a:off x="115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936"/>
                    <p:cNvSpPr>
                      <a:spLocks/>
                    </p:cNvSpPr>
                    <p:nvPr/>
                  </p:nvSpPr>
                  <p:spPr bwMode="auto">
                    <a:xfrm rot="10791167">
                      <a:off x="118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Oval 937"/>
                    <p:cNvSpPr>
                      <a:spLocks noChangeArrowheads="1"/>
                    </p:cNvSpPr>
                    <p:nvPr/>
                  </p:nvSpPr>
                  <p:spPr bwMode="auto">
                    <a:xfrm rot="10791167">
                      <a:off x="105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11" name="Oval 938"/>
                    <p:cNvSpPr>
                      <a:spLocks noChangeArrowheads="1"/>
                    </p:cNvSpPr>
                    <p:nvPr/>
                  </p:nvSpPr>
                  <p:spPr bwMode="auto">
                    <a:xfrm rot="10791167">
                      <a:off x="100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12" name="Oval 939"/>
                    <p:cNvSpPr>
                      <a:spLocks noChangeArrowheads="1"/>
                    </p:cNvSpPr>
                    <p:nvPr/>
                  </p:nvSpPr>
                  <p:spPr bwMode="auto">
                    <a:xfrm rot="10791167">
                      <a:off x="110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13" name="Freeform 940"/>
                    <p:cNvSpPr>
                      <a:spLocks/>
                    </p:cNvSpPr>
                    <p:nvPr/>
                  </p:nvSpPr>
                  <p:spPr bwMode="auto">
                    <a:xfrm rot="10791167">
                      <a:off x="1119"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941"/>
                    <p:cNvSpPr>
                      <a:spLocks/>
                    </p:cNvSpPr>
                    <p:nvPr/>
                  </p:nvSpPr>
                  <p:spPr bwMode="auto">
                    <a:xfrm rot="10791167">
                      <a:off x="1098"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942"/>
                    <p:cNvSpPr>
                      <a:spLocks/>
                    </p:cNvSpPr>
                    <p:nvPr/>
                  </p:nvSpPr>
                  <p:spPr bwMode="auto">
                    <a:xfrm rot="10791167">
                      <a:off x="1054"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943"/>
                    <p:cNvSpPr>
                      <a:spLocks/>
                    </p:cNvSpPr>
                    <p:nvPr/>
                  </p:nvSpPr>
                  <p:spPr bwMode="auto">
                    <a:xfrm rot="10791167">
                      <a:off x="1079"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944"/>
                    <p:cNvSpPr>
                      <a:spLocks/>
                    </p:cNvSpPr>
                    <p:nvPr/>
                  </p:nvSpPr>
                  <p:spPr bwMode="auto">
                    <a:xfrm rot="10791167">
                      <a:off x="1030"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945"/>
                    <p:cNvSpPr>
                      <a:spLocks/>
                    </p:cNvSpPr>
                    <p:nvPr/>
                  </p:nvSpPr>
                  <p:spPr bwMode="auto">
                    <a:xfrm rot="10791167">
                      <a:off x="1006"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Oval 946"/>
                    <p:cNvSpPr>
                      <a:spLocks noChangeArrowheads="1"/>
                    </p:cNvSpPr>
                    <p:nvPr/>
                  </p:nvSpPr>
                  <p:spPr bwMode="auto">
                    <a:xfrm rot="10791167">
                      <a:off x="1584"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20" name="Freeform 947"/>
                    <p:cNvSpPr>
                      <a:spLocks/>
                    </p:cNvSpPr>
                    <p:nvPr/>
                  </p:nvSpPr>
                  <p:spPr bwMode="auto">
                    <a:xfrm rot="10791167">
                      <a:off x="1606"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948"/>
                    <p:cNvSpPr>
                      <a:spLocks/>
                    </p:cNvSpPr>
                    <p:nvPr/>
                  </p:nvSpPr>
                  <p:spPr bwMode="auto">
                    <a:xfrm rot="10791167">
                      <a:off x="1582"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39" name="Rectangle 950"/>
                <p:cNvSpPr>
                  <a:spLocks noChangeArrowheads="1"/>
                </p:cNvSpPr>
                <p:nvPr/>
              </p:nvSpPr>
              <p:spPr bwMode="auto">
                <a:xfrm rot="-5400000">
                  <a:off x="1817" y="639"/>
                  <a:ext cx="166" cy="521"/>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340" name="Rectangle 952"/>
                <p:cNvSpPr>
                  <a:spLocks noChangeArrowheads="1"/>
                </p:cNvSpPr>
                <p:nvPr/>
              </p:nvSpPr>
              <p:spPr bwMode="auto">
                <a:xfrm rot="-5400000">
                  <a:off x="1593" y="771"/>
                  <a:ext cx="166" cy="257"/>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grpSp>
          <p:sp>
            <p:nvSpPr>
              <p:cNvPr id="335" name="Rectangle 954"/>
              <p:cNvSpPr>
                <a:spLocks noChangeArrowheads="1"/>
              </p:cNvSpPr>
              <p:nvPr/>
            </p:nvSpPr>
            <p:spPr bwMode="auto">
              <a:xfrm rot="16200000">
                <a:off x="4034855" y="3443287"/>
                <a:ext cx="263525" cy="274638"/>
              </a:xfrm>
              <a:prstGeom prst="rect">
                <a:avLst/>
              </a:prstGeom>
              <a:gradFill rotWithShape="0">
                <a:gsLst>
                  <a:gs pos="0">
                    <a:srgbClr val="000047"/>
                  </a:gs>
                  <a:gs pos="50000">
                    <a:srgbClr val="000099"/>
                  </a:gs>
                  <a:gs pos="100000">
                    <a:srgbClr val="000047"/>
                  </a:gs>
                </a:gsLst>
                <a:lin ang="0" scaled="1"/>
              </a:gradFill>
              <a:ln w="9525">
                <a:solidFill>
                  <a:srgbClr val="000099"/>
                </a:solidFill>
                <a:miter lim="800000"/>
                <a:headEnd/>
                <a:tailEnd/>
              </a:ln>
            </p:spPr>
            <p:txBody>
              <a:bodyPr wrap="none" anchor="ctr"/>
              <a:lstStyle/>
              <a:p>
                <a:endParaRPr lang="en-US"/>
              </a:p>
            </p:txBody>
          </p:sp>
          <p:sp>
            <p:nvSpPr>
              <p:cNvPr id="336" name="Rectangle 955"/>
              <p:cNvSpPr>
                <a:spLocks noChangeArrowheads="1"/>
              </p:cNvSpPr>
              <p:nvPr/>
            </p:nvSpPr>
            <p:spPr bwMode="auto">
              <a:xfrm rot="16200000">
                <a:off x="4171380" y="3452812"/>
                <a:ext cx="263525" cy="255588"/>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337" name="Oval 956"/>
              <p:cNvSpPr>
                <a:spLocks noChangeArrowheads="1"/>
              </p:cNvSpPr>
              <p:nvPr/>
            </p:nvSpPr>
            <p:spPr bwMode="auto">
              <a:xfrm rot="16200000">
                <a:off x="2931542" y="3001962"/>
                <a:ext cx="1143000" cy="1193800"/>
              </a:xfrm>
              <a:prstGeom prst="ellipse">
                <a:avLst/>
              </a:prstGeom>
              <a:gradFill rotWithShape="0">
                <a:gsLst>
                  <a:gs pos="0">
                    <a:srgbClr val="3366CC"/>
                  </a:gs>
                  <a:gs pos="100000">
                    <a:srgbClr val="182F5E"/>
                  </a:gs>
                </a:gsLst>
                <a:path path="shape">
                  <a:fillToRect l="50000" t="50000" r="50000" b="50000"/>
                </a:path>
              </a:gradFill>
              <a:ln w="9525">
                <a:solidFill>
                  <a:srgbClr val="000099"/>
                </a:solidFill>
                <a:round/>
                <a:headEnd/>
                <a:tailEnd/>
              </a:ln>
            </p:spPr>
            <p:txBody>
              <a:bodyPr wrap="none" anchor="ctr"/>
              <a:lstStyle/>
              <a:p>
                <a:endParaRPr lang="en-US"/>
              </a:p>
            </p:txBody>
          </p:sp>
        </p:grpSp>
        <p:sp>
          <p:nvSpPr>
            <p:cNvPr id="4" name="TextBox 3"/>
            <p:cNvSpPr txBox="1"/>
            <p:nvPr/>
          </p:nvSpPr>
          <p:spPr>
            <a:xfrm>
              <a:off x="2481164" y="2563791"/>
              <a:ext cx="1483585" cy="558703"/>
            </a:xfrm>
            <a:prstGeom prst="rect">
              <a:avLst/>
            </a:prstGeom>
            <a:noFill/>
          </p:spPr>
          <p:txBody>
            <a:bodyPr wrap="none" rtlCol="0">
              <a:spAutoFit/>
            </a:bodyPr>
            <a:lstStyle/>
            <a:p>
              <a:pPr>
                <a:spcBef>
                  <a:spcPct val="50000"/>
                </a:spcBef>
              </a:pPr>
              <a:r>
                <a:rPr lang="en-US" sz="1200" i="1" dirty="0"/>
                <a:t>ADAM10</a:t>
              </a:r>
            </a:p>
          </p:txBody>
        </p:sp>
        <p:cxnSp>
          <p:nvCxnSpPr>
            <p:cNvPr id="10" name="Straight Arrow Connector 9"/>
            <p:cNvCxnSpPr/>
            <p:nvPr/>
          </p:nvCxnSpPr>
          <p:spPr>
            <a:xfrm flipV="1">
              <a:off x="6477000" y="2409031"/>
              <a:ext cx="504372" cy="464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2" name="Straight Arrow Connector 421"/>
            <p:cNvCxnSpPr/>
            <p:nvPr/>
          </p:nvCxnSpPr>
          <p:spPr>
            <a:xfrm rot="16200000" flipV="1">
              <a:off x="4094638" y="2400369"/>
              <a:ext cx="504372" cy="464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94" name="Group 868"/>
            <p:cNvGrpSpPr>
              <a:grpSpLocks/>
            </p:cNvGrpSpPr>
            <p:nvPr/>
          </p:nvGrpSpPr>
          <p:grpSpPr bwMode="auto">
            <a:xfrm>
              <a:off x="8166380" y="5182720"/>
              <a:ext cx="461963" cy="790575"/>
              <a:chOff x="1145" y="149"/>
              <a:chExt cx="353" cy="631"/>
            </a:xfrm>
          </p:grpSpPr>
          <p:sp>
            <p:nvSpPr>
              <p:cNvPr id="297" name="Rectangle 869"/>
              <p:cNvSpPr>
                <a:spLocks noChangeArrowheads="1"/>
              </p:cNvSpPr>
              <p:nvPr/>
            </p:nvSpPr>
            <p:spPr bwMode="auto">
              <a:xfrm rot="5400000">
                <a:off x="1008" y="305"/>
                <a:ext cx="624" cy="317"/>
              </a:xfrm>
              <a:prstGeom prst="rect">
                <a:avLst/>
              </a:prstGeom>
              <a:gradFill rotWithShape="1">
                <a:gsLst>
                  <a:gs pos="0">
                    <a:srgbClr val="FFFF99"/>
                  </a:gs>
                  <a:gs pos="50000">
                    <a:srgbClr val="FFCC00"/>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98" name="Group 870"/>
              <p:cNvGrpSpPr>
                <a:grpSpLocks/>
              </p:cNvGrpSpPr>
              <p:nvPr/>
            </p:nvGrpSpPr>
            <p:grpSpPr bwMode="auto">
              <a:xfrm rot="5400000">
                <a:off x="1006" y="288"/>
                <a:ext cx="631" cy="353"/>
                <a:chOff x="1006" y="288"/>
                <a:chExt cx="631" cy="353"/>
              </a:xfrm>
            </p:grpSpPr>
            <p:sp>
              <p:nvSpPr>
                <p:cNvPr id="299" name="Oval 871"/>
                <p:cNvSpPr>
                  <a:spLocks noChangeArrowheads="1"/>
                </p:cNvSpPr>
                <p:nvPr/>
              </p:nvSpPr>
              <p:spPr bwMode="auto">
                <a:xfrm>
                  <a:off x="101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00" name="Freeform 872"/>
                <p:cNvSpPr>
                  <a:spLocks/>
                </p:cNvSpPr>
                <p:nvPr/>
              </p:nvSpPr>
              <p:spPr bwMode="auto">
                <a:xfrm>
                  <a:off x="104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873"/>
                <p:cNvSpPr>
                  <a:spLocks/>
                </p:cNvSpPr>
                <p:nvPr/>
              </p:nvSpPr>
              <p:spPr bwMode="auto">
                <a:xfrm>
                  <a:off x="101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Oval 874"/>
                <p:cNvSpPr>
                  <a:spLocks noChangeArrowheads="1"/>
                </p:cNvSpPr>
                <p:nvPr/>
              </p:nvSpPr>
              <p:spPr bwMode="auto">
                <a:xfrm>
                  <a:off x="110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04" name="Oval 875"/>
                <p:cNvSpPr>
                  <a:spLocks noChangeArrowheads="1"/>
                </p:cNvSpPr>
                <p:nvPr/>
              </p:nvSpPr>
              <p:spPr bwMode="auto">
                <a:xfrm>
                  <a:off x="115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05" name="Oval 876"/>
                <p:cNvSpPr>
                  <a:spLocks noChangeArrowheads="1"/>
                </p:cNvSpPr>
                <p:nvPr/>
              </p:nvSpPr>
              <p:spPr bwMode="auto">
                <a:xfrm>
                  <a:off x="106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06" name="Freeform 877"/>
                <p:cNvSpPr>
                  <a:spLocks/>
                </p:cNvSpPr>
                <p:nvPr/>
              </p:nvSpPr>
              <p:spPr bwMode="auto">
                <a:xfrm>
                  <a:off x="1071"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878"/>
                <p:cNvSpPr>
                  <a:spLocks/>
                </p:cNvSpPr>
                <p:nvPr/>
              </p:nvSpPr>
              <p:spPr bwMode="auto">
                <a:xfrm>
                  <a:off x="1094"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879"/>
                <p:cNvSpPr>
                  <a:spLocks/>
                </p:cNvSpPr>
                <p:nvPr/>
              </p:nvSpPr>
              <p:spPr bwMode="auto">
                <a:xfrm>
                  <a:off x="1144"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880"/>
                <p:cNvSpPr>
                  <a:spLocks/>
                </p:cNvSpPr>
                <p:nvPr/>
              </p:nvSpPr>
              <p:spPr bwMode="auto">
                <a:xfrm>
                  <a:off x="1121"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881"/>
                <p:cNvSpPr>
                  <a:spLocks/>
                </p:cNvSpPr>
                <p:nvPr/>
              </p:nvSpPr>
              <p:spPr bwMode="auto">
                <a:xfrm>
                  <a:off x="1170"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882"/>
                <p:cNvSpPr>
                  <a:spLocks/>
                </p:cNvSpPr>
                <p:nvPr/>
              </p:nvSpPr>
              <p:spPr bwMode="auto">
                <a:xfrm>
                  <a:off x="1190"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Oval 883"/>
                <p:cNvSpPr>
                  <a:spLocks noChangeArrowheads="1"/>
                </p:cNvSpPr>
                <p:nvPr/>
              </p:nvSpPr>
              <p:spPr bwMode="auto">
                <a:xfrm>
                  <a:off x="120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0" name="Freeform 884"/>
                <p:cNvSpPr>
                  <a:spLocks/>
                </p:cNvSpPr>
                <p:nvPr/>
              </p:nvSpPr>
              <p:spPr bwMode="auto">
                <a:xfrm>
                  <a:off x="123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885"/>
                <p:cNvSpPr>
                  <a:spLocks/>
                </p:cNvSpPr>
                <p:nvPr/>
              </p:nvSpPr>
              <p:spPr bwMode="auto">
                <a:xfrm>
                  <a:off x="120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Oval 886"/>
                <p:cNvSpPr>
                  <a:spLocks noChangeArrowheads="1"/>
                </p:cNvSpPr>
                <p:nvPr/>
              </p:nvSpPr>
              <p:spPr bwMode="auto">
                <a:xfrm>
                  <a:off x="130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3" name="Oval 887"/>
                <p:cNvSpPr>
                  <a:spLocks noChangeArrowheads="1"/>
                </p:cNvSpPr>
                <p:nvPr/>
              </p:nvSpPr>
              <p:spPr bwMode="auto">
                <a:xfrm>
                  <a:off x="134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4" name="Oval 888"/>
                <p:cNvSpPr>
                  <a:spLocks noChangeArrowheads="1"/>
                </p:cNvSpPr>
                <p:nvPr/>
              </p:nvSpPr>
              <p:spPr bwMode="auto">
                <a:xfrm>
                  <a:off x="125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25" name="Freeform 889"/>
                <p:cNvSpPr>
                  <a:spLocks/>
                </p:cNvSpPr>
                <p:nvPr/>
              </p:nvSpPr>
              <p:spPr bwMode="auto">
                <a:xfrm>
                  <a:off x="1263"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890"/>
                <p:cNvSpPr>
                  <a:spLocks/>
                </p:cNvSpPr>
                <p:nvPr/>
              </p:nvSpPr>
              <p:spPr bwMode="auto">
                <a:xfrm>
                  <a:off x="1286"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891"/>
                <p:cNvSpPr>
                  <a:spLocks/>
                </p:cNvSpPr>
                <p:nvPr/>
              </p:nvSpPr>
              <p:spPr bwMode="auto">
                <a:xfrm>
                  <a:off x="1336"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892"/>
                <p:cNvSpPr>
                  <a:spLocks/>
                </p:cNvSpPr>
                <p:nvPr/>
              </p:nvSpPr>
              <p:spPr bwMode="auto">
                <a:xfrm>
                  <a:off x="1313"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893"/>
                <p:cNvSpPr>
                  <a:spLocks/>
                </p:cNvSpPr>
                <p:nvPr/>
              </p:nvSpPr>
              <p:spPr bwMode="auto">
                <a:xfrm>
                  <a:off x="1362"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894"/>
                <p:cNvSpPr>
                  <a:spLocks/>
                </p:cNvSpPr>
                <p:nvPr/>
              </p:nvSpPr>
              <p:spPr bwMode="auto">
                <a:xfrm>
                  <a:off x="1382"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Oval 895"/>
                <p:cNvSpPr>
                  <a:spLocks noChangeArrowheads="1"/>
                </p:cNvSpPr>
                <p:nvPr/>
              </p:nvSpPr>
              <p:spPr bwMode="auto">
                <a:xfrm>
                  <a:off x="139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332" name="Freeform 896"/>
                <p:cNvSpPr>
                  <a:spLocks/>
                </p:cNvSpPr>
                <p:nvPr/>
              </p:nvSpPr>
              <p:spPr bwMode="auto">
                <a:xfrm>
                  <a:off x="142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897"/>
                <p:cNvSpPr>
                  <a:spLocks/>
                </p:cNvSpPr>
                <p:nvPr/>
              </p:nvSpPr>
              <p:spPr bwMode="auto">
                <a:xfrm>
                  <a:off x="139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Oval 898"/>
                <p:cNvSpPr>
                  <a:spLocks noChangeArrowheads="1"/>
                </p:cNvSpPr>
                <p:nvPr/>
              </p:nvSpPr>
              <p:spPr bwMode="auto">
                <a:xfrm>
                  <a:off x="149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24" name="Oval 899"/>
                <p:cNvSpPr>
                  <a:spLocks noChangeArrowheads="1"/>
                </p:cNvSpPr>
                <p:nvPr/>
              </p:nvSpPr>
              <p:spPr bwMode="auto">
                <a:xfrm>
                  <a:off x="154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25" name="Oval 900"/>
                <p:cNvSpPr>
                  <a:spLocks noChangeArrowheads="1"/>
                </p:cNvSpPr>
                <p:nvPr/>
              </p:nvSpPr>
              <p:spPr bwMode="auto">
                <a:xfrm>
                  <a:off x="144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26" name="Freeform 901"/>
                <p:cNvSpPr>
                  <a:spLocks/>
                </p:cNvSpPr>
                <p:nvPr/>
              </p:nvSpPr>
              <p:spPr bwMode="auto">
                <a:xfrm>
                  <a:off x="1455"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902"/>
                <p:cNvSpPr>
                  <a:spLocks/>
                </p:cNvSpPr>
                <p:nvPr/>
              </p:nvSpPr>
              <p:spPr bwMode="auto">
                <a:xfrm>
                  <a:off x="1478"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903"/>
                <p:cNvSpPr>
                  <a:spLocks/>
                </p:cNvSpPr>
                <p:nvPr/>
              </p:nvSpPr>
              <p:spPr bwMode="auto">
                <a:xfrm>
                  <a:off x="1528"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904"/>
                <p:cNvSpPr>
                  <a:spLocks/>
                </p:cNvSpPr>
                <p:nvPr/>
              </p:nvSpPr>
              <p:spPr bwMode="auto">
                <a:xfrm>
                  <a:off x="1505"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905"/>
                <p:cNvSpPr>
                  <a:spLocks/>
                </p:cNvSpPr>
                <p:nvPr/>
              </p:nvSpPr>
              <p:spPr bwMode="auto">
                <a:xfrm>
                  <a:off x="1554"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906"/>
                <p:cNvSpPr>
                  <a:spLocks/>
                </p:cNvSpPr>
                <p:nvPr/>
              </p:nvSpPr>
              <p:spPr bwMode="auto">
                <a:xfrm>
                  <a:off x="1574"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Oval 907"/>
                <p:cNvSpPr>
                  <a:spLocks noChangeArrowheads="1"/>
                </p:cNvSpPr>
                <p:nvPr/>
              </p:nvSpPr>
              <p:spPr bwMode="auto">
                <a:xfrm>
                  <a:off x="158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33" name="Freeform 908"/>
                <p:cNvSpPr>
                  <a:spLocks/>
                </p:cNvSpPr>
                <p:nvPr/>
              </p:nvSpPr>
              <p:spPr bwMode="auto">
                <a:xfrm>
                  <a:off x="161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909"/>
                <p:cNvSpPr>
                  <a:spLocks/>
                </p:cNvSpPr>
                <p:nvPr/>
              </p:nvSpPr>
              <p:spPr bwMode="auto">
                <a:xfrm>
                  <a:off x="158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Oval 910"/>
                <p:cNvSpPr>
                  <a:spLocks noChangeArrowheads="1"/>
                </p:cNvSpPr>
                <p:nvPr/>
              </p:nvSpPr>
              <p:spPr bwMode="auto">
                <a:xfrm rot="10791167">
                  <a:off x="1536"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36" name="Freeform 911"/>
                <p:cNvSpPr>
                  <a:spLocks/>
                </p:cNvSpPr>
                <p:nvPr/>
              </p:nvSpPr>
              <p:spPr bwMode="auto">
                <a:xfrm rot="10791167">
                  <a:off x="154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912"/>
                <p:cNvSpPr>
                  <a:spLocks/>
                </p:cNvSpPr>
                <p:nvPr/>
              </p:nvSpPr>
              <p:spPr bwMode="auto">
                <a:xfrm rot="10791167">
                  <a:off x="157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Oval 913"/>
                <p:cNvSpPr>
                  <a:spLocks noChangeArrowheads="1"/>
                </p:cNvSpPr>
                <p:nvPr/>
              </p:nvSpPr>
              <p:spPr bwMode="auto">
                <a:xfrm rot="10791167">
                  <a:off x="1440"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39" name="Oval 914"/>
                <p:cNvSpPr>
                  <a:spLocks noChangeArrowheads="1"/>
                </p:cNvSpPr>
                <p:nvPr/>
              </p:nvSpPr>
              <p:spPr bwMode="auto">
                <a:xfrm rot="10791167">
                  <a:off x="1392"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40" name="Oval 915"/>
                <p:cNvSpPr>
                  <a:spLocks noChangeArrowheads="1"/>
                </p:cNvSpPr>
                <p:nvPr/>
              </p:nvSpPr>
              <p:spPr bwMode="auto">
                <a:xfrm rot="10791167">
                  <a:off x="1488"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41" name="Freeform 916"/>
                <p:cNvSpPr>
                  <a:spLocks/>
                </p:cNvSpPr>
                <p:nvPr/>
              </p:nvSpPr>
              <p:spPr bwMode="auto">
                <a:xfrm rot="10791167">
                  <a:off x="1503" y="465"/>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917"/>
                <p:cNvSpPr>
                  <a:spLocks/>
                </p:cNvSpPr>
                <p:nvPr/>
              </p:nvSpPr>
              <p:spPr bwMode="auto">
                <a:xfrm rot="10791167">
                  <a:off x="1482" y="465"/>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 name="Freeform 918"/>
                <p:cNvSpPr>
                  <a:spLocks/>
                </p:cNvSpPr>
                <p:nvPr/>
              </p:nvSpPr>
              <p:spPr bwMode="auto">
                <a:xfrm rot="10791167">
                  <a:off x="1438" y="468"/>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919"/>
                <p:cNvSpPr>
                  <a:spLocks/>
                </p:cNvSpPr>
                <p:nvPr/>
              </p:nvSpPr>
              <p:spPr bwMode="auto">
                <a:xfrm rot="10791167">
                  <a:off x="1463" y="46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920"/>
                <p:cNvSpPr>
                  <a:spLocks/>
                </p:cNvSpPr>
                <p:nvPr/>
              </p:nvSpPr>
              <p:spPr bwMode="auto">
                <a:xfrm rot="10791167">
                  <a:off x="1414"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921"/>
                <p:cNvSpPr>
                  <a:spLocks/>
                </p:cNvSpPr>
                <p:nvPr/>
              </p:nvSpPr>
              <p:spPr bwMode="auto">
                <a:xfrm rot="10791167">
                  <a:off x="1390"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Oval 922"/>
                <p:cNvSpPr>
                  <a:spLocks noChangeArrowheads="1"/>
                </p:cNvSpPr>
                <p:nvPr/>
              </p:nvSpPr>
              <p:spPr bwMode="auto">
                <a:xfrm rot="10791167">
                  <a:off x="134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48" name="Freeform 923"/>
                <p:cNvSpPr>
                  <a:spLocks/>
                </p:cNvSpPr>
                <p:nvPr/>
              </p:nvSpPr>
              <p:spPr bwMode="auto">
                <a:xfrm rot="10791167">
                  <a:off x="1349"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924"/>
                <p:cNvSpPr>
                  <a:spLocks/>
                </p:cNvSpPr>
                <p:nvPr/>
              </p:nvSpPr>
              <p:spPr bwMode="auto">
                <a:xfrm rot="10791167">
                  <a:off x="1379"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Oval 925"/>
                <p:cNvSpPr>
                  <a:spLocks noChangeArrowheads="1"/>
                </p:cNvSpPr>
                <p:nvPr/>
              </p:nvSpPr>
              <p:spPr bwMode="auto">
                <a:xfrm rot="10791167">
                  <a:off x="124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51" name="Oval 926"/>
                <p:cNvSpPr>
                  <a:spLocks noChangeArrowheads="1"/>
                </p:cNvSpPr>
                <p:nvPr/>
              </p:nvSpPr>
              <p:spPr bwMode="auto">
                <a:xfrm rot="10791167">
                  <a:off x="1200"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52" name="Oval 927"/>
                <p:cNvSpPr>
                  <a:spLocks noChangeArrowheads="1"/>
                </p:cNvSpPr>
                <p:nvPr/>
              </p:nvSpPr>
              <p:spPr bwMode="auto">
                <a:xfrm rot="10791167">
                  <a:off x="129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53" name="Freeform 928"/>
                <p:cNvSpPr>
                  <a:spLocks/>
                </p:cNvSpPr>
                <p:nvPr/>
              </p:nvSpPr>
              <p:spPr bwMode="auto">
                <a:xfrm rot="10791167">
                  <a:off x="1311"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929"/>
                <p:cNvSpPr>
                  <a:spLocks/>
                </p:cNvSpPr>
                <p:nvPr/>
              </p:nvSpPr>
              <p:spPr bwMode="auto">
                <a:xfrm rot="10791167">
                  <a:off x="1290"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930"/>
                <p:cNvSpPr>
                  <a:spLocks/>
                </p:cNvSpPr>
                <p:nvPr/>
              </p:nvSpPr>
              <p:spPr bwMode="auto">
                <a:xfrm rot="10791167">
                  <a:off x="1246"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931"/>
                <p:cNvSpPr>
                  <a:spLocks/>
                </p:cNvSpPr>
                <p:nvPr/>
              </p:nvSpPr>
              <p:spPr bwMode="auto">
                <a:xfrm rot="10791167">
                  <a:off x="1271"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932"/>
                <p:cNvSpPr>
                  <a:spLocks/>
                </p:cNvSpPr>
                <p:nvPr/>
              </p:nvSpPr>
              <p:spPr bwMode="auto">
                <a:xfrm rot="10791167">
                  <a:off x="1222"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933"/>
                <p:cNvSpPr>
                  <a:spLocks/>
                </p:cNvSpPr>
                <p:nvPr/>
              </p:nvSpPr>
              <p:spPr bwMode="auto">
                <a:xfrm rot="10791167">
                  <a:off x="1198"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Oval 934"/>
                <p:cNvSpPr>
                  <a:spLocks noChangeArrowheads="1"/>
                </p:cNvSpPr>
                <p:nvPr/>
              </p:nvSpPr>
              <p:spPr bwMode="auto">
                <a:xfrm rot="10791167">
                  <a:off x="1152"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60" name="Freeform 935"/>
                <p:cNvSpPr>
                  <a:spLocks/>
                </p:cNvSpPr>
                <p:nvPr/>
              </p:nvSpPr>
              <p:spPr bwMode="auto">
                <a:xfrm rot="10791167">
                  <a:off x="115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936"/>
                <p:cNvSpPr>
                  <a:spLocks/>
                </p:cNvSpPr>
                <p:nvPr/>
              </p:nvSpPr>
              <p:spPr bwMode="auto">
                <a:xfrm rot="10791167">
                  <a:off x="118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Oval 937"/>
                <p:cNvSpPr>
                  <a:spLocks noChangeArrowheads="1"/>
                </p:cNvSpPr>
                <p:nvPr/>
              </p:nvSpPr>
              <p:spPr bwMode="auto">
                <a:xfrm rot="10791167">
                  <a:off x="105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63" name="Oval 938"/>
                <p:cNvSpPr>
                  <a:spLocks noChangeArrowheads="1"/>
                </p:cNvSpPr>
                <p:nvPr/>
              </p:nvSpPr>
              <p:spPr bwMode="auto">
                <a:xfrm rot="10791167">
                  <a:off x="100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64" name="Oval 939"/>
                <p:cNvSpPr>
                  <a:spLocks noChangeArrowheads="1"/>
                </p:cNvSpPr>
                <p:nvPr/>
              </p:nvSpPr>
              <p:spPr bwMode="auto">
                <a:xfrm rot="10791167">
                  <a:off x="110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65" name="Freeform 940"/>
                <p:cNvSpPr>
                  <a:spLocks/>
                </p:cNvSpPr>
                <p:nvPr/>
              </p:nvSpPr>
              <p:spPr bwMode="auto">
                <a:xfrm rot="10791167">
                  <a:off x="1119"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941"/>
                <p:cNvSpPr>
                  <a:spLocks/>
                </p:cNvSpPr>
                <p:nvPr/>
              </p:nvSpPr>
              <p:spPr bwMode="auto">
                <a:xfrm rot="10791167">
                  <a:off x="1098"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942"/>
                <p:cNvSpPr>
                  <a:spLocks/>
                </p:cNvSpPr>
                <p:nvPr/>
              </p:nvSpPr>
              <p:spPr bwMode="auto">
                <a:xfrm rot="10791167">
                  <a:off x="1054"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943"/>
                <p:cNvSpPr>
                  <a:spLocks/>
                </p:cNvSpPr>
                <p:nvPr/>
              </p:nvSpPr>
              <p:spPr bwMode="auto">
                <a:xfrm rot="10791167">
                  <a:off x="1079"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944"/>
                <p:cNvSpPr>
                  <a:spLocks/>
                </p:cNvSpPr>
                <p:nvPr/>
              </p:nvSpPr>
              <p:spPr bwMode="auto">
                <a:xfrm rot="10791167">
                  <a:off x="1030"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945"/>
                <p:cNvSpPr>
                  <a:spLocks/>
                </p:cNvSpPr>
                <p:nvPr/>
              </p:nvSpPr>
              <p:spPr bwMode="auto">
                <a:xfrm rot="10791167">
                  <a:off x="1006"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Oval 946"/>
                <p:cNvSpPr>
                  <a:spLocks noChangeArrowheads="1"/>
                </p:cNvSpPr>
                <p:nvPr/>
              </p:nvSpPr>
              <p:spPr bwMode="auto">
                <a:xfrm rot="10791167">
                  <a:off x="1584"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472" name="Freeform 947"/>
                <p:cNvSpPr>
                  <a:spLocks/>
                </p:cNvSpPr>
                <p:nvPr/>
              </p:nvSpPr>
              <p:spPr bwMode="auto">
                <a:xfrm rot="10791167">
                  <a:off x="1606"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948"/>
                <p:cNvSpPr>
                  <a:spLocks/>
                </p:cNvSpPr>
                <p:nvPr/>
              </p:nvSpPr>
              <p:spPr bwMode="auto">
                <a:xfrm rot="10791167">
                  <a:off x="1582"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95" name="Rectangle 950"/>
            <p:cNvSpPr>
              <a:spLocks noChangeArrowheads="1"/>
            </p:cNvSpPr>
            <p:nvPr/>
          </p:nvSpPr>
          <p:spPr bwMode="auto">
            <a:xfrm rot="16200000">
              <a:off x="8439430" y="5176369"/>
              <a:ext cx="263525" cy="827088"/>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296" name="Rectangle 952"/>
            <p:cNvSpPr>
              <a:spLocks noChangeArrowheads="1"/>
            </p:cNvSpPr>
            <p:nvPr/>
          </p:nvSpPr>
          <p:spPr bwMode="auto">
            <a:xfrm rot="16200000">
              <a:off x="8083830" y="5385919"/>
              <a:ext cx="263525" cy="407988"/>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91" name="Rectangle 954"/>
            <p:cNvSpPr>
              <a:spLocks noChangeArrowheads="1"/>
            </p:cNvSpPr>
            <p:nvPr/>
          </p:nvSpPr>
          <p:spPr bwMode="auto">
            <a:xfrm rot="16200000">
              <a:off x="7607804" y="5451006"/>
              <a:ext cx="263525" cy="274638"/>
            </a:xfrm>
            <a:prstGeom prst="rect">
              <a:avLst/>
            </a:prstGeom>
            <a:gradFill rotWithShape="0">
              <a:gsLst>
                <a:gs pos="0">
                  <a:srgbClr val="000047"/>
                </a:gs>
                <a:gs pos="50000">
                  <a:srgbClr val="000099"/>
                </a:gs>
                <a:gs pos="100000">
                  <a:srgbClr val="000047"/>
                </a:gs>
              </a:gsLst>
              <a:lin ang="0" scaled="1"/>
            </a:gradFill>
            <a:ln w="9525">
              <a:solidFill>
                <a:srgbClr val="000099"/>
              </a:solidFill>
              <a:miter lim="800000"/>
              <a:headEnd/>
              <a:tailEnd/>
            </a:ln>
          </p:spPr>
          <p:txBody>
            <a:bodyPr wrap="none" anchor="ctr"/>
            <a:lstStyle/>
            <a:p>
              <a:endParaRPr lang="en-US"/>
            </a:p>
          </p:txBody>
        </p:sp>
        <p:sp>
          <p:nvSpPr>
            <p:cNvPr id="292" name="Rectangle 955"/>
            <p:cNvSpPr>
              <a:spLocks noChangeArrowheads="1"/>
            </p:cNvSpPr>
            <p:nvPr/>
          </p:nvSpPr>
          <p:spPr bwMode="auto">
            <a:xfrm rot="16200000">
              <a:off x="7744329" y="5460531"/>
              <a:ext cx="263525" cy="255588"/>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93" name="Oval 956"/>
            <p:cNvSpPr>
              <a:spLocks noChangeArrowheads="1"/>
            </p:cNvSpPr>
            <p:nvPr/>
          </p:nvSpPr>
          <p:spPr bwMode="auto">
            <a:xfrm rot="16200000">
              <a:off x="6504490" y="5009681"/>
              <a:ext cx="1143000" cy="1193800"/>
            </a:xfrm>
            <a:prstGeom prst="ellipse">
              <a:avLst/>
            </a:prstGeom>
            <a:gradFill rotWithShape="0">
              <a:gsLst>
                <a:gs pos="0">
                  <a:srgbClr val="3366CC"/>
                </a:gs>
                <a:gs pos="100000">
                  <a:srgbClr val="182F5E"/>
                </a:gs>
              </a:gsLst>
              <a:path path="shape">
                <a:fillToRect l="50000" t="50000" r="50000" b="50000"/>
              </a:path>
            </a:gradFill>
            <a:ln w="9525">
              <a:solidFill>
                <a:srgbClr val="000099"/>
              </a:solidFill>
              <a:round/>
              <a:headEnd/>
              <a:tailEnd/>
            </a:ln>
          </p:spPr>
          <p:txBody>
            <a:bodyPr wrap="none" anchor="ctr"/>
            <a:lstStyle/>
            <a:p>
              <a:endParaRPr lang="en-US"/>
            </a:p>
          </p:txBody>
        </p:sp>
        <p:sp>
          <p:nvSpPr>
            <p:cNvPr id="474" name="Rectangle 950"/>
            <p:cNvSpPr>
              <a:spLocks noChangeArrowheads="1"/>
            </p:cNvSpPr>
            <p:nvPr/>
          </p:nvSpPr>
          <p:spPr bwMode="auto">
            <a:xfrm rot="16200000">
              <a:off x="8901371" y="5472370"/>
              <a:ext cx="263525" cy="221734"/>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475" name="Rectangle 950"/>
            <p:cNvSpPr>
              <a:spLocks noChangeArrowheads="1"/>
            </p:cNvSpPr>
            <p:nvPr/>
          </p:nvSpPr>
          <p:spPr bwMode="auto">
            <a:xfrm rot="16200000">
              <a:off x="8748971" y="5472370"/>
              <a:ext cx="263525" cy="22173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76" name="Rectangle 950"/>
            <p:cNvSpPr>
              <a:spLocks noChangeArrowheads="1"/>
            </p:cNvSpPr>
            <p:nvPr/>
          </p:nvSpPr>
          <p:spPr bwMode="auto">
            <a:xfrm rot="16200000">
              <a:off x="8742106" y="5624770"/>
              <a:ext cx="263525" cy="22173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477" name="Line 860"/>
            <p:cNvSpPr>
              <a:spLocks noChangeShapeType="1"/>
            </p:cNvSpPr>
            <p:nvPr/>
          </p:nvSpPr>
          <p:spPr bwMode="auto">
            <a:xfrm flipV="1">
              <a:off x="8884400" y="5791200"/>
              <a:ext cx="0" cy="457200"/>
            </a:xfrm>
            <a:prstGeom prst="line">
              <a:avLst/>
            </a:prstGeom>
            <a:noFill/>
            <a:ln w="9525">
              <a:solidFill>
                <a:srgbClr val="C00000"/>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8" name="Line 861"/>
            <p:cNvSpPr>
              <a:spLocks noChangeShapeType="1"/>
            </p:cNvSpPr>
            <p:nvPr/>
          </p:nvSpPr>
          <p:spPr bwMode="auto">
            <a:xfrm flipV="1">
              <a:off x="9060454" y="5078415"/>
              <a:ext cx="0" cy="309779"/>
            </a:xfrm>
            <a:prstGeom prst="line">
              <a:avLst/>
            </a:prstGeom>
            <a:noFill/>
            <a:ln w="9525">
              <a:solidFill>
                <a:srgbClr val="0000CC"/>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en-US"/>
            </a:p>
          </p:txBody>
        </p:sp>
        <p:sp>
          <p:nvSpPr>
            <p:cNvPr id="9" name="TextBox 8"/>
            <p:cNvSpPr txBox="1"/>
            <p:nvPr/>
          </p:nvSpPr>
          <p:spPr>
            <a:xfrm>
              <a:off x="7240043" y="4532222"/>
              <a:ext cx="3554597" cy="558703"/>
            </a:xfrm>
            <a:prstGeom prst="rect">
              <a:avLst/>
            </a:prstGeom>
            <a:solidFill>
              <a:schemeClr val="bg1">
                <a:lumMod val="95000"/>
              </a:schemeClr>
            </a:solidFill>
            <a:ln>
              <a:solidFill>
                <a:srgbClr val="003399"/>
              </a:solidFill>
            </a:ln>
          </p:spPr>
          <p:txBody>
            <a:bodyPr wrap="square" rtlCol="0">
              <a:spAutoFit/>
            </a:bodyPr>
            <a:lstStyle/>
            <a:p>
              <a:pPr algn="ctr"/>
              <a:r>
                <a:rPr lang="en-US" sz="1200" dirty="0" smtClean="0"/>
                <a:t>C31 toxic </a:t>
              </a:r>
              <a:r>
                <a:rPr lang="en-US" sz="1200" dirty="0"/>
                <a:t>fragment?</a:t>
              </a:r>
            </a:p>
          </p:txBody>
        </p:sp>
        <p:cxnSp>
          <p:nvCxnSpPr>
            <p:cNvPr id="479" name="Straight Arrow Connector 478"/>
            <p:cNvCxnSpPr/>
            <p:nvPr/>
          </p:nvCxnSpPr>
          <p:spPr>
            <a:xfrm rot="16200000" flipV="1">
              <a:off x="5840390" y="4468790"/>
              <a:ext cx="504372" cy="46404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92418" y="6183868"/>
              <a:ext cx="2013582" cy="558703"/>
            </a:xfrm>
            <a:prstGeom prst="rect">
              <a:avLst/>
            </a:prstGeom>
            <a:solidFill>
              <a:schemeClr val="bg1">
                <a:lumMod val="95000"/>
              </a:schemeClr>
            </a:solidFill>
            <a:ln>
              <a:solidFill>
                <a:srgbClr val="C00000"/>
              </a:solidFill>
            </a:ln>
          </p:spPr>
          <p:txBody>
            <a:bodyPr wrap="square" rtlCol="0">
              <a:spAutoFit/>
            </a:bodyPr>
            <a:lstStyle/>
            <a:p>
              <a:pPr algn="ctr"/>
              <a:r>
                <a:rPr lang="en-US" sz="1200" dirty="0"/>
                <a:t>Caspase 7?</a:t>
              </a:r>
            </a:p>
          </p:txBody>
        </p:sp>
      </p:grpSp>
      <p:sp>
        <p:nvSpPr>
          <p:cNvPr id="480" name="Rectangle 479"/>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481" name="Group 480"/>
          <p:cNvGrpSpPr/>
          <p:nvPr/>
        </p:nvGrpSpPr>
        <p:grpSpPr>
          <a:xfrm>
            <a:off x="76200" y="6087751"/>
            <a:ext cx="13448581" cy="772231"/>
            <a:chOff x="48771" y="6085769"/>
            <a:chExt cx="13448581" cy="772231"/>
          </a:xfrm>
        </p:grpSpPr>
        <p:grpSp>
          <p:nvGrpSpPr>
            <p:cNvPr id="482" name="Group 481"/>
            <p:cNvGrpSpPr/>
            <p:nvPr/>
          </p:nvGrpSpPr>
          <p:grpSpPr>
            <a:xfrm>
              <a:off x="48771" y="6130268"/>
              <a:ext cx="13448581" cy="685800"/>
              <a:chOff x="0" y="6129676"/>
              <a:chExt cx="10334172" cy="685800"/>
            </a:xfrm>
          </p:grpSpPr>
          <p:grpSp>
            <p:nvGrpSpPr>
              <p:cNvPr id="485" name="Group 484"/>
              <p:cNvGrpSpPr/>
              <p:nvPr/>
            </p:nvGrpSpPr>
            <p:grpSpPr>
              <a:xfrm>
                <a:off x="0" y="6129676"/>
                <a:ext cx="10334172" cy="685800"/>
                <a:chOff x="0" y="6129676"/>
                <a:chExt cx="10334172" cy="685800"/>
              </a:xfrm>
            </p:grpSpPr>
            <p:sp>
              <p:nvSpPr>
                <p:cNvPr id="487" name="Rectangle 486"/>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488" name="Rectangle 487"/>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6" name="Rectangle 485"/>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4" name="Rectangle 483"/>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4988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285422" y="5200166"/>
            <a:ext cx="610178" cy="276999"/>
          </a:xfrm>
          <a:prstGeom prst="rect">
            <a:avLst/>
          </a:prstGeom>
          <a:noFill/>
        </p:spPr>
        <p:txBody>
          <a:bodyPr wrap="square" rtlCol="0">
            <a:spAutoFit/>
          </a:bodyPr>
          <a:lstStyle/>
          <a:p>
            <a:pPr algn="ctr"/>
            <a:r>
              <a:rPr lang="en-US" sz="1200" dirty="0"/>
              <a:t>1990</a:t>
            </a:r>
          </a:p>
        </p:txBody>
      </p:sp>
      <p:sp>
        <p:nvSpPr>
          <p:cNvPr id="24" name="TextBox 23"/>
          <p:cNvSpPr txBox="1"/>
          <p:nvPr/>
        </p:nvSpPr>
        <p:spPr>
          <a:xfrm>
            <a:off x="5321716" y="5210482"/>
            <a:ext cx="610178" cy="276999"/>
          </a:xfrm>
          <a:prstGeom prst="rect">
            <a:avLst/>
          </a:prstGeom>
          <a:noFill/>
        </p:spPr>
        <p:txBody>
          <a:bodyPr wrap="square" rtlCol="0">
            <a:spAutoFit/>
          </a:bodyPr>
          <a:lstStyle/>
          <a:p>
            <a:pPr algn="ctr"/>
            <a:r>
              <a:rPr lang="en-US" sz="1200" dirty="0"/>
              <a:t>2000</a:t>
            </a:r>
          </a:p>
        </p:txBody>
      </p:sp>
      <p:sp>
        <p:nvSpPr>
          <p:cNvPr id="25" name="TextBox 24"/>
          <p:cNvSpPr txBox="1"/>
          <p:nvPr/>
        </p:nvSpPr>
        <p:spPr>
          <a:xfrm>
            <a:off x="8434786" y="5200165"/>
            <a:ext cx="610178" cy="276999"/>
          </a:xfrm>
          <a:prstGeom prst="rect">
            <a:avLst/>
          </a:prstGeom>
          <a:noFill/>
        </p:spPr>
        <p:txBody>
          <a:bodyPr wrap="square" rtlCol="0">
            <a:spAutoFit/>
          </a:bodyPr>
          <a:lstStyle/>
          <a:p>
            <a:pPr algn="ctr"/>
            <a:r>
              <a:rPr lang="en-US" sz="1200" dirty="0"/>
              <a:t>2010</a:t>
            </a:r>
          </a:p>
        </p:txBody>
      </p:sp>
      <p:grpSp>
        <p:nvGrpSpPr>
          <p:cNvPr id="4" name="Group 3"/>
          <p:cNvGrpSpPr/>
          <p:nvPr/>
        </p:nvGrpSpPr>
        <p:grpSpPr>
          <a:xfrm>
            <a:off x="3200400" y="2020670"/>
            <a:ext cx="1410856" cy="2475133"/>
            <a:chOff x="1981200" y="801469"/>
            <a:chExt cx="1410856" cy="2475133"/>
          </a:xfrm>
        </p:grpSpPr>
        <p:cxnSp>
          <p:nvCxnSpPr>
            <p:cNvPr id="67" name="Straight Connector 66"/>
            <p:cNvCxnSpPr/>
            <p:nvPr/>
          </p:nvCxnSpPr>
          <p:spPr>
            <a:xfrm flipV="1">
              <a:off x="1981200" y="1143000"/>
              <a:ext cx="0" cy="2133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2380672" y="801469"/>
              <a:ext cx="1011384" cy="2475133"/>
              <a:chOff x="2380672" y="801469"/>
              <a:chExt cx="1011384" cy="2475133"/>
            </a:xfrm>
          </p:grpSpPr>
          <p:cxnSp>
            <p:nvCxnSpPr>
              <p:cNvPr id="72" name="Straight Connector 71"/>
              <p:cNvCxnSpPr/>
              <p:nvPr/>
            </p:nvCxnSpPr>
            <p:spPr>
              <a:xfrm flipV="1">
                <a:off x="2880360" y="1066800"/>
                <a:ext cx="0" cy="220980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380672" y="2325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cloned</a:t>
                </a:r>
              </a:p>
            </p:txBody>
          </p:sp>
          <p:sp>
            <p:nvSpPr>
              <p:cNvPr id="68" name="TextBox 67"/>
              <p:cNvSpPr txBox="1"/>
              <p:nvPr/>
            </p:nvSpPr>
            <p:spPr>
              <a:xfrm>
                <a:off x="2380672" y="1563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mapped</a:t>
                </a:r>
              </a:p>
            </p:txBody>
          </p:sp>
          <p:sp>
            <p:nvSpPr>
              <p:cNvPr id="70" name="TextBox 69"/>
              <p:cNvSpPr txBox="1"/>
              <p:nvPr/>
            </p:nvSpPr>
            <p:spPr>
              <a:xfrm>
                <a:off x="2388880" y="801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cloned</a:t>
                </a:r>
              </a:p>
            </p:txBody>
          </p:sp>
        </p:grpSp>
      </p:grpSp>
      <p:grpSp>
        <p:nvGrpSpPr>
          <p:cNvPr id="85" name="Group 84"/>
          <p:cNvGrpSpPr/>
          <p:nvPr/>
        </p:nvGrpSpPr>
        <p:grpSpPr>
          <a:xfrm>
            <a:off x="3575562" y="3142984"/>
            <a:ext cx="5164314" cy="1962416"/>
            <a:chOff x="5803542" y="1055906"/>
            <a:chExt cx="6101839" cy="1962416"/>
          </a:xfrm>
        </p:grpSpPr>
        <p:grpSp>
          <p:nvGrpSpPr>
            <p:cNvPr id="81" name="Group 80"/>
            <p:cNvGrpSpPr/>
            <p:nvPr/>
          </p:nvGrpSpPr>
          <p:grpSpPr>
            <a:xfrm rot="120000">
              <a:off x="5803542" y="1055906"/>
              <a:ext cx="6101839" cy="1962416"/>
              <a:chOff x="5396409" y="4177563"/>
              <a:chExt cx="5053308" cy="1962416"/>
            </a:xfrm>
          </p:grpSpPr>
          <p:sp>
            <p:nvSpPr>
              <p:cNvPr id="77" name="Right Triangle 76"/>
              <p:cNvSpPr/>
              <p:nvPr/>
            </p:nvSpPr>
            <p:spPr>
              <a:xfrm rot="9900000">
                <a:off x="5396409" y="5002586"/>
                <a:ext cx="4932601" cy="1137393"/>
              </a:xfrm>
              <a:prstGeom prst="rtTriangle">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20760000">
                <a:off x="7420266" y="4467471"/>
                <a:ext cx="2466790" cy="26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1480000">
                <a:off x="9992517" y="4177563"/>
                <a:ext cx="457200" cy="143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622709" y="2039392"/>
              <a:ext cx="2289048" cy="369332"/>
            </a:xfrm>
            <a:prstGeom prst="rect">
              <a:avLst/>
            </a:prstGeom>
            <a:noFill/>
          </p:spPr>
          <p:txBody>
            <a:bodyPr wrap="square" rtlCol="0">
              <a:spAutoFit/>
            </a:bodyPr>
            <a:lstStyle/>
            <a:p>
              <a:r>
                <a:rPr lang="en-US" dirty="0"/>
                <a:t>Candidate genes</a:t>
              </a:r>
            </a:p>
          </p:txBody>
        </p:sp>
      </p:grpSp>
      <p:grpSp>
        <p:nvGrpSpPr>
          <p:cNvPr id="60" name="Group 59"/>
          <p:cNvGrpSpPr/>
          <p:nvPr/>
        </p:nvGrpSpPr>
        <p:grpSpPr>
          <a:xfrm>
            <a:off x="1447800" y="4572000"/>
            <a:ext cx="8686800" cy="609600"/>
            <a:chOff x="-228600" y="3352800"/>
            <a:chExt cx="8686800" cy="609600"/>
          </a:xfrm>
        </p:grpSpPr>
        <p:cxnSp>
          <p:nvCxnSpPr>
            <p:cNvPr id="3" name="Straight Connector 2"/>
            <p:cNvCxnSpPr/>
            <p:nvPr/>
          </p:nvCxnSpPr>
          <p:spPr>
            <a:xfrm>
              <a:off x="-228600" y="3352800"/>
              <a:ext cx="86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59352"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13448"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23160"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68112"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70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2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76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81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94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96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400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05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18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20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24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432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449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49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54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22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524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28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33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1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6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703372" y="3048000"/>
            <a:ext cx="1344628" cy="1447800"/>
            <a:chOff x="454152" y="1828800"/>
            <a:chExt cx="1344628" cy="1447800"/>
          </a:xfrm>
        </p:grpSpPr>
        <p:cxnSp>
          <p:nvCxnSpPr>
            <p:cNvPr id="11" name="Straight Connector 10"/>
            <p:cNvCxnSpPr/>
            <p:nvPr/>
          </p:nvCxnSpPr>
          <p:spPr>
            <a:xfrm flipH="1">
              <a:off x="1638300" y="1828800"/>
              <a:ext cx="3048" cy="1447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0312" y="1828800"/>
              <a:ext cx="1328468"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mutations</a:t>
              </a:r>
            </a:p>
          </p:txBody>
        </p:sp>
        <p:cxnSp>
          <p:nvCxnSpPr>
            <p:cNvPr id="62" name="Straight Connector 61"/>
            <p:cNvCxnSpPr/>
            <p:nvPr/>
          </p:nvCxnSpPr>
          <p:spPr>
            <a:xfrm flipV="1">
              <a:off x="454152" y="2971800"/>
              <a:ext cx="0" cy="304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4152" y="2554069"/>
              <a:ext cx="838200"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cloned</a:t>
              </a:r>
            </a:p>
          </p:txBody>
        </p:sp>
      </p:grpSp>
      <p:grpSp>
        <p:nvGrpSpPr>
          <p:cNvPr id="90" name="Group 89"/>
          <p:cNvGrpSpPr/>
          <p:nvPr/>
        </p:nvGrpSpPr>
        <p:grpSpPr>
          <a:xfrm>
            <a:off x="6769224" y="3593068"/>
            <a:ext cx="1003176" cy="902732"/>
            <a:chOff x="5550024" y="2373868"/>
            <a:chExt cx="1003176" cy="902732"/>
          </a:xfrm>
        </p:grpSpPr>
        <p:cxnSp>
          <p:nvCxnSpPr>
            <p:cNvPr id="88" name="Straight Connector 87"/>
            <p:cNvCxnSpPr/>
            <p:nvPr/>
          </p:nvCxnSpPr>
          <p:spPr>
            <a:xfrm flipV="1">
              <a:off x="6553200" y="2379238"/>
              <a:ext cx="0" cy="897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550024" y="2373868"/>
              <a:ext cx="1003176" cy="369332"/>
            </a:xfrm>
            <a:prstGeom prst="rect">
              <a:avLst/>
            </a:prstGeom>
            <a:solidFill>
              <a:schemeClr val="bg1">
                <a:lumMod val="95000"/>
              </a:schemeClr>
            </a:solidFill>
            <a:ln>
              <a:solidFill>
                <a:srgbClr val="C00000"/>
              </a:solidFill>
            </a:ln>
          </p:spPr>
          <p:txBody>
            <a:bodyPr wrap="square" rtlCol="0">
              <a:spAutoFit/>
            </a:bodyPr>
            <a:lstStyle/>
            <a:p>
              <a:pPr algn="ctr"/>
              <a:r>
                <a:rPr lang="en-US" i="1" dirty="0"/>
                <a:t>SORL1</a:t>
              </a:r>
              <a:endParaRPr lang="en-US" dirty="0"/>
            </a:p>
          </p:txBody>
        </p:sp>
      </p:grpSp>
      <p:grpSp>
        <p:nvGrpSpPr>
          <p:cNvPr id="104" name="Group 103"/>
          <p:cNvGrpSpPr/>
          <p:nvPr/>
        </p:nvGrpSpPr>
        <p:grpSpPr>
          <a:xfrm>
            <a:off x="7543800" y="3105834"/>
            <a:ext cx="838200" cy="1389966"/>
            <a:chOff x="8763000" y="1886634"/>
            <a:chExt cx="838200" cy="1389966"/>
          </a:xfrm>
        </p:grpSpPr>
        <p:cxnSp>
          <p:nvCxnSpPr>
            <p:cNvPr id="99" name="Straight Connector 98"/>
            <p:cNvCxnSpPr/>
            <p:nvPr/>
          </p:nvCxnSpPr>
          <p:spPr>
            <a:xfrm flipV="1">
              <a:off x="9601200" y="2151965"/>
              <a:ext cx="0" cy="1124635"/>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763000" y="1886634"/>
              <a:ext cx="838200" cy="369332"/>
            </a:xfrm>
            <a:prstGeom prst="rect">
              <a:avLst/>
            </a:prstGeom>
            <a:solidFill>
              <a:srgbClr val="FFFF99"/>
            </a:solidFill>
            <a:ln>
              <a:solidFill>
                <a:srgbClr val="0000CC"/>
              </a:solidFill>
            </a:ln>
          </p:spPr>
          <p:txBody>
            <a:bodyPr wrap="square" rtlCol="0">
              <a:spAutoFit/>
            </a:bodyPr>
            <a:lstStyle/>
            <a:p>
              <a:pPr algn="ctr"/>
              <a:r>
                <a:rPr lang="en-US" dirty="0">
                  <a:solidFill>
                    <a:srgbClr val="0000CC"/>
                  </a:solidFill>
                </a:rPr>
                <a:t>3 loci</a:t>
              </a:r>
            </a:p>
          </p:txBody>
        </p:sp>
      </p:grpSp>
      <p:grpSp>
        <p:nvGrpSpPr>
          <p:cNvPr id="105" name="Group 104"/>
          <p:cNvGrpSpPr/>
          <p:nvPr/>
        </p:nvGrpSpPr>
        <p:grpSpPr>
          <a:xfrm>
            <a:off x="7857837" y="2598004"/>
            <a:ext cx="838199" cy="1897797"/>
            <a:chOff x="6638636" y="1378803"/>
            <a:chExt cx="838199" cy="1897797"/>
          </a:xfrm>
        </p:grpSpPr>
        <p:cxnSp>
          <p:nvCxnSpPr>
            <p:cNvPr id="103" name="Straight Connector 102"/>
            <p:cNvCxnSpPr/>
            <p:nvPr/>
          </p:nvCxnSpPr>
          <p:spPr>
            <a:xfrm flipV="1">
              <a:off x="7466838" y="1447800"/>
              <a:ext cx="0" cy="182880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6638636" y="1378803"/>
              <a:ext cx="838199" cy="369332"/>
            </a:xfrm>
            <a:prstGeom prst="rect">
              <a:avLst/>
            </a:prstGeom>
            <a:solidFill>
              <a:srgbClr val="FFFF99"/>
            </a:solidFill>
            <a:ln>
              <a:solidFill>
                <a:srgbClr val="0000CC"/>
              </a:solidFill>
            </a:ln>
          </p:spPr>
          <p:txBody>
            <a:bodyPr wrap="square" rtlCol="0">
              <a:spAutoFit/>
            </a:bodyPr>
            <a:lstStyle/>
            <a:p>
              <a:pPr algn="ctr"/>
              <a:r>
                <a:rPr lang="en-US" dirty="0">
                  <a:solidFill>
                    <a:srgbClr val="0000CC"/>
                  </a:solidFill>
                </a:rPr>
                <a:t>1 locus</a:t>
              </a:r>
            </a:p>
          </p:txBody>
        </p:sp>
      </p:grpSp>
      <p:grpSp>
        <p:nvGrpSpPr>
          <p:cNvPr id="106" name="Group 105"/>
          <p:cNvGrpSpPr/>
          <p:nvPr/>
        </p:nvGrpSpPr>
        <p:grpSpPr>
          <a:xfrm>
            <a:off x="8153400" y="2124943"/>
            <a:ext cx="838200" cy="2370753"/>
            <a:chOff x="8763000" y="887376"/>
            <a:chExt cx="838200" cy="2370753"/>
          </a:xfrm>
        </p:grpSpPr>
        <p:cxnSp>
          <p:nvCxnSpPr>
            <p:cNvPr id="107" name="Straight Connector 106"/>
            <p:cNvCxnSpPr/>
            <p:nvPr/>
          </p:nvCxnSpPr>
          <p:spPr>
            <a:xfrm flipV="1">
              <a:off x="9601200" y="1246894"/>
              <a:ext cx="0" cy="2011235"/>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8763000" y="887376"/>
              <a:ext cx="838200" cy="369332"/>
            </a:xfrm>
            <a:prstGeom prst="rect">
              <a:avLst/>
            </a:prstGeom>
            <a:solidFill>
              <a:srgbClr val="FFFF99"/>
            </a:solidFill>
            <a:ln>
              <a:solidFill>
                <a:srgbClr val="0000CC"/>
              </a:solidFill>
            </a:ln>
          </p:spPr>
          <p:txBody>
            <a:bodyPr wrap="square" rtlCol="0">
              <a:spAutoFit/>
            </a:bodyPr>
            <a:lstStyle/>
            <a:p>
              <a:pPr algn="ctr"/>
              <a:r>
                <a:rPr lang="en-US" dirty="0">
                  <a:solidFill>
                    <a:srgbClr val="0000CC"/>
                  </a:solidFill>
                </a:rPr>
                <a:t>5 loci</a:t>
              </a:r>
            </a:p>
          </p:txBody>
        </p:sp>
      </p:grpSp>
      <p:grpSp>
        <p:nvGrpSpPr>
          <p:cNvPr id="110" name="Group 109"/>
          <p:cNvGrpSpPr/>
          <p:nvPr/>
        </p:nvGrpSpPr>
        <p:grpSpPr>
          <a:xfrm>
            <a:off x="8763000" y="1600201"/>
            <a:ext cx="838200" cy="2907269"/>
            <a:chOff x="8763000" y="228600"/>
            <a:chExt cx="838200" cy="2907269"/>
          </a:xfrm>
        </p:grpSpPr>
        <p:cxnSp>
          <p:nvCxnSpPr>
            <p:cNvPr id="111" name="Straight Connector 110"/>
            <p:cNvCxnSpPr/>
            <p:nvPr/>
          </p:nvCxnSpPr>
          <p:spPr>
            <a:xfrm flipV="1">
              <a:off x="9601200" y="457200"/>
              <a:ext cx="0" cy="2678669"/>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8763000" y="228600"/>
              <a:ext cx="838200" cy="369332"/>
            </a:xfrm>
            <a:prstGeom prst="rect">
              <a:avLst/>
            </a:prstGeom>
            <a:solidFill>
              <a:srgbClr val="FFFF99"/>
            </a:solidFill>
            <a:ln>
              <a:solidFill>
                <a:srgbClr val="0000CC"/>
              </a:solidFill>
            </a:ln>
          </p:spPr>
          <p:txBody>
            <a:bodyPr wrap="square" rtlCol="0">
              <a:spAutoFit/>
            </a:bodyPr>
            <a:lstStyle/>
            <a:p>
              <a:pPr algn="ctr"/>
              <a:r>
                <a:rPr lang="en-US" dirty="0">
                  <a:solidFill>
                    <a:srgbClr val="0000CC"/>
                  </a:solidFill>
                </a:rPr>
                <a:t>13 loci</a:t>
              </a:r>
            </a:p>
          </p:txBody>
        </p:sp>
      </p:grpSp>
      <p:cxnSp>
        <p:nvCxnSpPr>
          <p:cNvPr id="73" name="Straight Connector 72"/>
          <p:cNvCxnSpPr/>
          <p:nvPr/>
        </p:nvCxnSpPr>
        <p:spPr>
          <a:xfrm>
            <a:off x="3505200" y="1981200"/>
            <a:ext cx="0" cy="2514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470649" y="321930"/>
            <a:ext cx="2663951" cy="1049671"/>
            <a:chOff x="6858000" y="4441193"/>
            <a:chExt cx="2057399" cy="1049671"/>
          </a:xfrm>
        </p:grpSpPr>
        <p:sp>
          <p:nvSpPr>
            <p:cNvPr id="6" name="Right Arrow 5"/>
            <p:cNvSpPr/>
            <p:nvPr/>
          </p:nvSpPr>
          <p:spPr>
            <a:xfrm>
              <a:off x="6858000" y="4441193"/>
              <a:ext cx="2057399" cy="1049671"/>
            </a:xfrm>
            <a:prstGeom prst="rightArrow">
              <a:avLst/>
            </a:prstGeom>
            <a:gradFill flip="none" rotWithShape="1">
              <a:gsLst>
                <a:gs pos="0">
                  <a:srgbClr val="5E9EFF"/>
                </a:gs>
                <a:gs pos="39999">
                  <a:srgbClr val="85C2FF"/>
                </a:gs>
                <a:gs pos="70000">
                  <a:srgbClr val="C4D6EB"/>
                </a:gs>
                <a:gs pos="100000">
                  <a:srgbClr val="FFEBFA"/>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02718" y="4724400"/>
              <a:ext cx="1331682" cy="523220"/>
            </a:xfrm>
            <a:prstGeom prst="rect">
              <a:avLst/>
            </a:prstGeom>
            <a:noFill/>
          </p:spPr>
          <p:txBody>
            <a:bodyPr wrap="square" rtlCol="0">
              <a:spAutoFit/>
            </a:bodyPr>
            <a:lstStyle/>
            <a:p>
              <a:r>
                <a:rPr lang="en-US" sz="2800" dirty="0"/>
                <a:t>GWAS</a:t>
              </a:r>
            </a:p>
          </p:txBody>
        </p:sp>
      </p:grpSp>
      <p:grpSp>
        <p:nvGrpSpPr>
          <p:cNvPr id="93" name="Group 92"/>
          <p:cNvGrpSpPr/>
          <p:nvPr/>
        </p:nvGrpSpPr>
        <p:grpSpPr>
          <a:xfrm>
            <a:off x="8839200" y="4800600"/>
            <a:ext cx="914400" cy="1371600"/>
            <a:chOff x="7315200" y="4495800"/>
            <a:chExt cx="914400" cy="1371600"/>
          </a:xfrm>
        </p:grpSpPr>
        <p:sp>
          <p:nvSpPr>
            <p:cNvPr id="74" name="TextBox 73"/>
            <p:cNvSpPr txBox="1"/>
            <p:nvPr/>
          </p:nvSpPr>
          <p:spPr>
            <a:xfrm>
              <a:off x="7315200" y="5498068"/>
              <a:ext cx="914400" cy="369332"/>
            </a:xfrm>
            <a:prstGeom prst="rect">
              <a:avLst/>
            </a:prstGeom>
            <a:solidFill>
              <a:srgbClr val="C00000"/>
            </a:solidFill>
          </p:spPr>
          <p:txBody>
            <a:bodyPr wrap="square" rtlCol="0">
              <a:spAutoFit/>
            </a:bodyPr>
            <a:lstStyle/>
            <a:p>
              <a:pPr algn="ctr"/>
              <a:r>
                <a:rPr lang="en-US" b="1" i="1" dirty="0">
                  <a:solidFill>
                    <a:schemeClr val="bg1"/>
                  </a:solidFill>
                </a:rPr>
                <a:t>TREM2</a:t>
              </a:r>
            </a:p>
          </p:txBody>
        </p:sp>
        <p:cxnSp>
          <p:nvCxnSpPr>
            <p:cNvPr id="92" name="Straight Connector 91"/>
            <p:cNvCxnSpPr/>
            <p:nvPr/>
          </p:nvCxnSpPr>
          <p:spPr>
            <a:xfrm>
              <a:off x="7772400" y="4495800"/>
              <a:ext cx="0" cy="10170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1333500" y="4096434"/>
            <a:ext cx="228600" cy="932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3400426" y="4876919"/>
            <a:ext cx="1959391" cy="646331"/>
            <a:chOff x="1857375" y="1219318"/>
            <a:chExt cx="1959391" cy="646331"/>
          </a:xfrm>
        </p:grpSpPr>
        <p:cxnSp>
          <p:nvCxnSpPr>
            <p:cNvPr id="94" name="Straight Connector 93"/>
            <p:cNvCxnSpPr/>
            <p:nvPr/>
          </p:nvCxnSpPr>
          <p:spPr>
            <a:xfrm rot="60000">
              <a:off x="3797716" y="1219318"/>
              <a:ext cx="19050" cy="64633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857375" y="1485900"/>
              <a:ext cx="1948132" cy="369332"/>
            </a:xfrm>
            <a:prstGeom prst="rect">
              <a:avLst/>
            </a:prstGeom>
            <a:solidFill>
              <a:schemeClr val="bg2"/>
            </a:solidFill>
            <a:ln>
              <a:solidFill>
                <a:srgbClr val="0000CC"/>
              </a:solidFill>
            </a:ln>
          </p:spPr>
          <p:txBody>
            <a:bodyPr wrap="square" rtlCol="0">
              <a:spAutoFit/>
            </a:bodyPr>
            <a:lstStyle/>
            <a:p>
              <a:pPr algn="ctr"/>
              <a:r>
                <a:rPr lang="en-US" i="1" dirty="0"/>
                <a:t>BACE1</a:t>
              </a:r>
              <a:r>
                <a:rPr lang="en-US" dirty="0"/>
                <a:t> cloned</a:t>
              </a:r>
            </a:p>
          </p:txBody>
        </p:sp>
      </p:grpSp>
      <p:grpSp>
        <p:nvGrpSpPr>
          <p:cNvPr id="16" name="Group 15"/>
          <p:cNvGrpSpPr/>
          <p:nvPr/>
        </p:nvGrpSpPr>
        <p:grpSpPr>
          <a:xfrm>
            <a:off x="9361256" y="4813173"/>
            <a:ext cx="823951" cy="930402"/>
            <a:chOff x="7837256" y="4403598"/>
            <a:chExt cx="823951" cy="930402"/>
          </a:xfrm>
        </p:grpSpPr>
        <p:cxnSp>
          <p:nvCxnSpPr>
            <p:cNvPr id="13" name="Straight Connector 12"/>
            <p:cNvCxnSpPr/>
            <p:nvPr/>
          </p:nvCxnSpPr>
          <p:spPr>
            <a:xfrm>
              <a:off x="8077200" y="4403598"/>
              <a:ext cx="0" cy="6061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837256" y="4964668"/>
              <a:ext cx="823951" cy="369332"/>
            </a:xfrm>
            <a:prstGeom prst="rect">
              <a:avLst/>
            </a:prstGeom>
            <a:solidFill>
              <a:srgbClr val="C00000"/>
            </a:solidFill>
          </p:spPr>
          <p:txBody>
            <a:bodyPr wrap="square" rtlCol="0">
              <a:spAutoFit/>
            </a:bodyPr>
            <a:lstStyle/>
            <a:p>
              <a:pPr algn="ctr"/>
              <a:r>
                <a:rPr lang="en-US" b="1" i="1" dirty="0" smtClean="0">
                  <a:solidFill>
                    <a:schemeClr val="bg1"/>
                  </a:solidFill>
                </a:rPr>
                <a:t>CASP7</a:t>
              </a:r>
              <a:endParaRPr lang="en-US" b="1" i="1" dirty="0">
                <a:solidFill>
                  <a:schemeClr val="bg1"/>
                </a:solidFill>
              </a:endParaRPr>
            </a:p>
          </p:txBody>
        </p:sp>
      </p:grpSp>
      <p:sp>
        <p:nvSpPr>
          <p:cNvPr id="97" name="TextBox 96"/>
          <p:cNvSpPr txBox="1"/>
          <p:nvPr/>
        </p:nvSpPr>
        <p:spPr>
          <a:xfrm>
            <a:off x="1872342" y="2344057"/>
            <a:ext cx="1328468"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mapped</a:t>
            </a:r>
          </a:p>
        </p:txBody>
      </p:sp>
      <p:sp>
        <p:nvSpPr>
          <p:cNvPr id="102" name="TextBox 101"/>
          <p:cNvSpPr txBox="1"/>
          <p:nvPr/>
        </p:nvSpPr>
        <p:spPr>
          <a:xfrm>
            <a:off x="2757715" y="1752600"/>
            <a:ext cx="761999" cy="369332"/>
          </a:xfrm>
          <a:prstGeom prst="rect">
            <a:avLst/>
          </a:prstGeom>
          <a:solidFill>
            <a:schemeClr val="accent6">
              <a:lumMod val="60000"/>
              <a:lumOff val="40000"/>
            </a:schemeClr>
          </a:solidFill>
          <a:ln>
            <a:solidFill>
              <a:srgbClr val="C00000"/>
            </a:solidFill>
          </a:ln>
        </p:spPr>
        <p:txBody>
          <a:bodyPr wrap="square" rtlCol="0">
            <a:spAutoFit/>
          </a:bodyPr>
          <a:lstStyle/>
          <a:p>
            <a:pPr algn="ctr"/>
            <a:r>
              <a:rPr lang="en-US" i="1" dirty="0"/>
              <a:t>APOE</a:t>
            </a:r>
          </a:p>
        </p:txBody>
      </p:sp>
      <p:cxnSp>
        <p:nvCxnSpPr>
          <p:cNvPr id="109" name="Straight Connector 108"/>
          <p:cNvCxnSpPr/>
          <p:nvPr/>
        </p:nvCxnSpPr>
        <p:spPr>
          <a:xfrm>
            <a:off x="9906000" y="45720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696451" y="4800601"/>
            <a:ext cx="876617" cy="512413"/>
            <a:chOff x="8172450" y="4800600"/>
            <a:chExt cx="876617" cy="512413"/>
          </a:xfrm>
        </p:grpSpPr>
        <p:sp>
          <p:nvSpPr>
            <p:cNvPr id="2" name="TextBox 1"/>
            <p:cNvSpPr txBox="1"/>
            <p:nvPr/>
          </p:nvSpPr>
          <p:spPr>
            <a:xfrm>
              <a:off x="8172450" y="4943681"/>
              <a:ext cx="876617" cy="369332"/>
            </a:xfrm>
            <a:prstGeom prst="rect">
              <a:avLst/>
            </a:prstGeom>
            <a:solidFill>
              <a:srgbClr val="C00000"/>
            </a:solidFill>
            <a:ln>
              <a:solidFill>
                <a:srgbClr val="C00000"/>
              </a:solidFill>
            </a:ln>
          </p:spPr>
          <p:txBody>
            <a:bodyPr wrap="square" rtlCol="0">
              <a:spAutoFit/>
            </a:bodyPr>
            <a:lstStyle/>
            <a:p>
              <a:pPr algn="ctr"/>
              <a:r>
                <a:rPr lang="en-US" b="1" i="1" dirty="0">
                  <a:solidFill>
                    <a:schemeClr val="bg1"/>
                  </a:solidFill>
                </a:rPr>
                <a:t>UNC5C</a:t>
              </a:r>
              <a:endParaRPr lang="en-US" b="1" dirty="0">
                <a:solidFill>
                  <a:schemeClr val="bg1"/>
                </a:solidFill>
              </a:endParaRPr>
            </a:p>
          </p:txBody>
        </p:sp>
        <p:cxnSp>
          <p:nvCxnSpPr>
            <p:cNvPr id="115" name="Straight Connector 114"/>
            <p:cNvCxnSpPr/>
            <p:nvPr/>
          </p:nvCxnSpPr>
          <p:spPr>
            <a:xfrm>
              <a:off x="8382000" y="4800600"/>
              <a:ext cx="0" cy="2281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114800" y="6144280"/>
            <a:ext cx="6322110" cy="561320"/>
            <a:chOff x="1858956" y="7848600"/>
            <a:chExt cx="6322110" cy="561320"/>
          </a:xfrm>
        </p:grpSpPr>
        <p:sp>
          <p:nvSpPr>
            <p:cNvPr id="14" name="Rectangle 13"/>
            <p:cNvSpPr/>
            <p:nvPr/>
          </p:nvSpPr>
          <p:spPr>
            <a:xfrm>
              <a:off x="7141488" y="7919710"/>
              <a:ext cx="1039578" cy="490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858956" y="7848600"/>
              <a:ext cx="5985979" cy="523220"/>
              <a:chOff x="3004712" y="5953780"/>
              <a:chExt cx="5985979" cy="523220"/>
            </a:xfrm>
          </p:grpSpPr>
          <p:sp>
            <p:nvSpPr>
              <p:cNvPr id="116" name="TextBox 115"/>
              <p:cNvSpPr txBox="1"/>
              <p:nvPr/>
            </p:nvSpPr>
            <p:spPr>
              <a:xfrm>
                <a:off x="3004712" y="5953780"/>
                <a:ext cx="4920088" cy="523220"/>
              </a:xfrm>
              <a:prstGeom prst="rect">
                <a:avLst/>
              </a:prstGeom>
              <a:noFill/>
            </p:spPr>
            <p:txBody>
              <a:bodyPr wrap="square" rtlCol="0">
                <a:spAutoFit/>
              </a:bodyPr>
              <a:lstStyle/>
              <a:p>
                <a:pPr algn="ctr"/>
                <a:r>
                  <a:rPr lang="en-US" sz="2800" dirty="0" err="1"/>
                  <a:t>NextGen</a:t>
                </a:r>
                <a:r>
                  <a:rPr lang="en-US" sz="2800" dirty="0"/>
                  <a:t> DNA Sequencing</a:t>
                </a:r>
              </a:p>
            </p:txBody>
          </p:sp>
          <p:sp>
            <p:nvSpPr>
              <p:cNvPr id="113" name="Right Arrow 112"/>
              <p:cNvSpPr/>
              <p:nvPr/>
            </p:nvSpPr>
            <p:spPr>
              <a:xfrm>
                <a:off x="7467600" y="5986790"/>
                <a:ext cx="1523091" cy="490210"/>
              </a:xfrm>
              <a:prstGeom prst="rightArrow">
                <a:avLst/>
              </a:prstGeom>
              <a:gradFill flip="none" rotWithShape="1">
                <a:gsLst>
                  <a:gs pos="0">
                    <a:srgbClr val="D6B19C"/>
                  </a:gs>
                  <a:gs pos="30000">
                    <a:srgbClr val="D49E6C"/>
                  </a:gs>
                  <a:gs pos="70000">
                    <a:srgbClr val="A65528"/>
                  </a:gs>
                  <a:gs pos="100000">
                    <a:srgbClr val="66301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spTree>
    <p:extLst>
      <p:ext uri="{BB962C8B-B14F-4D97-AF65-F5344CB8AC3E}">
        <p14:creationId xmlns:p14="http://schemas.microsoft.com/office/powerpoint/2010/main" val="117713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5"/>
                                        </p:tgtEl>
                                      </p:cBhvr>
                                    </p:animEffect>
                                    <p:set>
                                      <p:cBhvr>
                                        <p:cTn id="7" dur="1" fill="hold">
                                          <p:stCondLst>
                                            <p:cond delay="499"/>
                                          </p:stCondLst>
                                        </p:cTn>
                                        <p:tgtEl>
                                          <p:spTgt spid="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285422" y="5200166"/>
            <a:ext cx="610178" cy="276999"/>
          </a:xfrm>
          <a:prstGeom prst="rect">
            <a:avLst/>
          </a:prstGeom>
          <a:noFill/>
        </p:spPr>
        <p:txBody>
          <a:bodyPr wrap="square" rtlCol="0">
            <a:spAutoFit/>
          </a:bodyPr>
          <a:lstStyle/>
          <a:p>
            <a:pPr algn="ctr"/>
            <a:r>
              <a:rPr lang="en-US" sz="1200" dirty="0"/>
              <a:t>1990</a:t>
            </a:r>
          </a:p>
        </p:txBody>
      </p:sp>
      <p:sp>
        <p:nvSpPr>
          <p:cNvPr id="24" name="TextBox 23"/>
          <p:cNvSpPr txBox="1"/>
          <p:nvPr/>
        </p:nvSpPr>
        <p:spPr>
          <a:xfrm>
            <a:off x="5321716" y="5210482"/>
            <a:ext cx="610178" cy="276999"/>
          </a:xfrm>
          <a:prstGeom prst="rect">
            <a:avLst/>
          </a:prstGeom>
          <a:noFill/>
        </p:spPr>
        <p:txBody>
          <a:bodyPr wrap="square" rtlCol="0">
            <a:spAutoFit/>
          </a:bodyPr>
          <a:lstStyle/>
          <a:p>
            <a:pPr algn="ctr"/>
            <a:r>
              <a:rPr lang="en-US" sz="1200" dirty="0"/>
              <a:t>2000</a:t>
            </a:r>
          </a:p>
        </p:txBody>
      </p:sp>
      <p:sp>
        <p:nvSpPr>
          <p:cNvPr id="25" name="TextBox 24"/>
          <p:cNvSpPr txBox="1"/>
          <p:nvPr/>
        </p:nvSpPr>
        <p:spPr>
          <a:xfrm>
            <a:off x="8434786" y="5200165"/>
            <a:ext cx="610178" cy="276999"/>
          </a:xfrm>
          <a:prstGeom prst="rect">
            <a:avLst/>
          </a:prstGeom>
          <a:noFill/>
        </p:spPr>
        <p:txBody>
          <a:bodyPr wrap="square" rtlCol="0">
            <a:spAutoFit/>
          </a:bodyPr>
          <a:lstStyle/>
          <a:p>
            <a:pPr algn="ctr"/>
            <a:r>
              <a:rPr lang="en-US" sz="1200" dirty="0"/>
              <a:t>2010</a:t>
            </a:r>
          </a:p>
        </p:txBody>
      </p:sp>
      <p:grpSp>
        <p:nvGrpSpPr>
          <p:cNvPr id="7" name="Group 6"/>
          <p:cNvGrpSpPr/>
          <p:nvPr/>
        </p:nvGrpSpPr>
        <p:grpSpPr>
          <a:xfrm>
            <a:off x="1872342" y="2344056"/>
            <a:ext cx="1328468" cy="2151744"/>
            <a:chOff x="-1905000" y="2103788"/>
            <a:chExt cx="1328468" cy="2151744"/>
          </a:xfrm>
        </p:grpSpPr>
        <p:cxnSp>
          <p:nvCxnSpPr>
            <p:cNvPr id="67" name="Straight Connector 66"/>
            <p:cNvCxnSpPr/>
            <p:nvPr/>
          </p:nvCxnSpPr>
          <p:spPr>
            <a:xfrm flipV="1">
              <a:off x="-576532" y="2121932"/>
              <a:ext cx="0" cy="2133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905000" y="2103788"/>
              <a:ext cx="1328468"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mapped</a:t>
              </a:r>
            </a:p>
          </p:txBody>
        </p:sp>
      </p:grpSp>
      <p:grpSp>
        <p:nvGrpSpPr>
          <p:cNvPr id="114" name="Group 113"/>
          <p:cNvGrpSpPr/>
          <p:nvPr/>
        </p:nvGrpSpPr>
        <p:grpSpPr>
          <a:xfrm>
            <a:off x="3599872" y="2020670"/>
            <a:ext cx="1011384" cy="2475133"/>
            <a:chOff x="2380672" y="801469"/>
            <a:chExt cx="1011384" cy="2475133"/>
          </a:xfrm>
        </p:grpSpPr>
        <p:cxnSp>
          <p:nvCxnSpPr>
            <p:cNvPr id="72" name="Straight Connector 71"/>
            <p:cNvCxnSpPr/>
            <p:nvPr/>
          </p:nvCxnSpPr>
          <p:spPr>
            <a:xfrm flipV="1">
              <a:off x="2880360" y="1066800"/>
              <a:ext cx="0" cy="220980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380672" y="2325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cloned</a:t>
              </a:r>
            </a:p>
          </p:txBody>
        </p:sp>
        <p:sp>
          <p:nvSpPr>
            <p:cNvPr id="68" name="TextBox 67"/>
            <p:cNvSpPr txBox="1"/>
            <p:nvPr/>
          </p:nvSpPr>
          <p:spPr>
            <a:xfrm>
              <a:off x="2380672" y="1563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mapped</a:t>
              </a:r>
            </a:p>
          </p:txBody>
        </p:sp>
        <p:sp>
          <p:nvSpPr>
            <p:cNvPr id="70" name="TextBox 69"/>
            <p:cNvSpPr txBox="1"/>
            <p:nvPr/>
          </p:nvSpPr>
          <p:spPr>
            <a:xfrm>
              <a:off x="2388880" y="801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cloned</a:t>
              </a:r>
            </a:p>
          </p:txBody>
        </p:sp>
      </p:grpSp>
      <p:grpSp>
        <p:nvGrpSpPr>
          <p:cNvPr id="60" name="Group 59"/>
          <p:cNvGrpSpPr/>
          <p:nvPr/>
        </p:nvGrpSpPr>
        <p:grpSpPr>
          <a:xfrm>
            <a:off x="1447800" y="4572000"/>
            <a:ext cx="8686800" cy="609600"/>
            <a:chOff x="-228600" y="3352800"/>
            <a:chExt cx="8686800" cy="609600"/>
          </a:xfrm>
        </p:grpSpPr>
        <p:cxnSp>
          <p:nvCxnSpPr>
            <p:cNvPr id="3" name="Straight Connector 2"/>
            <p:cNvCxnSpPr/>
            <p:nvPr/>
          </p:nvCxnSpPr>
          <p:spPr>
            <a:xfrm>
              <a:off x="-228600" y="3352800"/>
              <a:ext cx="86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59352"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13448"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23160"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68112"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70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2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76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81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94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96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400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05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18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20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24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432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449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49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54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22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524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28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33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1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6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703372" y="3048000"/>
            <a:ext cx="1344628" cy="1447800"/>
            <a:chOff x="454152" y="1828800"/>
            <a:chExt cx="1344628" cy="1447800"/>
          </a:xfrm>
        </p:grpSpPr>
        <p:cxnSp>
          <p:nvCxnSpPr>
            <p:cNvPr id="11" name="Straight Connector 10"/>
            <p:cNvCxnSpPr/>
            <p:nvPr/>
          </p:nvCxnSpPr>
          <p:spPr>
            <a:xfrm flipH="1">
              <a:off x="1638300" y="1828800"/>
              <a:ext cx="3048" cy="1447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0312" y="1828800"/>
              <a:ext cx="1328468"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mutations</a:t>
              </a:r>
            </a:p>
          </p:txBody>
        </p:sp>
        <p:cxnSp>
          <p:nvCxnSpPr>
            <p:cNvPr id="62" name="Straight Connector 61"/>
            <p:cNvCxnSpPr/>
            <p:nvPr/>
          </p:nvCxnSpPr>
          <p:spPr>
            <a:xfrm flipV="1">
              <a:off x="454152" y="2971800"/>
              <a:ext cx="0" cy="304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4152" y="2554069"/>
              <a:ext cx="838200"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cloned</a:t>
              </a:r>
            </a:p>
          </p:txBody>
        </p:sp>
      </p:grpSp>
      <p:grpSp>
        <p:nvGrpSpPr>
          <p:cNvPr id="2" name="Group 1"/>
          <p:cNvGrpSpPr/>
          <p:nvPr/>
        </p:nvGrpSpPr>
        <p:grpSpPr>
          <a:xfrm>
            <a:off x="2757715" y="1752600"/>
            <a:ext cx="761999" cy="2743200"/>
            <a:chOff x="1309914" y="-1143000"/>
            <a:chExt cx="761999" cy="2743200"/>
          </a:xfrm>
        </p:grpSpPr>
        <p:cxnSp>
          <p:nvCxnSpPr>
            <p:cNvPr id="73" name="Straight Connector 72"/>
            <p:cNvCxnSpPr/>
            <p:nvPr/>
          </p:nvCxnSpPr>
          <p:spPr>
            <a:xfrm>
              <a:off x="2057400" y="-914400"/>
              <a:ext cx="0" cy="2514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09914" y="-1143000"/>
              <a:ext cx="761999" cy="369332"/>
            </a:xfrm>
            <a:prstGeom prst="rect">
              <a:avLst/>
            </a:prstGeom>
            <a:solidFill>
              <a:schemeClr val="accent6">
                <a:lumMod val="60000"/>
                <a:lumOff val="40000"/>
              </a:schemeClr>
            </a:solidFill>
            <a:ln>
              <a:solidFill>
                <a:srgbClr val="C00000"/>
              </a:solidFill>
            </a:ln>
          </p:spPr>
          <p:txBody>
            <a:bodyPr wrap="square" rtlCol="0">
              <a:spAutoFit/>
            </a:bodyPr>
            <a:lstStyle/>
            <a:p>
              <a:pPr algn="ctr"/>
              <a:r>
                <a:rPr lang="en-US" i="1" dirty="0"/>
                <a:t>APOE</a:t>
              </a:r>
            </a:p>
          </p:txBody>
        </p:sp>
      </p:grpSp>
      <p:sp>
        <p:nvSpPr>
          <p:cNvPr id="9" name="Rectangle 8"/>
          <p:cNvSpPr/>
          <p:nvPr/>
        </p:nvSpPr>
        <p:spPr>
          <a:xfrm>
            <a:off x="1333500" y="4096434"/>
            <a:ext cx="228600" cy="932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3400426" y="4876919"/>
            <a:ext cx="1959391" cy="646331"/>
            <a:chOff x="1857375" y="1219318"/>
            <a:chExt cx="1959391" cy="646331"/>
          </a:xfrm>
        </p:grpSpPr>
        <p:cxnSp>
          <p:nvCxnSpPr>
            <p:cNvPr id="71" name="Straight Connector 70"/>
            <p:cNvCxnSpPr/>
            <p:nvPr/>
          </p:nvCxnSpPr>
          <p:spPr>
            <a:xfrm rot="60000">
              <a:off x="3797716" y="1219318"/>
              <a:ext cx="19050" cy="64633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857375" y="1485900"/>
              <a:ext cx="1948132" cy="369332"/>
            </a:xfrm>
            <a:prstGeom prst="rect">
              <a:avLst/>
            </a:prstGeom>
            <a:solidFill>
              <a:schemeClr val="bg2"/>
            </a:solidFill>
            <a:ln>
              <a:solidFill>
                <a:srgbClr val="0000CC"/>
              </a:solidFill>
            </a:ln>
          </p:spPr>
          <p:txBody>
            <a:bodyPr wrap="square" rtlCol="0">
              <a:spAutoFit/>
            </a:bodyPr>
            <a:lstStyle/>
            <a:p>
              <a:pPr algn="ctr"/>
              <a:r>
                <a:rPr lang="en-US" i="1" dirty="0"/>
                <a:t>BACE1</a:t>
              </a:r>
              <a:r>
                <a:rPr lang="en-US" dirty="0"/>
                <a:t> cloned</a:t>
              </a:r>
            </a:p>
          </p:txBody>
        </p:sp>
      </p:grpSp>
      <p:sp>
        <p:nvSpPr>
          <p:cNvPr id="6" name="TextBox 5"/>
          <p:cNvSpPr txBox="1"/>
          <p:nvPr/>
        </p:nvSpPr>
        <p:spPr>
          <a:xfrm>
            <a:off x="4876800" y="762000"/>
            <a:ext cx="5565648" cy="2862322"/>
          </a:xfrm>
          <a:prstGeom prst="rect">
            <a:avLst/>
          </a:prstGeom>
          <a:noFill/>
        </p:spPr>
        <p:txBody>
          <a:bodyPr wrap="square" rtlCol="0">
            <a:spAutoFit/>
          </a:bodyPr>
          <a:lstStyle/>
          <a:p>
            <a:pPr marL="285750" indent="-285750">
              <a:lnSpc>
                <a:spcPts val="3600"/>
              </a:lnSpc>
              <a:buFont typeface="Arial" pitchFamily="34" charset="0"/>
              <a:buChar char="•"/>
            </a:pPr>
            <a:r>
              <a:rPr lang="en-US" sz="2400" dirty="0"/>
              <a:t>A</a:t>
            </a:r>
            <a:r>
              <a:rPr lang="el-GR" sz="2400" dirty="0"/>
              <a:t>β</a:t>
            </a:r>
            <a:r>
              <a:rPr lang="en-US" sz="2400" dirty="0"/>
              <a:t> is toxic and causes AD</a:t>
            </a:r>
          </a:p>
          <a:p>
            <a:pPr marL="285750" indent="-285750">
              <a:lnSpc>
                <a:spcPts val="3600"/>
              </a:lnSpc>
              <a:buFont typeface="Arial" pitchFamily="34" charset="0"/>
              <a:buChar char="•"/>
            </a:pPr>
            <a:r>
              <a:rPr lang="en-US" sz="2400" dirty="0"/>
              <a:t>Increased  A</a:t>
            </a:r>
            <a:r>
              <a:rPr lang="el-GR" sz="2400" dirty="0"/>
              <a:t>β</a:t>
            </a:r>
            <a:r>
              <a:rPr lang="en-US" sz="2400" dirty="0"/>
              <a:t> causes AD</a:t>
            </a:r>
          </a:p>
          <a:p>
            <a:r>
              <a:rPr lang="en-US" sz="2400" dirty="0"/>
              <a:t>	(decreased A</a:t>
            </a:r>
            <a:r>
              <a:rPr lang="el-GR" sz="2400" dirty="0"/>
              <a:t>β</a:t>
            </a:r>
            <a:r>
              <a:rPr lang="en-US" sz="2400" dirty="0"/>
              <a:t> prevents AD)</a:t>
            </a:r>
          </a:p>
          <a:p>
            <a:pPr marL="285750" indent="-285750">
              <a:lnSpc>
                <a:spcPts val="3600"/>
              </a:lnSpc>
              <a:buFont typeface="Arial" pitchFamily="34" charset="0"/>
              <a:buChar char="•"/>
            </a:pPr>
            <a:r>
              <a:rPr lang="en-US" sz="2400" dirty="0"/>
              <a:t>Aggregation-prone A</a:t>
            </a:r>
            <a:r>
              <a:rPr lang="el-GR" sz="2400" dirty="0"/>
              <a:t>β</a:t>
            </a:r>
            <a:r>
              <a:rPr lang="en-US" sz="2400" dirty="0"/>
              <a:t> is toxic</a:t>
            </a:r>
          </a:p>
          <a:p>
            <a:pPr marL="285750" indent="-285750">
              <a:lnSpc>
                <a:spcPts val="3600"/>
              </a:lnSpc>
              <a:buFont typeface="Arial" pitchFamily="34" charset="0"/>
              <a:buChar char="•"/>
            </a:pPr>
            <a:r>
              <a:rPr lang="en-US" sz="2400" dirty="0"/>
              <a:t>PSEN1/2 are A</a:t>
            </a:r>
            <a:r>
              <a:rPr lang="el-GR" sz="2400" dirty="0"/>
              <a:t>β</a:t>
            </a:r>
            <a:r>
              <a:rPr lang="en-US" sz="2400" dirty="0"/>
              <a:t> pathway enzymes</a:t>
            </a:r>
          </a:p>
          <a:p>
            <a:pPr marL="285750" indent="-285750">
              <a:lnSpc>
                <a:spcPts val="3600"/>
              </a:lnSpc>
              <a:buFont typeface="Arial" pitchFamily="34" charset="0"/>
              <a:buChar char="•"/>
            </a:pPr>
            <a:r>
              <a:rPr lang="en-US" sz="2400" dirty="0"/>
              <a:t>BACE1 is an A</a:t>
            </a:r>
            <a:r>
              <a:rPr lang="el-GR" sz="2400" dirty="0"/>
              <a:t>β</a:t>
            </a:r>
            <a:r>
              <a:rPr lang="en-US" sz="2400" dirty="0"/>
              <a:t> pathway enzyme</a:t>
            </a:r>
          </a:p>
        </p:txBody>
      </p:sp>
      <p:grpSp>
        <p:nvGrpSpPr>
          <p:cNvPr id="80" name="Group 79"/>
          <p:cNvGrpSpPr/>
          <p:nvPr/>
        </p:nvGrpSpPr>
        <p:grpSpPr>
          <a:xfrm>
            <a:off x="76200" y="6085769"/>
            <a:ext cx="13448581" cy="772231"/>
            <a:chOff x="48771" y="6085769"/>
            <a:chExt cx="13448581" cy="772231"/>
          </a:xfrm>
        </p:grpSpPr>
        <p:grpSp>
          <p:nvGrpSpPr>
            <p:cNvPr id="81" name="Group 80"/>
            <p:cNvGrpSpPr/>
            <p:nvPr/>
          </p:nvGrpSpPr>
          <p:grpSpPr>
            <a:xfrm>
              <a:off x="48771" y="6130268"/>
              <a:ext cx="13448581" cy="685800"/>
              <a:chOff x="0" y="6129676"/>
              <a:chExt cx="10334172" cy="685800"/>
            </a:xfrm>
          </p:grpSpPr>
          <p:grpSp>
            <p:nvGrpSpPr>
              <p:cNvPr id="84" name="Group 83"/>
              <p:cNvGrpSpPr/>
              <p:nvPr/>
            </p:nvGrpSpPr>
            <p:grpSpPr>
              <a:xfrm>
                <a:off x="0" y="6129676"/>
                <a:ext cx="10334172" cy="685800"/>
                <a:chOff x="0" y="6129676"/>
                <a:chExt cx="10334172" cy="685800"/>
              </a:xfrm>
            </p:grpSpPr>
            <p:sp>
              <p:nvSpPr>
                <p:cNvPr id="87" name="Rectangle 86"/>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88" name="Rectangle 87"/>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Rectangle 82"/>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22374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25" name="Group 24"/>
          <p:cNvGrpSpPr/>
          <p:nvPr/>
        </p:nvGrpSpPr>
        <p:grpSpPr>
          <a:xfrm>
            <a:off x="76200" y="6087751"/>
            <a:ext cx="13448581" cy="772231"/>
            <a:chOff x="48771" y="6085769"/>
            <a:chExt cx="13448581" cy="772231"/>
          </a:xfrm>
        </p:grpSpPr>
        <p:grpSp>
          <p:nvGrpSpPr>
            <p:cNvPr id="26" name="Group 25"/>
            <p:cNvGrpSpPr/>
            <p:nvPr/>
          </p:nvGrpSpPr>
          <p:grpSpPr>
            <a:xfrm>
              <a:off x="48771" y="6130268"/>
              <a:ext cx="13448581" cy="685800"/>
              <a:chOff x="0" y="6129676"/>
              <a:chExt cx="10334172" cy="685800"/>
            </a:xfrm>
          </p:grpSpPr>
          <p:grpSp>
            <p:nvGrpSpPr>
              <p:cNvPr id="29" name="Group 28"/>
              <p:cNvGrpSpPr/>
              <p:nvPr/>
            </p:nvGrpSpPr>
            <p:grpSpPr>
              <a:xfrm>
                <a:off x="0" y="6129676"/>
                <a:ext cx="10334172" cy="685800"/>
                <a:chOff x="0" y="6129676"/>
                <a:chExt cx="10334172" cy="685800"/>
              </a:xfrm>
            </p:grpSpPr>
            <p:sp>
              <p:nvSpPr>
                <p:cNvPr id="31" name="Rectangle 30"/>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32" name="Rectangle 31"/>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09760" y="3514688"/>
            <a:ext cx="5733338" cy="923330"/>
            <a:chOff x="-932738" y="2214655"/>
            <a:chExt cx="5733338" cy="923330"/>
          </a:xfrm>
        </p:grpSpPr>
        <p:sp>
          <p:nvSpPr>
            <p:cNvPr id="34" name="TextBox 33"/>
            <p:cNvSpPr txBox="1"/>
            <p:nvPr/>
          </p:nvSpPr>
          <p:spPr>
            <a:xfrm>
              <a:off x="708744" y="2214655"/>
              <a:ext cx="4091856" cy="923330"/>
            </a:xfrm>
            <a:prstGeom prst="rect">
              <a:avLst/>
            </a:prstGeom>
            <a:solidFill>
              <a:schemeClr val="tx2">
                <a:lumMod val="20000"/>
                <a:lumOff val="80000"/>
              </a:schemeClr>
            </a:solidFill>
            <a:ln>
              <a:solidFill>
                <a:schemeClr val="tx1"/>
              </a:solidFill>
            </a:ln>
          </p:spPr>
          <p:txBody>
            <a:bodyPr wrap="square" rtlCol="0">
              <a:spAutoFit/>
            </a:bodyPr>
            <a:lstStyle/>
            <a:p>
              <a:pPr>
                <a:tabLst>
                  <a:tab pos="942975" algn="l"/>
                  <a:tab pos="1662113" algn="l"/>
                  <a:tab pos="2743200" algn="l"/>
                </a:tabLst>
              </a:pPr>
              <a:r>
                <a:rPr lang="en-US" dirty="0" smtClean="0"/>
                <a:t>35,274	 cases</a:t>
              </a:r>
            </a:p>
            <a:p>
              <a:pPr>
                <a:tabLst>
                  <a:tab pos="942975" algn="l"/>
                  <a:tab pos="1662113" algn="l"/>
                  <a:tab pos="2743200" algn="l"/>
                </a:tabLst>
              </a:pPr>
              <a:r>
                <a:rPr lang="en-US" dirty="0" smtClean="0"/>
                <a:t>59,163 	normal elderly controls</a:t>
              </a:r>
            </a:p>
            <a:p>
              <a:pPr>
                <a:tabLst>
                  <a:tab pos="942975" algn="l"/>
                  <a:tab pos="1662113" algn="l"/>
                  <a:tab pos="2743200" algn="l"/>
                </a:tabLst>
              </a:pPr>
              <a:r>
                <a:rPr lang="en-US" dirty="0" smtClean="0"/>
                <a:t>94,437	total</a:t>
              </a:r>
              <a:endParaRPr lang="en-US" dirty="0"/>
            </a:p>
          </p:txBody>
        </p:sp>
        <p:sp>
          <p:nvSpPr>
            <p:cNvPr id="35" name="TextBox 34"/>
            <p:cNvSpPr txBox="1"/>
            <p:nvPr/>
          </p:nvSpPr>
          <p:spPr>
            <a:xfrm>
              <a:off x="-932738" y="2214732"/>
              <a:ext cx="1641482" cy="738664"/>
            </a:xfrm>
            <a:prstGeom prst="rect">
              <a:avLst/>
            </a:prstGeom>
            <a:solidFill>
              <a:schemeClr val="tx2">
                <a:lumMod val="20000"/>
                <a:lumOff val="80000"/>
              </a:schemeClr>
            </a:solidFill>
            <a:ln>
              <a:solidFill>
                <a:srgbClr val="000099"/>
              </a:solidFill>
            </a:ln>
          </p:spPr>
          <p:txBody>
            <a:bodyPr wrap="square" rtlCol="0">
              <a:spAutoFit/>
            </a:bodyPr>
            <a:lstStyle/>
            <a:p>
              <a:pPr algn="ctr"/>
              <a:r>
                <a:rPr lang="en-US" sz="2100" dirty="0"/>
                <a:t>IGAP GWAS </a:t>
              </a:r>
              <a:r>
                <a:rPr lang="en-US" sz="2100" dirty="0" smtClean="0"/>
                <a:t> 2019</a:t>
              </a:r>
              <a:endParaRPr lang="en-US" sz="2100" dirty="0"/>
            </a:p>
          </p:txBody>
        </p:sp>
      </p:grpSp>
      <p:grpSp>
        <p:nvGrpSpPr>
          <p:cNvPr id="38" name="Group 37"/>
          <p:cNvGrpSpPr/>
          <p:nvPr/>
        </p:nvGrpSpPr>
        <p:grpSpPr>
          <a:xfrm>
            <a:off x="507044" y="278282"/>
            <a:ext cx="4564729" cy="2912538"/>
            <a:chOff x="2505076" y="1476375"/>
            <a:chExt cx="7265988" cy="4560829"/>
          </a:xfrm>
        </p:grpSpPr>
        <p:pic>
          <p:nvPicPr>
            <p:cNvPr id="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076" y="1476375"/>
              <a:ext cx="7180263"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1" y="5562601"/>
              <a:ext cx="7180263"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5955102" y="5555247"/>
              <a:ext cx="3421810" cy="481957"/>
            </a:xfrm>
            <a:prstGeom prst="rect">
              <a:avLst/>
            </a:prstGeom>
            <a:noFill/>
          </p:spPr>
          <p:txBody>
            <a:bodyPr wrap="square" rtlCol="0">
              <a:spAutoFit/>
            </a:bodyPr>
            <a:lstStyle/>
            <a:p>
              <a:r>
                <a:rPr lang="en-US" sz="1400" dirty="0" err="1" smtClean="0"/>
                <a:t>Kunkle</a:t>
              </a:r>
              <a:r>
                <a:rPr lang="en-US" sz="1400" dirty="0" smtClean="0"/>
                <a:t> </a:t>
              </a:r>
              <a:r>
                <a:rPr lang="en-US" sz="1400" dirty="0"/>
                <a:t>et al. 2019</a:t>
              </a:r>
            </a:p>
          </p:txBody>
        </p:sp>
      </p:grpSp>
      <p:sp>
        <p:nvSpPr>
          <p:cNvPr id="3" name="TextBox 2"/>
          <p:cNvSpPr txBox="1"/>
          <p:nvPr/>
        </p:nvSpPr>
        <p:spPr>
          <a:xfrm>
            <a:off x="391886" y="4839402"/>
            <a:ext cx="5817995" cy="1200329"/>
          </a:xfrm>
          <a:prstGeom prst="rect">
            <a:avLst/>
          </a:prstGeom>
          <a:noFill/>
        </p:spPr>
        <p:txBody>
          <a:bodyPr wrap="square" rtlCol="0">
            <a:spAutoFit/>
          </a:bodyPr>
          <a:lstStyle/>
          <a:p>
            <a:pPr algn="ctr"/>
            <a:r>
              <a:rPr lang="en-US" sz="3600" dirty="0" smtClean="0"/>
              <a:t>~ 70 genes/loci with genome-wide evidence of association </a:t>
            </a:r>
            <a:endParaRPr lang="en-US" sz="3600" dirty="0"/>
          </a:p>
        </p:txBody>
      </p:sp>
      <p:sp>
        <p:nvSpPr>
          <p:cNvPr id="4" name="TextBox 3"/>
          <p:cNvSpPr txBox="1"/>
          <p:nvPr/>
        </p:nvSpPr>
        <p:spPr>
          <a:xfrm>
            <a:off x="6752492" y="1678075"/>
            <a:ext cx="4658863" cy="2554545"/>
          </a:xfrm>
          <a:prstGeom prst="rect">
            <a:avLst/>
          </a:prstGeom>
          <a:noFill/>
          <a:ln>
            <a:solidFill>
              <a:schemeClr val="tx1"/>
            </a:solidFill>
          </a:ln>
        </p:spPr>
        <p:txBody>
          <a:bodyPr wrap="square" rtlCol="0">
            <a:spAutoFit/>
          </a:bodyPr>
          <a:lstStyle/>
          <a:p>
            <a:pPr algn="ctr"/>
            <a:r>
              <a:rPr lang="en-US" sz="4000" dirty="0" smtClean="0">
                <a:solidFill>
                  <a:srgbClr val="C00000"/>
                </a:solidFill>
              </a:rPr>
              <a:t>Is this enough?</a:t>
            </a:r>
          </a:p>
          <a:p>
            <a:pPr algn="ctr"/>
            <a:endParaRPr lang="en-US" sz="4000" dirty="0" smtClean="0">
              <a:solidFill>
                <a:srgbClr val="C00000"/>
              </a:solidFill>
            </a:endParaRPr>
          </a:p>
          <a:p>
            <a:pPr algn="ctr"/>
            <a:r>
              <a:rPr lang="en-US" sz="4000" dirty="0" smtClean="0">
                <a:solidFill>
                  <a:srgbClr val="C00000"/>
                </a:solidFill>
              </a:rPr>
              <a:t>How do we know when we get there?</a:t>
            </a:r>
            <a:endParaRPr lang="en-US" sz="4000" dirty="0">
              <a:solidFill>
                <a:srgbClr val="C00000"/>
              </a:solidFill>
            </a:endParaRPr>
          </a:p>
        </p:txBody>
      </p:sp>
    </p:spTree>
    <p:extLst>
      <p:ext uri="{BB962C8B-B14F-4D97-AF65-F5344CB8AC3E}">
        <p14:creationId xmlns:p14="http://schemas.microsoft.com/office/powerpoint/2010/main" val="42753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4945" y="181239"/>
            <a:ext cx="10038945" cy="4832092"/>
          </a:xfrm>
          <a:prstGeom prst="rect">
            <a:avLst/>
          </a:prstGeom>
          <a:noFill/>
        </p:spPr>
        <p:txBody>
          <a:bodyPr wrap="square" rtlCol="0">
            <a:spAutoFit/>
          </a:bodyPr>
          <a:lstStyle/>
          <a:p>
            <a:r>
              <a:rPr lang="en-US" sz="4400" dirty="0" smtClean="0"/>
              <a:t>We will be “there” when:</a:t>
            </a:r>
          </a:p>
          <a:p>
            <a:endParaRPr lang="en-US" sz="4400" dirty="0"/>
          </a:p>
          <a:p>
            <a:pPr marL="457200"/>
            <a:r>
              <a:rPr lang="en-US" sz="4400" dirty="0" smtClean="0"/>
              <a:t>We have a therapy that </a:t>
            </a:r>
            <a:r>
              <a:rPr lang="en-US" sz="4400" b="1" dirty="0" smtClean="0">
                <a:solidFill>
                  <a:srgbClr val="C00000"/>
                </a:solidFill>
              </a:rPr>
              <a:t>prevents</a:t>
            </a:r>
            <a:r>
              <a:rPr lang="en-US" sz="4400" dirty="0" smtClean="0"/>
              <a:t> Alzheimer’s disease without side significant side effects – that is </a:t>
            </a:r>
            <a:r>
              <a:rPr lang="en-US" sz="4400" b="1" dirty="0" smtClean="0">
                <a:solidFill>
                  <a:srgbClr val="C00000"/>
                </a:solidFill>
              </a:rPr>
              <a:t>inexpensive</a:t>
            </a:r>
            <a:r>
              <a:rPr lang="en-US" sz="4400" dirty="0" smtClean="0"/>
              <a:t> enough for people in third-world countries.</a:t>
            </a:r>
            <a:endParaRPr lang="en-US" sz="4400" dirty="0"/>
          </a:p>
        </p:txBody>
      </p:sp>
      <p:grpSp>
        <p:nvGrpSpPr>
          <p:cNvPr id="5" name="Group 4"/>
          <p:cNvGrpSpPr/>
          <p:nvPr/>
        </p:nvGrpSpPr>
        <p:grpSpPr>
          <a:xfrm>
            <a:off x="1032596" y="2910348"/>
            <a:ext cx="10457234" cy="2030526"/>
            <a:chOff x="894945" y="3657600"/>
            <a:chExt cx="10457234" cy="2030526"/>
          </a:xfrm>
          <a:solidFill>
            <a:schemeClr val="bg1"/>
          </a:solidFill>
        </p:grpSpPr>
        <p:sp>
          <p:nvSpPr>
            <p:cNvPr id="3" name="Rectangle 2"/>
            <p:cNvSpPr/>
            <p:nvPr/>
          </p:nvSpPr>
          <p:spPr>
            <a:xfrm>
              <a:off x="894945" y="4270443"/>
              <a:ext cx="10457234" cy="141768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66170" y="3657600"/>
              <a:ext cx="2587558" cy="68093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3746705" y="5168996"/>
            <a:ext cx="6567948" cy="769441"/>
          </a:xfrm>
          <a:prstGeom prst="rect">
            <a:avLst/>
          </a:prstGeom>
          <a:noFill/>
        </p:spPr>
        <p:txBody>
          <a:bodyPr wrap="square" rtlCol="0">
            <a:spAutoFit/>
          </a:bodyPr>
          <a:lstStyle/>
          <a:p>
            <a:r>
              <a:rPr lang="en-US" sz="4400" dirty="0" smtClean="0">
                <a:solidFill>
                  <a:srgbClr val="C00000"/>
                </a:solidFill>
              </a:rPr>
              <a:t>More targets</a:t>
            </a:r>
            <a:endParaRPr lang="en-US" sz="4400" dirty="0">
              <a:solidFill>
                <a:srgbClr val="C00000"/>
              </a:solidFill>
            </a:endParaRPr>
          </a:p>
        </p:txBody>
      </p:sp>
      <p:grpSp>
        <p:nvGrpSpPr>
          <p:cNvPr id="8" name="Group 7"/>
          <p:cNvGrpSpPr/>
          <p:nvPr/>
        </p:nvGrpSpPr>
        <p:grpSpPr>
          <a:xfrm>
            <a:off x="76200" y="6085769"/>
            <a:ext cx="13448581" cy="772231"/>
            <a:chOff x="48771" y="6085769"/>
            <a:chExt cx="13448581" cy="772231"/>
          </a:xfrm>
        </p:grpSpPr>
        <p:grpSp>
          <p:nvGrpSpPr>
            <p:cNvPr id="9" name="Group 8"/>
            <p:cNvGrpSpPr/>
            <p:nvPr/>
          </p:nvGrpSpPr>
          <p:grpSpPr>
            <a:xfrm>
              <a:off x="48771" y="6130268"/>
              <a:ext cx="13448581" cy="685800"/>
              <a:chOff x="0" y="6129676"/>
              <a:chExt cx="10334172" cy="685800"/>
            </a:xfrm>
          </p:grpSpPr>
          <p:grpSp>
            <p:nvGrpSpPr>
              <p:cNvPr id="12" name="Group 11"/>
              <p:cNvGrpSpPr/>
              <p:nvPr/>
            </p:nvGrpSpPr>
            <p:grpSpPr>
              <a:xfrm>
                <a:off x="0" y="6129676"/>
                <a:ext cx="10334172" cy="685800"/>
                <a:chOff x="0" y="6129676"/>
                <a:chExt cx="10334172" cy="685800"/>
              </a:xfrm>
            </p:grpSpPr>
            <p:sp>
              <p:nvSpPr>
                <p:cNvPr id="14" name="Rectangle 13"/>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15" name="Rectangle 14"/>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82356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056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321" y="5594761"/>
            <a:ext cx="3526536" cy="1077218"/>
          </a:xfrm>
          <a:prstGeom prst="rect">
            <a:avLst/>
          </a:prstGeom>
          <a:noFill/>
          <a:ln>
            <a:solidFill>
              <a:srgbClr val="C00000"/>
            </a:solidFill>
          </a:ln>
        </p:spPr>
        <p:txBody>
          <a:bodyPr wrap="square" rtlCol="0">
            <a:spAutoFit/>
          </a:bodyPr>
          <a:lstStyle/>
          <a:p>
            <a:pPr algn="ctr"/>
            <a:r>
              <a:rPr lang="en-US" sz="2400" b="1" dirty="0" smtClean="0">
                <a:solidFill>
                  <a:srgbClr val="C00000"/>
                </a:solidFill>
                <a:ea typeface="Calibri" panose="020F0502020204030204" pitchFamily="34" charset="0"/>
                <a:cs typeface="Times New Roman" panose="02020603050405020304" pitchFamily="18" charset="0"/>
              </a:rPr>
              <a:t>ADGC</a:t>
            </a:r>
            <a:r>
              <a:rPr lang="en-US" sz="2400" dirty="0" smtClean="0">
                <a:ea typeface="Calibri" panose="020F0502020204030204" pitchFamily="34" charset="0"/>
                <a:cs typeface="Times New Roman" panose="02020603050405020304" pitchFamily="18" charset="0"/>
              </a:rPr>
              <a:t> </a:t>
            </a:r>
          </a:p>
          <a:p>
            <a:pPr algn="ctr"/>
            <a:r>
              <a:rPr lang="en-US" sz="2000" dirty="0" smtClean="0">
                <a:ea typeface="Calibri" panose="020F0502020204030204" pitchFamily="34" charset="0"/>
                <a:cs typeface="Times New Roman" panose="02020603050405020304" pitchFamily="18" charset="0"/>
              </a:rPr>
              <a:t>Alzheimer’s </a:t>
            </a:r>
            <a:r>
              <a:rPr lang="en-US" sz="2000" dirty="0">
                <a:ea typeface="Calibri" panose="020F0502020204030204" pitchFamily="34" charset="0"/>
                <a:cs typeface="Times New Roman" panose="02020603050405020304" pitchFamily="18" charset="0"/>
              </a:rPr>
              <a:t>Disease Genetics </a:t>
            </a:r>
            <a:r>
              <a:rPr lang="en-US" sz="2000" dirty="0" smtClean="0">
                <a:ea typeface="Calibri" panose="020F0502020204030204" pitchFamily="34" charset="0"/>
                <a:cs typeface="Times New Roman" panose="02020603050405020304" pitchFamily="18" charset="0"/>
              </a:rPr>
              <a:t>Consortia - Schellenberg</a:t>
            </a:r>
            <a:endParaRPr lang="en-US" sz="2000" dirty="0"/>
          </a:p>
        </p:txBody>
      </p:sp>
      <p:sp>
        <p:nvSpPr>
          <p:cNvPr id="3" name="TextBox 2"/>
          <p:cNvSpPr txBox="1"/>
          <p:nvPr/>
        </p:nvSpPr>
        <p:spPr>
          <a:xfrm>
            <a:off x="400788" y="3143330"/>
            <a:ext cx="4831166" cy="1077218"/>
          </a:xfrm>
          <a:prstGeom prst="rect">
            <a:avLst/>
          </a:prstGeom>
          <a:noFill/>
          <a:ln>
            <a:solidFill>
              <a:srgbClr val="C00000"/>
            </a:solidFill>
          </a:ln>
        </p:spPr>
        <p:txBody>
          <a:bodyPr wrap="square" rtlCol="0">
            <a:spAutoFit/>
          </a:bodyPr>
          <a:lstStyle/>
          <a:p>
            <a:pPr algn="ctr"/>
            <a:r>
              <a:rPr lang="en-US" sz="2400" b="1" dirty="0" smtClean="0">
                <a:solidFill>
                  <a:srgbClr val="C00000"/>
                </a:solidFill>
                <a:ea typeface="Calibri" panose="020F0502020204030204" pitchFamily="34" charset="0"/>
                <a:cs typeface="Times New Roman" panose="02020603050405020304" pitchFamily="18" charset="0"/>
              </a:rPr>
              <a:t>CHARGE</a:t>
            </a:r>
            <a:r>
              <a:rPr lang="en-US" sz="2400" dirty="0" smtClean="0">
                <a:ea typeface="Calibri" panose="020F0502020204030204" pitchFamily="34" charset="0"/>
                <a:cs typeface="Times New Roman" panose="02020603050405020304" pitchFamily="18" charset="0"/>
              </a:rPr>
              <a:t> </a:t>
            </a:r>
          </a:p>
          <a:p>
            <a:pPr algn="ctr"/>
            <a:r>
              <a:rPr lang="en-US" sz="2000" dirty="0" smtClean="0">
                <a:ea typeface="Calibri" panose="020F0502020204030204" pitchFamily="34" charset="0"/>
                <a:cs typeface="Times New Roman" panose="02020603050405020304" pitchFamily="18" charset="0"/>
              </a:rPr>
              <a:t>Cohorts </a:t>
            </a:r>
            <a:r>
              <a:rPr lang="en-US" sz="2000" dirty="0">
                <a:ea typeface="Calibri" panose="020F0502020204030204" pitchFamily="34" charset="0"/>
                <a:cs typeface="Times New Roman" panose="02020603050405020304" pitchFamily="18" charset="0"/>
              </a:rPr>
              <a:t>for Heart and Aging Research in Genomic </a:t>
            </a:r>
            <a:r>
              <a:rPr lang="en-US" sz="2000" dirty="0" smtClean="0">
                <a:ea typeface="Calibri" panose="020F0502020204030204" pitchFamily="34" charset="0"/>
                <a:cs typeface="Times New Roman" panose="02020603050405020304" pitchFamily="18" charset="0"/>
              </a:rPr>
              <a:t>Epidemiology - </a:t>
            </a:r>
            <a:r>
              <a:rPr lang="en-US" sz="2000" dirty="0" err="1" smtClean="0">
                <a:ea typeface="Calibri" panose="020F0502020204030204" pitchFamily="34" charset="0"/>
                <a:cs typeface="Times New Roman" panose="02020603050405020304" pitchFamily="18" charset="0"/>
              </a:rPr>
              <a:t>Seshadri</a:t>
            </a:r>
            <a:endParaRPr lang="en-US" sz="2000" dirty="0">
              <a:ea typeface="Calibri" panose="020F0502020204030204" pitchFamily="34" charset="0"/>
              <a:cs typeface="Times New Roman" panose="02020603050405020304" pitchFamily="18" charset="0"/>
            </a:endParaRPr>
          </a:p>
        </p:txBody>
      </p:sp>
      <p:sp>
        <p:nvSpPr>
          <p:cNvPr id="4" name="TextBox 3"/>
          <p:cNvSpPr txBox="1"/>
          <p:nvPr/>
        </p:nvSpPr>
        <p:spPr>
          <a:xfrm>
            <a:off x="397171" y="4342582"/>
            <a:ext cx="4678758" cy="1138773"/>
          </a:xfrm>
          <a:prstGeom prst="rect">
            <a:avLst/>
          </a:prstGeom>
          <a:noFill/>
          <a:ln>
            <a:solidFill>
              <a:srgbClr val="C00000"/>
            </a:solidFill>
          </a:ln>
        </p:spPr>
        <p:txBody>
          <a:bodyPr wrap="square" rtlCol="0">
            <a:spAutoFit/>
          </a:bodyPr>
          <a:lstStyle/>
          <a:p>
            <a:pPr marR="0" lvl="0" algn="ctr">
              <a:spcBef>
                <a:spcPts val="0"/>
              </a:spcBef>
            </a:pPr>
            <a:r>
              <a:rPr lang="en-US" sz="2400" b="1" dirty="0" smtClean="0">
                <a:solidFill>
                  <a:srgbClr val="C00000"/>
                </a:solidFill>
                <a:ea typeface="Calibri" panose="020F0502020204030204" pitchFamily="34" charset="0"/>
                <a:cs typeface="Times New Roman" panose="02020603050405020304" pitchFamily="18" charset="0"/>
              </a:rPr>
              <a:t>EADI</a:t>
            </a:r>
          </a:p>
          <a:p>
            <a:pPr marR="0" lvl="0" algn="ctr">
              <a:spcBef>
                <a:spcPts val="0"/>
              </a:spcBef>
            </a:pPr>
            <a:r>
              <a:rPr lang="en-US" sz="2400" dirty="0" smtClean="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European Alzheimer's Disease </a:t>
            </a:r>
            <a:r>
              <a:rPr lang="en-US" sz="2000" dirty="0" smtClean="0">
                <a:ea typeface="Calibri" panose="020F0502020204030204" pitchFamily="34" charset="0"/>
                <a:cs typeface="Times New Roman" panose="02020603050405020304" pitchFamily="18" charset="0"/>
              </a:rPr>
              <a:t>Initiative – </a:t>
            </a:r>
            <a:r>
              <a:rPr lang="en-US" sz="2000" dirty="0" err="1" smtClean="0">
                <a:ea typeface="Calibri" panose="020F0502020204030204" pitchFamily="34" charset="0"/>
                <a:cs typeface="Times New Roman" panose="02020603050405020304" pitchFamily="18" charset="0"/>
              </a:rPr>
              <a:t>Amouyel</a:t>
            </a:r>
            <a:r>
              <a:rPr lang="en-US" sz="2000" dirty="0" smtClean="0">
                <a:ea typeface="Calibri" panose="020F0502020204030204" pitchFamily="34" charset="0"/>
                <a:cs typeface="Times New Roman" panose="02020603050405020304" pitchFamily="18" charset="0"/>
              </a:rPr>
              <a:t>/Lambert</a:t>
            </a:r>
            <a:endParaRPr lang="en-US" sz="2000" dirty="0">
              <a:ea typeface="Calibri" panose="020F0502020204030204" pitchFamily="34" charset="0"/>
              <a:cs typeface="Times New Roman" panose="02020603050405020304" pitchFamily="18" charset="0"/>
            </a:endParaRPr>
          </a:p>
        </p:txBody>
      </p:sp>
      <p:sp>
        <p:nvSpPr>
          <p:cNvPr id="5" name="TextBox 4"/>
          <p:cNvSpPr txBox="1"/>
          <p:nvPr/>
        </p:nvSpPr>
        <p:spPr>
          <a:xfrm>
            <a:off x="397171" y="1937671"/>
            <a:ext cx="4030055" cy="1077218"/>
          </a:xfrm>
          <a:prstGeom prst="rect">
            <a:avLst/>
          </a:prstGeom>
          <a:noFill/>
          <a:ln>
            <a:solidFill>
              <a:srgbClr val="C00000"/>
            </a:solidFill>
          </a:ln>
        </p:spPr>
        <p:txBody>
          <a:bodyPr wrap="square" rtlCol="0">
            <a:spAutoFit/>
          </a:bodyPr>
          <a:lstStyle/>
          <a:p>
            <a:pPr marR="0" lvl="0" algn="ctr">
              <a:spcBef>
                <a:spcPts val="0"/>
              </a:spcBef>
            </a:pPr>
            <a:r>
              <a:rPr lang="en-US" sz="2400" b="1" dirty="0" smtClean="0">
                <a:solidFill>
                  <a:srgbClr val="C00000"/>
                </a:solidFill>
                <a:ea typeface="Calibri" panose="020F0502020204030204" pitchFamily="34" charset="0"/>
                <a:cs typeface="Times New Roman" panose="02020603050405020304" pitchFamily="18" charset="0"/>
              </a:rPr>
              <a:t>GERAD</a:t>
            </a:r>
          </a:p>
          <a:p>
            <a:pPr marR="0" lvl="0" algn="ctr">
              <a:spcBef>
                <a:spcPts val="0"/>
              </a:spcBef>
            </a:pPr>
            <a:r>
              <a:rPr lang="en-US" sz="2000" dirty="0" smtClean="0">
                <a:ea typeface="Calibri" panose="020F0502020204030204" pitchFamily="34" charset="0"/>
                <a:cs typeface="Times New Roman" panose="02020603050405020304" pitchFamily="18" charset="0"/>
              </a:rPr>
              <a:t>Genetic </a:t>
            </a:r>
            <a:r>
              <a:rPr lang="en-US" sz="2000" dirty="0">
                <a:ea typeface="Calibri" panose="020F0502020204030204" pitchFamily="34" charset="0"/>
                <a:cs typeface="Times New Roman" panose="02020603050405020304" pitchFamily="18" charset="0"/>
              </a:rPr>
              <a:t>and </a:t>
            </a:r>
            <a:r>
              <a:rPr lang="en-US" sz="2000" dirty="0" smtClean="0">
                <a:ea typeface="Calibri" panose="020F0502020204030204" pitchFamily="34" charset="0"/>
                <a:cs typeface="Times New Roman" panose="02020603050405020304" pitchFamily="18" charset="0"/>
              </a:rPr>
              <a:t>Environmental </a:t>
            </a:r>
            <a:r>
              <a:rPr lang="en-US" sz="2000" dirty="0">
                <a:ea typeface="Calibri" panose="020F0502020204030204" pitchFamily="34" charset="0"/>
                <a:cs typeface="Times New Roman" panose="02020603050405020304" pitchFamily="18" charset="0"/>
              </a:rPr>
              <a:t>Risk in Alzheimer's </a:t>
            </a:r>
            <a:r>
              <a:rPr lang="en-US" sz="2000" dirty="0" smtClean="0">
                <a:ea typeface="Calibri" panose="020F0502020204030204" pitchFamily="34" charset="0"/>
                <a:cs typeface="Times New Roman" panose="02020603050405020304" pitchFamily="18" charset="0"/>
              </a:rPr>
              <a:t>Disease - Williams</a:t>
            </a:r>
            <a:endParaRPr lang="en-US" sz="2000" dirty="0">
              <a:ea typeface="Calibri" panose="020F0502020204030204" pitchFamily="34" charset="0"/>
              <a:cs typeface="Times New Roman" panose="02020603050405020304" pitchFamily="18" charset="0"/>
            </a:endParaRPr>
          </a:p>
        </p:txBody>
      </p:sp>
      <p:sp>
        <p:nvSpPr>
          <p:cNvPr id="22" name="TextBox 21"/>
          <p:cNvSpPr txBox="1"/>
          <p:nvPr/>
        </p:nvSpPr>
        <p:spPr>
          <a:xfrm>
            <a:off x="501447" y="297688"/>
            <a:ext cx="3821502" cy="584775"/>
          </a:xfrm>
          <a:prstGeom prst="rect">
            <a:avLst/>
          </a:prstGeom>
          <a:noFill/>
        </p:spPr>
        <p:txBody>
          <a:bodyPr wrap="square" rtlCol="0">
            <a:spAutoFit/>
          </a:bodyPr>
          <a:lstStyle/>
          <a:p>
            <a:r>
              <a:rPr lang="en-US" sz="3200" dirty="0" smtClean="0"/>
              <a:t>IGAP</a:t>
            </a:r>
            <a:endParaRPr lang="en-US" sz="3200" dirty="0"/>
          </a:p>
        </p:txBody>
      </p:sp>
      <p:pic>
        <p:nvPicPr>
          <p:cNvPr id="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21" y="155268"/>
            <a:ext cx="2708695" cy="166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5231954" y="4687965"/>
            <a:ext cx="6380349" cy="1813591"/>
            <a:chOff x="763814" y="1855562"/>
            <a:chExt cx="7543800" cy="2371951"/>
          </a:xfrm>
        </p:grpSpPr>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6888" y="3021013"/>
              <a:ext cx="5608637" cy="81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814" y="1855562"/>
              <a:ext cx="7543800" cy="102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9850" y="4114800"/>
              <a:ext cx="6464300" cy="11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oup 12"/>
          <p:cNvGrpSpPr/>
          <p:nvPr/>
        </p:nvGrpSpPr>
        <p:grpSpPr>
          <a:xfrm>
            <a:off x="5797772" y="155268"/>
            <a:ext cx="6284379" cy="4065280"/>
            <a:chOff x="4538352" y="155268"/>
            <a:chExt cx="7543800" cy="4387752"/>
          </a:xfrm>
        </p:grpSpPr>
        <p:grpSp>
          <p:nvGrpSpPr>
            <p:cNvPr id="28" name="Group 27"/>
            <p:cNvGrpSpPr/>
            <p:nvPr/>
          </p:nvGrpSpPr>
          <p:grpSpPr>
            <a:xfrm>
              <a:off x="4538352" y="155268"/>
              <a:ext cx="7543800" cy="4343400"/>
              <a:chOff x="4038594" y="813757"/>
              <a:chExt cx="7543800" cy="4343400"/>
            </a:xfrm>
          </p:grpSpPr>
          <p:pic>
            <p:nvPicPr>
              <p:cNvPr id="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594" y="813757"/>
                <a:ext cx="7543800" cy="102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572"/>
              <a:stretch/>
            </p:blipFill>
            <p:spPr bwMode="auto">
              <a:xfrm>
                <a:off x="4629144" y="1820232"/>
                <a:ext cx="6134100" cy="312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8000994" y="2718756"/>
                <a:ext cx="31242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9594" y="5044444"/>
                <a:ext cx="6464300" cy="11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tangle 5"/>
            <p:cNvSpPr/>
            <p:nvPr/>
          </p:nvSpPr>
          <p:spPr>
            <a:xfrm>
              <a:off x="4727275" y="4229176"/>
              <a:ext cx="819510" cy="313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20" name="Group 19"/>
          <p:cNvGrpSpPr/>
          <p:nvPr/>
        </p:nvGrpSpPr>
        <p:grpSpPr>
          <a:xfrm>
            <a:off x="76200" y="6087751"/>
            <a:ext cx="13448581" cy="772231"/>
            <a:chOff x="48771" y="6085769"/>
            <a:chExt cx="13448581" cy="772231"/>
          </a:xfrm>
        </p:grpSpPr>
        <p:grpSp>
          <p:nvGrpSpPr>
            <p:cNvPr id="21" name="Group 20"/>
            <p:cNvGrpSpPr/>
            <p:nvPr/>
          </p:nvGrpSpPr>
          <p:grpSpPr>
            <a:xfrm>
              <a:off x="48771" y="6130268"/>
              <a:ext cx="13448581" cy="685800"/>
              <a:chOff x="0" y="6129676"/>
              <a:chExt cx="10334172" cy="685800"/>
            </a:xfrm>
          </p:grpSpPr>
          <p:grpSp>
            <p:nvGrpSpPr>
              <p:cNvPr id="35" name="Group 34"/>
              <p:cNvGrpSpPr/>
              <p:nvPr/>
            </p:nvGrpSpPr>
            <p:grpSpPr>
              <a:xfrm>
                <a:off x="0" y="6129676"/>
                <a:ext cx="10334172" cy="685800"/>
                <a:chOff x="0" y="6129676"/>
                <a:chExt cx="10334172" cy="685800"/>
              </a:xfrm>
            </p:grpSpPr>
            <p:sp>
              <p:nvSpPr>
                <p:cNvPr id="37" name="Rectangle 36"/>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38" name="Rectangle 37"/>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2856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321" y="5594761"/>
            <a:ext cx="3526536" cy="1077218"/>
          </a:xfrm>
          <a:prstGeom prst="rect">
            <a:avLst/>
          </a:prstGeom>
          <a:noFill/>
          <a:ln>
            <a:solidFill>
              <a:srgbClr val="C00000"/>
            </a:solidFill>
          </a:ln>
        </p:spPr>
        <p:txBody>
          <a:bodyPr wrap="square" rtlCol="0">
            <a:spAutoFit/>
          </a:bodyPr>
          <a:lstStyle/>
          <a:p>
            <a:pPr algn="ctr"/>
            <a:r>
              <a:rPr lang="en-US" sz="2400" b="1" dirty="0" smtClean="0">
                <a:solidFill>
                  <a:srgbClr val="C00000"/>
                </a:solidFill>
                <a:ea typeface="Calibri" panose="020F0502020204030204" pitchFamily="34" charset="0"/>
                <a:cs typeface="Times New Roman" panose="02020603050405020304" pitchFamily="18" charset="0"/>
              </a:rPr>
              <a:t>ADGC</a:t>
            </a:r>
            <a:r>
              <a:rPr lang="en-US" sz="2400" dirty="0" smtClean="0">
                <a:ea typeface="Calibri" panose="020F0502020204030204" pitchFamily="34" charset="0"/>
                <a:cs typeface="Times New Roman" panose="02020603050405020304" pitchFamily="18" charset="0"/>
              </a:rPr>
              <a:t> </a:t>
            </a:r>
          </a:p>
          <a:p>
            <a:pPr algn="ctr"/>
            <a:r>
              <a:rPr lang="en-US" sz="2000" dirty="0" smtClean="0">
                <a:ea typeface="Calibri" panose="020F0502020204030204" pitchFamily="34" charset="0"/>
                <a:cs typeface="Times New Roman" panose="02020603050405020304" pitchFamily="18" charset="0"/>
              </a:rPr>
              <a:t>Alzheimer’s </a:t>
            </a:r>
            <a:r>
              <a:rPr lang="en-US" sz="2000" dirty="0">
                <a:ea typeface="Calibri" panose="020F0502020204030204" pitchFamily="34" charset="0"/>
                <a:cs typeface="Times New Roman" panose="02020603050405020304" pitchFamily="18" charset="0"/>
              </a:rPr>
              <a:t>Disease Genetics </a:t>
            </a:r>
            <a:r>
              <a:rPr lang="en-US" sz="2000" dirty="0" smtClean="0">
                <a:ea typeface="Calibri" panose="020F0502020204030204" pitchFamily="34" charset="0"/>
                <a:cs typeface="Times New Roman" panose="02020603050405020304" pitchFamily="18" charset="0"/>
              </a:rPr>
              <a:t>Consortia - Schellenberg</a:t>
            </a:r>
            <a:endParaRPr lang="en-US" sz="2000" dirty="0"/>
          </a:p>
        </p:txBody>
      </p:sp>
      <p:sp>
        <p:nvSpPr>
          <p:cNvPr id="3" name="TextBox 2"/>
          <p:cNvSpPr txBox="1"/>
          <p:nvPr/>
        </p:nvSpPr>
        <p:spPr>
          <a:xfrm>
            <a:off x="400788" y="3143330"/>
            <a:ext cx="4831166" cy="1077218"/>
          </a:xfrm>
          <a:prstGeom prst="rect">
            <a:avLst/>
          </a:prstGeom>
          <a:noFill/>
          <a:ln>
            <a:solidFill>
              <a:srgbClr val="C00000"/>
            </a:solidFill>
          </a:ln>
        </p:spPr>
        <p:txBody>
          <a:bodyPr wrap="square" rtlCol="0">
            <a:spAutoFit/>
          </a:bodyPr>
          <a:lstStyle/>
          <a:p>
            <a:pPr algn="ctr"/>
            <a:r>
              <a:rPr lang="en-US" sz="2400" b="1" dirty="0" smtClean="0">
                <a:solidFill>
                  <a:srgbClr val="C00000"/>
                </a:solidFill>
                <a:ea typeface="Calibri" panose="020F0502020204030204" pitchFamily="34" charset="0"/>
                <a:cs typeface="Times New Roman" panose="02020603050405020304" pitchFamily="18" charset="0"/>
              </a:rPr>
              <a:t>CHARGE</a:t>
            </a:r>
            <a:r>
              <a:rPr lang="en-US" sz="2400" dirty="0" smtClean="0">
                <a:ea typeface="Calibri" panose="020F0502020204030204" pitchFamily="34" charset="0"/>
                <a:cs typeface="Times New Roman" panose="02020603050405020304" pitchFamily="18" charset="0"/>
              </a:rPr>
              <a:t> </a:t>
            </a:r>
          </a:p>
          <a:p>
            <a:pPr algn="ctr"/>
            <a:r>
              <a:rPr lang="en-US" sz="2000" dirty="0" smtClean="0">
                <a:ea typeface="Calibri" panose="020F0502020204030204" pitchFamily="34" charset="0"/>
                <a:cs typeface="Times New Roman" panose="02020603050405020304" pitchFamily="18" charset="0"/>
              </a:rPr>
              <a:t>Cohorts </a:t>
            </a:r>
            <a:r>
              <a:rPr lang="en-US" sz="2000" dirty="0">
                <a:ea typeface="Calibri" panose="020F0502020204030204" pitchFamily="34" charset="0"/>
                <a:cs typeface="Times New Roman" panose="02020603050405020304" pitchFamily="18" charset="0"/>
              </a:rPr>
              <a:t>for Heart and Aging Research in Genomic </a:t>
            </a:r>
            <a:r>
              <a:rPr lang="en-US" sz="2000" dirty="0" smtClean="0">
                <a:ea typeface="Calibri" panose="020F0502020204030204" pitchFamily="34" charset="0"/>
                <a:cs typeface="Times New Roman" panose="02020603050405020304" pitchFamily="18" charset="0"/>
              </a:rPr>
              <a:t>Epidemiology - </a:t>
            </a:r>
            <a:r>
              <a:rPr lang="en-US" sz="2000" dirty="0" err="1" smtClean="0">
                <a:ea typeface="Calibri" panose="020F0502020204030204" pitchFamily="34" charset="0"/>
                <a:cs typeface="Times New Roman" panose="02020603050405020304" pitchFamily="18" charset="0"/>
              </a:rPr>
              <a:t>Seshadri</a:t>
            </a:r>
            <a:endParaRPr lang="en-US" sz="2000" dirty="0">
              <a:ea typeface="Calibri" panose="020F0502020204030204" pitchFamily="34" charset="0"/>
              <a:cs typeface="Times New Roman" panose="02020603050405020304" pitchFamily="18" charset="0"/>
            </a:endParaRPr>
          </a:p>
        </p:txBody>
      </p:sp>
      <p:sp>
        <p:nvSpPr>
          <p:cNvPr id="4" name="TextBox 3"/>
          <p:cNvSpPr txBox="1"/>
          <p:nvPr/>
        </p:nvSpPr>
        <p:spPr>
          <a:xfrm>
            <a:off x="397171" y="4342582"/>
            <a:ext cx="4678758" cy="1138773"/>
          </a:xfrm>
          <a:prstGeom prst="rect">
            <a:avLst/>
          </a:prstGeom>
          <a:noFill/>
          <a:ln>
            <a:solidFill>
              <a:srgbClr val="C00000"/>
            </a:solidFill>
          </a:ln>
        </p:spPr>
        <p:txBody>
          <a:bodyPr wrap="square" rtlCol="0">
            <a:spAutoFit/>
          </a:bodyPr>
          <a:lstStyle/>
          <a:p>
            <a:pPr marR="0" lvl="0" algn="ctr">
              <a:spcBef>
                <a:spcPts val="0"/>
              </a:spcBef>
            </a:pPr>
            <a:r>
              <a:rPr lang="en-US" sz="2400" b="1" dirty="0" smtClean="0">
                <a:solidFill>
                  <a:srgbClr val="C00000"/>
                </a:solidFill>
                <a:ea typeface="Calibri" panose="020F0502020204030204" pitchFamily="34" charset="0"/>
                <a:cs typeface="Times New Roman" panose="02020603050405020304" pitchFamily="18" charset="0"/>
              </a:rPr>
              <a:t>EADI</a:t>
            </a:r>
          </a:p>
          <a:p>
            <a:pPr marR="0" lvl="0" algn="ctr">
              <a:spcBef>
                <a:spcPts val="0"/>
              </a:spcBef>
            </a:pPr>
            <a:r>
              <a:rPr lang="en-US" sz="2400" dirty="0" smtClean="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European Alzheimer's Disease </a:t>
            </a:r>
            <a:r>
              <a:rPr lang="en-US" sz="2000" dirty="0" smtClean="0">
                <a:ea typeface="Calibri" panose="020F0502020204030204" pitchFamily="34" charset="0"/>
                <a:cs typeface="Times New Roman" panose="02020603050405020304" pitchFamily="18" charset="0"/>
              </a:rPr>
              <a:t>Initiative – </a:t>
            </a:r>
            <a:r>
              <a:rPr lang="en-US" sz="2000" dirty="0" err="1" smtClean="0">
                <a:ea typeface="Calibri" panose="020F0502020204030204" pitchFamily="34" charset="0"/>
                <a:cs typeface="Times New Roman" panose="02020603050405020304" pitchFamily="18" charset="0"/>
              </a:rPr>
              <a:t>Amouyel</a:t>
            </a:r>
            <a:r>
              <a:rPr lang="en-US" sz="2000" dirty="0" smtClean="0">
                <a:ea typeface="Calibri" panose="020F0502020204030204" pitchFamily="34" charset="0"/>
                <a:cs typeface="Times New Roman" panose="02020603050405020304" pitchFamily="18" charset="0"/>
              </a:rPr>
              <a:t>/Lambert</a:t>
            </a:r>
            <a:endParaRPr lang="en-US" sz="2000" dirty="0">
              <a:ea typeface="Calibri" panose="020F0502020204030204" pitchFamily="34" charset="0"/>
              <a:cs typeface="Times New Roman" panose="02020603050405020304" pitchFamily="18" charset="0"/>
            </a:endParaRPr>
          </a:p>
        </p:txBody>
      </p:sp>
      <p:sp>
        <p:nvSpPr>
          <p:cNvPr id="5" name="TextBox 4"/>
          <p:cNvSpPr txBox="1"/>
          <p:nvPr/>
        </p:nvSpPr>
        <p:spPr>
          <a:xfrm>
            <a:off x="397171" y="1937671"/>
            <a:ext cx="4030055" cy="1077218"/>
          </a:xfrm>
          <a:prstGeom prst="rect">
            <a:avLst/>
          </a:prstGeom>
          <a:noFill/>
          <a:ln>
            <a:solidFill>
              <a:srgbClr val="C00000"/>
            </a:solidFill>
          </a:ln>
        </p:spPr>
        <p:txBody>
          <a:bodyPr wrap="square" rtlCol="0">
            <a:spAutoFit/>
          </a:bodyPr>
          <a:lstStyle/>
          <a:p>
            <a:pPr marR="0" lvl="0" algn="ctr">
              <a:spcBef>
                <a:spcPts val="0"/>
              </a:spcBef>
            </a:pPr>
            <a:r>
              <a:rPr lang="en-US" sz="2400" b="1" dirty="0" smtClean="0">
                <a:solidFill>
                  <a:srgbClr val="C00000"/>
                </a:solidFill>
                <a:ea typeface="Calibri" panose="020F0502020204030204" pitchFamily="34" charset="0"/>
                <a:cs typeface="Times New Roman" panose="02020603050405020304" pitchFamily="18" charset="0"/>
              </a:rPr>
              <a:t>GERAD</a:t>
            </a:r>
          </a:p>
          <a:p>
            <a:pPr marR="0" lvl="0" algn="ctr">
              <a:spcBef>
                <a:spcPts val="0"/>
              </a:spcBef>
            </a:pPr>
            <a:r>
              <a:rPr lang="en-US" sz="2000" dirty="0" smtClean="0">
                <a:ea typeface="Calibri" panose="020F0502020204030204" pitchFamily="34" charset="0"/>
                <a:cs typeface="Times New Roman" panose="02020603050405020304" pitchFamily="18" charset="0"/>
              </a:rPr>
              <a:t>Genetic </a:t>
            </a:r>
            <a:r>
              <a:rPr lang="en-US" sz="2000" dirty="0">
                <a:ea typeface="Calibri" panose="020F0502020204030204" pitchFamily="34" charset="0"/>
                <a:cs typeface="Times New Roman" panose="02020603050405020304" pitchFamily="18" charset="0"/>
              </a:rPr>
              <a:t>and </a:t>
            </a:r>
            <a:r>
              <a:rPr lang="en-US" sz="2000" dirty="0" smtClean="0">
                <a:ea typeface="Calibri" panose="020F0502020204030204" pitchFamily="34" charset="0"/>
                <a:cs typeface="Times New Roman" panose="02020603050405020304" pitchFamily="18" charset="0"/>
              </a:rPr>
              <a:t>Environmental </a:t>
            </a:r>
            <a:r>
              <a:rPr lang="en-US" sz="2000" dirty="0">
                <a:ea typeface="Calibri" panose="020F0502020204030204" pitchFamily="34" charset="0"/>
                <a:cs typeface="Times New Roman" panose="02020603050405020304" pitchFamily="18" charset="0"/>
              </a:rPr>
              <a:t>Risk in Alzheimer's </a:t>
            </a:r>
            <a:r>
              <a:rPr lang="en-US" sz="2000" dirty="0" smtClean="0">
                <a:ea typeface="Calibri" panose="020F0502020204030204" pitchFamily="34" charset="0"/>
                <a:cs typeface="Times New Roman" panose="02020603050405020304" pitchFamily="18" charset="0"/>
              </a:rPr>
              <a:t>Disease - Williams</a:t>
            </a:r>
            <a:endParaRPr lang="en-US" sz="2000" dirty="0">
              <a:ea typeface="Calibri" panose="020F0502020204030204" pitchFamily="34" charset="0"/>
              <a:cs typeface="Times New Roman" panose="02020603050405020304" pitchFamily="18" charset="0"/>
            </a:endParaRPr>
          </a:p>
        </p:txBody>
      </p:sp>
      <p:grpSp>
        <p:nvGrpSpPr>
          <p:cNvPr id="7" name="Group 6"/>
          <p:cNvGrpSpPr/>
          <p:nvPr/>
        </p:nvGrpSpPr>
        <p:grpSpPr>
          <a:xfrm>
            <a:off x="6612658" y="297688"/>
            <a:ext cx="4564729" cy="2912538"/>
            <a:chOff x="2505076" y="1476375"/>
            <a:chExt cx="7265988" cy="4560829"/>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5076" y="1476375"/>
              <a:ext cx="7180263"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1" y="5562601"/>
              <a:ext cx="7180263"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955102" y="5555247"/>
              <a:ext cx="3421810" cy="481957"/>
            </a:xfrm>
            <a:prstGeom prst="rect">
              <a:avLst/>
            </a:prstGeom>
            <a:noFill/>
          </p:spPr>
          <p:txBody>
            <a:bodyPr wrap="square" rtlCol="0">
              <a:spAutoFit/>
            </a:bodyPr>
            <a:lstStyle/>
            <a:p>
              <a:r>
                <a:rPr lang="en-US" sz="1400" dirty="0" err="1" smtClean="0"/>
                <a:t>Kunkle</a:t>
              </a:r>
              <a:r>
                <a:rPr lang="en-US" sz="1400" dirty="0" smtClean="0"/>
                <a:t> </a:t>
              </a:r>
              <a:r>
                <a:rPr lang="en-US" sz="1400" dirty="0"/>
                <a:t>et al. 2019</a:t>
              </a:r>
            </a:p>
          </p:txBody>
        </p:sp>
      </p:grpSp>
      <p:grpSp>
        <p:nvGrpSpPr>
          <p:cNvPr id="21" name="Group 20"/>
          <p:cNvGrpSpPr/>
          <p:nvPr/>
        </p:nvGrpSpPr>
        <p:grpSpPr>
          <a:xfrm>
            <a:off x="5974574" y="3297134"/>
            <a:ext cx="6084554" cy="3208571"/>
            <a:chOff x="4473517" y="3132773"/>
            <a:chExt cx="6084554" cy="3208571"/>
          </a:xfrm>
        </p:grpSpPr>
        <p:grpSp>
          <p:nvGrpSpPr>
            <p:cNvPr id="11" name="Group 10"/>
            <p:cNvGrpSpPr/>
            <p:nvPr/>
          </p:nvGrpSpPr>
          <p:grpSpPr>
            <a:xfrm>
              <a:off x="4473517" y="3132773"/>
              <a:ext cx="6084554" cy="3208571"/>
              <a:chOff x="2252272" y="1324048"/>
              <a:chExt cx="6084554" cy="3208571"/>
            </a:xfrm>
          </p:grpSpPr>
          <p:sp>
            <p:nvSpPr>
              <p:cNvPr id="12" name="Rectangle 11"/>
              <p:cNvSpPr/>
              <p:nvPr/>
            </p:nvSpPr>
            <p:spPr>
              <a:xfrm>
                <a:off x="2252272" y="1324048"/>
                <a:ext cx="6084554" cy="3208571"/>
              </a:xfrm>
              <a:prstGeom prst="rect">
                <a:avLst/>
              </a:prstGeom>
            </p:spPr>
            <p:txBody>
              <a:bodyPr wrap="square">
                <a:spAutoFit/>
              </a:bodyPr>
              <a:lstStyle/>
              <a:p>
                <a:r>
                  <a:rPr lang="en-US" sz="1350" dirty="0"/>
                  <a:t>			</a:t>
                </a:r>
              </a:p>
              <a:p>
                <a:pPr>
                  <a:tabLst>
                    <a:tab pos="639763" algn="l"/>
                    <a:tab pos="2459038" algn="l"/>
                    <a:tab pos="2630488" algn="l"/>
                    <a:tab pos="3260725" algn="l"/>
                    <a:tab pos="4114800" algn="l"/>
                    <a:tab pos="4856163" algn="l"/>
                    <a:tab pos="6599238" algn="l"/>
                  </a:tabLst>
                </a:pPr>
                <a:r>
                  <a:rPr lang="en-US" sz="1350" dirty="0"/>
                  <a:t>Chr.	</a:t>
                </a:r>
                <a:r>
                  <a:rPr lang="en-US" sz="1350" dirty="0" smtClean="0"/>
                  <a:t>Closest </a:t>
                </a:r>
                <a:r>
                  <a:rPr lang="en-US" sz="1350" dirty="0"/>
                  <a:t>gene	MAF	OR (95% CI)	</a:t>
                </a:r>
                <a:r>
                  <a:rPr lang="en-US" sz="1350" dirty="0" smtClean="0"/>
                  <a:t>	Meta </a:t>
                </a:r>
                <a:r>
                  <a:rPr lang="en-US" sz="1350" dirty="0"/>
                  <a:t>P</a:t>
                </a:r>
              </a:p>
              <a:p>
                <a:pPr>
                  <a:tabLst>
                    <a:tab pos="639763" algn="l"/>
                    <a:tab pos="2459038" algn="l"/>
                    <a:tab pos="2630488" algn="l"/>
                    <a:tab pos="3260725" algn="l"/>
                    <a:tab pos="4114800" algn="l"/>
                    <a:tab pos="4856163" algn="l"/>
                    <a:tab pos="6599238" algn="l"/>
                  </a:tabLst>
                </a:pPr>
                <a:endParaRPr lang="en-US" sz="1350" dirty="0"/>
              </a:p>
              <a:p>
                <a:pPr>
                  <a:tabLst>
                    <a:tab pos="639763" algn="l"/>
                    <a:tab pos="2459038" algn="l"/>
                    <a:tab pos="2630488" algn="l"/>
                    <a:tab pos="3260725" algn="l"/>
                    <a:tab pos="4114800" algn="l"/>
                    <a:tab pos="4856163" algn="l"/>
                    <a:tab pos="6599238" algn="l"/>
                  </a:tabLst>
                </a:pPr>
                <a:r>
                  <a:rPr lang="en-US" sz="1350" b="1" dirty="0">
                    <a:solidFill>
                      <a:srgbClr val="C00000"/>
                    </a:solidFill>
                  </a:rPr>
                  <a:t>15	</a:t>
                </a:r>
                <a:r>
                  <a:rPr lang="en-US" sz="1350" b="1" i="1" dirty="0" smtClean="0">
                    <a:solidFill>
                      <a:srgbClr val="C00000"/>
                    </a:solidFill>
                  </a:rPr>
                  <a:t>ADAM10</a:t>
                </a:r>
                <a:r>
                  <a:rPr lang="en-US" sz="1350" b="1" dirty="0">
                    <a:solidFill>
                      <a:srgbClr val="C00000"/>
                    </a:solidFill>
                  </a:rPr>
                  <a:t>	0.295	0.93 (0.91-0.95)	6.8 x 10</a:t>
                </a:r>
                <a:r>
                  <a:rPr lang="en-US" sz="1350" b="1" baseline="30000" dirty="0">
                    <a:solidFill>
                      <a:srgbClr val="C00000"/>
                    </a:solidFill>
                  </a:rPr>
                  <a:t>-9</a:t>
                </a:r>
              </a:p>
              <a:p>
                <a:pPr>
                  <a:tabLst>
                    <a:tab pos="639763" algn="l"/>
                    <a:tab pos="2459038" algn="l"/>
                    <a:tab pos="2630488" algn="l"/>
                    <a:tab pos="3260725" algn="l"/>
                    <a:tab pos="4114800" algn="l"/>
                    <a:tab pos="4856163" algn="l"/>
                    <a:tab pos="6599238" algn="l"/>
                  </a:tabLst>
                </a:pPr>
                <a:r>
                  <a:rPr lang="en-US" sz="1350" b="1" dirty="0">
                    <a:solidFill>
                      <a:srgbClr val="C00000"/>
                    </a:solidFill>
                  </a:rPr>
                  <a:t>16	</a:t>
                </a:r>
                <a:r>
                  <a:rPr lang="en-US" sz="1350" b="1" i="1" dirty="0" smtClean="0">
                    <a:solidFill>
                      <a:srgbClr val="C00000"/>
                    </a:solidFill>
                  </a:rPr>
                  <a:t>IQCK</a:t>
                </a:r>
                <a:r>
                  <a:rPr lang="en-US" sz="1350" b="1" dirty="0">
                    <a:solidFill>
                      <a:srgbClr val="C00000"/>
                    </a:solidFill>
                  </a:rPr>
                  <a:t>	0.180	0.92 (0.89-0.95)	2.4 x 10</a:t>
                </a:r>
                <a:r>
                  <a:rPr lang="en-US" sz="1350" b="1" baseline="30000" dirty="0">
                    <a:solidFill>
                      <a:srgbClr val="C00000"/>
                    </a:solidFill>
                  </a:rPr>
                  <a:t>-8</a:t>
                </a:r>
              </a:p>
              <a:p>
                <a:pPr>
                  <a:tabLst>
                    <a:tab pos="639763" algn="l"/>
                    <a:tab pos="2459038" algn="l"/>
                    <a:tab pos="2630488" algn="l"/>
                    <a:tab pos="3260725" algn="l"/>
                    <a:tab pos="4114800" algn="l"/>
                    <a:tab pos="4856163" algn="l"/>
                    <a:tab pos="6599238" algn="l"/>
                  </a:tabLst>
                </a:pPr>
                <a:r>
                  <a:rPr lang="en-US" sz="1350" b="1" dirty="0">
                    <a:solidFill>
                      <a:srgbClr val="C00000"/>
                    </a:solidFill>
                  </a:rPr>
                  <a:t>17	</a:t>
                </a:r>
                <a:r>
                  <a:rPr lang="en-US" sz="1350" b="1" i="1" dirty="0" smtClean="0">
                    <a:solidFill>
                      <a:srgbClr val="C00000"/>
                    </a:solidFill>
                  </a:rPr>
                  <a:t>ACE</a:t>
                </a:r>
                <a:r>
                  <a:rPr lang="en-US" sz="1350" b="1" dirty="0">
                    <a:solidFill>
                      <a:srgbClr val="C00000"/>
                    </a:solidFill>
                  </a:rPr>
                  <a:t>	0.020	1.30 (1.19-1.42)	5.3 x 10</a:t>
                </a:r>
                <a:r>
                  <a:rPr lang="en-US" sz="1350" b="1" baseline="30000" dirty="0">
                    <a:solidFill>
                      <a:srgbClr val="C00000"/>
                    </a:solidFill>
                  </a:rPr>
                  <a:t>-9</a:t>
                </a:r>
              </a:p>
              <a:p>
                <a:pPr>
                  <a:tabLst>
                    <a:tab pos="639763" algn="l"/>
                    <a:tab pos="2459038" algn="l"/>
                    <a:tab pos="2630488" algn="l"/>
                    <a:tab pos="3260725" algn="l"/>
                    <a:tab pos="4114800" algn="l"/>
                    <a:tab pos="4856163" algn="l"/>
                    <a:tab pos="6599238" algn="l"/>
                  </a:tabLst>
                </a:pPr>
                <a:r>
                  <a:rPr lang="en-US" sz="1350" b="1" dirty="0">
                    <a:solidFill>
                      <a:srgbClr val="C00000"/>
                    </a:solidFill>
                  </a:rPr>
                  <a:t>21	</a:t>
                </a:r>
                <a:r>
                  <a:rPr lang="en-US" sz="1350" b="1" i="1" dirty="0" smtClean="0">
                    <a:solidFill>
                      <a:srgbClr val="C00000"/>
                    </a:solidFill>
                  </a:rPr>
                  <a:t>ADAMTS1</a:t>
                </a:r>
                <a:r>
                  <a:rPr lang="en-US" sz="1350" b="1" dirty="0">
                    <a:solidFill>
                      <a:srgbClr val="C00000"/>
                    </a:solidFill>
                  </a:rPr>
                  <a:t>	0.308	0.93 (0.91-0.96)	2.6 x 10</a:t>
                </a:r>
                <a:r>
                  <a:rPr lang="en-US" sz="1350" b="1" baseline="30000" dirty="0">
                    <a:solidFill>
                      <a:srgbClr val="C00000"/>
                    </a:solidFill>
                  </a:rPr>
                  <a:t>-8</a:t>
                </a:r>
              </a:p>
              <a:p>
                <a:pPr>
                  <a:tabLst>
                    <a:tab pos="639763" algn="l"/>
                    <a:tab pos="2459038" algn="l"/>
                    <a:tab pos="2630488" algn="l"/>
                    <a:tab pos="3260725" algn="l"/>
                    <a:tab pos="4114800" algn="l"/>
                    <a:tab pos="4856163" algn="l"/>
                    <a:tab pos="6599238" algn="l"/>
                  </a:tabLst>
                </a:pPr>
                <a:r>
                  <a:rPr lang="en-US" sz="1350" b="1" dirty="0">
                    <a:solidFill>
                      <a:srgbClr val="C00000"/>
                    </a:solidFill>
                  </a:rPr>
                  <a:t>16	</a:t>
                </a:r>
                <a:r>
                  <a:rPr lang="en-US" sz="1350" b="1" i="1" dirty="0" smtClean="0">
                    <a:solidFill>
                      <a:srgbClr val="C00000"/>
                    </a:solidFill>
                  </a:rPr>
                  <a:t>WWOX,MAF</a:t>
                </a:r>
                <a:r>
                  <a:rPr lang="en-US" sz="1350" b="1" dirty="0">
                    <a:solidFill>
                      <a:srgbClr val="C00000"/>
                    </a:solidFill>
                  </a:rPr>
                  <a:t>	0.116	1.16 (1.10-1.23)	3.7 x 10</a:t>
                </a:r>
                <a:r>
                  <a:rPr lang="en-US" sz="1350" b="1" baseline="30000" dirty="0">
                    <a:solidFill>
                      <a:srgbClr val="C00000"/>
                    </a:solidFill>
                  </a:rPr>
                  <a:t>-8</a:t>
                </a:r>
              </a:p>
              <a:p>
                <a:pPr>
                  <a:tabLst>
                    <a:tab pos="639763" algn="l"/>
                    <a:tab pos="2459038" algn="l"/>
                    <a:tab pos="2630488" algn="l"/>
                    <a:tab pos="3260725" algn="l"/>
                    <a:tab pos="4114800" algn="l"/>
                    <a:tab pos="4856163" algn="l"/>
                    <a:tab pos="6599238" algn="l"/>
                  </a:tabLst>
                </a:pPr>
                <a:endParaRPr lang="en-US" sz="1350" b="1" dirty="0">
                  <a:solidFill>
                    <a:srgbClr val="000099"/>
                  </a:solidFill>
                </a:endParaRPr>
              </a:p>
              <a:p>
                <a:pPr>
                  <a:tabLst>
                    <a:tab pos="639763" algn="l"/>
                    <a:tab pos="2459038" algn="l"/>
                    <a:tab pos="2630488" algn="l"/>
                    <a:tab pos="3260725" algn="l"/>
                    <a:tab pos="4114800" algn="l"/>
                    <a:tab pos="4856163" algn="l"/>
                    <a:tab pos="6599238" algn="l"/>
                  </a:tabLst>
                </a:pPr>
                <a:r>
                  <a:rPr lang="en-US" sz="1350" b="1" dirty="0">
                    <a:solidFill>
                      <a:srgbClr val="000099"/>
                    </a:solidFill>
                  </a:rPr>
                  <a:t>6	</a:t>
                </a:r>
                <a:r>
                  <a:rPr lang="en-US" sz="1350" b="1" i="1" dirty="0" smtClean="0">
                    <a:solidFill>
                      <a:srgbClr val="000099"/>
                    </a:solidFill>
                  </a:rPr>
                  <a:t>OARD1</a:t>
                </a:r>
                <a:r>
                  <a:rPr lang="en-US" sz="1350" b="1" dirty="0">
                    <a:solidFill>
                      <a:srgbClr val="000099"/>
                    </a:solidFill>
                  </a:rPr>
                  <a:t>	0.030	1.32 (1.22-1.42)	2.1 x 10</a:t>
                </a:r>
                <a:r>
                  <a:rPr lang="en-US" sz="1350" b="1" baseline="30000" dirty="0">
                    <a:solidFill>
                      <a:srgbClr val="000099"/>
                    </a:solidFill>
                  </a:rPr>
                  <a:t>-13</a:t>
                </a:r>
              </a:p>
              <a:p>
                <a:pPr marL="0" lvl="2">
                  <a:tabLst>
                    <a:tab pos="639763" algn="l"/>
                    <a:tab pos="2459038" algn="l"/>
                    <a:tab pos="2630488" algn="l"/>
                    <a:tab pos="3260725" algn="l"/>
                    <a:tab pos="4114800" algn="l"/>
                    <a:tab pos="4856163" algn="l"/>
                    <a:tab pos="6599238" algn="l"/>
                  </a:tabLst>
                </a:pPr>
                <a:r>
                  <a:rPr lang="en-US" sz="1350" b="1" dirty="0">
                    <a:solidFill>
                      <a:srgbClr val="000099"/>
                    </a:solidFill>
                  </a:rPr>
                  <a:t>6	</a:t>
                </a:r>
                <a:r>
                  <a:rPr lang="en-US" sz="1350" b="1" i="1" dirty="0" smtClean="0">
                    <a:solidFill>
                      <a:srgbClr val="000099"/>
                    </a:solidFill>
                  </a:rPr>
                  <a:t>TREM2</a:t>
                </a:r>
                <a:r>
                  <a:rPr lang="en-US" sz="1350" b="1" dirty="0">
                    <a:solidFill>
                      <a:srgbClr val="000099"/>
                    </a:solidFill>
                  </a:rPr>
                  <a:t>	0.008	2.08 (1.73-2.49)	2.7 x 10</a:t>
                </a:r>
                <a:r>
                  <a:rPr lang="en-US" sz="1350" b="1" baseline="30000" dirty="0">
                    <a:solidFill>
                      <a:srgbClr val="000099"/>
                    </a:solidFill>
                  </a:rPr>
                  <a:t>-15</a:t>
                </a:r>
              </a:p>
              <a:p>
                <a:pPr>
                  <a:tabLst>
                    <a:tab pos="639763" algn="l"/>
                    <a:tab pos="2459038" algn="l"/>
                    <a:tab pos="2630488" algn="l"/>
                    <a:tab pos="3260725" algn="l"/>
                    <a:tab pos="4114800" algn="l"/>
                    <a:tab pos="4856163" algn="l"/>
                    <a:tab pos="6599238" algn="l"/>
                  </a:tabLst>
                </a:pPr>
                <a:endParaRPr lang="en-US" sz="1350" dirty="0"/>
              </a:p>
              <a:p>
                <a:pPr>
                  <a:tabLst>
                    <a:tab pos="639763" algn="l"/>
                    <a:tab pos="2459038" algn="l"/>
                    <a:tab pos="2630488" algn="l"/>
                    <a:tab pos="3260725" algn="l"/>
                    <a:tab pos="4114800" algn="l"/>
                    <a:tab pos="4856163" algn="l"/>
                    <a:tab pos="6599238" algn="l"/>
                  </a:tabLst>
                </a:pPr>
                <a:r>
                  <a:rPr lang="en-US" sz="1350" dirty="0"/>
                  <a:t>10	</a:t>
                </a:r>
                <a:r>
                  <a:rPr lang="en-US" sz="1350" i="1" dirty="0" smtClean="0"/>
                  <a:t>ECHDC3</a:t>
                </a:r>
                <a:r>
                  <a:rPr lang="en-US" sz="1350" dirty="0"/>
                  <a:t>	0.390	1.08 (1.06-1.11)	1.8 x 10</a:t>
                </a:r>
                <a:r>
                  <a:rPr lang="en-US" sz="1350" baseline="30000" dirty="0"/>
                  <a:t>-11</a:t>
                </a:r>
              </a:p>
              <a:p>
                <a:pPr>
                  <a:tabLst>
                    <a:tab pos="639763" algn="l"/>
                    <a:tab pos="2459038" algn="l"/>
                    <a:tab pos="2630488" algn="l"/>
                    <a:tab pos="3260725" algn="l"/>
                    <a:tab pos="4114800" algn="l"/>
                    <a:tab pos="4856163" algn="l"/>
                    <a:tab pos="6599238" algn="l"/>
                  </a:tabLst>
                </a:pPr>
                <a:r>
                  <a:rPr lang="en-US" sz="1350" dirty="0"/>
                  <a:t>17	</a:t>
                </a:r>
                <a:r>
                  <a:rPr lang="en-US" sz="1350" i="1" dirty="0" smtClean="0"/>
                  <a:t>MIR142/TSPOAP1-AS1	</a:t>
                </a:r>
                <a:r>
                  <a:rPr lang="en-US" sz="1350" dirty="0" smtClean="0"/>
                  <a:t>0.440</a:t>
                </a:r>
                <a:r>
                  <a:rPr lang="en-US" sz="1350" dirty="0"/>
                  <a:t>	0.94 (0.91-0.96)	5.3 x 10</a:t>
                </a:r>
                <a:r>
                  <a:rPr lang="en-US" sz="1350" baseline="30000" dirty="0"/>
                  <a:t>-8</a:t>
                </a:r>
              </a:p>
              <a:p>
                <a:pPr>
                  <a:tabLst>
                    <a:tab pos="639763" algn="l"/>
                    <a:tab pos="2459038" algn="l"/>
                    <a:tab pos="2630488" algn="l"/>
                    <a:tab pos="3260725" algn="l"/>
                    <a:tab pos="4114800" algn="l"/>
                    <a:tab pos="4856163" algn="l"/>
                    <a:tab pos="6599238" algn="l"/>
                  </a:tabLst>
                </a:pPr>
                <a:endParaRPr lang="en-US" sz="1350" b="1" dirty="0">
                  <a:solidFill>
                    <a:srgbClr val="C00000"/>
                  </a:solidFill>
                </a:endParaRPr>
              </a:p>
            </p:txBody>
          </p:sp>
          <p:cxnSp>
            <p:nvCxnSpPr>
              <p:cNvPr id="14" name="Straight Connector 13"/>
              <p:cNvCxnSpPr/>
              <p:nvPr/>
            </p:nvCxnSpPr>
            <p:spPr>
              <a:xfrm>
                <a:off x="2753262" y="1730675"/>
                <a:ext cx="6470" cy="2652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12548" y="1732830"/>
                <a:ext cx="6470" cy="2652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61942" y="1732838"/>
                <a:ext cx="6470" cy="2652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68311" y="1732838"/>
                <a:ext cx="6470" cy="2652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V="1">
              <a:off x="4608576" y="3804250"/>
              <a:ext cx="5814204" cy="8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501447" y="297688"/>
            <a:ext cx="3821502" cy="584775"/>
          </a:xfrm>
          <a:prstGeom prst="rect">
            <a:avLst/>
          </a:prstGeom>
          <a:noFill/>
        </p:spPr>
        <p:txBody>
          <a:bodyPr wrap="square" rtlCol="0">
            <a:spAutoFit/>
          </a:bodyPr>
          <a:lstStyle/>
          <a:p>
            <a:r>
              <a:rPr lang="en-US" sz="3200" dirty="0" smtClean="0"/>
              <a:t>IGAP</a:t>
            </a:r>
            <a:endParaRPr lang="en-US" sz="3200" dirty="0"/>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321" y="155268"/>
            <a:ext cx="2708695" cy="166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25" name="Group 24"/>
          <p:cNvGrpSpPr/>
          <p:nvPr/>
        </p:nvGrpSpPr>
        <p:grpSpPr>
          <a:xfrm>
            <a:off x="76200" y="6087751"/>
            <a:ext cx="13448581" cy="772231"/>
            <a:chOff x="48771" y="6085769"/>
            <a:chExt cx="13448581" cy="772231"/>
          </a:xfrm>
        </p:grpSpPr>
        <p:grpSp>
          <p:nvGrpSpPr>
            <p:cNvPr id="26" name="Group 25"/>
            <p:cNvGrpSpPr/>
            <p:nvPr/>
          </p:nvGrpSpPr>
          <p:grpSpPr>
            <a:xfrm>
              <a:off x="48771" y="6130268"/>
              <a:ext cx="13448581" cy="685800"/>
              <a:chOff x="0" y="6129676"/>
              <a:chExt cx="10334172" cy="685800"/>
            </a:xfrm>
          </p:grpSpPr>
          <p:grpSp>
            <p:nvGrpSpPr>
              <p:cNvPr id="29" name="Group 28"/>
              <p:cNvGrpSpPr/>
              <p:nvPr/>
            </p:nvGrpSpPr>
            <p:grpSpPr>
              <a:xfrm>
                <a:off x="0" y="6129676"/>
                <a:ext cx="10334172" cy="685800"/>
                <a:chOff x="0" y="6129676"/>
                <a:chExt cx="10334172" cy="685800"/>
              </a:xfrm>
            </p:grpSpPr>
            <p:sp>
              <p:nvSpPr>
                <p:cNvPr id="31" name="Rectangle 30"/>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32" name="Rectangle 31"/>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681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8357" y="238323"/>
            <a:ext cx="8704944" cy="1015663"/>
          </a:xfrm>
          <a:prstGeom prst="rect">
            <a:avLst/>
          </a:prstGeom>
          <a:noFill/>
        </p:spPr>
        <p:txBody>
          <a:bodyPr wrap="square" rtlCol="0">
            <a:spAutoFit/>
          </a:bodyPr>
          <a:lstStyle/>
          <a:p>
            <a:pPr>
              <a:tabLst>
                <a:tab pos="1657350" algn="l"/>
                <a:tab pos="3313113" algn="l"/>
                <a:tab pos="5486400" algn="l"/>
                <a:tab pos="7315200" algn="l"/>
              </a:tabLst>
            </a:pPr>
            <a:r>
              <a:rPr lang="en-US" sz="2000" dirty="0">
                <a:solidFill>
                  <a:srgbClr val="C00000"/>
                </a:solidFill>
              </a:rPr>
              <a:t>Human	</a:t>
            </a:r>
          </a:p>
          <a:p>
            <a:pPr defTabSz="1257300">
              <a:tabLst>
                <a:tab pos="1657350" algn="l"/>
                <a:tab pos="3313113" algn="l"/>
                <a:tab pos="5486400" algn="l"/>
                <a:tab pos="7315200" algn="l"/>
              </a:tabLst>
            </a:pPr>
            <a:r>
              <a:rPr lang="en-US" sz="2000" dirty="0">
                <a:solidFill>
                  <a:srgbClr val="C00000"/>
                </a:solidFill>
              </a:rPr>
              <a:t>disease	gene	protein	</a:t>
            </a:r>
          </a:p>
          <a:p>
            <a:pPr defTabSz="1257300">
              <a:tabLst>
                <a:tab pos="1657350" algn="l"/>
                <a:tab pos="3313113" algn="l"/>
                <a:tab pos="5486400" algn="l"/>
                <a:tab pos="7315200" algn="l"/>
              </a:tabLst>
            </a:pPr>
            <a:r>
              <a:rPr lang="en-US" sz="2000" dirty="0">
                <a:solidFill>
                  <a:srgbClr val="C00000"/>
                </a:solidFill>
              </a:rPr>
              <a:t>genetics			</a:t>
            </a:r>
          </a:p>
        </p:txBody>
      </p:sp>
      <p:cxnSp>
        <p:nvCxnSpPr>
          <p:cNvPr id="5" name="Straight Arrow Connector 4"/>
          <p:cNvCxnSpPr/>
          <p:nvPr/>
        </p:nvCxnSpPr>
        <p:spPr>
          <a:xfrm>
            <a:off x="3020370" y="734597"/>
            <a:ext cx="52977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400801" y="734597"/>
            <a:ext cx="52977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11431" y="734597"/>
            <a:ext cx="52977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438401" y="1352333"/>
            <a:ext cx="7190519" cy="359012"/>
            <a:chOff x="962881" y="5630664"/>
            <a:chExt cx="7190519" cy="359012"/>
          </a:xfrm>
        </p:grpSpPr>
        <p:grpSp>
          <p:nvGrpSpPr>
            <p:cNvPr id="4" name="Group 3"/>
            <p:cNvGrpSpPr/>
            <p:nvPr/>
          </p:nvGrpSpPr>
          <p:grpSpPr>
            <a:xfrm>
              <a:off x="962881" y="5638800"/>
              <a:ext cx="7190519" cy="350876"/>
              <a:chOff x="990600" y="6049925"/>
              <a:chExt cx="6373415" cy="350876"/>
            </a:xfrm>
          </p:grpSpPr>
          <p:cxnSp>
            <p:nvCxnSpPr>
              <p:cNvPr id="7" name="Straight Connector 6"/>
              <p:cNvCxnSpPr/>
              <p:nvPr/>
            </p:nvCxnSpPr>
            <p:spPr>
              <a:xfrm flipH="1">
                <a:off x="990600" y="6049925"/>
                <a:ext cx="3629" cy="350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90600" y="6392664"/>
                <a:ext cx="6373415" cy="8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364015" y="6049925"/>
                <a:ext cx="0" cy="3508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2514600" y="5630664"/>
              <a:ext cx="4094" cy="350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1810656" y="414167"/>
            <a:ext cx="8704944" cy="707886"/>
          </a:xfrm>
          <a:prstGeom prst="rect">
            <a:avLst/>
          </a:prstGeom>
          <a:noFill/>
        </p:spPr>
        <p:txBody>
          <a:bodyPr wrap="square" rtlCol="0">
            <a:spAutoFit/>
          </a:bodyPr>
          <a:lstStyle/>
          <a:p>
            <a:pPr defTabSz="1257300">
              <a:tabLst>
                <a:tab pos="1828800" algn="l"/>
                <a:tab pos="3657600" algn="l"/>
                <a:tab pos="5259388" algn="l"/>
                <a:tab pos="7486650" algn="l"/>
              </a:tabLst>
            </a:pPr>
            <a:r>
              <a:rPr lang="en-US" sz="2000" dirty="0">
                <a:solidFill>
                  <a:srgbClr val="C00000"/>
                </a:solidFill>
              </a:rPr>
              <a:t>			mechanism/	drug</a:t>
            </a:r>
          </a:p>
          <a:p>
            <a:pPr defTabSz="1257300">
              <a:tabLst>
                <a:tab pos="1828800" algn="l"/>
                <a:tab pos="3657600" algn="l"/>
                <a:tab pos="5259388" algn="l"/>
                <a:tab pos="7486650" algn="l"/>
              </a:tabLst>
            </a:pPr>
            <a:r>
              <a:rPr lang="en-US" sz="2000" dirty="0">
                <a:solidFill>
                  <a:srgbClr val="C00000"/>
                </a:solidFill>
              </a:rPr>
              <a:t>			pathway           	target</a:t>
            </a:r>
          </a:p>
        </p:txBody>
      </p:sp>
      <p:cxnSp>
        <p:nvCxnSpPr>
          <p:cNvPr id="37" name="Straight Arrow Connector 36"/>
          <p:cNvCxnSpPr/>
          <p:nvPr/>
        </p:nvCxnSpPr>
        <p:spPr>
          <a:xfrm>
            <a:off x="8610601" y="734597"/>
            <a:ext cx="52977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32" name="TextBox 31"/>
          <p:cNvSpPr txBox="1"/>
          <p:nvPr/>
        </p:nvSpPr>
        <p:spPr>
          <a:xfrm>
            <a:off x="537030" y="1964102"/>
            <a:ext cx="4267199" cy="646331"/>
          </a:xfrm>
          <a:prstGeom prst="rect">
            <a:avLst/>
          </a:prstGeom>
          <a:solidFill>
            <a:schemeClr val="bg1">
              <a:lumMod val="95000"/>
            </a:schemeClr>
          </a:solidFill>
          <a:ln>
            <a:solidFill>
              <a:srgbClr val="0000CC"/>
            </a:solidFill>
          </a:ln>
        </p:spPr>
        <p:txBody>
          <a:bodyPr wrap="square" rtlCol="0">
            <a:spAutoFit/>
          </a:bodyPr>
          <a:lstStyle/>
          <a:p>
            <a:pPr marL="566738" indent="-406400">
              <a:buFont typeface="Arial" pitchFamily="34" charset="0"/>
              <a:buChar char="•"/>
            </a:pPr>
            <a:r>
              <a:rPr lang="en-US" b="1" dirty="0">
                <a:solidFill>
                  <a:srgbClr val="C00000"/>
                </a:solidFill>
                <a:latin typeface="Arial" pitchFamily="34" charset="0"/>
                <a:cs typeface="Arial" pitchFamily="34" charset="0"/>
              </a:rPr>
              <a:t>Study human disease mechanisms directly in humans</a:t>
            </a:r>
          </a:p>
        </p:txBody>
      </p:sp>
      <p:sp>
        <p:nvSpPr>
          <p:cNvPr id="8" name="TextBox 7"/>
          <p:cNvSpPr txBox="1"/>
          <p:nvPr/>
        </p:nvSpPr>
        <p:spPr>
          <a:xfrm>
            <a:off x="8610601" y="1812043"/>
            <a:ext cx="2801814" cy="1723549"/>
          </a:xfrm>
          <a:prstGeom prst="rect">
            <a:avLst/>
          </a:prstGeom>
          <a:solidFill>
            <a:schemeClr val="bg1">
              <a:lumMod val="95000"/>
            </a:schemeClr>
          </a:solidFill>
          <a:ln>
            <a:solidFill>
              <a:srgbClr val="C00000"/>
            </a:solidFill>
          </a:ln>
        </p:spPr>
        <p:txBody>
          <a:bodyPr wrap="square" rtlCol="0">
            <a:spAutoFit/>
          </a:bodyPr>
          <a:lstStyle/>
          <a:p>
            <a:pPr marL="457200" indent="-457200">
              <a:spcAft>
                <a:spcPts val="600"/>
              </a:spcAft>
              <a:buFont typeface="Arial" panose="020B0604020202020204" pitchFamily="34" charset="0"/>
              <a:buChar char="•"/>
            </a:pPr>
            <a:r>
              <a:rPr lang="en-US" sz="3200" dirty="0"/>
              <a:t>Prediction</a:t>
            </a:r>
          </a:p>
          <a:p>
            <a:pPr marL="457200" indent="-457200">
              <a:spcAft>
                <a:spcPts val="600"/>
              </a:spcAft>
              <a:buFont typeface="Arial" panose="020B0604020202020204" pitchFamily="34" charset="0"/>
              <a:buChar char="•"/>
            </a:pPr>
            <a:r>
              <a:rPr lang="en-US" sz="3200" dirty="0"/>
              <a:t>Mechanism</a:t>
            </a:r>
          </a:p>
          <a:p>
            <a:pPr marL="457200" indent="-457200">
              <a:buFont typeface="Arial" panose="020B0604020202020204" pitchFamily="34" charset="0"/>
              <a:buChar char="•"/>
            </a:pPr>
            <a:r>
              <a:rPr lang="en-US" sz="3200" dirty="0"/>
              <a:t>Drug targets</a:t>
            </a:r>
          </a:p>
        </p:txBody>
      </p:sp>
      <p:grpSp>
        <p:nvGrpSpPr>
          <p:cNvPr id="31" name="Group 30"/>
          <p:cNvGrpSpPr/>
          <p:nvPr/>
        </p:nvGrpSpPr>
        <p:grpSpPr>
          <a:xfrm>
            <a:off x="76200" y="6085769"/>
            <a:ext cx="13448581" cy="772231"/>
            <a:chOff x="48771" y="6085769"/>
            <a:chExt cx="13448581" cy="772231"/>
          </a:xfrm>
        </p:grpSpPr>
        <p:grpSp>
          <p:nvGrpSpPr>
            <p:cNvPr id="34" name="Group 33"/>
            <p:cNvGrpSpPr/>
            <p:nvPr/>
          </p:nvGrpSpPr>
          <p:grpSpPr>
            <a:xfrm>
              <a:off x="48771" y="6130268"/>
              <a:ext cx="13448581" cy="685800"/>
              <a:chOff x="0" y="6129676"/>
              <a:chExt cx="10334172" cy="685800"/>
            </a:xfrm>
          </p:grpSpPr>
          <p:grpSp>
            <p:nvGrpSpPr>
              <p:cNvPr id="43" name="Group 42"/>
              <p:cNvGrpSpPr/>
              <p:nvPr/>
            </p:nvGrpSpPr>
            <p:grpSpPr>
              <a:xfrm>
                <a:off x="0" y="6129676"/>
                <a:ext cx="10334172" cy="685800"/>
                <a:chOff x="0" y="6129676"/>
                <a:chExt cx="10334172" cy="685800"/>
              </a:xfrm>
            </p:grpSpPr>
            <p:sp>
              <p:nvSpPr>
                <p:cNvPr id="45" name="Rectangle 44"/>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46" name="Rectangle 45"/>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tangle 41"/>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232506" y="3488481"/>
            <a:ext cx="3575727" cy="2862322"/>
          </a:xfrm>
          <a:prstGeom prst="rect">
            <a:avLst/>
          </a:prstGeom>
          <a:noFill/>
          <a:ln>
            <a:solidFill>
              <a:srgbClr val="C00000"/>
            </a:solidFill>
          </a:ln>
        </p:spPr>
        <p:txBody>
          <a:bodyPr wrap="square" rtlCol="0">
            <a:spAutoFit/>
          </a:bodyPr>
          <a:lstStyle/>
          <a:p>
            <a:r>
              <a:rPr lang="en-US" sz="3600" i="1" dirty="0" smtClean="0"/>
              <a:t>APP - A</a:t>
            </a:r>
            <a:r>
              <a:rPr lang="el-GR" sz="3600" i="1" dirty="0" smtClean="0">
                <a:latin typeface="Arial" panose="020B0604020202020204" pitchFamily="34" charset="0"/>
                <a:cs typeface="Arial" panose="020B0604020202020204" pitchFamily="34" charset="0"/>
              </a:rPr>
              <a:t>β</a:t>
            </a:r>
            <a:endParaRPr lang="en-US" sz="3600" i="1" dirty="0" smtClean="0">
              <a:latin typeface="Arial" panose="020B0604020202020204" pitchFamily="34" charset="0"/>
              <a:cs typeface="Arial" panose="020B0604020202020204" pitchFamily="34" charset="0"/>
            </a:endParaRPr>
          </a:p>
          <a:p>
            <a:r>
              <a:rPr lang="en-US" sz="3600" i="1" dirty="0" err="1" smtClean="0"/>
              <a:t>Presenilin</a:t>
            </a:r>
            <a:r>
              <a:rPr lang="en-US" sz="3600" i="1" dirty="0" smtClean="0"/>
              <a:t> 1</a:t>
            </a:r>
            <a:r>
              <a:rPr lang="en-US" sz="3600" dirty="0" smtClean="0"/>
              <a:t> and </a:t>
            </a:r>
            <a:r>
              <a:rPr lang="en-US" sz="3600" i="1" dirty="0" smtClean="0"/>
              <a:t>2</a:t>
            </a:r>
          </a:p>
          <a:p>
            <a:r>
              <a:rPr lang="en-US" sz="3600" i="1" dirty="0" smtClean="0"/>
              <a:t>BASE</a:t>
            </a:r>
          </a:p>
          <a:p>
            <a:r>
              <a:rPr lang="en-US" sz="3600" i="1" dirty="0" smtClean="0"/>
              <a:t>MAPT</a:t>
            </a:r>
            <a:r>
              <a:rPr lang="en-US" sz="3600" dirty="0" smtClean="0"/>
              <a:t> (Tau)</a:t>
            </a:r>
          </a:p>
          <a:p>
            <a:r>
              <a:rPr lang="en-US" sz="3600" i="1" dirty="0" smtClean="0"/>
              <a:t>APOE</a:t>
            </a:r>
            <a:endParaRPr lang="en-US" sz="3600" dirty="0"/>
          </a:p>
        </p:txBody>
      </p:sp>
      <p:grpSp>
        <p:nvGrpSpPr>
          <p:cNvPr id="14" name="Group 13"/>
          <p:cNvGrpSpPr/>
          <p:nvPr/>
        </p:nvGrpSpPr>
        <p:grpSpPr>
          <a:xfrm>
            <a:off x="3396343" y="3714041"/>
            <a:ext cx="8015012" cy="2128265"/>
            <a:chOff x="3396343" y="3714041"/>
            <a:chExt cx="8015012" cy="2128265"/>
          </a:xfrm>
        </p:grpSpPr>
        <p:cxnSp>
          <p:nvCxnSpPr>
            <p:cNvPr id="10" name="Straight Arrow Connector 9"/>
            <p:cNvCxnSpPr/>
            <p:nvPr/>
          </p:nvCxnSpPr>
          <p:spPr>
            <a:xfrm flipH="1" flipV="1">
              <a:off x="3396343" y="3918857"/>
              <a:ext cx="2629720" cy="19091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009324" y="3714041"/>
              <a:ext cx="5402031" cy="2128265"/>
              <a:chOff x="3048000" y="2551837"/>
              <a:chExt cx="6096000" cy="2128265"/>
            </a:xfrm>
            <a:solidFill>
              <a:schemeClr val="accent1">
                <a:lumMod val="20000"/>
                <a:lumOff val="80000"/>
              </a:schemeClr>
            </a:solidFill>
          </p:grpSpPr>
          <p:sp>
            <p:nvSpPr>
              <p:cNvPr id="28" name="Rectangle 27"/>
              <p:cNvSpPr/>
              <p:nvPr/>
            </p:nvSpPr>
            <p:spPr>
              <a:xfrm>
                <a:off x="3048000" y="2551837"/>
                <a:ext cx="6096000" cy="1754326"/>
              </a:xfrm>
              <a:prstGeom prst="rect">
                <a:avLst/>
              </a:prstGeom>
              <a:grpFill/>
              <a:ln>
                <a:solidFill>
                  <a:srgbClr val="C00000"/>
                </a:solidFill>
              </a:ln>
            </p:spPr>
            <p:txBody>
              <a:bodyPr>
                <a:spAutoFit/>
              </a:bodyPr>
              <a:lstStyle/>
              <a:p>
                <a:pPr lvl="0" eaLnBrk="0" fontAlgn="base" hangingPunct="0">
                  <a:spcBef>
                    <a:spcPct val="0"/>
                  </a:spcBef>
                  <a:spcAft>
                    <a:spcPct val="0"/>
                  </a:spcAft>
                </a:pPr>
                <a:r>
                  <a:rPr lang="en-US" altLang="en-US" sz="3600" b="1" dirty="0">
                    <a:solidFill>
                      <a:srgbClr val="222222"/>
                    </a:solidFill>
                    <a:latin typeface="Harding"/>
                  </a:rPr>
                  <a:t>Fresh push for ‘failed’ Alzheimer’s drug</a:t>
                </a:r>
              </a:p>
              <a:p>
                <a:pPr lvl="0" eaLnBrk="0" fontAlgn="base" hangingPunct="0">
                  <a:spcBef>
                    <a:spcPct val="0"/>
                  </a:spcBef>
                  <a:spcAft>
                    <a:spcPct val="0"/>
                  </a:spcAft>
                </a:pPr>
                <a:r>
                  <a:rPr lang="en-US" altLang="en-US" dirty="0">
                    <a:solidFill>
                      <a:srgbClr val="222222"/>
                    </a:solidFill>
                    <a:latin typeface="Harding"/>
                  </a:rPr>
                  <a:t>Biogen seeks FDA approval for </a:t>
                </a:r>
                <a:r>
                  <a:rPr lang="en-US" altLang="en-US" dirty="0" err="1">
                    <a:solidFill>
                      <a:srgbClr val="222222"/>
                    </a:solidFill>
                    <a:latin typeface="Harding"/>
                  </a:rPr>
                  <a:t>aducanumab</a:t>
                </a:r>
                <a:r>
                  <a:rPr lang="en-US" altLang="en-US" dirty="0">
                    <a:solidFill>
                      <a:srgbClr val="222222"/>
                    </a:solidFill>
                    <a:latin typeface="Harding"/>
                  </a:rPr>
                  <a:t> after revisiting clinical-trial data </a:t>
                </a:r>
                <a:endParaRPr lang="en-US" altLang="en-US" dirty="0">
                  <a:solidFill>
                    <a:srgbClr val="222222"/>
                  </a:solidFill>
                  <a:latin typeface="-apple-system"/>
                </a:endParaRPr>
              </a:p>
            </p:txBody>
          </p:sp>
          <p:sp>
            <p:nvSpPr>
              <p:cNvPr id="29" name="Rectangle 28"/>
              <p:cNvSpPr/>
              <p:nvPr/>
            </p:nvSpPr>
            <p:spPr>
              <a:xfrm>
                <a:off x="3048000" y="4310770"/>
                <a:ext cx="3633421" cy="369332"/>
              </a:xfrm>
              <a:prstGeom prst="rect">
                <a:avLst/>
              </a:prstGeom>
              <a:grpFill/>
              <a:ln>
                <a:solidFill>
                  <a:srgbClr val="C00000"/>
                </a:solidFill>
              </a:ln>
            </p:spPr>
            <p:txBody>
              <a:bodyPr wrap="none">
                <a:spAutoFit/>
              </a:bodyPr>
              <a:lstStyle/>
              <a:p>
                <a:pPr lvl="0" eaLnBrk="0" fontAlgn="base" hangingPunct="0">
                  <a:spcBef>
                    <a:spcPct val="0"/>
                  </a:spcBef>
                  <a:spcAft>
                    <a:spcPct val="0"/>
                  </a:spcAft>
                </a:pPr>
                <a:r>
                  <a:rPr lang="en-US" altLang="en-US" dirty="0" smtClean="0">
                    <a:solidFill>
                      <a:srgbClr val="1A1A1A"/>
                    </a:solidFill>
                    <a:latin typeface="-apple-system"/>
                  </a:rPr>
                  <a:t>Science, 25 </a:t>
                </a:r>
                <a:r>
                  <a:rPr lang="en-US" altLang="en-US" dirty="0">
                    <a:solidFill>
                      <a:srgbClr val="1A1A1A"/>
                    </a:solidFill>
                    <a:latin typeface="-apple-system"/>
                  </a:rPr>
                  <a:t>OCTOBER 2019 </a:t>
                </a:r>
                <a:endParaRPr lang="en-US" altLang="en-US" dirty="0">
                  <a:solidFill>
                    <a:srgbClr val="222222"/>
                  </a:solidFill>
                  <a:latin typeface="-apple-system"/>
                </a:endParaRPr>
              </a:p>
            </p:txBody>
          </p:sp>
        </p:grpSp>
      </p:grpSp>
    </p:spTree>
    <p:extLst>
      <p:ext uri="{BB962C8B-B14F-4D97-AF65-F5344CB8AC3E}">
        <p14:creationId xmlns:p14="http://schemas.microsoft.com/office/powerpoint/2010/main" val="159745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457201"/>
            <a:ext cx="4572000" cy="5447645"/>
          </a:xfrm>
          <a:prstGeom prst="rect">
            <a:avLst/>
          </a:prstGeom>
        </p:spPr>
        <p:txBody>
          <a:bodyPr>
            <a:spAutoFit/>
          </a:bodyPr>
          <a:lstStyle/>
          <a:p>
            <a:pPr>
              <a:tabLst>
                <a:tab pos="1376363" algn="l"/>
                <a:tab pos="2513013" algn="l"/>
              </a:tabLst>
            </a:pPr>
            <a:r>
              <a:rPr lang="en-US" sz="1200" dirty="0"/>
              <a:t>Cohort	Cases	Controls</a:t>
            </a:r>
          </a:p>
          <a:p>
            <a:pPr>
              <a:tabLst>
                <a:tab pos="1431925" algn="l"/>
                <a:tab pos="2632075" algn="l"/>
              </a:tabLst>
            </a:pPr>
            <a:endParaRPr lang="en-US" sz="1200" dirty="0"/>
          </a:p>
          <a:p>
            <a:pPr>
              <a:tabLst>
                <a:tab pos="1431925" algn="l"/>
                <a:tab pos="2632075" algn="l"/>
              </a:tabLst>
            </a:pPr>
            <a:r>
              <a:rPr lang="en-US" sz="1200" dirty="0">
                <a:solidFill>
                  <a:srgbClr val="C00000"/>
                </a:solidFill>
              </a:rPr>
              <a:t>ACT	532	1,571</a:t>
            </a:r>
          </a:p>
          <a:p>
            <a:pPr>
              <a:tabLst>
                <a:tab pos="1431925" algn="l"/>
                <a:tab pos="2632075" algn="l"/>
              </a:tabLst>
            </a:pPr>
            <a:r>
              <a:rPr lang="en-US" sz="1200" dirty="0">
                <a:solidFill>
                  <a:srgbClr val="0000CC"/>
                </a:solidFill>
              </a:rPr>
              <a:t>ADC1	1,549	512</a:t>
            </a:r>
          </a:p>
          <a:p>
            <a:pPr>
              <a:tabLst>
                <a:tab pos="1431925" algn="l"/>
                <a:tab pos="2632075" algn="l"/>
              </a:tabLst>
            </a:pPr>
            <a:r>
              <a:rPr lang="en-US" sz="1200" dirty="0">
                <a:solidFill>
                  <a:srgbClr val="0000CC"/>
                </a:solidFill>
              </a:rPr>
              <a:t>ADC2	727	156</a:t>
            </a:r>
          </a:p>
          <a:p>
            <a:pPr>
              <a:tabLst>
                <a:tab pos="1431925" algn="l"/>
                <a:tab pos="2632075" algn="l"/>
              </a:tabLst>
            </a:pPr>
            <a:r>
              <a:rPr lang="en-US" sz="1200" dirty="0">
                <a:solidFill>
                  <a:srgbClr val="0000CC"/>
                </a:solidFill>
              </a:rPr>
              <a:t>ADC3	894	586</a:t>
            </a:r>
          </a:p>
          <a:p>
            <a:pPr>
              <a:tabLst>
                <a:tab pos="1431925" algn="l"/>
                <a:tab pos="2632075" algn="l"/>
              </a:tabLst>
            </a:pPr>
            <a:r>
              <a:rPr lang="en-US" sz="1200" dirty="0">
                <a:solidFill>
                  <a:srgbClr val="0000CC"/>
                </a:solidFill>
              </a:rPr>
              <a:t>ADC4	304	377</a:t>
            </a:r>
          </a:p>
          <a:p>
            <a:pPr>
              <a:tabLst>
                <a:tab pos="1431925" algn="l"/>
                <a:tab pos="2632075" algn="l"/>
              </a:tabLst>
            </a:pPr>
            <a:r>
              <a:rPr lang="en-US" sz="1200" dirty="0">
                <a:solidFill>
                  <a:srgbClr val="0000CC"/>
                </a:solidFill>
              </a:rPr>
              <a:t>ADC5	286	505</a:t>
            </a:r>
          </a:p>
          <a:p>
            <a:pPr>
              <a:tabLst>
                <a:tab pos="1431925" algn="l"/>
                <a:tab pos="2632075" algn="l"/>
              </a:tabLst>
            </a:pPr>
            <a:r>
              <a:rPr lang="en-US" sz="1200" dirty="0">
                <a:solidFill>
                  <a:srgbClr val="0000CC"/>
                </a:solidFill>
              </a:rPr>
              <a:t>ADC6	213	338</a:t>
            </a:r>
          </a:p>
          <a:p>
            <a:pPr>
              <a:tabLst>
                <a:tab pos="1431925" algn="l"/>
                <a:tab pos="2632075" algn="l"/>
              </a:tabLst>
            </a:pPr>
            <a:r>
              <a:rPr lang="en-US" sz="1200" dirty="0">
                <a:solidFill>
                  <a:srgbClr val="0000CC"/>
                </a:solidFill>
              </a:rPr>
              <a:t>ADC7	566	878</a:t>
            </a:r>
          </a:p>
          <a:p>
            <a:pPr>
              <a:tabLst>
                <a:tab pos="1431925" algn="l"/>
                <a:tab pos="2632075" algn="l"/>
              </a:tabLst>
            </a:pPr>
            <a:r>
              <a:rPr lang="en-US" sz="1200" dirty="0">
                <a:solidFill>
                  <a:srgbClr val="0000CC"/>
                </a:solidFill>
              </a:rPr>
              <a:t>ADC8	517	664</a:t>
            </a:r>
          </a:p>
          <a:p>
            <a:pPr>
              <a:tabLst>
                <a:tab pos="1431925" algn="l"/>
                <a:tab pos="2632075" algn="l"/>
              </a:tabLst>
            </a:pPr>
            <a:r>
              <a:rPr lang="en-US" sz="1200" dirty="0">
                <a:solidFill>
                  <a:srgbClr val="0000CC"/>
                </a:solidFill>
              </a:rPr>
              <a:t>ADC9	728	896</a:t>
            </a:r>
          </a:p>
          <a:p>
            <a:pPr>
              <a:tabLst>
                <a:tab pos="1431925" algn="l"/>
                <a:tab pos="2632075" algn="l"/>
              </a:tabLst>
            </a:pPr>
            <a:r>
              <a:rPr lang="en-US" sz="1200" dirty="0"/>
              <a:t>ADNI	268	173</a:t>
            </a:r>
          </a:p>
          <a:p>
            <a:pPr>
              <a:tabLst>
                <a:tab pos="1431925" algn="l"/>
                <a:tab pos="2632075" algn="l"/>
              </a:tabLst>
            </a:pPr>
            <a:r>
              <a:rPr lang="en-US" sz="1200" dirty="0"/>
              <a:t>BIOCARD	6	122</a:t>
            </a:r>
          </a:p>
          <a:p>
            <a:pPr>
              <a:tabLst>
                <a:tab pos="1431925" algn="l"/>
                <a:tab pos="2632075" algn="l"/>
              </a:tabLst>
            </a:pPr>
            <a:r>
              <a:rPr lang="en-US" sz="1200" dirty="0">
                <a:solidFill>
                  <a:srgbClr val="C00000"/>
                </a:solidFill>
              </a:rPr>
              <a:t>CHAP	27	144</a:t>
            </a:r>
          </a:p>
          <a:p>
            <a:pPr>
              <a:tabLst>
                <a:tab pos="1431925" algn="l"/>
                <a:tab pos="2632075" algn="l"/>
              </a:tabLst>
            </a:pPr>
            <a:r>
              <a:rPr lang="en-US" sz="1200" dirty="0">
                <a:solidFill>
                  <a:srgbClr val="C00000"/>
                </a:solidFill>
              </a:rPr>
              <a:t>EAS	9	141</a:t>
            </a:r>
          </a:p>
          <a:p>
            <a:pPr>
              <a:tabLst>
                <a:tab pos="1431925" algn="l"/>
                <a:tab pos="2632075" algn="l"/>
              </a:tabLst>
            </a:pPr>
            <a:r>
              <a:rPr lang="en-US" sz="1200" dirty="0"/>
              <a:t>GSK	666	712</a:t>
            </a:r>
          </a:p>
          <a:p>
            <a:pPr>
              <a:tabLst>
                <a:tab pos="1431925" algn="l"/>
                <a:tab pos="2632075" algn="l"/>
              </a:tabLst>
            </a:pPr>
            <a:r>
              <a:rPr lang="en-US" sz="1200" dirty="0"/>
              <a:t>NIA-LOAD	1,788	1,568</a:t>
            </a:r>
          </a:p>
          <a:p>
            <a:pPr>
              <a:tabLst>
                <a:tab pos="1431925" algn="l"/>
                <a:tab pos="2632075" algn="l"/>
              </a:tabLst>
            </a:pPr>
            <a:r>
              <a:rPr lang="en-US" sz="1200" dirty="0"/>
              <a:t>MAYO	658	1,046</a:t>
            </a:r>
          </a:p>
          <a:p>
            <a:pPr>
              <a:tabLst>
                <a:tab pos="1431925" algn="l"/>
                <a:tab pos="2632075" algn="l"/>
              </a:tabLst>
            </a:pPr>
            <a:r>
              <a:rPr lang="en-US" sz="1200" dirty="0"/>
              <a:t>MIRAGE	491	738</a:t>
            </a:r>
          </a:p>
          <a:p>
            <a:pPr>
              <a:tabLst>
                <a:tab pos="1431925" algn="l"/>
                <a:tab pos="2632075" algn="l"/>
              </a:tabLst>
            </a:pPr>
            <a:r>
              <a:rPr lang="en-US" sz="1200" dirty="0"/>
              <a:t>MTV	256	189</a:t>
            </a:r>
          </a:p>
          <a:p>
            <a:pPr>
              <a:tabLst>
                <a:tab pos="1431925" algn="l"/>
                <a:tab pos="2632075" algn="l"/>
              </a:tabLst>
            </a:pPr>
            <a:r>
              <a:rPr lang="en-US" sz="1200" dirty="0"/>
              <a:t>NBB	80	48</a:t>
            </a:r>
          </a:p>
          <a:p>
            <a:pPr>
              <a:tabLst>
                <a:tab pos="1431925" algn="l"/>
                <a:tab pos="2632075" algn="l"/>
              </a:tabLst>
            </a:pPr>
            <a:r>
              <a:rPr lang="en-US" sz="1200" dirty="0"/>
              <a:t>OHSU	132	153</a:t>
            </a:r>
          </a:p>
          <a:p>
            <a:pPr>
              <a:tabLst>
                <a:tab pos="1431925" algn="l"/>
                <a:tab pos="2632075" algn="l"/>
              </a:tabLst>
            </a:pPr>
            <a:r>
              <a:rPr lang="en-US" sz="1200" dirty="0"/>
              <a:t>PFIZER	696	762</a:t>
            </a:r>
          </a:p>
          <a:p>
            <a:pPr>
              <a:tabLst>
                <a:tab pos="1431925" algn="l"/>
                <a:tab pos="2632075" algn="l"/>
              </a:tabLst>
            </a:pPr>
            <a:r>
              <a:rPr lang="en-US" sz="1200" dirty="0"/>
              <a:t>RMAYO	13	233</a:t>
            </a:r>
          </a:p>
          <a:p>
            <a:pPr>
              <a:tabLst>
                <a:tab pos="1431925" algn="l"/>
                <a:tab pos="2632075" algn="l"/>
              </a:tabLst>
            </a:pPr>
            <a:r>
              <a:rPr lang="en-US" sz="1200" dirty="0">
                <a:solidFill>
                  <a:srgbClr val="C00000"/>
                </a:solidFill>
              </a:rPr>
              <a:t>ROSMAP	354	986</a:t>
            </a:r>
          </a:p>
          <a:p>
            <a:pPr>
              <a:tabLst>
                <a:tab pos="1431925" algn="l"/>
                <a:tab pos="2632075" algn="l"/>
              </a:tabLst>
            </a:pPr>
            <a:r>
              <a:rPr lang="en-US" sz="1200" dirty="0"/>
              <a:t>TARCC	323	181</a:t>
            </a:r>
          </a:p>
          <a:p>
            <a:pPr>
              <a:tabLst>
                <a:tab pos="1431925" algn="l"/>
                <a:tab pos="2632075" algn="l"/>
              </a:tabLst>
            </a:pPr>
            <a:r>
              <a:rPr lang="en-US" sz="1200" dirty="0"/>
              <a:t>TGEN	668	365</a:t>
            </a:r>
          </a:p>
          <a:p>
            <a:pPr>
              <a:tabLst>
                <a:tab pos="1431925" algn="l"/>
                <a:tab pos="2632075" algn="l"/>
              </a:tabLst>
            </a:pPr>
            <a:endParaRPr lang="en-US" sz="1200" dirty="0"/>
          </a:p>
        </p:txBody>
      </p:sp>
      <p:cxnSp>
        <p:nvCxnSpPr>
          <p:cNvPr id="4" name="Straight Connector 3"/>
          <p:cNvCxnSpPr/>
          <p:nvPr/>
        </p:nvCxnSpPr>
        <p:spPr>
          <a:xfrm>
            <a:off x="1828800" y="7620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57150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7800" y="1089989"/>
            <a:ext cx="0" cy="1529386"/>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35833" y="121682"/>
            <a:ext cx="1981200" cy="369332"/>
          </a:xfrm>
          <a:prstGeom prst="rect">
            <a:avLst/>
          </a:prstGeom>
          <a:noFill/>
        </p:spPr>
        <p:txBody>
          <a:bodyPr wrap="square" rtlCol="0">
            <a:spAutoFit/>
          </a:bodyPr>
          <a:lstStyle/>
          <a:p>
            <a:pPr algn="ctr"/>
            <a:r>
              <a:rPr lang="en-US" dirty="0"/>
              <a:t>ADGC Cohorts</a:t>
            </a:r>
          </a:p>
        </p:txBody>
      </p:sp>
      <p:grpSp>
        <p:nvGrpSpPr>
          <p:cNvPr id="24" name="Group 23"/>
          <p:cNvGrpSpPr/>
          <p:nvPr/>
        </p:nvGrpSpPr>
        <p:grpSpPr>
          <a:xfrm>
            <a:off x="7010400" y="4691481"/>
            <a:ext cx="3429000" cy="1893570"/>
            <a:chOff x="5562600" y="3212068"/>
            <a:chExt cx="3429000" cy="1893570"/>
          </a:xfrm>
        </p:grpSpPr>
        <p:grpSp>
          <p:nvGrpSpPr>
            <p:cNvPr id="20" name="Group 19"/>
            <p:cNvGrpSpPr/>
            <p:nvPr/>
          </p:nvGrpSpPr>
          <p:grpSpPr>
            <a:xfrm>
              <a:off x="5562600" y="3505200"/>
              <a:ext cx="3429000" cy="1600438"/>
              <a:chOff x="5486400" y="2438400"/>
              <a:chExt cx="3429000" cy="1600438"/>
            </a:xfrm>
          </p:grpSpPr>
          <p:sp>
            <p:nvSpPr>
              <p:cNvPr id="10" name="Rectangle 9"/>
              <p:cNvSpPr/>
              <p:nvPr/>
            </p:nvSpPr>
            <p:spPr>
              <a:xfrm>
                <a:off x="5486400" y="2438400"/>
                <a:ext cx="3429000" cy="1600438"/>
              </a:xfrm>
              <a:prstGeom prst="rect">
                <a:avLst/>
              </a:prstGeom>
            </p:spPr>
            <p:txBody>
              <a:bodyPr wrap="square">
                <a:spAutoFit/>
              </a:bodyPr>
              <a:lstStyle/>
              <a:p>
                <a:pPr defTabSz="1090613">
                  <a:tabLst>
                    <a:tab pos="1144588" algn="l"/>
                    <a:tab pos="2170113" algn="l"/>
                  </a:tabLst>
                </a:pPr>
                <a:r>
                  <a:rPr lang="en-US" sz="1200" dirty="0"/>
                  <a:t>Consortium	Cases	Controls</a:t>
                </a:r>
              </a:p>
              <a:p>
                <a:pPr defTabSz="1090613">
                  <a:tabLst>
                    <a:tab pos="1144588" algn="l"/>
                    <a:tab pos="2170113" algn="l"/>
                  </a:tabLst>
                </a:pPr>
                <a:endParaRPr lang="en-US" sz="1200" dirty="0"/>
              </a:p>
              <a:p>
                <a:pPr defTabSz="1090613">
                  <a:tabLst>
                    <a:tab pos="1144588" algn="l"/>
                    <a:tab pos="2170113" algn="l"/>
                  </a:tabLst>
                </a:pPr>
                <a:r>
                  <a:rPr lang="en-US" sz="1200" dirty="0"/>
                  <a:t>ADGC	14,428	14,562</a:t>
                </a:r>
              </a:p>
              <a:p>
                <a:pPr defTabSz="1090613">
                  <a:tabLst>
                    <a:tab pos="1144588" algn="l"/>
                    <a:tab pos="2170113" algn="l"/>
                  </a:tabLst>
                </a:pPr>
                <a:r>
                  <a:rPr lang="en-US" sz="1200" dirty="0"/>
                  <a:t>CHARGE	2,137	13,474</a:t>
                </a:r>
              </a:p>
              <a:p>
                <a:pPr defTabSz="1090613">
                  <a:tabLst>
                    <a:tab pos="1144588" algn="l"/>
                    <a:tab pos="2170113" algn="l"/>
                  </a:tabLst>
                </a:pPr>
                <a:r>
                  <a:rPr lang="en-US" sz="1200" dirty="0"/>
                  <a:t>EADI	2,240	6,631</a:t>
                </a:r>
              </a:p>
              <a:p>
                <a:pPr defTabSz="1090613">
                  <a:tabLst>
                    <a:tab pos="1144588" algn="l"/>
                    <a:tab pos="2170113" algn="l"/>
                  </a:tabLst>
                </a:pPr>
                <a:r>
                  <a:rPr lang="en-US" sz="1200" dirty="0"/>
                  <a:t>GERAD	3,177	7,277</a:t>
                </a:r>
              </a:p>
              <a:p>
                <a:pPr defTabSz="1090613">
                  <a:tabLst>
                    <a:tab pos="1144588" algn="l"/>
                    <a:tab pos="2170113" algn="l"/>
                  </a:tabLst>
                </a:pPr>
                <a:endParaRPr lang="en-US" sz="1200" dirty="0"/>
              </a:p>
              <a:p>
                <a:pPr defTabSz="1090613">
                  <a:tabLst>
                    <a:tab pos="1144588" algn="l"/>
                    <a:tab pos="2170113" algn="l"/>
                  </a:tabLst>
                </a:pPr>
                <a:r>
                  <a:rPr lang="en-US" sz="1400" b="1" dirty="0">
                    <a:solidFill>
                      <a:srgbClr val="C00000"/>
                    </a:solidFill>
                  </a:rPr>
                  <a:t>Totals	21,972	41,935</a:t>
                </a:r>
              </a:p>
            </p:txBody>
          </p:sp>
          <p:cxnSp>
            <p:nvCxnSpPr>
              <p:cNvPr id="15" name="Straight Connector 14"/>
              <p:cNvCxnSpPr/>
              <p:nvPr/>
            </p:nvCxnSpPr>
            <p:spPr>
              <a:xfrm>
                <a:off x="5562600" y="2743200"/>
                <a:ext cx="266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62600" y="3666836"/>
                <a:ext cx="266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88548" y="25908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613630"/>
                <a:ext cx="127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6557821" y="3212068"/>
              <a:ext cx="1524000" cy="369332"/>
            </a:xfrm>
            <a:prstGeom prst="rect">
              <a:avLst/>
            </a:prstGeom>
            <a:noFill/>
          </p:spPr>
          <p:txBody>
            <a:bodyPr wrap="square" rtlCol="0">
              <a:spAutoFit/>
            </a:bodyPr>
            <a:lstStyle/>
            <a:p>
              <a:r>
                <a:rPr lang="en-US" dirty="0"/>
                <a:t>IGAP</a:t>
              </a:r>
            </a:p>
          </p:txBody>
        </p:sp>
      </p:grpSp>
      <p:sp>
        <p:nvSpPr>
          <p:cNvPr id="22" name="Rectangle 21"/>
          <p:cNvSpPr>
            <a:spLocks noChangeArrowheads="1"/>
          </p:cNvSpPr>
          <p:nvPr/>
        </p:nvSpPr>
        <p:spPr bwMode="auto">
          <a:xfrm rot="10800000">
            <a:off x="1524000" y="762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44" name="Group 43"/>
          <p:cNvGrpSpPr/>
          <p:nvPr/>
        </p:nvGrpSpPr>
        <p:grpSpPr>
          <a:xfrm>
            <a:off x="6781800" y="381000"/>
            <a:ext cx="4724400" cy="2369880"/>
            <a:chOff x="5257800" y="152401"/>
            <a:chExt cx="4724400" cy="2369880"/>
          </a:xfrm>
        </p:grpSpPr>
        <p:grpSp>
          <p:nvGrpSpPr>
            <p:cNvPr id="27" name="Group 26"/>
            <p:cNvGrpSpPr/>
            <p:nvPr/>
          </p:nvGrpSpPr>
          <p:grpSpPr>
            <a:xfrm>
              <a:off x="5257800" y="152401"/>
              <a:ext cx="4724400" cy="2369880"/>
              <a:chOff x="2057400" y="381000"/>
              <a:chExt cx="4724400" cy="2369880"/>
            </a:xfrm>
          </p:grpSpPr>
          <p:sp>
            <p:nvSpPr>
              <p:cNvPr id="30" name="Rectangle 29"/>
              <p:cNvSpPr/>
              <p:nvPr/>
            </p:nvSpPr>
            <p:spPr>
              <a:xfrm>
                <a:off x="2209800" y="381000"/>
                <a:ext cx="4572000" cy="2369880"/>
              </a:xfrm>
              <a:prstGeom prst="rect">
                <a:avLst/>
              </a:prstGeom>
            </p:spPr>
            <p:txBody>
              <a:bodyPr>
                <a:spAutoFit/>
              </a:bodyPr>
              <a:lstStyle/>
              <a:p>
                <a:pPr>
                  <a:tabLst>
                    <a:tab pos="1376363" algn="l"/>
                    <a:tab pos="2513013" algn="l"/>
                  </a:tabLst>
                </a:pPr>
                <a:r>
                  <a:rPr lang="en-US" sz="1200" dirty="0"/>
                  <a:t>Cohort	Cases	Controls</a:t>
                </a:r>
              </a:p>
              <a:p>
                <a:pPr>
                  <a:tabLst>
                    <a:tab pos="1431925" algn="l"/>
                    <a:tab pos="2632075" algn="l"/>
                  </a:tabLst>
                </a:pPr>
                <a:endParaRPr lang="en-US" sz="1200" dirty="0"/>
              </a:p>
              <a:p>
                <a:pPr>
                  <a:tabLst>
                    <a:tab pos="1431925" algn="l"/>
                    <a:tab pos="2632075" algn="l"/>
                  </a:tabLst>
                </a:pPr>
                <a:r>
                  <a:rPr lang="en-US" sz="1200" dirty="0"/>
                  <a:t>UKS	596	170</a:t>
                </a:r>
              </a:p>
              <a:p>
                <a:pPr>
                  <a:tabLst>
                    <a:tab pos="1431925" algn="l"/>
                    <a:tab pos="2632075" algn="l"/>
                  </a:tabLst>
                </a:pPr>
                <a:r>
                  <a:rPr lang="en-US" sz="1200" dirty="0"/>
                  <a:t>UMVUMSSM	1,177	1,126</a:t>
                </a:r>
              </a:p>
              <a:p>
                <a:pPr>
                  <a:tabLst>
                    <a:tab pos="1431925" algn="l"/>
                    <a:tab pos="2632075" algn="l"/>
                  </a:tabLst>
                </a:pPr>
                <a:r>
                  <a:rPr lang="en-US" sz="1200" dirty="0"/>
                  <a:t>UPITT	1,255	829</a:t>
                </a:r>
              </a:p>
              <a:p>
                <a:pPr>
                  <a:tabLst>
                    <a:tab pos="1431925" algn="l"/>
                    <a:tab pos="2632075" algn="l"/>
                  </a:tabLst>
                </a:pPr>
                <a:r>
                  <a:rPr lang="en-US" sz="1200" dirty="0"/>
                  <a:t>WASHU	339	187</a:t>
                </a:r>
              </a:p>
              <a:p>
                <a:pPr>
                  <a:tabLst>
                    <a:tab pos="1431925" algn="l"/>
                    <a:tab pos="2632075" algn="l"/>
                  </a:tabLst>
                </a:pPr>
                <a:r>
                  <a:rPr lang="en-US" sz="1200" dirty="0"/>
                  <a:t>WASHU2	38	94</a:t>
                </a:r>
              </a:p>
              <a:p>
                <a:pPr>
                  <a:tabLst>
                    <a:tab pos="1431925" algn="l"/>
                    <a:tab pos="2632075" algn="l"/>
                  </a:tabLst>
                </a:pPr>
                <a:r>
                  <a:rPr lang="en-US" sz="1200" dirty="0">
                    <a:solidFill>
                      <a:srgbClr val="C00000"/>
                    </a:solidFill>
                  </a:rPr>
                  <a:t>WHICAP	76	560</a:t>
                </a:r>
              </a:p>
              <a:p>
                <a:pPr>
                  <a:tabLst>
                    <a:tab pos="1431925" algn="l"/>
                    <a:tab pos="2632075" algn="l"/>
                  </a:tabLst>
                </a:pPr>
                <a:endParaRPr lang="en-US" sz="1200" dirty="0"/>
              </a:p>
              <a:p>
                <a:pPr>
                  <a:tabLst>
                    <a:tab pos="1431925" algn="l"/>
                    <a:tab pos="2632075" algn="l"/>
                  </a:tabLst>
                </a:pPr>
                <a:r>
                  <a:rPr lang="en-US" sz="1400" b="1" dirty="0">
                    <a:solidFill>
                      <a:srgbClr val="C00000"/>
                    </a:solidFill>
                  </a:rPr>
                  <a:t>Totals	16,229	17,010</a:t>
                </a:r>
              </a:p>
              <a:p>
                <a:pPr>
                  <a:tabLst>
                    <a:tab pos="1431925" algn="l"/>
                    <a:tab pos="2632075" algn="l"/>
                  </a:tabLst>
                </a:pPr>
                <a:endParaRPr lang="en-US" sz="1200" dirty="0"/>
              </a:p>
              <a:p>
                <a:pPr>
                  <a:tabLst>
                    <a:tab pos="1431925" algn="l"/>
                    <a:tab pos="2632075" algn="l"/>
                  </a:tabLst>
                </a:pPr>
                <a:r>
                  <a:rPr lang="en-US" sz="1400" b="1" dirty="0">
                    <a:solidFill>
                      <a:srgbClr val="C00000"/>
                    </a:solidFill>
                  </a:rPr>
                  <a:t>Grand total	33,129</a:t>
                </a:r>
              </a:p>
            </p:txBody>
          </p:sp>
          <p:cxnSp>
            <p:nvCxnSpPr>
              <p:cNvPr id="31" name="Straight Connector 30"/>
              <p:cNvCxnSpPr/>
              <p:nvPr/>
            </p:nvCxnSpPr>
            <p:spPr>
              <a:xfrm>
                <a:off x="2057400" y="6858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057400" y="23622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352800" y="457200"/>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495800" y="457200"/>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5257800" y="17526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6781800" y="2857142"/>
            <a:ext cx="3886200" cy="1791802"/>
            <a:chOff x="5181600" y="4838342"/>
            <a:chExt cx="3886200" cy="1791802"/>
          </a:xfrm>
        </p:grpSpPr>
        <p:grpSp>
          <p:nvGrpSpPr>
            <p:cNvPr id="36" name="Group 35"/>
            <p:cNvGrpSpPr/>
            <p:nvPr/>
          </p:nvGrpSpPr>
          <p:grpSpPr>
            <a:xfrm>
              <a:off x="5181600" y="4838342"/>
              <a:ext cx="3886200" cy="1791802"/>
              <a:chOff x="5562600" y="3048000"/>
              <a:chExt cx="3886200" cy="1791802"/>
            </a:xfrm>
          </p:grpSpPr>
          <p:grpSp>
            <p:nvGrpSpPr>
              <p:cNvPr id="37" name="Group 36"/>
              <p:cNvGrpSpPr/>
              <p:nvPr/>
            </p:nvGrpSpPr>
            <p:grpSpPr>
              <a:xfrm>
                <a:off x="5562600" y="3377863"/>
                <a:ext cx="3886200" cy="1461939"/>
                <a:chOff x="5486400" y="2311063"/>
                <a:chExt cx="3886200" cy="1461939"/>
              </a:xfrm>
            </p:grpSpPr>
            <p:sp>
              <p:nvSpPr>
                <p:cNvPr id="40" name="Rectangle 39"/>
                <p:cNvSpPr/>
                <p:nvPr/>
              </p:nvSpPr>
              <p:spPr>
                <a:xfrm>
                  <a:off x="5486400" y="2311063"/>
                  <a:ext cx="3886200" cy="1461939"/>
                </a:xfrm>
                <a:prstGeom prst="rect">
                  <a:avLst/>
                </a:prstGeom>
              </p:spPr>
              <p:txBody>
                <a:bodyPr wrap="square">
                  <a:spAutoFit/>
                </a:bodyPr>
                <a:lstStyle/>
                <a:p>
                  <a:pPr defTabSz="1090613">
                    <a:tabLst>
                      <a:tab pos="1144588" algn="l"/>
                      <a:tab pos="2170113" algn="l"/>
                    </a:tabLst>
                  </a:pPr>
                  <a:r>
                    <a:rPr lang="en-US" sz="1200" dirty="0"/>
                    <a:t>Cohort                Cases      Controls        Total </a:t>
                  </a:r>
                </a:p>
                <a:p>
                  <a:pPr defTabSz="1090613">
                    <a:tabLst>
                      <a:tab pos="1144588" algn="l"/>
                      <a:tab pos="2170113" algn="l"/>
                    </a:tabLst>
                  </a:pPr>
                  <a:r>
                    <a:rPr lang="en-US" sz="1200" dirty="0"/>
                    <a:t>	</a:t>
                  </a:r>
                </a:p>
                <a:p>
                  <a:pPr defTabSz="1090613">
                    <a:tabLst>
                      <a:tab pos="1144588" algn="l"/>
                      <a:tab pos="2170113" algn="l"/>
                    </a:tabLst>
                  </a:pPr>
                  <a:r>
                    <a:rPr lang="en-US" sz="1200" dirty="0"/>
                    <a:t>MESA			   8,224</a:t>
                  </a:r>
                </a:p>
                <a:p>
                  <a:pPr defTabSz="1090613">
                    <a:tabLst>
                      <a:tab pos="1144588" algn="l"/>
                      <a:tab pos="2170113" algn="l"/>
                    </a:tabLst>
                  </a:pPr>
                  <a:r>
                    <a:rPr lang="en-US" sz="1200" dirty="0"/>
                    <a:t>WHICAP2			   1,011</a:t>
                  </a:r>
                </a:p>
                <a:p>
                  <a:pPr defTabSz="1090613">
                    <a:spcAft>
                      <a:spcPts val="1800"/>
                    </a:spcAft>
                    <a:tabLst>
                      <a:tab pos="1144588" algn="l"/>
                      <a:tab pos="2170113" algn="l"/>
                    </a:tabLst>
                  </a:pPr>
                  <a:r>
                    <a:rPr lang="en-US" sz="1200" dirty="0"/>
                    <a:t>NIA-LOAD2	345        1,062        1,407 (672 families)                                                             </a:t>
                  </a:r>
                </a:p>
                <a:p>
                  <a:pPr defTabSz="1090613">
                    <a:tabLst>
                      <a:tab pos="1144588" algn="l"/>
                      <a:tab pos="2170113" algn="l"/>
                    </a:tabLst>
                  </a:pPr>
                  <a:r>
                    <a:rPr lang="en-US" sz="1400" b="1" dirty="0">
                      <a:solidFill>
                        <a:srgbClr val="C00000"/>
                      </a:solidFill>
                    </a:rPr>
                    <a:t>Totals		       10,642</a:t>
                  </a:r>
                </a:p>
              </p:txBody>
            </p:sp>
            <p:cxnSp>
              <p:nvCxnSpPr>
                <p:cNvPr id="41" name="Straight Connector 40"/>
                <p:cNvCxnSpPr/>
                <p:nvPr/>
              </p:nvCxnSpPr>
              <p:spPr>
                <a:xfrm>
                  <a:off x="5562600" y="2615863"/>
                  <a:ext cx="320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62600" y="3448408"/>
                  <a:ext cx="320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88548" y="2463463"/>
                  <a:ext cx="0" cy="1180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862621" y="3048000"/>
                <a:ext cx="609600" cy="369332"/>
              </a:xfrm>
              <a:prstGeom prst="rect">
                <a:avLst/>
              </a:prstGeom>
              <a:noFill/>
            </p:spPr>
            <p:txBody>
              <a:bodyPr wrap="square" rtlCol="0">
                <a:spAutoFit/>
              </a:bodyPr>
              <a:lstStyle/>
              <a:p>
                <a:r>
                  <a:rPr lang="en-US" dirty="0"/>
                  <a:t>New</a:t>
                </a:r>
              </a:p>
            </p:txBody>
          </p:sp>
        </p:grpSp>
        <p:cxnSp>
          <p:nvCxnSpPr>
            <p:cNvPr id="47" name="Straight Connector 46"/>
            <p:cNvCxnSpPr/>
            <p:nvPr/>
          </p:nvCxnSpPr>
          <p:spPr>
            <a:xfrm>
              <a:off x="7391400" y="5372100"/>
              <a:ext cx="0" cy="1129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734175" y="5375969"/>
              <a:ext cx="0" cy="1129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524000" y="6129676"/>
            <a:ext cx="10334172" cy="685800"/>
            <a:chOff x="0" y="6129676"/>
            <a:chExt cx="10334172" cy="685800"/>
          </a:xfrm>
        </p:grpSpPr>
        <p:grpSp>
          <p:nvGrpSpPr>
            <p:cNvPr id="50" name="Group 49"/>
            <p:cNvGrpSpPr/>
            <p:nvPr/>
          </p:nvGrpSpPr>
          <p:grpSpPr>
            <a:xfrm>
              <a:off x="0" y="6129676"/>
              <a:ext cx="10334172" cy="685800"/>
              <a:chOff x="0" y="6129676"/>
              <a:chExt cx="10334172" cy="685800"/>
            </a:xfrm>
          </p:grpSpPr>
          <p:sp>
            <p:nvSpPr>
              <p:cNvPr id="53" name="Rectangle 52"/>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54" name="Rectangle 53"/>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6553200" y="381000"/>
            <a:ext cx="4800600"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35834" y="852006"/>
            <a:ext cx="3469567" cy="163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124200" y="533400"/>
            <a:ext cx="0" cy="518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533400"/>
            <a:ext cx="0" cy="518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0" y="2743200"/>
            <a:ext cx="3810000" cy="3041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57800" y="1447800"/>
            <a:ext cx="1524000" cy="923330"/>
          </a:xfrm>
          <a:prstGeom prst="rect">
            <a:avLst/>
          </a:prstGeom>
          <a:noFill/>
          <a:ln>
            <a:solidFill>
              <a:srgbClr val="0000CC"/>
            </a:solidFill>
          </a:ln>
        </p:spPr>
        <p:txBody>
          <a:bodyPr wrap="square" rtlCol="0">
            <a:spAutoFit/>
          </a:bodyPr>
          <a:lstStyle/>
          <a:p>
            <a:r>
              <a:rPr lang="en-US" dirty="0">
                <a:solidFill>
                  <a:srgbClr val="0000CC"/>
                </a:solidFill>
              </a:rPr>
              <a:t>5,771 cases</a:t>
            </a:r>
          </a:p>
          <a:p>
            <a:r>
              <a:rPr lang="en-US" dirty="0">
                <a:solidFill>
                  <a:srgbClr val="0000CC"/>
                </a:solidFill>
              </a:rPr>
              <a:t>4,912 controls</a:t>
            </a:r>
          </a:p>
          <a:p>
            <a:r>
              <a:rPr lang="en-US" dirty="0">
                <a:solidFill>
                  <a:srgbClr val="0000CC"/>
                </a:solidFill>
              </a:rPr>
              <a:t>10,683 total</a:t>
            </a:r>
          </a:p>
        </p:txBody>
      </p:sp>
      <p:grpSp>
        <p:nvGrpSpPr>
          <p:cNvPr id="26" name="Group 25"/>
          <p:cNvGrpSpPr/>
          <p:nvPr/>
        </p:nvGrpSpPr>
        <p:grpSpPr>
          <a:xfrm>
            <a:off x="5337368" y="2477870"/>
            <a:ext cx="2282633" cy="646331"/>
            <a:chOff x="3813367" y="2477869"/>
            <a:chExt cx="2282633" cy="646331"/>
          </a:xfrm>
        </p:grpSpPr>
        <p:sp>
          <p:nvSpPr>
            <p:cNvPr id="17" name="Right Arrow 16"/>
            <p:cNvSpPr/>
            <p:nvPr/>
          </p:nvSpPr>
          <p:spPr>
            <a:xfrm rot="10971130">
              <a:off x="3813367" y="2531569"/>
              <a:ext cx="685800" cy="152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419600" y="2477869"/>
              <a:ext cx="1676400" cy="646331"/>
            </a:xfrm>
            <a:prstGeom prst="rect">
              <a:avLst/>
            </a:prstGeom>
            <a:solidFill>
              <a:schemeClr val="bg1"/>
            </a:solidFill>
            <a:ln>
              <a:solidFill>
                <a:srgbClr val="C00000"/>
              </a:solidFill>
            </a:ln>
          </p:spPr>
          <p:txBody>
            <a:bodyPr wrap="square" rtlCol="0">
              <a:spAutoFit/>
            </a:bodyPr>
            <a:lstStyle/>
            <a:p>
              <a:pPr algn="ctr"/>
              <a:r>
                <a:rPr lang="en-US" dirty="0"/>
                <a:t>Fully </a:t>
              </a:r>
              <a:r>
                <a:rPr lang="en-US" dirty="0" err="1"/>
                <a:t>QC’ed</a:t>
              </a:r>
              <a:endParaRPr lang="en-US" dirty="0"/>
            </a:p>
            <a:p>
              <a:pPr algn="ctr"/>
              <a:r>
                <a:rPr lang="en-US" dirty="0"/>
                <a:t>Ready for use</a:t>
              </a:r>
            </a:p>
          </p:txBody>
        </p:sp>
      </p:grpSp>
    </p:spTree>
    <p:extLst>
      <p:ext uri="{BB962C8B-B14F-4D97-AF65-F5344CB8AC3E}">
        <p14:creationId xmlns:p14="http://schemas.microsoft.com/office/powerpoint/2010/main" val="149424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457201"/>
            <a:ext cx="4572000" cy="5447645"/>
          </a:xfrm>
          <a:prstGeom prst="rect">
            <a:avLst/>
          </a:prstGeom>
        </p:spPr>
        <p:txBody>
          <a:bodyPr>
            <a:spAutoFit/>
          </a:bodyPr>
          <a:lstStyle/>
          <a:p>
            <a:pPr>
              <a:tabLst>
                <a:tab pos="1376363" algn="l"/>
                <a:tab pos="2513013" algn="l"/>
              </a:tabLst>
            </a:pPr>
            <a:r>
              <a:rPr lang="en-US" sz="1200" dirty="0"/>
              <a:t>Cohort	Cases	Controls</a:t>
            </a:r>
          </a:p>
          <a:p>
            <a:pPr>
              <a:tabLst>
                <a:tab pos="1431925" algn="l"/>
                <a:tab pos="2632075" algn="l"/>
              </a:tabLst>
            </a:pPr>
            <a:endParaRPr lang="en-US" sz="1200" dirty="0"/>
          </a:p>
          <a:p>
            <a:pPr>
              <a:tabLst>
                <a:tab pos="1431925" algn="l"/>
                <a:tab pos="2632075" algn="l"/>
              </a:tabLst>
            </a:pPr>
            <a:r>
              <a:rPr lang="en-US" sz="1200" dirty="0">
                <a:solidFill>
                  <a:srgbClr val="C00000"/>
                </a:solidFill>
              </a:rPr>
              <a:t>ACT	532	1,571</a:t>
            </a:r>
          </a:p>
          <a:p>
            <a:pPr>
              <a:tabLst>
                <a:tab pos="1431925" algn="l"/>
                <a:tab pos="2632075" algn="l"/>
              </a:tabLst>
            </a:pPr>
            <a:r>
              <a:rPr lang="en-US" sz="1200" dirty="0">
                <a:solidFill>
                  <a:srgbClr val="0000CC"/>
                </a:solidFill>
              </a:rPr>
              <a:t>ADC1	1,549	512</a:t>
            </a:r>
          </a:p>
          <a:p>
            <a:pPr>
              <a:tabLst>
                <a:tab pos="1431925" algn="l"/>
                <a:tab pos="2632075" algn="l"/>
              </a:tabLst>
            </a:pPr>
            <a:r>
              <a:rPr lang="en-US" sz="1200" dirty="0">
                <a:solidFill>
                  <a:srgbClr val="0000CC"/>
                </a:solidFill>
              </a:rPr>
              <a:t>ADC2	727	156</a:t>
            </a:r>
          </a:p>
          <a:p>
            <a:pPr>
              <a:tabLst>
                <a:tab pos="1431925" algn="l"/>
                <a:tab pos="2632075" algn="l"/>
              </a:tabLst>
            </a:pPr>
            <a:r>
              <a:rPr lang="en-US" sz="1200" dirty="0">
                <a:solidFill>
                  <a:srgbClr val="0000CC"/>
                </a:solidFill>
              </a:rPr>
              <a:t>ADC3	894	586</a:t>
            </a:r>
          </a:p>
          <a:p>
            <a:pPr>
              <a:tabLst>
                <a:tab pos="1431925" algn="l"/>
                <a:tab pos="2632075" algn="l"/>
              </a:tabLst>
            </a:pPr>
            <a:r>
              <a:rPr lang="en-US" sz="1200" dirty="0">
                <a:solidFill>
                  <a:srgbClr val="0000CC"/>
                </a:solidFill>
              </a:rPr>
              <a:t>ADC4	304	377</a:t>
            </a:r>
          </a:p>
          <a:p>
            <a:pPr>
              <a:tabLst>
                <a:tab pos="1431925" algn="l"/>
                <a:tab pos="2632075" algn="l"/>
              </a:tabLst>
            </a:pPr>
            <a:r>
              <a:rPr lang="en-US" sz="1200" dirty="0">
                <a:solidFill>
                  <a:srgbClr val="0000CC"/>
                </a:solidFill>
              </a:rPr>
              <a:t>ADC5	286	505</a:t>
            </a:r>
          </a:p>
          <a:p>
            <a:pPr>
              <a:tabLst>
                <a:tab pos="1431925" algn="l"/>
                <a:tab pos="2632075" algn="l"/>
              </a:tabLst>
            </a:pPr>
            <a:r>
              <a:rPr lang="en-US" sz="1200" dirty="0">
                <a:solidFill>
                  <a:srgbClr val="0000CC"/>
                </a:solidFill>
              </a:rPr>
              <a:t>ADC6	213	338</a:t>
            </a:r>
          </a:p>
          <a:p>
            <a:pPr>
              <a:tabLst>
                <a:tab pos="1431925" algn="l"/>
                <a:tab pos="2632075" algn="l"/>
              </a:tabLst>
            </a:pPr>
            <a:r>
              <a:rPr lang="en-US" sz="1200" dirty="0">
                <a:solidFill>
                  <a:srgbClr val="0000CC"/>
                </a:solidFill>
              </a:rPr>
              <a:t>ADC7	566	878</a:t>
            </a:r>
          </a:p>
          <a:p>
            <a:pPr>
              <a:tabLst>
                <a:tab pos="1431925" algn="l"/>
                <a:tab pos="2632075" algn="l"/>
              </a:tabLst>
            </a:pPr>
            <a:r>
              <a:rPr lang="en-US" sz="1200" dirty="0">
                <a:solidFill>
                  <a:srgbClr val="0000CC"/>
                </a:solidFill>
              </a:rPr>
              <a:t>ADC8	517	664</a:t>
            </a:r>
          </a:p>
          <a:p>
            <a:pPr>
              <a:tabLst>
                <a:tab pos="1431925" algn="l"/>
                <a:tab pos="2632075" algn="l"/>
              </a:tabLst>
            </a:pPr>
            <a:r>
              <a:rPr lang="en-US" sz="1200" dirty="0">
                <a:solidFill>
                  <a:srgbClr val="0000CC"/>
                </a:solidFill>
              </a:rPr>
              <a:t>ADC9	728	896</a:t>
            </a:r>
          </a:p>
          <a:p>
            <a:pPr>
              <a:tabLst>
                <a:tab pos="1431925" algn="l"/>
                <a:tab pos="2632075" algn="l"/>
              </a:tabLst>
            </a:pPr>
            <a:r>
              <a:rPr lang="en-US" sz="1200" dirty="0"/>
              <a:t>ADNI	268	173</a:t>
            </a:r>
          </a:p>
          <a:p>
            <a:pPr>
              <a:tabLst>
                <a:tab pos="1431925" algn="l"/>
                <a:tab pos="2632075" algn="l"/>
              </a:tabLst>
            </a:pPr>
            <a:r>
              <a:rPr lang="en-US" sz="1200" dirty="0"/>
              <a:t>BIOCARD	6	122</a:t>
            </a:r>
          </a:p>
          <a:p>
            <a:pPr>
              <a:tabLst>
                <a:tab pos="1431925" algn="l"/>
                <a:tab pos="2632075" algn="l"/>
              </a:tabLst>
            </a:pPr>
            <a:r>
              <a:rPr lang="en-US" sz="1200" dirty="0">
                <a:solidFill>
                  <a:srgbClr val="C00000"/>
                </a:solidFill>
              </a:rPr>
              <a:t>CHAP	27	144</a:t>
            </a:r>
          </a:p>
          <a:p>
            <a:pPr>
              <a:tabLst>
                <a:tab pos="1431925" algn="l"/>
                <a:tab pos="2632075" algn="l"/>
              </a:tabLst>
            </a:pPr>
            <a:r>
              <a:rPr lang="en-US" sz="1200" dirty="0">
                <a:solidFill>
                  <a:srgbClr val="C00000"/>
                </a:solidFill>
              </a:rPr>
              <a:t>EAS	9	141</a:t>
            </a:r>
          </a:p>
          <a:p>
            <a:pPr>
              <a:tabLst>
                <a:tab pos="1431925" algn="l"/>
                <a:tab pos="2632075" algn="l"/>
              </a:tabLst>
            </a:pPr>
            <a:r>
              <a:rPr lang="en-US" sz="1200" dirty="0"/>
              <a:t>GSK	666	712</a:t>
            </a:r>
          </a:p>
          <a:p>
            <a:pPr>
              <a:tabLst>
                <a:tab pos="1431925" algn="l"/>
                <a:tab pos="2632075" algn="l"/>
              </a:tabLst>
            </a:pPr>
            <a:r>
              <a:rPr lang="en-US" sz="1200" dirty="0"/>
              <a:t>NIA-LOAD	1,788	1,568</a:t>
            </a:r>
          </a:p>
          <a:p>
            <a:pPr>
              <a:tabLst>
                <a:tab pos="1431925" algn="l"/>
                <a:tab pos="2632075" algn="l"/>
              </a:tabLst>
            </a:pPr>
            <a:r>
              <a:rPr lang="en-US" sz="1200" dirty="0"/>
              <a:t>MAYO	658	1,046</a:t>
            </a:r>
          </a:p>
          <a:p>
            <a:pPr>
              <a:tabLst>
                <a:tab pos="1431925" algn="l"/>
                <a:tab pos="2632075" algn="l"/>
              </a:tabLst>
            </a:pPr>
            <a:r>
              <a:rPr lang="en-US" sz="1200" dirty="0"/>
              <a:t>MIRAGE	491	738</a:t>
            </a:r>
          </a:p>
          <a:p>
            <a:pPr>
              <a:tabLst>
                <a:tab pos="1431925" algn="l"/>
                <a:tab pos="2632075" algn="l"/>
              </a:tabLst>
            </a:pPr>
            <a:r>
              <a:rPr lang="en-US" sz="1200" dirty="0"/>
              <a:t>MTV	256	189</a:t>
            </a:r>
          </a:p>
          <a:p>
            <a:pPr>
              <a:tabLst>
                <a:tab pos="1431925" algn="l"/>
                <a:tab pos="2632075" algn="l"/>
              </a:tabLst>
            </a:pPr>
            <a:r>
              <a:rPr lang="en-US" sz="1200" dirty="0"/>
              <a:t>NBB	80	48</a:t>
            </a:r>
          </a:p>
          <a:p>
            <a:pPr>
              <a:tabLst>
                <a:tab pos="1431925" algn="l"/>
                <a:tab pos="2632075" algn="l"/>
              </a:tabLst>
            </a:pPr>
            <a:r>
              <a:rPr lang="en-US" sz="1200" dirty="0"/>
              <a:t>OHSU	132	153</a:t>
            </a:r>
          </a:p>
          <a:p>
            <a:pPr>
              <a:tabLst>
                <a:tab pos="1431925" algn="l"/>
                <a:tab pos="2632075" algn="l"/>
              </a:tabLst>
            </a:pPr>
            <a:r>
              <a:rPr lang="en-US" sz="1200" dirty="0"/>
              <a:t>PFIZER	696	762</a:t>
            </a:r>
          </a:p>
          <a:p>
            <a:pPr>
              <a:tabLst>
                <a:tab pos="1431925" algn="l"/>
                <a:tab pos="2632075" algn="l"/>
              </a:tabLst>
            </a:pPr>
            <a:r>
              <a:rPr lang="en-US" sz="1200" dirty="0"/>
              <a:t>RMAYO	13	233</a:t>
            </a:r>
          </a:p>
          <a:p>
            <a:pPr>
              <a:tabLst>
                <a:tab pos="1431925" algn="l"/>
                <a:tab pos="2632075" algn="l"/>
              </a:tabLst>
            </a:pPr>
            <a:r>
              <a:rPr lang="en-US" sz="1200" dirty="0">
                <a:solidFill>
                  <a:srgbClr val="C00000"/>
                </a:solidFill>
              </a:rPr>
              <a:t>ROSMAP	354	986</a:t>
            </a:r>
          </a:p>
          <a:p>
            <a:pPr>
              <a:tabLst>
                <a:tab pos="1431925" algn="l"/>
                <a:tab pos="2632075" algn="l"/>
              </a:tabLst>
            </a:pPr>
            <a:r>
              <a:rPr lang="en-US" sz="1200" dirty="0"/>
              <a:t>TARCC	323	181</a:t>
            </a:r>
          </a:p>
          <a:p>
            <a:pPr>
              <a:tabLst>
                <a:tab pos="1431925" algn="l"/>
                <a:tab pos="2632075" algn="l"/>
              </a:tabLst>
            </a:pPr>
            <a:r>
              <a:rPr lang="en-US" sz="1200" dirty="0"/>
              <a:t>TGEN	668	365</a:t>
            </a:r>
          </a:p>
          <a:p>
            <a:pPr>
              <a:tabLst>
                <a:tab pos="1431925" algn="l"/>
                <a:tab pos="2632075" algn="l"/>
              </a:tabLst>
            </a:pPr>
            <a:endParaRPr lang="en-US" sz="1200" dirty="0"/>
          </a:p>
        </p:txBody>
      </p:sp>
      <p:sp>
        <p:nvSpPr>
          <p:cNvPr id="21" name="TextBox 20"/>
          <p:cNvSpPr txBox="1"/>
          <p:nvPr/>
        </p:nvSpPr>
        <p:spPr>
          <a:xfrm>
            <a:off x="1635833" y="121682"/>
            <a:ext cx="1981200" cy="369332"/>
          </a:xfrm>
          <a:prstGeom prst="rect">
            <a:avLst/>
          </a:prstGeom>
          <a:noFill/>
        </p:spPr>
        <p:txBody>
          <a:bodyPr wrap="square" rtlCol="0">
            <a:spAutoFit/>
          </a:bodyPr>
          <a:lstStyle/>
          <a:p>
            <a:pPr algn="ctr"/>
            <a:r>
              <a:rPr lang="en-US" dirty="0"/>
              <a:t>ADGC Cohorts</a:t>
            </a:r>
          </a:p>
        </p:txBody>
      </p:sp>
      <p:grpSp>
        <p:nvGrpSpPr>
          <p:cNvPr id="24" name="Group 23"/>
          <p:cNvGrpSpPr/>
          <p:nvPr/>
        </p:nvGrpSpPr>
        <p:grpSpPr>
          <a:xfrm>
            <a:off x="6675139" y="3429000"/>
            <a:ext cx="3429000" cy="1893570"/>
            <a:chOff x="5562600" y="3212068"/>
            <a:chExt cx="3429000" cy="1893570"/>
          </a:xfrm>
        </p:grpSpPr>
        <p:grpSp>
          <p:nvGrpSpPr>
            <p:cNvPr id="20" name="Group 19"/>
            <p:cNvGrpSpPr/>
            <p:nvPr/>
          </p:nvGrpSpPr>
          <p:grpSpPr>
            <a:xfrm>
              <a:off x="5562600" y="3505200"/>
              <a:ext cx="3429000" cy="1600438"/>
              <a:chOff x="5486400" y="2438400"/>
              <a:chExt cx="3429000" cy="1600438"/>
            </a:xfrm>
          </p:grpSpPr>
          <p:sp>
            <p:nvSpPr>
              <p:cNvPr id="10" name="Rectangle 9"/>
              <p:cNvSpPr/>
              <p:nvPr/>
            </p:nvSpPr>
            <p:spPr>
              <a:xfrm>
                <a:off x="5486400" y="2438400"/>
                <a:ext cx="3429000" cy="1600438"/>
              </a:xfrm>
              <a:prstGeom prst="rect">
                <a:avLst/>
              </a:prstGeom>
            </p:spPr>
            <p:txBody>
              <a:bodyPr wrap="square">
                <a:spAutoFit/>
              </a:bodyPr>
              <a:lstStyle/>
              <a:p>
                <a:pPr defTabSz="1090613">
                  <a:tabLst>
                    <a:tab pos="1144588" algn="l"/>
                    <a:tab pos="2170113" algn="l"/>
                  </a:tabLst>
                </a:pPr>
                <a:r>
                  <a:rPr lang="en-US" sz="1200" dirty="0"/>
                  <a:t>Consortium	Cases	Controls</a:t>
                </a:r>
              </a:p>
              <a:p>
                <a:pPr defTabSz="1090613">
                  <a:tabLst>
                    <a:tab pos="1144588" algn="l"/>
                    <a:tab pos="2170113" algn="l"/>
                  </a:tabLst>
                </a:pPr>
                <a:endParaRPr lang="en-US" sz="1200" dirty="0"/>
              </a:p>
              <a:p>
                <a:pPr defTabSz="1090613">
                  <a:tabLst>
                    <a:tab pos="1144588" algn="l"/>
                    <a:tab pos="2170113" algn="l"/>
                  </a:tabLst>
                </a:pPr>
                <a:r>
                  <a:rPr lang="en-US" sz="1200" dirty="0"/>
                  <a:t>ADGC	14,428	14,562</a:t>
                </a:r>
              </a:p>
              <a:p>
                <a:pPr defTabSz="1090613">
                  <a:tabLst>
                    <a:tab pos="1144588" algn="l"/>
                    <a:tab pos="2170113" algn="l"/>
                  </a:tabLst>
                </a:pPr>
                <a:r>
                  <a:rPr lang="en-US" sz="1200" dirty="0"/>
                  <a:t>CHARGE	2,137	13,474</a:t>
                </a:r>
              </a:p>
              <a:p>
                <a:pPr defTabSz="1090613">
                  <a:tabLst>
                    <a:tab pos="1144588" algn="l"/>
                    <a:tab pos="2170113" algn="l"/>
                  </a:tabLst>
                </a:pPr>
                <a:r>
                  <a:rPr lang="en-US" sz="1200" dirty="0"/>
                  <a:t>EADI	2,240	6,631</a:t>
                </a:r>
              </a:p>
              <a:p>
                <a:pPr defTabSz="1090613">
                  <a:tabLst>
                    <a:tab pos="1144588" algn="l"/>
                    <a:tab pos="2170113" algn="l"/>
                  </a:tabLst>
                </a:pPr>
                <a:r>
                  <a:rPr lang="en-US" sz="1200" dirty="0"/>
                  <a:t>GERAD	3,177	7,277</a:t>
                </a:r>
              </a:p>
              <a:p>
                <a:pPr defTabSz="1090613">
                  <a:tabLst>
                    <a:tab pos="1144588" algn="l"/>
                    <a:tab pos="2170113" algn="l"/>
                  </a:tabLst>
                </a:pPr>
                <a:endParaRPr lang="en-US" sz="1200" dirty="0"/>
              </a:p>
              <a:p>
                <a:pPr defTabSz="1090613">
                  <a:tabLst>
                    <a:tab pos="1144588" algn="l"/>
                    <a:tab pos="2170113" algn="l"/>
                  </a:tabLst>
                </a:pPr>
                <a:r>
                  <a:rPr lang="en-US" sz="1400" b="1" dirty="0">
                    <a:solidFill>
                      <a:srgbClr val="C00000"/>
                    </a:solidFill>
                  </a:rPr>
                  <a:t>Totals	21,972	41,935</a:t>
                </a:r>
              </a:p>
            </p:txBody>
          </p:sp>
          <p:cxnSp>
            <p:nvCxnSpPr>
              <p:cNvPr id="15" name="Straight Connector 14"/>
              <p:cNvCxnSpPr/>
              <p:nvPr/>
            </p:nvCxnSpPr>
            <p:spPr>
              <a:xfrm>
                <a:off x="5562600" y="2743200"/>
                <a:ext cx="266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62600" y="3666836"/>
                <a:ext cx="266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88548" y="25908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613630"/>
                <a:ext cx="127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6557821" y="3212068"/>
              <a:ext cx="1524000" cy="369332"/>
            </a:xfrm>
            <a:prstGeom prst="rect">
              <a:avLst/>
            </a:prstGeom>
            <a:noFill/>
          </p:spPr>
          <p:txBody>
            <a:bodyPr wrap="square" rtlCol="0">
              <a:spAutoFit/>
            </a:bodyPr>
            <a:lstStyle/>
            <a:p>
              <a:r>
                <a:rPr lang="en-US" dirty="0"/>
                <a:t>IGAP</a:t>
              </a:r>
            </a:p>
          </p:txBody>
        </p:sp>
      </p:grpSp>
      <p:sp>
        <p:nvSpPr>
          <p:cNvPr id="22" name="Rectangle 21"/>
          <p:cNvSpPr>
            <a:spLocks noChangeArrowheads="1"/>
          </p:cNvSpPr>
          <p:nvPr/>
        </p:nvSpPr>
        <p:spPr bwMode="auto">
          <a:xfrm rot="10800000">
            <a:off x="1524000" y="762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44" name="Group 43"/>
          <p:cNvGrpSpPr/>
          <p:nvPr/>
        </p:nvGrpSpPr>
        <p:grpSpPr>
          <a:xfrm>
            <a:off x="6781800" y="381000"/>
            <a:ext cx="4724400" cy="2369880"/>
            <a:chOff x="5257800" y="152401"/>
            <a:chExt cx="4724400" cy="2369880"/>
          </a:xfrm>
        </p:grpSpPr>
        <p:grpSp>
          <p:nvGrpSpPr>
            <p:cNvPr id="27" name="Group 26"/>
            <p:cNvGrpSpPr/>
            <p:nvPr/>
          </p:nvGrpSpPr>
          <p:grpSpPr>
            <a:xfrm>
              <a:off x="5257800" y="152401"/>
              <a:ext cx="4724400" cy="2369880"/>
              <a:chOff x="2057400" y="381000"/>
              <a:chExt cx="4724400" cy="2369880"/>
            </a:xfrm>
          </p:grpSpPr>
          <p:sp>
            <p:nvSpPr>
              <p:cNvPr id="30" name="Rectangle 29"/>
              <p:cNvSpPr/>
              <p:nvPr/>
            </p:nvSpPr>
            <p:spPr>
              <a:xfrm>
                <a:off x="2209800" y="381000"/>
                <a:ext cx="4572000" cy="2369880"/>
              </a:xfrm>
              <a:prstGeom prst="rect">
                <a:avLst/>
              </a:prstGeom>
            </p:spPr>
            <p:txBody>
              <a:bodyPr>
                <a:spAutoFit/>
              </a:bodyPr>
              <a:lstStyle/>
              <a:p>
                <a:pPr>
                  <a:tabLst>
                    <a:tab pos="1376363" algn="l"/>
                    <a:tab pos="2513013" algn="l"/>
                  </a:tabLst>
                </a:pPr>
                <a:r>
                  <a:rPr lang="en-US" sz="1200" dirty="0"/>
                  <a:t>Cohort	Cases	Controls</a:t>
                </a:r>
              </a:p>
              <a:p>
                <a:pPr>
                  <a:tabLst>
                    <a:tab pos="1431925" algn="l"/>
                    <a:tab pos="2632075" algn="l"/>
                  </a:tabLst>
                </a:pPr>
                <a:endParaRPr lang="en-US" sz="1200" dirty="0"/>
              </a:p>
              <a:p>
                <a:pPr>
                  <a:tabLst>
                    <a:tab pos="1431925" algn="l"/>
                    <a:tab pos="2632075" algn="l"/>
                  </a:tabLst>
                </a:pPr>
                <a:r>
                  <a:rPr lang="en-US" sz="1200" dirty="0"/>
                  <a:t>UKS	596	170</a:t>
                </a:r>
              </a:p>
              <a:p>
                <a:pPr>
                  <a:tabLst>
                    <a:tab pos="1431925" algn="l"/>
                    <a:tab pos="2632075" algn="l"/>
                  </a:tabLst>
                </a:pPr>
                <a:r>
                  <a:rPr lang="en-US" sz="1200" dirty="0"/>
                  <a:t>UMVUMSSM	1,177	1,126</a:t>
                </a:r>
              </a:p>
              <a:p>
                <a:pPr>
                  <a:tabLst>
                    <a:tab pos="1431925" algn="l"/>
                    <a:tab pos="2632075" algn="l"/>
                  </a:tabLst>
                </a:pPr>
                <a:r>
                  <a:rPr lang="en-US" sz="1200" dirty="0"/>
                  <a:t>UPITT	1,255	829</a:t>
                </a:r>
              </a:p>
              <a:p>
                <a:pPr>
                  <a:tabLst>
                    <a:tab pos="1431925" algn="l"/>
                    <a:tab pos="2632075" algn="l"/>
                  </a:tabLst>
                </a:pPr>
                <a:r>
                  <a:rPr lang="en-US" sz="1200" dirty="0"/>
                  <a:t>WASHU	339	187</a:t>
                </a:r>
              </a:p>
              <a:p>
                <a:pPr>
                  <a:tabLst>
                    <a:tab pos="1431925" algn="l"/>
                    <a:tab pos="2632075" algn="l"/>
                  </a:tabLst>
                </a:pPr>
                <a:r>
                  <a:rPr lang="en-US" sz="1200" dirty="0"/>
                  <a:t>WASHU2	38	94</a:t>
                </a:r>
              </a:p>
              <a:p>
                <a:pPr>
                  <a:tabLst>
                    <a:tab pos="1431925" algn="l"/>
                    <a:tab pos="2632075" algn="l"/>
                  </a:tabLst>
                </a:pPr>
                <a:r>
                  <a:rPr lang="en-US" sz="1200" dirty="0">
                    <a:solidFill>
                      <a:srgbClr val="C00000"/>
                    </a:solidFill>
                  </a:rPr>
                  <a:t>WHICAP	76	560</a:t>
                </a:r>
              </a:p>
              <a:p>
                <a:pPr>
                  <a:tabLst>
                    <a:tab pos="1431925" algn="l"/>
                    <a:tab pos="2632075" algn="l"/>
                  </a:tabLst>
                </a:pPr>
                <a:endParaRPr lang="en-US" sz="1200" dirty="0"/>
              </a:p>
              <a:p>
                <a:pPr>
                  <a:tabLst>
                    <a:tab pos="1431925" algn="l"/>
                    <a:tab pos="2632075" algn="l"/>
                  </a:tabLst>
                </a:pPr>
                <a:r>
                  <a:rPr lang="en-US" sz="1400" b="1" dirty="0">
                    <a:solidFill>
                      <a:srgbClr val="C00000"/>
                    </a:solidFill>
                  </a:rPr>
                  <a:t>Totals	16,229	17,010</a:t>
                </a:r>
              </a:p>
              <a:p>
                <a:pPr>
                  <a:tabLst>
                    <a:tab pos="1431925" algn="l"/>
                    <a:tab pos="2632075" algn="l"/>
                  </a:tabLst>
                </a:pPr>
                <a:endParaRPr lang="en-US" sz="1200" dirty="0"/>
              </a:p>
              <a:p>
                <a:pPr>
                  <a:tabLst>
                    <a:tab pos="1431925" algn="l"/>
                    <a:tab pos="2632075" algn="l"/>
                  </a:tabLst>
                </a:pPr>
                <a:r>
                  <a:rPr lang="en-US" sz="1400" b="1" dirty="0">
                    <a:solidFill>
                      <a:srgbClr val="C00000"/>
                    </a:solidFill>
                  </a:rPr>
                  <a:t>Grand total	33,129</a:t>
                </a:r>
              </a:p>
            </p:txBody>
          </p:sp>
          <p:cxnSp>
            <p:nvCxnSpPr>
              <p:cNvPr id="31" name="Straight Connector 30"/>
              <p:cNvCxnSpPr/>
              <p:nvPr/>
            </p:nvCxnSpPr>
            <p:spPr>
              <a:xfrm>
                <a:off x="2057400" y="6858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057400" y="23622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352800" y="457200"/>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495800" y="457200"/>
                <a:ext cx="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5257800" y="17526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524000" y="6129676"/>
            <a:ext cx="10334172" cy="685800"/>
            <a:chOff x="0" y="6129676"/>
            <a:chExt cx="10334172" cy="685800"/>
          </a:xfrm>
        </p:grpSpPr>
        <p:grpSp>
          <p:nvGrpSpPr>
            <p:cNvPr id="50" name="Group 49"/>
            <p:cNvGrpSpPr/>
            <p:nvPr/>
          </p:nvGrpSpPr>
          <p:grpSpPr>
            <a:xfrm>
              <a:off x="0" y="6129676"/>
              <a:ext cx="10334172" cy="685800"/>
              <a:chOff x="0" y="6129676"/>
              <a:chExt cx="10334172" cy="685800"/>
            </a:xfrm>
          </p:grpSpPr>
          <p:sp>
            <p:nvSpPr>
              <p:cNvPr id="53" name="Rectangle 52"/>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54" name="Rectangle 53"/>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5257800" y="1447800"/>
            <a:ext cx="1219200" cy="738664"/>
          </a:xfrm>
          <a:prstGeom prst="rect">
            <a:avLst/>
          </a:prstGeom>
          <a:noFill/>
          <a:ln>
            <a:solidFill>
              <a:srgbClr val="0000CC"/>
            </a:solidFill>
          </a:ln>
        </p:spPr>
        <p:txBody>
          <a:bodyPr wrap="square" rtlCol="0">
            <a:spAutoFit/>
          </a:bodyPr>
          <a:lstStyle/>
          <a:p>
            <a:r>
              <a:rPr lang="en-US" sz="1400" dirty="0">
                <a:solidFill>
                  <a:srgbClr val="0000CC"/>
                </a:solidFill>
              </a:rPr>
              <a:t>5,771 cases</a:t>
            </a:r>
          </a:p>
          <a:p>
            <a:r>
              <a:rPr lang="en-US" sz="1400" dirty="0">
                <a:solidFill>
                  <a:srgbClr val="0000CC"/>
                </a:solidFill>
              </a:rPr>
              <a:t>4,912 controls</a:t>
            </a:r>
          </a:p>
          <a:p>
            <a:r>
              <a:rPr lang="en-US" sz="1400" dirty="0">
                <a:solidFill>
                  <a:srgbClr val="0000CC"/>
                </a:solidFill>
              </a:rPr>
              <a:t>10,683 total</a:t>
            </a:r>
          </a:p>
        </p:txBody>
      </p:sp>
      <p:cxnSp>
        <p:nvCxnSpPr>
          <p:cNvPr id="7" name="Straight Connector 6"/>
          <p:cNvCxnSpPr/>
          <p:nvPr/>
        </p:nvCxnSpPr>
        <p:spPr>
          <a:xfrm>
            <a:off x="3124200" y="533400"/>
            <a:ext cx="0" cy="518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533400"/>
            <a:ext cx="0" cy="518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828800" y="7620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1640824" y="228601"/>
            <a:ext cx="8924472" cy="5540843"/>
            <a:chOff x="114300" y="228600"/>
            <a:chExt cx="8924472" cy="5540843"/>
          </a:xfrm>
        </p:grpSpPr>
        <p:cxnSp>
          <p:nvCxnSpPr>
            <p:cNvPr id="4" name="Straight Connector 3"/>
            <p:cNvCxnSpPr/>
            <p:nvPr/>
          </p:nvCxnSpPr>
          <p:spPr>
            <a:xfrm>
              <a:off x="304800" y="762000"/>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14300" y="838200"/>
              <a:ext cx="3810000" cy="4931243"/>
              <a:chOff x="114300" y="838200"/>
              <a:chExt cx="3810000" cy="4931243"/>
            </a:xfrm>
          </p:grpSpPr>
          <p:cxnSp>
            <p:nvCxnSpPr>
              <p:cNvPr id="12" name="Straight Connector 11"/>
              <p:cNvCxnSpPr/>
              <p:nvPr/>
            </p:nvCxnSpPr>
            <p:spPr>
              <a:xfrm>
                <a:off x="3733800" y="1089989"/>
                <a:ext cx="0" cy="1529386"/>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38833" y="5699611"/>
                <a:ext cx="342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4300" y="2727811"/>
                <a:ext cx="3810000" cy="3041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91916" y="838200"/>
                <a:ext cx="3618084" cy="230602"/>
                <a:chOff x="191916" y="838200"/>
                <a:chExt cx="3618084" cy="230602"/>
              </a:xfrm>
            </p:grpSpPr>
            <p:sp>
              <p:nvSpPr>
                <p:cNvPr id="14" name="Rectangle 13"/>
                <p:cNvSpPr/>
                <p:nvPr/>
              </p:nvSpPr>
              <p:spPr>
                <a:xfrm>
                  <a:off x="191916" y="904808"/>
                  <a:ext cx="1285167" cy="163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686633" y="838200"/>
                  <a:ext cx="980367" cy="163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829633" y="838200"/>
                  <a:ext cx="980367" cy="163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Rectangle 34"/>
            <p:cNvSpPr/>
            <p:nvPr/>
          </p:nvSpPr>
          <p:spPr>
            <a:xfrm>
              <a:off x="5181600" y="228600"/>
              <a:ext cx="3857172" cy="2550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Connector 57"/>
          <p:cNvCxnSpPr/>
          <p:nvPr/>
        </p:nvCxnSpPr>
        <p:spPr>
          <a:xfrm>
            <a:off x="5257800" y="1066800"/>
            <a:ext cx="0" cy="1529386"/>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13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4" name="Rectangle 1090"/>
          <p:cNvSpPr>
            <a:spLocks noChangeArrowheads="1"/>
          </p:cNvSpPr>
          <p:nvPr/>
        </p:nvSpPr>
        <p:spPr bwMode="auto">
          <a:xfrm>
            <a:off x="2609851" y="4418014"/>
            <a:ext cx="4754563" cy="306387"/>
          </a:xfrm>
          <a:prstGeom prst="rect">
            <a:avLst/>
          </a:prstGeom>
          <a:gradFill rotWithShape="1">
            <a:gsLst>
              <a:gs pos="0">
                <a:schemeClr val="tx1"/>
              </a:gs>
              <a:gs pos="50000">
                <a:srgbClr val="CC0000"/>
              </a:gs>
              <a:gs pos="100000">
                <a:schemeClr val="tx1"/>
              </a:gs>
            </a:gsLst>
            <a:lin ang="5400000" scaled="1"/>
          </a:gradFill>
          <a:ln w="9525">
            <a:noFill/>
            <a:miter lim="800000"/>
            <a:headEnd/>
            <a:tailEnd/>
          </a:ln>
          <a:effectLst/>
        </p:spPr>
        <p:txBody>
          <a:bodyPr wrap="none" anchor="ctr"/>
          <a:lstStyle/>
          <a:p>
            <a:pPr>
              <a:defRPr/>
            </a:pPr>
            <a:endParaRPr lang="en-US"/>
          </a:p>
        </p:txBody>
      </p:sp>
      <p:grpSp>
        <p:nvGrpSpPr>
          <p:cNvPr id="2052" name="Group 605"/>
          <p:cNvGrpSpPr>
            <a:grpSpLocks/>
          </p:cNvGrpSpPr>
          <p:nvPr/>
        </p:nvGrpSpPr>
        <p:grpSpPr bwMode="auto">
          <a:xfrm>
            <a:off x="5964238" y="2392364"/>
            <a:ext cx="461962" cy="790575"/>
            <a:chOff x="1145" y="149"/>
            <a:chExt cx="353" cy="631"/>
          </a:xfrm>
        </p:grpSpPr>
        <p:sp>
          <p:nvSpPr>
            <p:cNvPr id="2304" name="Rectangle 606"/>
            <p:cNvSpPr>
              <a:spLocks noChangeArrowheads="1"/>
            </p:cNvSpPr>
            <p:nvPr/>
          </p:nvSpPr>
          <p:spPr bwMode="auto">
            <a:xfrm rot="5400000">
              <a:off x="1008" y="305"/>
              <a:ext cx="624" cy="317"/>
            </a:xfrm>
            <a:prstGeom prst="rect">
              <a:avLst/>
            </a:prstGeom>
            <a:gradFill rotWithShape="1">
              <a:gsLst>
                <a:gs pos="0">
                  <a:srgbClr val="FFFF99"/>
                </a:gs>
                <a:gs pos="50000">
                  <a:srgbClr val="FFCC00"/>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305" name="Group 607"/>
            <p:cNvGrpSpPr>
              <a:grpSpLocks/>
            </p:cNvGrpSpPr>
            <p:nvPr/>
          </p:nvGrpSpPr>
          <p:grpSpPr bwMode="auto">
            <a:xfrm rot="5400000">
              <a:off x="1006" y="288"/>
              <a:ext cx="631" cy="353"/>
              <a:chOff x="1006" y="288"/>
              <a:chExt cx="631" cy="353"/>
            </a:xfrm>
          </p:grpSpPr>
          <p:sp>
            <p:nvSpPr>
              <p:cNvPr id="2306" name="Oval 608"/>
              <p:cNvSpPr>
                <a:spLocks noChangeArrowheads="1"/>
              </p:cNvSpPr>
              <p:nvPr/>
            </p:nvSpPr>
            <p:spPr bwMode="auto">
              <a:xfrm>
                <a:off x="101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07" name="Freeform 609"/>
              <p:cNvSpPr>
                <a:spLocks/>
              </p:cNvSpPr>
              <p:nvPr/>
            </p:nvSpPr>
            <p:spPr bwMode="auto">
              <a:xfrm>
                <a:off x="104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8" name="Freeform 610"/>
              <p:cNvSpPr>
                <a:spLocks/>
              </p:cNvSpPr>
              <p:nvPr/>
            </p:nvSpPr>
            <p:spPr bwMode="auto">
              <a:xfrm>
                <a:off x="101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9" name="Oval 611"/>
              <p:cNvSpPr>
                <a:spLocks noChangeArrowheads="1"/>
              </p:cNvSpPr>
              <p:nvPr/>
            </p:nvSpPr>
            <p:spPr bwMode="auto">
              <a:xfrm>
                <a:off x="110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10" name="Oval 612"/>
              <p:cNvSpPr>
                <a:spLocks noChangeArrowheads="1"/>
              </p:cNvSpPr>
              <p:nvPr/>
            </p:nvSpPr>
            <p:spPr bwMode="auto">
              <a:xfrm>
                <a:off x="115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11" name="Oval 613"/>
              <p:cNvSpPr>
                <a:spLocks noChangeArrowheads="1"/>
              </p:cNvSpPr>
              <p:nvPr/>
            </p:nvSpPr>
            <p:spPr bwMode="auto">
              <a:xfrm>
                <a:off x="106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12" name="Freeform 614"/>
              <p:cNvSpPr>
                <a:spLocks/>
              </p:cNvSpPr>
              <p:nvPr/>
            </p:nvSpPr>
            <p:spPr bwMode="auto">
              <a:xfrm>
                <a:off x="1071"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3" name="Freeform 615"/>
              <p:cNvSpPr>
                <a:spLocks/>
              </p:cNvSpPr>
              <p:nvPr/>
            </p:nvSpPr>
            <p:spPr bwMode="auto">
              <a:xfrm>
                <a:off x="1094"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4" name="Freeform 616"/>
              <p:cNvSpPr>
                <a:spLocks/>
              </p:cNvSpPr>
              <p:nvPr/>
            </p:nvSpPr>
            <p:spPr bwMode="auto">
              <a:xfrm>
                <a:off x="1144"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5" name="Freeform 617"/>
              <p:cNvSpPr>
                <a:spLocks/>
              </p:cNvSpPr>
              <p:nvPr/>
            </p:nvSpPr>
            <p:spPr bwMode="auto">
              <a:xfrm>
                <a:off x="1121"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6" name="Freeform 618"/>
              <p:cNvSpPr>
                <a:spLocks/>
              </p:cNvSpPr>
              <p:nvPr/>
            </p:nvSpPr>
            <p:spPr bwMode="auto">
              <a:xfrm>
                <a:off x="1170"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7" name="Freeform 619"/>
              <p:cNvSpPr>
                <a:spLocks/>
              </p:cNvSpPr>
              <p:nvPr/>
            </p:nvSpPr>
            <p:spPr bwMode="auto">
              <a:xfrm>
                <a:off x="1190"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8" name="Oval 620"/>
              <p:cNvSpPr>
                <a:spLocks noChangeArrowheads="1"/>
              </p:cNvSpPr>
              <p:nvPr/>
            </p:nvSpPr>
            <p:spPr bwMode="auto">
              <a:xfrm>
                <a:off x="120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19" name="Freeform 621"/>
              <p:cNvSpPr>
                <a:spLocks/>
              </p:cNvSpPr>
              <p:nvPr/>
            </p:nvSpPr>
            <p:spPr bwMode="auto">
              <a:xfrm>
                <a:off x="123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0" name="Freeform 622"/>
              <p:cNvSpPr>
                <a:spLocks/>
              </p:cNvSpPr>
              <p:nvPr/>
            </p:nvSpPr>
            <p:spPr bwMode="auto">
              <a:xfrm>
                <a:off x="120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1" name="Oval 623"/>
              <p:cNvSpPr>
                <a:spLocks noChangeArrowheads="1"/>
              </p:cNvSpPr>
              <p:nvPr/>
            </p:nvSpPr>
            <p:spPr bwMode="auto">
              <a:xfrm>
                <a:off x="130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22" name="Oval 624"/>
              <p:cNvSpPr>
                <a:spLocks noChangeArrowheads="1"/>
              </p:cNvSpPr>
              <p:nvPr/>
            </p:nvSpPr>
            <p:spPr bwMode="auto">
              <a:xfrm>
                <a:off x="134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23" name="Oval 625"/>
              <p:cNvSpPr>
                <a:spLocks noChangeArrowheads="1"/>
              </p:cNvSpPr>
              <p:nvPr/>
            </p:nvSpPr>
            <p:spPr bwMode="auto">
              <a:xfrm>
                <a:off x="125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24" name="Freeform 626"/>
              <p:cNvSpPr>
                <a:spLocks/>
              </p:cNvSpPr>
              <p:nvPr/>
            </p:nvSpPr>
            <p:spPr bwMode="auto">
              <a:xfrm>
                <a:off x="1263"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5" name="Freeform 627"/>
              <p:cNvSpPr>
                <a:spLocks/>
              </p:cNvSpPr>
              <p:nvPr/>
            </p:nvSpPr>
            <p:spPr bwMode="auto">
              <a:xfrm>
                <a:off x="1286"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6" name="Freeform 628"/>
              <p:cNvSpPr>
                <a:spLocks/>
              </p:cNvSpPr>
              <p:nvPr/>
            </p:nvSpPr>
            <p:spPr bwMode="auto">
              <a:xfrm>
                <a:off x="1336"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7" name="Freeform 629"/>
              <p:cNvSpPr>
                <a:spLocks/>
              </p:cNvSpPr>
              <p:nvPr/>
            </p:nvSpPr>
            <p:spPr bwMode="auto">
              <a:xfrm>
                <a:off x="1313"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8" name="Freeform 630"/>
              <p:cNvSpPr>
                <a:spLocks/>
              </p:cNvSpPr>
              <p:nvPr/>
            </p:nvSpPr>
            <p:spPr bwMode="auto">
              <a:xfrm>
                <a:off x="1362"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9" name="Freeform 631"/>
              <p:cNvSpPr>
                <a:spLocks/>
              </p:cNvSpPr>
              <p:nvPr/>
            </p:nvSpPr>
            <p:spPr bwMode="auto">
              <a:xfrm>
                <a:off x="1382"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0" name="Oval 632"/>
              <p:cNvSpPr>
                <a:spLocks noChangeArrowheads="1"/>
              </p:cNvSpPr>
              <p:nvPr/>
            </p:nvSpPr>
            <p:spPr bwMode="auto">
              <a:xfrm>
                <a:off x="139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31" name="Freeform 633"/>
              <p:cNvSpPr>
                <a:spLocks/>
              </p:cNvSpPr>
              <p:nvPr/>
            </p:nvSpPr>
            <p:spPr bwMode="auto">
              <a:xfrm>
                <a:off x="142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2" name="Freeform 634"/>
              <p:cNvSpPr>
                <a:spLocks/>
              </p:cNvSpPr>
              <p:nvPr/>
            </p:nvSpPr>
            <p:spPr bwMode="auto">
              <a:xfrm>
                <a:off x="139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3" name="Oval 635"/>
              <p:cNvSpPr>
                <a:spLocks noChangeArrowheads="1"/>
              </p:cNvSpPr>
              <p:nvPr/>
            </p:nvSpPr>
            <p:spPr bwMode="auto">
              <a:xfrm>
                <a:off x="149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34" name="Oval 636"/>
              <p:cNvSpPr>
                <a:spLocks noChangeArrowheads="1"/>
              </p:cNvSpPr>
              <p:nvPr/>
            </p:nvSpPr>
            <p:spPr bwMode="auto">
              <a:xfrm>
                <a:off x="154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35" name="Oval 637"/>
              <p:cNvSpPr>
                <a:spLocks noChangeArrowheads="1"/>
              </p:cNvSpPr>
              <p:nvPr/>
            </p:nvSpPr>
            <p:spPr bwMode="auto">
              <a:xfrm>
                <a:off x="144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36" name="Freeform 638"/>
              <p:cNvSpPr>
                <a:spLocks/>
              </p:cNvSpPr>
              <p:nvPr/>
            </p:nvSpPr>
            <p:spPr bwMode="auto">
              <a:xfrm>
                <a:off x="1455"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7" name="Freeform 639"/>
              <p:cNvSpPr>
                <a:spLocks/>
              </p:cNvSpPr>
              <p:nvPr/>
            </p:nvSpPr>
            <p:spPr bwMode="auto">
              <a:xfrm>
                <a:off x="1478"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8" name="Freeform 640"/>
              <p:cNvSpPr>
                <a:spLocks/>
              </p:cNvSpPr>
              <p:nvPr/>
            </p:nvSpPr>
            <p:spPr bwMode="auto">
              <a:xfrm>
                <a:off x="1528"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9" name="Freeform 641"/>
              <p:cNvSpPr>
                <a:spLocks/>
              </p:cNvSpPr>
              <p:nvPr/>
            </p:nvSpPr>
            <p:spPr bwMode="auto">
              <a:xfrm>
                <a:off x="1505"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0" name="Freeform 642"/>
              <p:cNvSpPr>
                <a:spLocks/>
              </p:cNvSpPr>
              <p:nvPr/>
            </p:nvSpPr>
            <p:spPr bwMode="auto">
              <a:xfrm>
                <a:off x="1554"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1" name="Freeform 643"/>
              <p:cNvSpPr>
                <a:spLocks/>
              </p:cNvSpPr>
              <p:nvPr/>
            </p:nvSpPr>
            <p:spPr bwMode="auto">
              <a:xfrm>
                <a:off x="1574"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2" name="Oval 644"/>
              <p:cNvSpPr>
                <a:spLocks noChangeArrowheads="1"/>
              </p:cNvSpPr>
              <p:nvPr/>
            </p:nvSpPr>
            <p:spPr bwMode="auto">
              <a:xfrm>
                <a:off x="158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43" name="Freeform 645"/>
              <p:cNvSpPr>
                <a:spLocks/>
              </p:cNvSpPr>
              <p:nvPr/>
            </p:nvSpPr>
            <p:spPr bwMode="auto">
              <a:xfrm>
                <a:off x="161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4" name="Freeform 646"/>
              <p:cNvSpPr>
                <a:spLocks/>
              </p:cNvSpPr>
              <p:nvPr/>
            </p:nvSpPr>
            <p:spPr bwMode="auto">
              <a:xfrm>
                <a:off x="158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5" name="Oval 647"/>
              <p:cNvSpPr>
                <a:spLocks noChangeArrowheads="1"/>
              </p:cNvSpPr>
              <p:nvPr/>
            </p:nvSpPr>
            <p:spPr bwMode="auto">
              <a:xfrm rot="10791167">
                <a:off x="1536"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46" name="Freeform 648"/>
              <p:cNvSpPr>
                <a:spLocks/>
              </p:cNvSpPr>
              <p:nvPr/>
            </p:nvSpPr>
            <p:spPr bwMode="auto">
              <a:xfrm rot="10791167">
                <a:off x="154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7" name="Freeform 649"/>
              <p:cNvSpPr>
                <a:spLocks/>
              </p:cNvSpPr>
              <p:nvPr/>
            </p:nvSpPr>
            <p:spPr bwMode="auto">
              <a:xfrm rot="10791167">
                <a:off x="157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8" name="Oval 650"/>
              <p:cNvSpPr>
                <a:spLocks noChangeArrowheads="1"/>
              </p:cNvSpPr>
              <p:nvPr/>
            </p:nvSpPr>
            <p:spPr bwMode="auto">
              <a:xfrm rot="10791167">
                <a:off x="1440"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49" name="Oval 651"/>
              <p:cNvSpPr>
                <a:spLocks noChangeArrowheads="1"/>
              </p:cNvSpPr>
              <p:nvPr/>
            </p:nvSpPr>
            <p:spPr bwMode="auto">
              <a:xfrm rot="10791167">
                <a:off x="1392"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50" name="Oval 652"/>
              <p:cNvSpPr>
                <a:spLocks noChangeArrowheads="1"/>
              </p:cNvSpPr>
              <p:nvPr/>
            </p:nvSpPr>
            <p:spPr bwMode="auto">
              <a:xfrm rot="10791167">
                <a:off x="1488"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51" name="Freeform 653"/>
              <p:cNvSpPr>
                <a:spLocks/>
              </p:cNvSpPr>
              <p:nvPr/>
            </p:nvSpPr>
            <p:spPr bwMode="auto">
              <a:xfrm rot="10791167">
                <a:off x="1503" y="465"/>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2" name="Freeform 654"/>
              <p:cNvSpPr>
                <a:spLocks/>
              </p:cNvSpPr>
              <p:nvPr/>
            </p:nvSpPr>
            <p:spPr bwMode="auto">
              <a:xfrm rot="10791167">
                <a:off x="1482" y="465"/>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3" name="Freeform 655"/>
              <p:cNvSpPr>
                <a:spLocks/>
              </p:cNvSpPr>
              <p:nvPr/>
            </p:nvSpPr>
            <p:spPr bwMode="auto">
              <a:xfrm rot="10791167">
                <a:off x="1438" y="468"/>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4" name="Freeform 656"/>
              <p:cNvSpPr>
                <a:spLocks/>
              </p:cNvSpPr>
              <p:nvPr/>
            </p:nvSpPr>
            <p:spPr bwMode="auto">
              <a:xfrm rot="10791167">
                <a:off x="1463" y="46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 name="Freeform 657"/>
              <p:cNvSpPr>
                <a:spLocks/>
              </p:cNvSpPr>
              <p:nvPr/>
            </p:nvSpPr>
            <p:spPr bwMode="auto">
              <a:xfrm rot="10791167">
                <a:off x="1414"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 name="Freeform 658"/>
              <p:cNvSpPr>
                <a:spLocks/>
              </p:cNvSpPr>
              <p:nvPr/>
            </p:nvSpPr>
            <p:spPr bwMode="auto">
              <a:xfrm rot="10791167">
                <a:off x="1390"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 name="Oval 659"/>
              <p:cNvSpPr>
                <a:spLocks noChangeArrowheads="1"/>
              </p:cNvSpPr>
              <p:nvPr/>
            </p:nvSpPr>
            <p:spPr bwMode="auto">
              <a:xfrm rot="10791167">
                <a:off x="134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58" name="Freeform 660"/>
              <p:cNvSpPr>
                <a:spLocks/>
              </p:cNvSpPr>
              <p:nvPr/>
            </p:nvSpPr>
            <p:spPr bwMode="auto">
              <a:xfrm rot="10791167">
                <a:off x="1349"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 name="Freeform 661"/>
              <p:cNvSpPr>
                <a:spLocks/>
              </p:cNvSpPr>
              <p:nvPr/>
            </p:nvSpPr>
            <p:spPr bwMode="auto">
              <a:xfrm rot="10791167">
                <a:off x="1379"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0" name="Oval 662"/>
              <p:cNvSpPr>
                <a:spLocks noChangeArrowheads="1"/>
              </p:cNvSpPr>
              <p:nvPr/>
            </p:nvSpPr>
            <p:spPr bwMode="auto">
              <a:xfrm rot="10791167">
                <a:off x="124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61" name="Oval 663"/>
              <p:cNvSpPr>
                <a:spLocks noChangeArrowheads="1"/>
              </p:cNvSpPr>
              <p:nvPr/>
            </p:nvSpPr>
            <p:spPr bwMode="auto">
              <a:xfrm rot="10791167">
                <a:off x="1200"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62" name="Oval 664"/>
              <p:cNvSpPr>
                <a:spLocks noChangeArrowheads="1"/>
              </p:cNvSpPr>
              <p:nvPr/>
            </p:nvSpPr>
            <p:spPr bwMode="auto">
              <a:xfrm rot="10791167">
                <a:off x="129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63" name="Freeform 665"/>
              <p:cNvSpPr>
                <a:spLocks/>
              </p:cNvSpPr>
              <p:nvPr/>
            </p:nvSpPr>
            <p:spPr bwMode="auto">
              <a:xfrm rot="10791167">
                <a:off x="1311"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4" name="Freeform 666"/>
              <p:cNvSpPr>
                <a:spLocks/>
              </p:cNvSpPr>
              <p:nvPr/>
            </p:nvSpPr>
            <p:spPr bwMode="auto">
              <a:xfrm rot="10791167">
                <a:off x="1290"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 name="Freeform 667"/>
              <p:cNvSpPr>
                <a:spLocks/>
              </p:cNvSpPr>
              <p:nvPr/>
            </p:nvSpPr>
            <p:spPr bwMode="auto">
              <a:xfrm rot="10791167">
                <a:off x="1246"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 name="Freeform 668"/>
              <p:cNvSpPr>
                <a:spLocks/>
              </p:cNvSpPr>
              <p:nvPr/>
            </p:nvSpPr>
            <p:spPr bwMode="auto">
              <a:xfrm rot="10791167">
                <a:off x="1271"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7" name="Freeform 669"/>
              <p:cNvSpPr>
                <a:spLocks/>
              </p:cNvSpPr>
              <p:nvPr/>
            </p:nvSpPr>
            <p:spPr bwMode="auto">
              <a:xfrm rot="10791167">
                <a:off x="1222"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8" name="Freeform 670"/>
              <p:cNvSpPr>
                <a:spLocks/>
              </p:cNvSpPr>
              <p:nvPr/>
            </p:nvSpPr>
            <p:spPr bwMode="auto">
              <a:xfrm rot="10791167">
                <a:off x="1198"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9" name="Oval 671"/>
              <p:cNvSpPr>
                <a:spLocks noChangeArrowheads="1"/>
              </p:cNvSpPr>
              <p:nvPr/>
            </p:nvSpPr>
            <p:spPr bwMode="auto">
              <a:xfrm rot="10791167">
                <a:off x="1152"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70" name="Freeform 672"/>
              <p:cNvSpPr>
                <a:spLocks/>
              </p:cNvSpPr>
              <p:nvPr/>
            </p:nvSpPr>
            <p:spPr bwMode="auto">
              <a:xfrm rot="10791167">
                <a:off x="115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1" name="Freeform 673"/>
              <p:cNvSpPr>
                <a:spLocks/>
              </p:cNvSpPr>
              <p:nvPr/>
            </p:nvSpPr>
            <p:spPr bwMode="auto">
              <a:xfrm rot="10791167">
                <a:off x="118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2" name="Oval 674"/>
              <p:cNvSpPr>
                <a:spLocks noChangeArrowheads="1"/>
              </p:cNvSpPr>
              <p:nvPr/>
            </p:nvSpPr>
            <p:spPr bwMode="auto">
              <a:xfrm rot="10791167">
                <a:off x="105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73" name="Oval 675"/>
              <p:cNvSpPr>
                <a:spLocks noChangeArrowheads="1"/>
              </p:cNvSpPr>
              <p:nvPr/>
            </p:nvSpPr>
            <p:spPr bwMode="auto">
              <a:xfrm rot="10791167">
                <a:off x="100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74" name="Oval 676"/>
              <p:cNvSpPr>
                <a:spLocks noChangeArrowheads="1"/>
              </p:cNvSpPr>
              <p:nvPr/>
            </p:nvSpPr>
            <p:spPr bwMode="auto">
              <a:xfrm rot="10791167">
                <a:off x="110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75" name="Freeform 677"/>
              <p:cNvSpPr>
                <a:spLocks/>
              </p:cNvSpPr>
              <p:nvPr/>
            </p:nvSpPr>
            <p:spPr bwMode="auto">
              <a:xfrm rot="10791167">
                <a:off x="1119"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6" name="Freeform 678"/>
              <p:cNvSpPr>
                <a:spLocks/>
              </p:cNvSpPr>
              <p:nvPr/>
            </p:nvSpPr>
            <p:spPr bwMode="auto">
              <a:xfrm rot="10791167">
                <a:off x="1098"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7" name="Freeform 679"/>
              <p:cNvSpPr>
                <a:spLocks/>
              </p:cNvSpPr>
              <p:nvPr/>
            </p:nvSpPr>
            <p:spPr bwMode="auto">
              <a:xfrm rot="10791167">
                <a:off x="1054"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8" name="Freeform 680"/>
              <p:cNvSpPr>
                <a:spLocks/>
              </p:cNvSpPr>
              <p:nvPr/>
            </p:nvSpPr>
            <p:spPr bwMode="auto">
              <a:xfrm rot="10791167">
                <a:off x="1079"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9" name="Freeform 681"/>
              <p:cNvSpPr>
                <a:spLocks/>
              </p:cNvSpPr>
              <p:nvPr/>
            </p:nvSpPr>
            <p:spPr bwMode="auto">
              <a:xfrm rot="10791167">
                <a:off x="1030"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0" name="Freeform 682"/>
              <p:cNvSpPr>
                <a:spLocks/>
              </p:cNvSpPr>
              <p:nvPr/>
            </p:nvSpPr>
            <p:spPr bwMode="auto">
              <a:xfrm rot="10791167">
                <a:off x="1006"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1" name="Oval 683"/>
              <p:cNvSpPr>
                <a:spLocks noChangeArrowheads="1"/>
              </p:cNvSpPr>
              <p:nvPr/>
            </p:nvSpPr>
            <p:spPr bwMode="auto">
              <a:xfrm rot="10791167">
                <a:off x="1584"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82" name="Freeform 684"/>
              <p:cNvSpPr>
                <a:spLocks/>
              </p:cNvSpPr>
              <p:nvPr/>
            </p:nvSpPr>
            <p:spPr bwMode="auto">
              <a:xfrm rot="10791167">
                <a:off x="1606"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3" name="Freeform 685"/>
              <p:cNvSpPr>
                <a:spLocks/>
              </p:cNvSpPr>
              <p:nvPr/>
            </p:nvSpPr>
            <p:spPr bwMode="auto">
              <a:xfrm rot="10791167">
                <a:off x="1582"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053" name="Rectangle 4"/>
          <p:cNvSpPr>
            <a:spLocks noChangeArrowheads="1"/>
          </p:cNvSpPr>
          <p:nvPr/>
        </p:nvSpPr>
        <p:spPr bwMode="auto">
          <a:xfrm rot="-5400000">
            <a:off x="5380832" y="2663032"/>
            <a:ext cx="263525" cy="274638"/>
          </a:xfrm>
          <a:prstGeom prst="rect">
            <a:avLst/>
          </a:prstGeom>
          <a:gradFill rotWithShape="0">
            <a:gsLst>
              <a:gs pos="0">
                <a:srgbClr val="000047"/>
              </a:gs>
              <a:gs pos="50000">
                <a:srgbClr val="000099"/>
              </a:gs>
              <a:gs pos="100000">
                <a:srgbClr val="000047"/>
              </a:gs>
            </a:gsLst>
            <a:lin ang="0" scaled="1"/>
          </a:gradFill>
          <a:ln w="9525">
            <a:solidFill>
              <a:srgbClr val="000099"/>
            </a:solidFill>
            <a:miter lim="800000"/>
            <a:headEnd/>
            <a:tailEnd/>
          </a:ln>
        </p:spPr>
        <p:txBody>
          <a:bodyPr wrap="none" anchor="ctr"/>
          <a:lstStyle/>
          <a:p>
            <a:endParaRPr lang="en-US"/>
          </a:p>
        </p:txBody>
      </p:sp>
      <p:sp>
        <p:nvSpPr>
          <p:cNvPr id="2054" name="Rectangle 5"/>
          <p:cNvSpPr>
            <a:spLocks noChangeArrowheads="1"/>
          </p:cNvSpPr>
          <p:nvPr/>
        </p:nvSpPr>
        <p:spPr bwMode="auto">
          <a:xfrm rot="-5400000">
            <a:off x="6236495" y="2386808"/>
            <a:ext cx="263525" cy="827087"/>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2055" name="Rectangle 6"/>
          <p:cNvSpPr>
            <a:spLocks noChangeArrowheads="1"/>
          </p:cNvSpPr>
          <p:nvPr/>
        </p:nvSpPr>
        <p:spPr bwMode="auto">
          <a:xfrm rot="-5400000">
            <a:off x="5593557" y="2596357"/>
            <a:ext cx="263525" cy="407988"/>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056" name="Rectangle 7"/>
          <p:cNvSpPr>
            <a:spLocks noChangeArrowheads="1"/>
          </p:cNvSpPr>
          <p:nvPr/>
        </p:nvSpPr>
        <p:spPr bwMode="auto">
          <a:xfrm rot="-5400000">
            <a:off x="5880895" y="2596358"/>
            <a:ext cx="263525" cy="407987"/>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057" name="Oval 8"/>
          <p:cNvSpPr>
            <a:spLocks noChangeArrowheads="1"/>
          </p:cNvSpPr>
          <p:nvPr/>
        </p:nvSpPr>
        <p:spPr bwMode="auto">
          <a:xfrm rot="-5400000">
            <a:off x="4292602" y="2184399"/>
            <a:ext cx="1143000" cy="1193803"/>
          </a:xfrm>
          <a:prstGeom prst="ellipse">
            <a:avLst/>
          </a:prstGeom>
          <a:gradFill rotWithShape="0">
            <a:gsLst>
              <a:gs pos="0">
                <a:srgbClr val="3366CC"/>
              </a:gs>
              <a:gs pos="100000">
                <a:srgbClr val="182F5E"/>
              </a:gs>
            </a:gsLst>
            <a:path path="shape">
              <a:fillToRect l="50000" t="50000" r="50000" b="50000"/>
            </a:path>
          </a:gradFill>
          <a:ln w="9525">
            <a:solidFill>
              <a:srgbClr val="000099"/>
            </a:solidFill>
            <a:round/>
            <a:headEnd/>
            <a:tailEnd/>
          </a:ln>
        </p:spPr>
        <p:txBody>
          <a:bodyPr wrap="none" anchor="ctr"/>
          <a:lstStyle/>
          <a:p>
            <a:endParaRPr lang="en-US"/>
          </a:p>
        </p:txBody>
      </p:sp>
      <p:sp>
        <p:nvSpPr>
          <p:cNvPr id="2059" name="Line 866"/>
          <p:cNvSpPr>
            <a:spLocks noChangeShapeType="1"/>
          </p:cNvSpPr>
          <p:nvPr/>
        </p:nvSpPr>
        <p:spPr bwMode="auto">
          <a:xfrm flipH="1" flipV="1">
            <a:off x="3962400" y="1982788"/>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60" name="Group 1096"/>
          <p:cNvGrpSpPr>
            <a:grpSpLocks/>
          </p:cNvGrpSpPr>
          <p:nvPr/>
        </p:nvGrpSpPr>
        <p:grpSpPr bwMode="auto">
          <a:xfrm>
            <a:off x="1752600" y="893472"/>
            <a:ext cx="2667000" cy="1454150"/>
            <a:chOff x="480" y="528"/>
            <a:chExt cx="1680" cy="916"/>
          </a:xfrm>
        </p:grpSpPr>
        <p:sp>
          <p:nvSpPr>
            <p:cNvPr id="2215" name="Text Box 863"/>
            <p:cNvSpPr txBox="1">
              <a:spLocks noChangeArrowheads="1"/>
            </p:cNvSpPr>
            <p:nvPr/>
          </p:nvSpPr>
          <p:spPr bwMode="auto">
            <a:xfrm>
              <a:off x="1008" y="1213"/>
              <a:ext cx="10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l-GR" dirty="0"/>
                <a:t>α</a:t>
              </a:r>
              <a:r>
                <a:rPr lang="en-US" dirty="0">
                  <a:cs typeface="Times New Roman" pitchFamily="18" charset="0"/>
                </a:rPr>
                <a:t>-</a:t>
              </a:r>
              <a:r>
                <a:rPr lang="en-US" dirty="0"/>
                <a:t>secretase</a:t>
              </a:r>
            </a:p>
          </p:txBody>
        </p:sp>
        <p:sp>
          <p:nvSpPr>
            <p:cNvPr id="2216" name="Line 864"/>
            <p:cNvSpPr>
              <a:spLocks noChangeShapeType="1"/>
            </p:cNvSpPr>
            <p:nvPr/>
          </p:nvSpPr>
          <p:spPr bwMode="auto">
            <a:xfrm flipV="1">
              <a:off x="1488" y="100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17" name="Group 957"/>
            <p:cNvGrpSpPr>
              <a:grpSpLocks/>
            </p:cNvGrpSpPr>
            <p:nvPr/>
          </p:nvGrpSpPr>
          <p:grpSpPr bwMode="auto">
            <a:xfrm>
              <a:off x="1547" y="621"/>
              <a:ext cx="613" cy="498"/>
              <a:chOff x="1547" y="643"/>
              <a:chExt cx="613" cy="498"/>
            </a:xfrm>
          </p:grpSpPr>
          <p:grpSp>
            <p:nvGrpSpPr>
              <p:cNvPr id="2221" name="Group 868"/>
              <p:cNvGrpSpPr>
                <a:grpSpLocks/>
              </p:cNvGrpSpPr>
              <p:nvPr/>
            </p:nvGrpSpPr>
            <p:grpSpPr bwMode="auto">
              <a:xfrm>
                <a:off x="1645" y="643"/>
                <a:ext cx="291" cy="498"/>
                <a:chOff x="1145" y="149"/>
                <a:chExt cx="353" cy="631"/>
              </a:xfrm>
            </p:grpSpPr>
            <p:sp>
              <p:nvSpPr>
                <p:cNvPr id="2224" name="Rectangle 869"/>
                <p:cNvSpPr>
                  <a:spLocks noChangeArrowheads="1"/>
                </p:cNvSpPr>
                <p:nvPr/>
              </p:nvSpPr>
              <p:spPr bwMode="auto">
                <a:xfrm rot="5400000">
                  <a:off x="1008" y="305"/>
                  <a:ext cx="624" cy="317"/>
                </a:xfrm>
                <a:prstGeom prst="rect">
                  <a:avLst/>
                </a:prstGeom>
                <a:gradFill rotWithShape="1">
                  <a:gsLst>
                    <a:gs pos="0">
                      <a:srgbClr val="FFFF99"/>
                    </a:gs>
                    <a:gs pos="50000">
                      <a:srgbClr val="FFCC00"/>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225" name="Group 870"/>
                <p:cNvGrpSpPr>
                  <a:grpSpLocks/>
                </p:cNvGrpSpPr>
                <p:nvPr/>
              </p:nvGrpSpPr>
              <p:grpSpPr bwMode="auto">
                <a:xfrm rot="5400000">
                  <a:off x="1006" y="288"/>
                  <a:ext cx="631" cy="353"/>
                  <a:chOff x="1006" y="288"/>
                  <a:chExt cx="631" cy="353"/>
                </a:xfrm>
              </p:grpSpPr>
              <p:sp>
                <p:nvSpPr>
                  <p:cNvPr id="2226" name="Oval 871"/>
                  <p:cNvSpPr>
                    <a:spLocks noChangeArrowheads="1"/>
                  </p:cNvSpPr>
                  <p:nvPr/>
                </p:nvSpPr>
                <p:spPr bwMode="auto">
                  <a:xfrm>
                    <a:off x="101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27" name="Freeform 872"/>
                  <p:cNvSpPr>
                    <a:spLocks/>
                  </p:cNvSpPr>
                  <p:nvPr/>
                </p:nvSpPr>
                <p:spPr bwMode="auto">
                  <a:xfrm>
                    <a:off x="104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8" name="Freeform 873"/>
                  <p:cNvSpPr>
                    <a:spLocks/>
                  </p:cNvSpPr>
                  <p:nvPr/>
                </p:nvSpPr>
                <p:spPr bwMode="auto">
                  <a:xfrm>
                    <a:off x="101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9" name="Oval 874"/>
                  <p:cNvSpPr>
                    <a:spLocks noChangeArrowheads="1"/>
                  </p:cNvSpPr>
                  <p:nvPr/>
                </p:nvSpPr>
                <p:spPr bwMode="auto">
                  <a:xfrm>
                    <a:off x="110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0" name="Oval 875"/>
                  <p:cNvSpPr>
                    <a:spLocks noChangeArrowheads="1"/>
                  </p:cNvSpPr>
                  <p:nvPr/>
                </p:nvSpPr>
                <p:spPr bwMode="auto">
                  <a:xfrm>
                    <a:off x="115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1" name="Oval 876"/>
                  <p:cNvSpPr>
                    <a:spLocks noChangeArrowheads="1"/>
                  </p:cNvSpPr>
                  <p:nvPr/>
                </p:nvSpPr>
                <p:spPr bwMode="auto">
                  <a:xfrm>
                    <a:off x="106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2" name="Freeform 877"/>
                  <p:cNvSpPr>
                    <a:spLocks/>
                  </p:cNvSpPr>
                  <p:nvPr/>
                </p:nvSpPr>
                <p:spPr bwMode="auto">
                  <a:xfrm>
                    <a:off x="1071"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3" name="Freeform 878"/>
                  <p:cNvSpPr>
                    <a:spLocks/>
                  </p:cNvSpPr>
                  <p:nvPr/>
                </p:nvSpPr>
                <p:spPr bwMode="auto">
                  <a:xfrm>
                    <a:off x="1094"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4" name="Freeform 879"/>
                  <p:cNvSpPr>
                    <a:spLocks/>
                  </p:cNvSpPr>
                  <p:nvPr/>
                </p:nvSpPr>
                <p:spPr bwMode="auto">
                  <a:xfrm>
                    <a:off x="1144"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5" name="Freeform 880"/>
                  <p:cNvSpPr>
                    <a:spLocks/>
                  </p:cNvSpPr>
                  <p:nvPr/>
                </p:nvSpPr>
                <p:spPr bwMode="auto">
                  <a:xfrm>
                    <a:off x="1121"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6" name="Freeform 881"/>
                  <p:cNvSpPr>
                    <a:spLocks/>
                  </p:cNvSpPr>
                  <p:nvPr/>
                </p:nvSpPr>
                <p:spPr bwMode="auto">
                  <a:xfrm>
                    <a:off x="1170"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7" name="Freeform 882"/>
                  <p:cNvSpPr>
                    <a:spLocks/>
                  </p:cNvSpPr>
                  <p:nvPr/>
                </p:nvSpPr>
                <p:spPr bwMode="auto">
                  <a:xfrm>
                    <a:off x="1190"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8" name="Oval 883"/>
                  <p:cNvSpPr>
                    <a:spLocks noChangeArrowheads="1"/>
                  </p:cNvSpPr>
                  <p:nvPr/>
                </p:nvSpPr>
                <p:spPr bwMode="auto">
                  <a:xfrm>
                    <a:off x="120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39" name="Freeform 884"/>
                  <p:cNvSpPr>
                    <a:spLocks/>
                  </p:cNvSpPr>
                  <p:nvPr/>
                </p:nvSpPr>
                <p:spPr bwMode="auto">
                  <a:xfrm>
                    <a:off x="123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0" name="Freeform 885"/>
                  <p:cNvSpPr>
                    <a:spLocks/>
                  </p:cNvSpPr>
                  <p:nvPr/>
                </p:nvSpPr>
                <p:spPr bwMode="auto">
                  <a:xfrm>
                    <a:off x="120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1" name="Oval 886"/>
                  <p:cNvSpPr>
                    <a:spLocks noChangeArrowheads="1"/>
                  </p:cNvSpPr>
                  <p:nvPr/>
                </p:nvSpPr>
                <p:spPr bwMode="auto">
                  <a:xfrm>
                    <a:off x="130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42" name="Oval 887"/>
                  <p:cNvSpPr>
                    <a:spLocks noChangeArrowheads="1"/>
                  </p:cNvSpPr>
                  <p:nvPr/>
                </p:nvSpPr>
                <p:spPr bwMode="auto">
                  <a:xfrm>
                    <a:off x="134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43" name="Oval 888"/>
                  <p:cNvSpPr>
                    <a:spLocks noChangeArrowheads="1"/>
                  </p:cNvSpPr>
                  <p:nvPr/>
                </p:nvSpPr>
                <p:spPr bwMode="auto">
                  <a:xfrm>
                    <a:off x="125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44" name="Freeform 889"/>
                  <p:cNvSpPr>
                    <a:spLocks/>
                  </p:cNvSpPr>
                  <p:nvPr/>
                </p:nvSpPr>
                <p:spPr bwMode="auto">
                  <a:xfrm>
                    <a:off x="1263"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5" name="Freeform 890"/>
                  <p:cNvSpPr>
                    <a:spLocks/>
                  </p:cNvSpPr>
                  <p:nvPr/>
                </p:nvSpPr>
                <p:spPr bwMode="auto">
                  <a:xfrm>
                    <a:off x="1286"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6" name="Freeform 891"/>
                  <p:cNvSpPr>
                    <a:spLocks/>
                  </p:cNvSpPr>
                  <p:nvPr/>
                </p:nvSpPr>
                <p:spPr bwMode="auto">
                  <a:xfrm>
                    <a:off x="1336"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7" name="Freeform 892"/>
                  <p:cNvSpPr>
                    <a:spLocks/>
                  </p:cNvSpPr>
                  <p:nvPr/>
                </p:nvSpPr>
                <p:spPr bwMode="auto">
                  <a:xfrm>
                    <a:off x="1313"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8" name="Freeform 893"/>
                  <p:cNvSpPr>
                    <a:spLocks/>
                  </p:cNvSpPr>
                  <p:nvPr/>
                </p:nvSpPr>
                <p:spPr bwMode="auto">
                  <a:xfrm>
                    <a:off x="1362"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9" name="Freeform 894"/>
                  <p:cNvSpPr>
                    <a:spLocks/>
                  </p:cNvSpPr>
                  <p:nvPr/>
                </p:nvSpPr>
                <p:spPr bwMode="auto">
                  <a:xfrm>
                    <a:off x="1382"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0" name="Oval 895"/>
                  <p:cNvSpPr>
                    <a:spLocks noChangeArrowheads="1"/>
                  </p:cNvSpPr>
                  <p:nvPr/>
                </p:nvSpPr>
                <p:spPr bwMode="auto">
                  <a:xfrm>
                    <a:off x="139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1" name="Freeform 896"/>
                  <p:cNvSpPr>
                    <a:spLocks/>
                  </p:cNvSpPr>
                  <p:nvPr/>
                </p:nvSpPr>
                <p:spPr bwMode="auto">
                  <a:xfrm>
                    <a:off x="142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2" name="Freeform 897"/>
                  <p:cNvSpPr>
                    <a:spLocks/>
                  </p:cNvSpPr>
                  <p:nvPr/>
                </p:nvSpPr>
                <p:spPr bwMode="auto">
                  <a:xfrm>
                    <a:off x="139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 name="Oval 898"/>
                  <p:cNvSpPr>
                    <a:spLocks noChangeArrowheads="1"/>
                  </p:cNvSpPr>
                  <p:nvPr/>
                </p:nvSpPr>
                <p:spPr bwMode="auto">
                  <a:xfrm>
                    <a:off x="149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4" name="Oval 899"/>
                  <p:cNvSpPr>
                    <a:spLocks noChangeArrowheads="1"/>
                  </p:cNvSpPr>
                  <p:nvPr/>
                </p:nvSpPr>
                <p:spPr bwMode="auto">
                  <a:xfrm>
                    <a:off x="154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5" name="Oval 900"/>
                  <p:cNvSpPr>
                    <a:spLocks noChangeArrowheads="1"/>
                  </p:cNvSpPr>
                  <p:nvPr/>
                </p:nvSpPr>
                <p:spPr bwMode="auto">
                  <a:xfrm>
                    <a:off x="144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56" name="Freeform 901"/>
                  <p:cNvSpPr>
                    <a:spLocks/>
                  </p:cNvSpPr>
                  <p:nvPr/>
                </p:nvSpPr>
                <p:spPr bwMode="auto">
                  <a:xfrm>
                    <a:off x="1455"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7" name="Freeform 902"/>
                  <p:cNvSpPr>
                    <a:spLocks/>
                  </p:cNvSpPr>
                  <p:nvPr/>
                </p:nvSpPr>
                <p:spPr bwMode="auto">
                  <a:xfrm>
                    <a:off x="1478"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8" name="Freeform 903"/>
                  <p:cNvSpPr>
                    <a:spLocks/>
                  </p:cNvSpPr>
                  <p:nvPr/>
                </p:nvSpPr>
                <p:spPr bwMode="auto">
                  <a:xfrm>
                    <a:off x="1528"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9" name="Freeform 904"/>
                  <p:cNvSpPr>
                    <a:spLocks/>
                  </p:cNvSpPr>
                  <p:nvPr/>
                </p:nvSpPr>
                <p:spPr bwMode="auto">
                  <a:xfrm>
                    <a:off x="1505"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0" name="Freeform 905"/>
                  <p:cNvSpPr>
                    <a:spLocks/>
                  </p:cNvSpPr>
                  <p:nvPr/>
                </p:nvSpPr>
                <p:spPr bwMode="auto">
                  <a:xfrm>
                    <a:off x="1554"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1" name="Freeform 906"/>
                  <p:cNvSpPr>
                    <a:spLocks/>
                  </p:cNvSpPr>
                  <p:nvPr/>
                </p:nvSpPr>
                <p:spPr bwMode="auto">
                  <a:xfrm>
                    <a:off x="1574"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2" name="Oval 907"/>
                  <p:cNvSpPr>
                    <a:spLocks noChangeArrowheads="1"/>
                  </p:cNvSpPr>
                  <p:nvPr/>
                </p:nvSpPr>
                <p:spPr bwMode="auto">
                  <a:xfrm>
                    <a:off x="158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63" name="Freeform 908"/>
                  <p:cNvSpPr>
                    <a:spLocks/>
                  </p:cNvSpPr>
                  <p:nvPr/>
                </p:nvSpPr>
                <p:spPr bwMode="auto">
                  <a:xfrm>
                    <a:off x="161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4" name="Freeform 909"/>
                  <p:cNvSpPr>
                    <a:spLocks/>
                  </p:cNvSpPr>
                  <p:nvPr/>
                </p:nvSpPr>
                <p:spPr bwMode="auto">
                  <a:xfrm>
                    <a:off x="158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5" name="Oval 910"/>
                  <p:cNvSpPr>
                    <a:spLocks noChangeArrowheads="1"/>
                  </p:cNvSpPr>
                  <p:nvPr/>
                </p:nvSpPr>
                <p:spPr bwMode="auto">
                  <a:xfrm rot="10791167">
                    <a:off x="1536"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66" name="Freeform 911"/>
                  <p:cNvSpPr>
                    <a:spLocks/>
                  </p:cNvSpPr>
                  <p:nvPr/>
                </p:nvSpPr>
                <p:spPr bwMode="auto">
                  <a:xfrm rot="10791167">
                    <a:off x="154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7" name="Freeform 912"/>
                  <p:cNvSpPr>
                    <a:spLocks/>
                  </p:cNvSpPr>
                  <p:nvPr/>
                </p:nvSpPr>
                <p:spPr bwMode="auto">
                  <a:xfrm rot="10791167">
                    <a:off x="157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8" name="Oval 913"/>
                  <p:cNvSpPr>
                    <a:spLocks noChangeArrowheads="1"/>
                  </p:cNvSpPr>
                  <p:nvPr/>
                </p:nvSpPr>
                <p:spPr bwMode="auto">
                  <a:xfrm rot="10791167">
                    <a:off x="1440"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69" name="Oval 914"/>
                  <p:cNvSpPr>
                    <a:spLocks noChangeArrowheads="1"/>
                  </p:cNvSpPr>
                  <p:nvPr/>
                </p:nvSpPr>
                <p:spPr bwMode="auto">
                  <a:xfrm rot="10791167">
                    <a:off x="1392"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70" name="Oval 915"/>
                  <p:cNvSpPr>
                    <a:spLocks noChangeArrowheads="1"/>
                  </p:cNvSpPr>
                  <p:nvPr/>
                </p:nvSpPr>
                <p:spPr bwMode="auto">
                  <a:xfrm rot="10791167">
                    <a:off x="1488"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71" name="Freeform 916"/>
                  <p:cNvSpPr>
                    <a:spLocks/>
                  </p:cNvSpPr>
                  <p:nvPr/>
                </p:nvSpPr>
                <p:spPr bwMode="auto">
                  <a:xfrm rot="10791167">
                    <a:off x="1503" y="465"/>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2" name="Freeform 917"/>
                  <p:cNvSpPr>
                    <a:spLocks/>
                  </p:cNvSpPr>
                  <p:nvPr/>
                </p:nvSpPr>
                <p:spPr bwMode="auto">
                  <a:xfrm rot="10791167">
                    <a:off x="1482" y="465"/>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3" name="Freeform 918"/>
                  <p:cNvSpPr>
                    <a:spLocks/>
                  </p:cNvSpPr>
                  <p:nvPr/>
                </p:nvSpPr>
                <p:spPr bwMode="auto">
                  <a:xfrm rot="10791167">
                    <a:off x="1438" y="468"/>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4" name="Freeform 919"/>
                  <p:cNvSpPr>
                    <a:spLocks/>
                  </p:cNvSpPr>
                  <p:nvPr/>
                </p:nvSpPr>
                <p:spPr bwMode="auto">
                  <a:xfrm rot="10791167">
                    <a:off x="1463" y="46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5" name="Freeform 920"/>
                  <p:cNvSpPr>
                    <a:spLocks/>
                  </p:cNvSpPr>
                  <p:nvPr/>
                </p:nvSpPr>
                <p:spPr bwMode="auto">
                  <a:xfrm rot="10791167">
                    <a:off x="1414"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6" name="Freeform 921"/>
                  <p:cNvSpPr>
                    <a:spLocks/>
                  </p:cNvSpPr>
                  <p:nvPr/>
                </p:nvSpPr>
                <p:spPr bwMode="auto">
                  <a:xfrm rot="10791167">
                    <a:off x="1390"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7" name="Oval 922"/>
                  <p:cNvSpPr>
                    <a:spLocks noChangeArrowheads="1"/>
                  </p:cNvSpPr>
                  <p:nvPr/>
                </p:nvSpPr>
                <p:spPr bwMode="auto">
                  <a:xfrm rot="10791167">
                    <a:off x="134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78" name="Freeform 923"/>
                  <p:cNvSpPr>
                    <a:spLocks/>
                  </p:cNvSpPr>
                  <p:nvPr/>
                </p:nvSpPr>
                <p:spPr bwMode="auto">
                  <a:xfrm rot="10791167">
                    <a:off x="1349"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9" name="Freeform 924"/>
                  <p:cNvSpPr>
                    <a:spLocks/>
                  </p:cNvSpPr>
                  <p:nvPr/>
                </p:nvSpPr>
                <p:spPr bwMode="auto">
                  <a:xfrm rot="10791167">
                    <a:off x="1379"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0" name="Oval 925"/>
                  <p:cNvSpPr>
                    <a:spLocks noChangeArrowheads="1"/>
                  </p:cNvSpPr>
                  <p:nvPr/>
                </p:nvSpPr>
                <p:spPr bwMode="auto">
                  <a:xfrm rot="10791167">
                    <a:off x="124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81" name="Oval 926"/>
                  <p:cNvSpPr>
                    <a:spLocks noChangeArrowheads="1"/>
                  </p:cNvSpPr>
                  <p:nvPr/>
                </p:nvSpPr>
                <p:spPr bwMode="auto">
                  <a:xfrm rot="10791167">
                    <a:off x="1200"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82" name="Oval 927"/>
                  <p:cNvSpPr>
                    <a:spLocks noChangeArrowheads="1"/>
                  </p:cNvSpPr>
                  <p:nvPr/>
                </p:nvSpPr>
                <p:spPr bwMode="auto">
                  <a:xfrm rot="10791167">
                    <a:off x="129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83" name="Freeform 928"/>
                  <p:cNvSpPr>
                    <a:spLocks/>
                  </p:cNvSpPr>
                  <p:nvPr/>
                </p:nvSpPr>
                <p:spPr bwMode="auto">
                  <a:xfrm rot="10791167">
                    <a:off x="1311"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4" name="Freeform 929"/>
                  <p:cNvSpPr>
                    <a:spLocks/>
                  </p:cNvSpPr>
                  <p:nvPr/>
                </p:nvSpPr>
                <p:spPr bwMode="auto">
                  <a:xfrm rot="10791167">
                    <a:off x="1290"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5" name="Freeform 930"/>
                  <p:cNvSpPr>
                    <a:spLocks/>
                  </p:cNvSpPr>
                  <p:nvPr/>
                </p:nvSpPr>
                <p:spPr bwMode="auto">
                  <a:xfrm rot="10791167">
                    <a:off x="1246"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6" name="Freeform 931"/>
                  <p:cNvSpPr>
                    <a:spLocks/>
                  </p:cNvSpPr>
                  <p:nvPr/>
                </p:nvSpPr>
                <p:spPr bwMode="auto">
                  <a:xfrm rot="10791167">
                    <a:off x="1271"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7" name="Freeform 932"/>
                  <p:cNvSpPr>
                    <a:spLocks/>
                  </p:cNvSpPr>
                  <p:nvPr/>
                </p:nvSpPr>
                <p:spPr bwMode="auto">
                  <a:xfrm rot="10791167">
                    <a:off x="1222"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8" name="Freeform 933"/>
                  <p:cNvSpPr>
                    <a:spLocks/>
                  </p:cNvSpPr>
                  <p:nvPr/>
                </p:nvSpPr>
                <p:spPr bwMode="auto">
                  <a:xfrm rot="10791167">
                    <a:off x="1198"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9" name="Oval 934"/>
                  <p:cNvSpPr>
                    <a:spLocks noChangeArrowheads="1"/>
                  </p:cNvSpPr>
                  <p:nvPr/>
                </p:nvSpPr>
                <p:spPr bwMode="auto">
                  <a:xfrm rot="10791167">
                    <a:off x="1152"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0" name="Freeform 935"/>
                  <p:cNvSpPr>
                    <a:spLocks/>
                  </p:cNvSpPr>
                  <p:nvPr/>
                </p:nvSpPr>
                <p:spPr bwMode="auto">
                  <a:xfrm rot="10791167">
                    <a:off x="115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1" name="Freeform 936"/>
                  <p:cNvSpPr>
                    <a:spLocks/>
                  </p:cNvSpPr>
                  <p:nvPr/>
                </p:nvSpPr>
                <p:spPr bwMode="auto">
                  <a:xfrm rot="10791167">
                    <a:off x="118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2" name="Oval 937"/>
                  <p:cNvSpPr>
                    <a:spLocks noChangeArrowheads="1"/>
                  </p:cNvSpPr>
                  <p:nvPr/>
                </p:nvSpPr>
                <p:spPr bwMode="auto">
                  <a:xfrm rot="10791167">
                    <a:off x="105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3" name="Oval 938"/>
                  <p:cNvSpPr>
                    <a:spLocks noChangeArrowheads="1"/>
                  </p:cNvSpPr>
                  <p:nvPr/>
                </p:nvSpPr>
                <p:spPr bwMode="auto">
                  <a:xfrm rot="10791167">
                    <a:off x="100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4" name="Oval 939"/>
                  <p:cNvSpPr>
                    <a:spLocks noChangeArrowheads="1"/>
                  </p:cNvSpPr>
                  <p:nvPr/>
                </p:nvSpPr>
                <p:spPr bwMode="auto">
                  <a:xfrm rot="10791167">
                    <a:off x="110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95" name="Freeform 940"/>
                  <p:cNvSpPr>
                    <a:spLocks/>
                  </p:cNvSpPr>
                  <p:nvPr/>
                </p:nvSpPr>
                <p:spPr bwMode="auto">
                  <a:xfrm rot="10791167">
                    <a:off x="1119"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6" name="Freeform 941"/>
                  <p:cNvSpPr>
                    <a:spLocks/>
                  </p:cNvSpPr>
                  <p:nvPr/>
                </p:nvSpPr>
                <p:spPr bwMode="auto">
                  <a:xfrm rot="10791167">
                    <a:off x="1098"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7" name="Freeform 942"/>
                  <p:cNvSpPr>
                    <a:spLocks/>
                  </p:cNvSpPr>
                  <p:nvPr/>
                </p:nvSpPr>
                <p:spPr bwMode="auto">
                  <a:xfrm rot="10791167">
                    <a:off x="1054"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8" name="Freeform 943"/>
                  <p:cNvSpPr>
                    <a:spLocks/>
                  </p:cNvSpPr>
                  <p:nvPr/>
                </p:nvSpPr>
                <p:spPr bwMode="auto">
                  <a:xfrm rot="10791167">
                    <a:off x="1079"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9" name="Freeform 944"/>
                  <p:cNvSpPr>
                    <a:spLocks/>
                  </p:cNvSpPr>
                  <p:nvPr/>
                </p:nvSpPr>
                <p:spPr bwMode="auto">
                  <a:xfrm rot="10791167">
                    <a:off x="1030"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0" name="Freeform 945"/>
                  <p:cNvSpPr>
                    <a:spLocks/>
                  </p:cNvSpPr>
                  <p:nvPr/>
                </p:nvSpPr>
                <p:spPr bwMode="auto">
                  <a:xfrm rot="10791167">
                    <a:off x="1006"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1" name="Oval 946"/>
                  <p:cNvSpPr>
                    <a:spLocks noChangeArrowheads="1"/>
                  </p:cNvSpPr>
                  <p:nvPr/>
                </p:nvSpPr>
                <p:spPr bwMode="auto">
                  <a:xfrm rot="10791167">
                    <a:off x="1584"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302" name="Freeform 947"/>
                  <p:cNvSpPr>
                    <a:spLocks/>
                  </p:cNvSpPr>
                  <p:nvPr/>
                </p:nvSpPr>
                <p:spPr bwMode="auto">
                  <a:xfrm rot="10791167">
                    <a:off x="1606"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3" name="Freeform 948"/>
                  <p:cNvSpPr>
                    <a:spLocks/>
                  </p:cNvSpPr>
                  <p:nvPr/>
                </p:nvSpPr>
                <p:spPr bwMode="auto">
                  <a:xfrm rot="10791167">
                    <a:off x="1582"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222" name="Rectangle 950"/>
              <p:cNvSpPr>
                <a:spLocks noChangeArrowheads="1"/>
              </p:cNvSpPr>
              <p:nvPr/>
            </p:nvSpPr>
            <p:spPr bwMode="auto">
              <a:xfrm rot="-5400000">
                <a:off x="1817" y="639"/>
                <a:ext cx="166" cy="521"/>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2223" name="Rectangle 952"/>
              <p:cNvSpPr>
                <a:spLocks noChangeArrowheads="1"/>
              </p:cNvSpPr>
              <p:nvPr/>
            </p:nvSpPr>
            <p:spPr bwMode="auto">
              <a:xfrm rot="-5400000">
                <a:off x="1593" y="771"/>
                <a:ext cx="166" cy="257"/>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grpSp>
        <p:sp>
          <p:nvSpPr>
            <p:cNvPr id="2218" name="Rectangle 954"/>
            <p:cNvSpPr>
              <a:spLocks noChangeArrowheads="1"/>
            </p:cNvSpPr>
            <p:nvPr/>
          </p:nvSpPr>
          <p:spPr bwMode="auto">
            <a:xfrm rot="-5400000">
              <a:off x="1191" y="790"/>
              <a:ext cx="166" cy="173"/>
            </a:xfrm>
            <a:prstGeom prst="rect">
              <a:avLst/>
            </a:prstGeom>
            <a:gradFill rotWithShape="0">
              <a:gsLst>
                <a:gs pos="0">
                  <a:srgbClr val="000047"/>
                </a:gs>
                <a:gs pos="50000">
                  <a:srgbClr val="000099"/>
                </a:gs>
                <a:gs pos="100000">
                  <a:srgbClr val="000047"/>
                </a:gs>
              </a:gsLst>
              <a:lin ang="0" scaled="1"/>
            </a:gradFill>
            <a:ln w="9525">
              <a:solidFill>
                <a:srgbClr val="000099"/>
              </a:solidFill>
              <a:miter lim="800000"/>
              <a:headEnd/>
              <a:tailEnd/>
            </a:ln>
          </p:spPr>
          <p:txBody>
            <a:bodyPr wrap="none" anchor="ctr"/>
            <a:lstStyle/>
            <a:p>
              <a:endParaRPr lang="en-US"/>
            </a:p>
          </p:txBody>
        </p:sp>
        <p:sp>
          <p:nvSpPr>
            <p:cNvPr id="2219" name="Rectangle 955"/>
            <p:cNvSpPr>
              <a:spLocks noChangeArrowheads="1"/>
            </p:cNvSpPr>
            <p:nvPr/>
          </p:nvSpPr>
          <p:spPr bwMode="auto">
            <a:xfrm rot="-5400000">
              <a:off x="1277" y="796"/>
              <a:ext cx="166" cy="161"/>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220" name="Oval 956"/>
            <p:cNvSpPr>
              <a:spLocks noChangeArrowheads="1"/>
            </p:cNvSpPr>
            <p:nvPr/>
          </p:nvSpPr>
          <p:spPr bwMode="auto">
            <a:xfrm rot="-5400000">
              <a:off x="496" y="512"/>
              <a:ext cx="720" cy="752"/>
            </a:xfrm>
            <a:prstGeom prst="ellipse">
              <a:avLst/>
            </a:prstGeom>
            <a:gradFill rotWithShape="0">
              <a:gsLst>
                <a:gs pos="0">
                  <a:srgbClr val="3366CC"/>
                </a:gs>
                <a:gs pos="100000">
                  <a:srgbClr val="182F5E"/>
                </a:gs>
              </a:gsLst>
              <a:path path="shape">
                <a:fillToRect l="50000" t="50000" r="50000" b="50000"/>
              </a:path>
            </a:gradFill>
            <a:ln w="9525">
              <a:solidFill>
                <a:srgbClr val="000099"/>
              </a:solidFill>
              <a:round/>
              <a:headEnd/>
              <a:tailEnd/>
            </a:ln>
          </p:spPr>
          <p:txBody>
            <a:bodyPr wrap="none" anchor="ctr"/>
            <a:lstStyle/>
            <a:p>
              <a:endParaRPr lang="en-US"/>
            </a:p>
          </p:txBody>
        </p:sp>
      </p:grpSp>
      <p:sp>
        <p:nvSpPr>
          <p:cNvPr id="2062" name="Line 1050"/>
          <p:cNvSpPr>
            <a:spLocks noChangeShapeType="1"/>
          </p:cNvSpPr>
          <p:nvPr/>
        </p:nvSpPr>
        <p:spPr bwMode="auto">
          <a:xfrm>
            <a:off x="5514975" y="3133725"/>
            <a:ext cx="0" cy="2667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4" name="Line 1055"/>
          <p:cNvSpPr>
            <a:spLocks noChangeShapeType="1"/>
          </p:cNvSpPr>
          <p:nvPr/>
        </p:nvSpPr>
        <p:spPr bwMode="auto">
          <a:xfrm flipV="1">
            <a:off x="2667000" y="3390901"/>
            <a:ext cx="2852738" cy="803275"/>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5" name="Line 1051"/>
          <p:cNvSpPr>
            <a:spLocks noChangeShapeType="1"/>
          </p:cNvSpPr>
          <p:nvPr/>
        </p:nvSpPr>
        <p:spPr bwMode="auto">
          <a:xfrm>
            <a:off x="6213475" y="3251200"/>
            <a:ext cx="0" cy="1778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6" name="AutoShape 1054"/>
          <p:cNvSpPr>
            <a:spLocks noChangeArrowheads="1"/>
          </p:cNvSpPr>
          <p:nvPr/>
        </p:nvSpPr>
        <p:spPr bwMode="auto">
          <a:xfrm>
            <a:off x="6938963" y="4116388"/>
            <a:ext cx="381000" cy="233362"/>
          </a:xfrm>
          <a:prstGeom prst="triangle">
            <a:avLst>
              <a:gd name="adj" fmla="val 50000"/>
            </a:avLst>
          </a:prstGeom>
          <a:gradFill rotWithShape="1">
            <a:gsLst>
              <a:gs pos="0">
                <a:srgbClr val="A50021"/>
              </a:gs>
              <a:gs pos="100000">
                <a:schemeClr val="tx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67" name="Line 1056"/>
          <p:cNvSpPr>
            <a:spLocks noChangeShapeType="1"/>
          </p:cNvSpPr>
          <p:nvPr/>
        </p:nvSpPr>
        <p:spPr bwMode="auto">
          <a:xfrm rot="-240000">
            <a:off x="6242051" y="3398838"/>
            <a:ext cx="866775" cy="7747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87" name="Group 318"/>
          <p:cNvGrpSpPr>
            <a:grpSpLocks/>
          </p:cNvGrpSpPr>
          <p:nvPr/>
        </p:nvGrpSpPr>
        <p:grpSpPr bwMode="auto">
          <a:xfrm>
            <a:off x="3852863" y="3757614"/>
            <a:ext cx="1676400" cy="619125"/>
            <a:chOff x="2819400" y="4114800"/>
            <a:chExt cx="1676400" cy="619125"/>
          </a:xfrm>
        </p:grpSpPr>
        <p:sp>
          <p:nvSpPr>
            <p:cNvPr id="2110" name="Text Box 1068"/>
            <p:cNvSpPr txBox="1">
              <a:spLocks noChangeArrowheads="1"/>
            </p:cNvSpPr>
            <p:nvPr/>
          </p:nvSpPr>
          <p:spPr bwMode="auto">
            <a:xfrm>
              <a:off x="2819400" y="4114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l-GR"/>
                <a:t>α</a:t>
              </a:r>
              <a:r>
                <a:rPr lang="en-US">
                  <a:cs typeface="Times New Roman" pitchFamily="18" charset="0"/>
                </a:rPr>
                <a:t>-</a:t>
              </a:r>
              <a:r>
                <a:rPr lang="en-US"/>
                <a:t>secretase</a:t>
              </a:r>
            </a:p>
          </p:txBody>
        </p:sp>
        <p:sp>
          <p:nvSpPr>
            <p:cNvPr id="2111" name="Line 1069"/>
            <p:cNvSpPr>
              <a:spLocks noChangeShapeType="1"/>
            </p:cNvSpPr>
            <p:nvPr/>
          </p:nvSpPr>
          <p:spPr bwMode="auto">
            <a:xfrm>
              <a:off x="3505200" y="4498975"/>
              <a:ext cx="0" cy="2349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96" name="TextBox 1"/>
          <p:cNvSpPr txBox="1">
            <a:spLocks noChangeArrowheads="1"/>
          </p:cNvSpPr>
          <p:nvPr/>
        </p:nvSpPr>
        <p:spPr bwMode="auto">
          <a:xfrm>
            <a:off x="4932363" y="236539"/>
            <a:ext cx="1993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5400"/>
              <a:t>APP</a:t>
            </a:r>
          </a:p>
        </p:txBody>
      </p:sp>
      <p:sp>
        <p:nvSpPr>
          <p:cNvPr id="343" name="Rectangle 342"/>
          <p:cNvSpPr>
            <a:spLocks noChangeArrowheads="1"/>
          </p:cNvSpPr>
          <p:nvPr/>
        </p:nvSpPr>
        <p:spPr bwMode="auto">
          <a:xfrm rot="10800000">
            <a:off x="1524000" y="762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2063" name="Line 1052"/>
          <p:cNvSpPr>
            <a:spLocks noChangeShapeType="1"/>
          </p:cNvSpPr>
          <p:nvPr/>
        </p:nvSpPr>
        <p:spPr bwMode="auto">
          <a:xfrm flipV="1">
            <a:off x="2667000" y="4194175"/>
            <a:ext cx="0" cy="160338"/>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2"/>
          <p:cNvGrpSpPr/>
          <p:nvPr/>
        </p:nvGrpSpPr>
        <p:grpSpPr>
          <a:xfrm>
            <a:off x="1778227" y="1842325"/>
            <a:ext cx="6957665" cy="2312194"/>
            <a:chOff x="-419100" y="2752955"/>
            <a:chExt cx="6957665" cy="2312194"/>
          </a:xfrm>
        </p:grpSpPr>
        <p:sp>
          <p:nvSpPr>
            <p:cNvPr id="2068" name="Text Box 1065"/>
            <p:cNvSpPr txBox="1">
              <a:spLocks noChangeArrowheads="1"/>
            </p:cNvSpPr>
            <p:nvPr/>
          </p:nvSpPr>
          <p:spPr bwMode="auto">
            <a:xfrm>
              <a:off x="4862165" y="3133955"/>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solidFill>
                    <a:srgbClr val="C00000"/>
                  </a:solidFill>
                </a:rPr>
                <a:t>β</a:t>
              </a:r>
              <a:r>
                <a:rPr lang="en-US" dirty="0">
                  <a:solidFill>
                    <a:srgbClr val="C00000"/>
                  </a:solidFill>
                  <a:cs typeface="Times New Roman" pitchFamily="18" charset="0"/>
                </a:rPr>
                <a:t>-</a:t>
              </a:r>
              <a:r>
                <a:rPr lang="en-US" dirty="0" err="1">
                  <a:solidFill>
                    <a:srgbClr val="C00000"/>
                  </a:solidFill>
                </a:rPr>
                <a:t>secretase</a:t>
              </a:r>
              <a:endParaRPr lang="en-US" dirty="0">
                <a:solidFill>
                  <a:srgbClr val="C00000"/>
                </a:solidFill>
              </a:endParaRPr>
            </a:p>
            <a:p>
              <a:pPr algn="ctr" eaLnBrk="1" hangingPunct="1"/>
              <a:r>
                <a:rPr lang="en-US" dirty="0">
                  <a:solidFill>
                    <a:srgbClr val="C00000"/>
                  </a:solidFill>
                </a:rPr>
                <a:t>BACE</a:t>
              </a:r>
            </a:p>
          </p:txBody>
        </p:sp>
        <p:sp>
          <p:nvSpPr>
            <p:cNvPr id="2069" name="Line 1067"/>
            <p:cNvSpPr>
              <a:spLocks noChangeShapeType="1"/>
            </p:cNvSpPr>
            <p:nvPr/>
          </p:nvSpPr>
          <p:spPr bwMode="auto">
            <a:xfrm>
              <a:off x="419100" y="4771461"/>
              <a:ext cx="0" cy="293688"/>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1" name="Text Box 1065"/>
            <p:cNvSpPr txBox="1">
              <a:spLocks noChangeArrowheads="1"/>
            </p:cNvSpPr>
            <p:nvPr/>
          </p:nvSpPr>
          <p:spPr bwMode="auto">
            <a:xfrm>
              <a:off x="-419100" y="4125130"/>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solidFill>
                    <a:srgbClr val="C00000"/>
                  </a:solidFill>
                </a:rPr>
                <a:t>β</a:t>
              </a:r>
              <a:r>
                <a:rPr lang="en-US" dirty="0">
                  <a:solidFill>
                    <a:srgbClr val="C00000"/>
                  </a:solidFill>
                  <a:cs typeface="Times New Roman" pitchFamily="18" charset="0"/>
                </a:rPr>
                <a:t>-</a:t>
              </a:r>
              <a:r>
                <a:rPr lang="en-US" dirty="0" err="1">
                  <a:solidFill>
                    <a:srgbClr val="C00000"/>
                  </a:solidFill>
                </a:rPr>
                <a:t>secretase</a:t>
              </a:r>
              <a:endParaRPr lang="en-US" dirty="0">
                <a:solidFill>
                  <a:srgbClr val="C00000"/>
                </a:solidFill>
              </a:endParaRPr>
            </a:p>
            <a:p>
              <a:pPr algn="ctr" eaLnBrk="1" hangingPunct="1"/>
              <a:r>
                <a:rPr lang="en-US" dirty="0">
                  <a:solidFill>
                    <a:srgbClr val="C00000"/>
                  </a:solidFill>
                </a:rPr>
                <a:t>BACE</a:t>
              </a:r>
            </a:p>
          </p:txBody>
        </p:sp>
        <p:sp>
          <p:nvSpPr>
            <p:cNvPr id="303" name="Line 860"/>
            <p:cNvSpPr>
              <a:spLocks noChangeShapeType="1"/>
            </p:cNvSpPr>
            <p:nvPr/>
          </p:nvSpPr>
          <p:spPr bwMode="auto">
            <a:xfrm flipV="1">
              <a:off x="6096000" y="2752955"/>
              <a:ext cx="0" cy="457200"/>
            </a:xfrm>
            <a:prstGeom prst="line">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1" name="Group 10"/>
          <p:cNvGrpSpPr/>
          <p:nvPr/>
        </p:nvGrpSpPr>
        <p:grpSpPr>
          <a:xfrm>
            <a:off x="6592436" y="863608"/>
            <a:ext cx="3665537" cy="3396208"/>
            <a:chOff x="6926263" y="806619"/>
            <a:chExt cx="3665537" cy="3396208"/>
          </a:xfrm>
        </p:grpSpPr>
        <p:grpSp>
          <p:nvGrpSpPr>
            <p:cNvPr id="2" name="Group 1"/>
            <p:cNvGrpSpPr/>
            <p:nvPr/>
          </p:nvGrpSpPr>
          <p:grpSpPr>
            <a:xfrm>
              <a:off x="6926263" y="806619"/>
              <a:ext cx="3360737" cy="1622704"/>
              <a:chOff x="5021263" y="762000"/>
              <a:chExt cx="3360737" cy="1622704"/>
            </a:xfrm>
          </p:grpSpPr>
          <p:sp>
            <p:nvSpPr>
              <p:cNvPr id="2058" name="Line 865"/>
              <p:cNvSpPr>
                <a:spLocks noChangeShapeType="1"/>
              </p:cNvSpPr>
              <p:nvPr/>
            </p:nvSpPr>
            <p:spPr bwMode="auto">
              <a:xfrm flipV="1">
                <a:off x="5021263" y="1927504"/>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127" name="Group 960"/>
              <p:cNvGrpSpPr>
                <a:grpSpLocks/>
              </p:cNvGrpSpPr>
              <p:nvPr/>
            </p:nvGrpSpPr>
            <p:grpSpPr bwMode="auto">
              <a:xfrm>
                <a:off x="7564438" y="1066800"/>
                <a:ext cx="461963" cy="790575"/>
                <a:chOff x="1145" y="149"/>
                <a:chExt cx="353" cy="631"/>
              </a:xfrm>
            </p:grpSpPr>
            <p:sp>
              <p:nvSpPr>
                <p:cNvPr id="2135" name="Rectangle 961"/>
                <p:cNvSpPr>
                  <a:spLocks noChangeArrowheads="1"/>
                </p:cNvSpPr>
                <p:nvPr/>
              </p:nvSpPr>
              <p:spPr bwMode="auto">
                <a:xfrm rot="5400000">
                  <a:off x="1008" y="305"/>
                  <a:ext cx="624" cy="317"/>
                </a:xfrm>
                <a:prstGeom prst="rect">
                  <a:avLst/>
                </a:prstGeom>
                <a:gradFill rotWithShape="1">
                  <a:gsLst>
                    <a:gs pos="0">
                      <a:srgbClr val="FFFF99"/>
                    </a:gs>
                    <a:gs pos="50000">
                      <a:srgbClr val="FFCC00"/>
                    </a:gs>
                    <a:gs pos="100000">
                      <a:srgbClr val="FFFF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36" name="Group 962"/>
                <p:cNvGrpSpPr>
                  <a:grpSpLocks/>
                </p:cNvGrpSpPr>
                <p:nvPr/>
              </p:nvGrpSpPr>
              <p:grpSpPr bwMode="auto">
                <a:xfrm rot="5400000">
                  <a:off x="1006" y="288"/>
                  <a:ext cx="631" cy="353"/>
                  <a:chOff x="1006" y="288"/>
                  <a:chExt cx="631" cy="353"/>
                </a:xfrm>
              </p:grpSpPr>
              <p:sp>
                <p:nvSpPr>
                  <p:cNvPr id="2137" name="Oval 963"/>
                  <p:cNvSpPr>
                    <a:spLocks noChangeArrowheads="1"/>
                  </p:cNvSpPr>
                  <p:nvPr/>
                </p:nvSpPr>
                <p:spPr bwMode="auto">
                  <a:xfrm>
                    <a:off x="101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38" name="Freeform 964"/>
                  <p:cNvSpPr>
                    <a:spLocks/>
                  </p:cNvSpPr>
                  <p:nvPr/>
                </p:nvSpPr>
                <p:spPr bwMode="auto">
                  <a:xfrm>
                    <a:off x="104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9" name="Freeform 965"/>
                  <p:cNvSpPr>
                    <a:spLocks/>
                  </p:cNvSpPr>
                  <p:nvPr/>
                </p:nvSpPr>
                <p:spPr bwMode="auto">
                  <a:xfrm>
                    <a:off x="1013"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0" name="Oval 966"/>
                  <p:cNvSpPr>
                    <a:spLocks noChangeArrowheads="1"/>
                  </p:cNvSpPr>
                  <p:nvPr/>
                </p:nvSpPr>
                <p:spPr bwMode="auto">
                  <a:xfrm>
                    <a:off x="110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41" name="Oval 967"/>
                  <p:cNvSpPr>
                    <a:spLocks noChangeArrowheads="1"/>
                  </p:cNvSpPr>
                  <p:nvPr/>
                </p:nvSpPr>
                <p:spPr bwMode="auto">
                  <a:xfrm>
                    <a:off x="115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42" name="Oval 968"/>
                  <p:cNvSpPr>
                    <a:spLocks noChangeArrowheads="1"/>
                  </p:cNvSpPr>
                  <p:nvPr/>
                </p:nvSpPr>
                <p:spPr bwMode="auto">
                  <a:xfrm>
                    <a:off x="106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43" name="Freeform 969"/>
                  <p:cNvSpPr>
                    <a:spLocks/>
                  </p:cNvSpPr>
                  <p:nvPr/>
                </p:nvSpPr>
                <p:spPr bwMode="auto">
                  <a:xfrm>
                    <a:off x="1071"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4" name="Freeform 970"/>
                  <p:cNvSpPr>
                    <a:spLocks/>
                  </p:cNvSpPr>
                  <p:nvPr/>
                </p:nvSpPr>
                <p:spPr bwMode="auto">
                  <a:xfrm>
                    <a:off x="1094"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5" name="Freeform 971"/>
                  <p:cNvSpPr>
                    <a:spLocks/>
                  </p:cNvSpPr>
                  <p:nvPr/>
                </p:nvSpPr>
                <p:spPr bwMode="auto">
                  <a:xfrm>
                    <a:off x="1144"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6" name="Freeform 972"/>
                  <p:cNvSpPr>
                    <a:spLocks/>
                  </p:cNvSpPr>
                  <p:nvPr/>
                </p:nvSpPr>
                <p:spPr bwMode="auto">
                  <a:xfrm>
                    <a:off x="1121"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7" name="Freeform 973"/>
                  <p:cNvSpPr>
                    <a:spLocks/>
                  </p:cNvSpPr>
                  <p:nvPr/>
                </p:nvSpPr>
                <p:spPr bwMode="auto">
                  <a:xfrm>
                    <a:off x="1170"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8" name="Freeform 974"/>
                  <p:cNvSpPr>
                    <a:spLocks/>
                  </p:cNvSpPr>
                  <p:nvPr/>
                </p:nvSpPr>
                <p:spPr bwMode="auto">
                  <a:xfrm>
                    <a:off x="1190"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9" name="Oval 975"/>
                  <p:cNvSpPr>
                    <a:spLocks noChangeArrowheads="1"/>
                  </p:cNvSpPr>
                  <p:nvPr/>
                </p:nvSpPr>
                <p:spPr bwMode="auto">
                  <a:xfrm>
                    <a:off x="120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0" name="Freeform 976"/>
                  <p:cNvSpPr>
                    <a:spLocks/>
                  </p:cNvSpPr>
                  <p:nvPr/>
                </p:nvSpPr>
                <p:spPr bwMode="auto">
                  <a:xfrm>
                    <a:off x="123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 name="Freeform 977"/>
                  <p:cNvSpPr>
                    <a:spLocks/>
                  </p:cNvSpPr>
                  <p:nvPr/>
                </p:nvSpPr>
                <p:spPr bwMode="auto">
                  <a:xfrm>
                    <a:off x="1205"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 name="Oval 978"/>
                  <p:cNvSpPr>
                    <a:spLocks noChangeArrowheads="1"/>
                  </p:cNvSpPr>
                  <p:nvPr/>
                </p:nvSpPr>
                <p:spPr bwMode="auto">
                  <a:xfrm>
                    <a:off x="130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3" name="Oval 979"/>
                  <p:cNvSpPr>
                    <a:spLocks noChangeArrowheads="1"/>
                  </p:cNvSpPr>
                  <p:nvPr/>
                </p:nvSpPr>
                <p:spPr bwMode="auto">
                  <a:xfrm>
                    <a:off x="134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4" name="Oval 980"/>
                  <p:cNvSpPr>
                    <a:spLocks noChangeArrowheads="1"/>
                  </p:cNvSpPr>
                  <p:nvPr/>
                </p:nvSpPr>
                <p:spPr bwMode="auto">
                  <a:xfrm>
                    <a:off x="125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55" name="Freeform 981"/>
                  <p:cNvSpPr>
                    <a:spLocks/>
                  </p:cNvSpPr>
                  <p:nvPr/>
                </p:nvSpPr>
                <p:spPr bwMode="auto">
                  <a:xfrm>
                    <a:off x="1263"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6" name="Freeform 982"/>
                  <p:cNvSpPr>
                    <a:spLocks/>
                  </p:cNvSpPr>
                  <p:nvPr/>
                </p:nvSpPr>
                <p:spPr bwMode="auto">
                  <a:xfrm>
                    <a:off x="1286"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7" name="Freeform 983"/>
                  <p:cNvSpPr>
                    <a:spLocks/>
                  </p:cNvSpPr>
                  <p:nvPr/>
                </p:nvSpPr>
                <p:spPr bwMode="auto">
                  <a:xfrm>
                    <a:off x="1336"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8" name="Freeform 984"/>
                  <p:cNvSpPr>
                    <a:spLocks/>
                  </p:cNvSpPr>
                  <p:nvPr/>
                </p:nvSpPr>
                <p:spPr bwMode="auto">
                  <a:xfrm>
                    <a:off x="1313"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9" name="Freeform 985"/>
                  <p:cNvSpPr>
                    <a:spLocks/>
                  </p:cNvSpPr>
                  <p:nvPr/>
                </p:nvSpPr>
                <p:spPr bwMode="auto">
                  <a:xfrm>
                    <a:off x="1362"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0" name="Freeform 986"/>
                  <p:cNvSpPr>
                    <a:spLocks/>
                  </p:cNvSpPr>
                  <p:nvPr/>
                </p:nvSpPr>
                <p:spPr bwMode="auto">
                  <a:xfrm>
                    <a:off x="1382"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 name="Oval 987"/>
                  <p:cNvSpPr>
                    <a:spLocks noChangeArrowheads="1"/>
                  </p:cNvSpPr>
                  <p:nvPr/>
                </p:nvSpPr>
                <p:spPr bwMode="auto">
                  <a:xfrm>
                    <a:off x="1397"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2" name="Freeform 988"/>
                  <p:cNvSpPr>
                    <a:spLocks/>
                  </p:cNvSpPr>
                  <p:nvPr/>
                </p:nvSpPr>
                <p:spPr bwMode="auto">
                  <a:xfrm>
                    <a:off x="142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3" name="Freeform 989"/>
                  <p:cNvSpPr>
                    <a:spLocks/>
                  </p:cNvSpPr>
                  <p:nvPr/>
                </p:nvSpPr>
                <p:spPr bwMode="auto">
                  <a:xfrm>
                    <a:off x="1397"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4" name="Oval 990"/>
                  <p:cNvSpPr>
                    <a:spLocks noChangeArrowheads="1"/>
                  </p:cNvSpPr>
                  <p:nvPr/>
                </p:nvSpPr>
                <p:spPr bwMode="auto">
                  <a:xfrm>
                    <a:off x="1493"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5" name="Oval 991"/>
                  <p:cNvSpPr>
                    <a:spLocks noChangeArrowheads="1"/>
                  </p:cNvSpPr>
                  <p:nvPr/>
                </p:nvSpPr>
                <p:spPr bwMode="auto">
                  <a:xfrm>
                    <a:off x="1541"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6" name="Oval 992"/>
                  <p:cNvSpPr>
                    <a:spLocks noChangeArrowheads="1"/>
                  </p:cNvSpPr>
                  <p:nvPr/>
                </p:nvSpPr>
                <p:spPr bwMode="auto">
                  <a:xfrm>
                    <a:off x="1445"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67" name="Freeform 993"/>
                  <p:cNvSpPr>
                    <a:spLocks/>
                  </p:cNvSpPr>
                  <p:nvPr/>
                </p:nvSpPr>
                <p:spPr bwMode="auto">
                  <a:xfrm>
                    <a:off x="1455" y="339"/>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 name="Freeform 994"/>
                  <p:cNvSpPr>
                    <a:spLocks/>
                  </p:cNvSpPr>
                  <p:nvPr/>
                </p:nvSpPr>
                <p:spPr bwMode="auto">
                  <a:xfrm>
                    <a:off x="1478" y="339"/>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 name="Freeform 995"/>
                  <p:cNvSpPr>
                    <a:spLocks/>
                  </p:cNvSpPr>
                  <p:nvPr/>
                </p:nvSpPr>
                <p:spPr bwMode="auto">
                  <a:xfrm>
                    <a:off x="1528" y="336"/>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 name="Freeform 996"/>
                  <p:cNvSpPr>
                    <a:spLocks/>
                  </p:cNvSpPr>
                  <p:nvPr/>
                </p:nvSpPr>
                <p:spPr bwMode="auto">
                  <a:xfrm>
                    <a:off x="1505" y="33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1" name="Freeform 997"/>
                  <p:cNvSpPr>
                    <a:spLocks/>
                  </p:cNvSpPr>
                  <p:nvPr/>
                </p:nvSpPr>
                <p:spPr bwMode="auto">
                  <a:xfrm>
                    <a:off x="1554" y="33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2" name="Freeform 998"/>
                  <p:cNvSpPr>
                    <a:spLocks/>
                  </p:cNvSpPr>
                  <p:nvPr/>
                </p:nvSpPr>
                <p:spPr bwMode="auto">
                  <a:xfrm>
                    <a:off x="1574" y="342"/>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3" name="Oval 999"/>
                  <p:cNvSpPr>
                    <a:spLocks noChangeArrowheads="1"/>
                  </p:cNvSpPr>
                  <p:nvPr/>
                </p:nvSpPr>
                <p:spPr bwMode="auto">
                  <a:xfrm>
                    <a:off x="1589" y="288"/>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74" name="Freeform 1000"/>
                  <p:cNvSpPr>
                    <a:spLocks/>
                  </p:cNvSpPr>
                  <p:nvPr/>
                </p:nvSpPr>
                <p:spPr bwMode="auto">
                  <a:xfrm>
                    <a:off x="161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5" name="Freeform 1001"/>
                  <p:cNvSpPr>
                    <a:spLocks/>
                  </p:cNvSpPr>
                  <p:nvPr/>
                </p:nvSpPr>
                <p:spPr bwMode="auto">
                  <a:xfrm>
                    <a:off x="1589" y="33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6" name="Oval 1002"/>
                  <p:cNvSpPr>
                    <a:spLocks noChangeArrowheads="1"/>
                  </p:cNvSpPr>
                  <p:nvPr/>
                </p:nvSpPr>
                <p:spPr bwMode="auto">
                  <a:xfrm rot="10791167">
                    <a:off x="1536"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77" name="Freeform 1003"/>
                  <p:cNvSpPr>
                    <a:spLocks/>
                  </p:cNvSpPr>
                  <p:nvPr/>
                </p:nvSpPr>
                <p:spPr bwMode="auto">
                  <a:xfrm rot="10791167">
                    <a:off x="154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8" name="Freeform 1004"/>
                  <p:cNvSpPr>
                    <a:spLocks/>
                  </p:cNvSpPr>
                  <p:nvPr/>
                </p:nvSpPr>
                <p:spPr bwMode="auto">
                  <a:xfrm rot="10791167">
                    <a:off x="1571"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9" name="Oval 1005"/>
                  <p:cNvSpPr>
                    <a:spLocks noChangeArrowheads="1"/>
                  </p:cNvSpPr>
                  <p:nvPr/>
                </p:nvSpPr>
                <p:spPr bwMode="auto">
                  <a:xfrm rot="10791167">
                    <a:off x="1440"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0" name="Oval 1006"/>
                  <p:cNvSpPr>
                    <a:spLocks noChangeArrowheads="1"/>
                  </p:cNvSpPr>
                  <p:nvPr/>
                </p:nvSpPr>
                <p:spPr bwMode="auto">
                  <a:xfrm rot="10791167">
                    <a:off x="1392"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1" name="Oval 1007"/>
                  <p:cNvSpPr>
                    <a:spLocks noChangeArrowheads="1"/>
                  </p:cNvSpPr>
                  <p:nvPr/>
                </p:nvSpPr>
                <p:spPr bwMode="auto">
                  <a:xfrm rot="10791167">
                    <a:off x="1488"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2" name="Freeform 1008"/>
                  <p:cNvSpPr>
                    <a:spLocks/>
                  </p:cNvSpPr>
                  <p:nvPr/>
                </p:nvSpPr>
                <p:spPr bwMode="auto">
                  <a:xfrm rot="10791167">
                    <a:off x="1503" y="465"/>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3" name="Freeform 1009"/>
                  <p:cNvSpPr>
                    <a:spLocks/>
                  </p:cNvSpPr>
                  <p:nvPr/>
                </p:nvSpPr>
                <p:spPr bwMode="auto">
                  <a:xfrm rot="10791167">
                    <a:off x="1482" y="465"/>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4" name="Freeform 1010"/>
                  <p:cNvSpPr>
                    <a:spLocks/>
                  </p:cNvSpPr>
                  <p:nvPr/>
                </p:nvSpPr>
                <p:spPr bwMode="auto">
                  <a:xfrm rot="10791167">
                    <a:off x="1438" y="468"/>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5" name="Freeform 1011"/>
                  <p:cNvSpPr>
                    <a:spLocks/>
                  </p:cNvSpPr>
                  <p:nvPr/>
                </p:nvSpPr>
                <p:spPr bwMode="auto">
                  <a:xfrm rot="10791167">
                    <a:off x="1463" y="466"/>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6" name="Freeform 1012"/>
                  <p:cNvSpPr>
                    <a:spLocks/>
                  </p:cNvSpPr>
                  <p:nvPr/>
                </p:nvSpPr>
                <p:spPr bwMode="auto">
                  <a:xfrm rot="10791167">
                    <a:off x="1414"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7" name="Freeform 1013"/>
                  <p:cNvSpPr>
                    <a:spLocks/>
                  </p:cNvSpPr>
                  <p:nvPr/>
                </p:nvSpPr>
                <p:spPr bwMode="auto">
                  <a:xfrm rot="10791167">
                    <a:off x="1390"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8" name="Oval 1014"/>
                  <p:cNvSpPr>
                    <a:spLocks noChangeArrowheads="1"/>
                  </p:cNvSpPr>
                  <p:nvPr/>
                </p:nvSpPr>
                <p:spPr bwMode="auto">
                  <a:xfrm rot="10791167">
                    <a:off x="134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89" name="Freeform 1015"/>
                  <p:cNvSpPr>
                    <a:spLocks/>
                  </p:cNvSpPr>
                  <p:nvPr/>
                </p:nvSpPr>
                <p:spPr bwMode="auto">
                  <a:xfrm rot="10791167">
                    <a:off x="1349"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0" name="Freeform 1016"/>
                  <p:cNvSpPr>
                    <a:spLocks/>
                  </p:cNvSpPr>
                  <p:nvPr/>
                </p:nvSpPr>
                <p:spPr bwMode="auto">
                  <a:xfrm rot="10791167">
                    <a:off x="1379" y="466"/>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1" name="Oval 1017"/>
                  <p:cNvSpPr>
                    <a:spLocks noChangeArrowheads="1"/>
                  </p:cNvSpPr>
                  <p:nvPr/>
                </p:nvSpPr>
                <p:spPr bwMode="auto">
                  <a:xfrm rot="10791167">
                    <a:off x="124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92" name="Oval 1018"/>
                  <p:cNvSpPr>
                    <a:spLocks noChangeArrowheads="1"/>
                  </p:cNvSpPr>
                  <p:nvPr/>
                </p:nvSpPr>
                <p:spPr bwMode="auto">
                  <a:xfrm rot="10791167">
                    <a:off x="1200"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93" name="Oval 1019"/>
                  <p:cNvSpPr>
                    <a:spLocks noChangeArrowheads="1"/>
                  </p:cNvSpPr>
                  <p:nvPr/>
                </p:nvSpPr>
                <p:spPr bwMode="auto">
                  <a:xfrm rot="10791167">
                    <a:off x="129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194" name="Freeform 1020"/>
                  <p:cNvSpPr>
                    <a:spLocks/>
                  </p:cNvSpPr>
                  <p:nvPr/>
                </p:nvSpPr>
                <p:spPr bwMode="auto">
                  <a:xfrm rot="10791167">
                    <a:off x="1311"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5" name="Freeform 1021"/>
                  <p:cNvSpPr>
                    <a:spLocks/>
                  </p:cNvSpPr>
                  <p:nvPr/>
                </p:nvSpPr>
                <p:spPr bwMode="auto">
                  <a:xfrm rot="10791167">
                    <a:off x="1290"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6" name="Freeform 1022"/>
                  <p:cNvSpPr>
                    <a:spLocks/>
                  </p:cNvSpPr>
                  <p:nvPr/>
                </p:nvSpPr>
                <p:spPr bwMode="auto">
                  <a:xfrm rot="10791167">
                    <a:off x="1246"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7" name="Freeform 1023"/>
                  <p:cNvSpPr>
                    <a:spLocks/>
                  </p:cNvSpPr>
                  <p:nvPr/>
                </p:nvSpPr>
                <p:spPr bwMode="auto">
                  <a:xfrm rot="10791167">
                    <a:off x="1271"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8" name="Freeform 1024"/>
                  <p:cNvSpPr>
                    <a:spLocks/>
                  </p:cNvSpPr>
                  <p:nvPr/>
                </p:nvSpPr>
                <p:spPr bwMode="auto">
                  <a:xfrm rot="10791167">
                    <a:off x="1222"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9" name="Freeform 1025"/>
                  <p:cNvSpPr>
                    <a:spLocks/>
                  </p:cNvSpPr>
                  <p:nvPr/>
                </p:nvSpPr>
                <p:spPr bwMode="auto">
                  <a:xfrm rot="10791167">
                    <a:off x="1198"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0" name="Oval 1026"/>
                  <p:cNvSpPr>
                    <a:spLocks noChangeArrowheads="1"/>
                  </p:cNvSpPr>
                  <p:nvPr/>
                </p:nvSpPr>
                <p:spPr bwMode="auto">
                  <a:xfrm rot="10791167">
                    <a:off x="1152"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1" name="Freeform 1027"/>
                  <p:cNvSpPr>
                    <a:spLocks/>
                  </p:cNvSpPr>
                  <p:nvPr/>
                </p:nvSpPr>
                <p:spPr bwMode="auto">
                  <a:xfrm rot="10791167">
                    <a:off x="115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 name="Freeform 1028"/>
                  <p:cNvSpPr>
                    <a:spLocks/>
                  </p:cNvSpPr>
                  <p:nvPr/>
                </p:nvSpPr>
                <p:spPr bwMode="auto">
                  <a:xfrm rot="10791167">
                    <a:off x="1187" y="467"/>
                    <a:ext cx="12" cy="126"/>
                  </a:xfrm>
                  <a:custGeom>
                    <a:avLst/>
                    <a:gdLst>
                      <a:gd name="T0" fmla="*/ 3 w 12"/>
                      <a:gd name="T1" fmla="*/ 0 h 126"/>
                      <a:gd name="T2" fmla="*/ 0 w 12"/>
                      <a:gd name="T3" fmla="*/ 27 h 126"/>
                      <a:gd name="T4" fmla="*/ 9 w 12"/>
                      <a:gd name="T5" fmla="*/ 69 h 126"/>
                      <a:gd name="T6" fmla="*/ 12 w 12"/>
                      <a:gd name="T7" fmla="*/ 78 h 126"/>
                      <a:gd name="T8" fmla="*/ 0 w 12"/>
                      <a:gd name="T9" fmla="*/ 126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6">
                        <a:moveTo>
                          <a:pt x="3" y="0"/>
                        </a:moveTo>
                        <a:cubicBezTo>
                          <a:pt x="6" y="9"/>
                          <a:pt x="0" y="27"/>
                          <a:pt x="0" y="27"/>
                        </a:cubicBezTo>
                        <a:cubicBezTo>
                          <a:pt x="4" y="57"/>
                          <a:pt x="0" y="43"/>
                          <a:pt x="9" y="69"/>
                        </a:cubicBezTo>
                        <a:cubicBezTo>
                          <a:pt x="10" y="72"/>
                          <a:pt x="12" y="78"/>
                          <a:pt x="12" y="78"/>
                        </a:cubicBezTo>
                        <a:cubicBezTo>
                          <a:pt x="9" y="94"/>
                          <a:pt x="0" y="111"/>
                          <a:pt x="0"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3" name="Oval 1029"/>
                  <p:cNvSpPr>
                    <a:spLocks noChangeArrowheads="1"/>
                  </p:cNvSpPr>
                  <p:nvPr/>
                </p:nvSpPr>
                <p:spPr bwMode="auto">
                  <a:xfrm rot="10791167">
                    <a:off x="1056"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4" name="Oval 1030"/>
                  <p:cNvSpPr>
                    <a:spLocks noChangeArrowheads="1"/>
                  </p:cNvSpPr>
                  <p:nvPr/>
                </p:nvSpPr>
                <p:spPr bwMode="auto">
                  <a:xfrm rot="10791167">
                    <a:off x="1008"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5" name="Oval 1031"/>
                  <p:cNvSpPr>
                    <a:spLocks noChangeArrowheads="1"/>
                  </p:cNvSpPr>
                  <p:nvPr/>
                </p:nvSpPr>
                <p:spPr bwMode="auto">
                  <a:xfrm rot="10791167">
                    <a:off x="1104" y="593"/>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06" name="Freeform 1032"/>
                  <p:cNvSpPr>
                    <a:spLocks/>
                  </p:cNvSpPr>
                  <p:nvPr/>
                </p:nvSpPr>
                <p:spPr bwMode="auto">
                  <a:xfrm rot="10791167">
                    <a:off x="1119" y="466"/>
                    <a:ext cx="22" cy="123"/>
                  </a:xfrm>
                  <a:custGeom>
                    <a:avLst/>
                    <a:gdLst>
                      <a:gd name="T0" fmla="*/ 5 w 22"/>
                      <a:gd name="T1" fmla="*/ 0 h 123"/>
                      <a:gd name="T2" fmla="*/ 8 w 22"/>
                      <a:gd name="T3" fmla="*/ 9 h 123"/>
                      <a:gd name="T4" fmla="*/ 17 w 22"/>
                      <a:gd name="T5" fmla="*/ 12 h 123"/>
                      <a:gd name="T6" fmla="*/ 5 w 22"/>
                      <a:gd name="T7" fmla="*/ 36 h 123"/>
                      <a:gd name="T8" fmla="*/ 8 w 22"/>
                      <a:gd name="T9" fmla="*/ 63 h 123"/>
                      <a:gd name="T10" fmla="*/ 11 w 22"/>
                      <a:gd name="T11" fmla="*/ 72 h 123"/>
                      <a:gd name="T12" fmla="*/ 8 w 22"/>
                      <a:gd name="T13" fmla="*/ 108 h 123"/>
                      <a:gd name="T14" fmla="*/ 11 w 22"/>
                      <a:gd name="T15" fmla="*/ 1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 h="123">
                        <a:moveTo>
                          <a:pt x="5" y="0"/>
                        </a:moveTo>
                        <a:cubicBezTo>
                          <a:pt x="6" y="3"/>
                          <a:pt x="6" y="7"/>
                          <a:pt x="8" y="9"/>
                        </a:cubicBezTo>
                        <a:cubicBezTo>
                          <a:pt x="10" y="11"/>
                          <a:pt x="16" y="9"/>
                          <a:pt x="17" y="12"/>
                        </a:cubicBezTo>
                        <a:cubicBezTo>
                          <a:pt x="22" y="33"/>
                          <a:pt x="17" y="32"/>
                          <a:pt x="5" y="36"/>
                        </a:cubicBezTo>
                        <a:cubicBezTo>
                          <a:pt x="0" y="51"/>
                          <a:pt x="1" y="42"/>
                          <a:pt x="8" y="63"/>
                        </a:cubicBezTo>
                        <a:cubicBezTo>
                          <a:pt x="9" y="66"/>
                          <a:pt x="11" y="72"/>
                          <a:pt x="11" y="72"/>
                        </a:cubicBezTo>
                        <a:cubicBezTo>
                          <a:pt x="8" y="87"/>
                          <a:pt x="11" y="94"/>
                          <a:pt x="8" y="108"/>
                        </a:cubicBezTo>
                        <a:cubicBezTo>
                          <a:pt x="11" y="121"/>
                          <a:pt x="11" y="116"/>
                          <a:pt x="11"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7" name="Freeform 1033"/>
                  <p:cNvSpPr>
                    <a:spLocks/>
                  </p:cNvSpPr>
                  <p:nvPr/>
                </p:nvSpPr>
                <p:spPr bwMode="auto">
                  <a:xfrm rot="10791167">
                    <a:off x="1098" y="466"/>
                    <a:ext cx="19" cy="124"/>
                  </a:xfrm>
                  <a:custGeom>
                    <a:avLst/>
                    <a:gdLst>
                      <a:gd name="T0" fmla="*/ 0 w 19"/>
                      <a:gd name="T1" fmla="*/ 0 h 124"/>
                      <a:gd name="T2" fmla="*/ 18 w 19"/>
                      <a:gd name="T3" fmla="*/ 15 h 124"/>
                      <a:gd name="T4" fmla="*/ 6 w 19"/>
                      <a:gd name="T5" fmla="*/ 51 h 124"/>
                      <a:gd name="T6" fmla="*/ 0 w 19"/>
                      <a:gd name="T7" fmla="*/ 69 h 124"/>
                      <a:gd name="T8" fmla="*/ 3 w 19"/>
                      <a:gd name="T9" fmla="*/ 78 h 124"/>
                      <a:gd name="T10" fmla="*/ 12 w 19"/>
                      <a:gd name="T11" fmla="*/ 84 h 124"/>
                      <a:gd name="T12" fmla="*/ 9 w 19"/>
                      <a:gd name="T13" fmla="*/ 114 h 124"/>
                      <a:gd name="T14" fmla="*/ 9 w 19"/>
                      <a:gd name="T15" fmla="*/ 123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124">
                        <a:moveTo>
                          <a:pt x="0" y="0"/>
                        </a:moveTo>
                        <a:cubicBezTo>
                          <a:pt x="6" y="6"/>
                          <a:pt x="17" y="7"/>
                          <a:pt x="18" y="15"/>
                        </a:cubicBezTo>
                        <a:cubicBezTo>
                          <a:pt x="19" y="22"/>
                          <a:pt x="9" y="43"/>
                          <a:pt x="6" y="51"/>
                        </a:cubicBezTo>
                        <a:cubicBezTo>
                          <a:pt x="4" y="57"/>
                          <a:pt x="0" y="69"/>
                          <a:pt x="0" y="69"/>
                        </a:cubicBezTo>
                        <a:cubicBezTo>
                          <a:pt x="1" y="72"/>
                          <a:pt x="1" y="76"/>
                          <a:pt x="3" y="78"/>
                        </a:cubicBezTo>
                        <a:cubicBezTo>
                          <a:pt x="5" y="81"/>
                          <a:pt x="11" y="80"/>
                          <a:pt x="12" y="84"/>
                        </a:cubicBezTo>
                        <a:cubicBezTo>
                          <a:pt x="14" y="94"/>
                          <a:pt x="11" y="104"/>
                          <a:pt x="9" y="114"/>
                        </a:cubicBezTo>
                        <a:cubicBezTo>
                          <a:pt x="7" y="124"/>
                          <a:pt x="2" y="123"/>
                          <a:pt x="9"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8" name="Freeform 1034"/>
                  <p:cNvSpPr>
                    <a:spLocks/>
                  </p:cNvSpPr>
                  <p:nvPr/>
                </p:nvSpPr>
                <p:spPr bwMode="auto">
                  <a:xfrm rot="10791167">
                    <a:off x="1054" y="469"/>
                    <a:ext cx="13" cy="123"/>
                  </a:xfrm>
                  <a:custGeom>
                    <a:avLst/>
                    <a:gdLst>
                      <a:gd name="T0" fmla="*/ 3 w 13"/>
                      <a:gd name="T1" fmla="*/ 0 h 123"/>
                      <a:gd name="T2" fmla="*/ 0 w 13"/>
                      <a:gd name="T3" fmla="*/ 87 h 123"/>
                      <a:gd name="T4" fmla="*/ 3 w 13"/>
                      <a:gd name="T5" fmla="*/ 123 h 123"/>
                      <a:gd name="T6" fmla="*/ 0 60000 65536"/>
                      <a:gd name="T7" fmla="*/ 0 60000 65536"/>
                      <a:gd name="T8" fmla="*/ 0 60000 65536"/>
                    </a:gdLst>
                    <a:ahLst/>
                    <a:cxnLst>
                      <a:cxn ang="T6">
                        <a:pos x="T0" y="T1"/>
                      </a:cxn>
                      <a:cxn ang="T7">
                        <a:pos x="T2" y="T3"/>
                      </a:cxn>
                      <a:cxn ang="T8">
                        <a:pos x="T4" y="T5"/>
                      </a:cxn>
                    </a:cxnLst>
                    <a:rect l="0" t="0" r="r" b="b"/>
                    <a:pathLst>
                      <a:path w="13" h="123">
                        <a:moveTo>
                          <a:pt x="3" y="0"/>
                        </a:moveTo>
                        <a:cubicBezTo>
                          <a:pt x="13" y="30"/>
                          <a:pt x="5" y="57"/>
                          <a:pt x="0" y="87"/>
                        </a:cubicBezTo>
                        <a:cubicBezTo>
                          <a:pt x="1" y="92"/>
                          <a:pt x="8" y="118"/>
                          <a:pt x="3" y="12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9" name="Freeform 1035"/>
                  <p:cNvSpPr>
                    <a:spLocks/>
                  </p:cNvSpPr>
                  <p:nvPr/>
                </p:nvSpPr>
                <p:spPr bwMode="auto">
                  <a:xfrm rot="10791167">
                    <a:off x="1079" y="467"/>
                    <a:ext cx="12" cy="126"/>
                  </a:xfrm>
                  <a:custGeom>
                    <a:avLst/>
                    <a:gdLst>
                      <a:gd name="T0" fmla="*/ 9 w 12"/>
                      <a:gd name="T1" fmla="*/ 0 h 126"/>
                      <a:gd name="T2" fmla="*/ 12 w 12"/>
                      <a:gd name="T3" fmla="*/ 84 h 126"/>
                      <a:gd name="T4" fmla="*/ 6 w 12"/>
                      <a:gd name="T5" fmla="*/ 126 h 126"/>
                      <a:gd name="T6" fmla="*/ 0 60000 65536"/>
                      <a:gd name="T7" fmla="*/ 0 60000 65536"/>
                      <a:gd name="T8" fmla="*/ 0 60000 65536"/>
                    </a:gdLst>
                    <a:ahLst/>
                    <a:cxnLst>
                      <a:cxn ang="T6">
                        <a:pos x="T0" y="T1"/>
                      </a:cxn>
                      <a:cxn ang="T7">
                        <a:pos x="T2" y="T3"/>
                      </a:cxn>
                      <a:cxn ang="T8">
                        <a:pos x="T4" y="T5"/>
                      </a:cxn>
                    </a:cxnLst>
                    <a:rect l="0" t="0" r="r" b="b"/>
                    <a:pathLst>
                      <a:path w="12" h="126">
                        <a:moveTo>
                          <a:pt x="9" y="0"/>
                        </a:moveTo>
                        <a:cubicBezTo>
                          <a:pt x="0" y="28"/>
                          <a:pt x="3" y="57"/>
                          <a:pt x="12" y="84"/>
                        </a:cubicBezTo>
                        <a:cubicBezTo>
                          <a:pt x="10" y="97"/>
                          <a:pt x="6" y="113"/>
                          <a:pt x="6" y="12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0" name="Freeform 1036"/>
                  <p:cNvSpPr>
                    <a:spLocks/>
                  </p:cNvSpPr>
                  <p:nvPr/>
                </p:nvSpPr>
                <p:spPr bwMode="auto">
                  <a:xfrm rot="10791167">
                    <a:off x="1030" y="470"/>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 name="Freeform 1037"/>
                  <p:cNvSpPr>
                    <a:spLocks/>
                  </p:cNvSpPr>
                  <p:nvPr/>
                </p:nvSpPr>
                <p:spPr bwMode="auto">
                  <a:xfrm rot="10791167">
                    <a:off x="1006" y="467"/>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 name="Oval 1038"/>
                  <p:cNvSpPr>
                    <a:spLocks noChangeArrowheads="1"/>
                  </p:cNvSpPr>
                  <p:nvPr/>
                </p:nvSpPr>
                <p:spPr bwMode="auto">
                  <a:xfrm rot="10791167">
                    <a:off x="1584" y="592"/>
                    <a:ext cx="48" cy="48"/>
                  </a:xfrm>
                  <a:prstGeom prst="ellipse">
                    <a:avLst/>
                  </a:prstGeom>
                  <a:solidFill>
                    <a:schemeClr val="tx2"/>
                  </a:solidFill>
                  <a:ln w="9525">
                    <a:solidFill>
                      <a:schemeClr val="tx1"/>
                    </a:solidFill>
                    <a:round/>
                    <a:headEnd/>
                    <a:tailEnd/>
                  </a:ln>
                </p:spPr>
                <p:txBody>
                  <a:bodyPr wrap="none" anchor="ctr"/>
                  <a:lstStyle/>
                  <a:p>
                    <a:endParaRPr lang="en-US"/>
                  </a:p>
                </p:txBody>
              </p:sp>
              <p:sp>
                <p:nvSpPr>
                  <p:cNvPr id="2213" name="Freeform 1039"/>
                  <p:cNvSpPr>
                    <a:spLocks/>
                  </p:cNvSpPr>
                  <p:nvPr/>
                </p:nvSpPr>
                <p:spPr bwMode="auto">
                  <a:xfrm rot="10791167">
                    <a:off x="1606" y="469"/>
                    <a:ext cx="11" cy="120"/>
                  </a:xfrm>
                  <a:custGeom>
                    <a:avLst/>
                    <a:gdLst>
                      <a:gd name="T0" fmla="*/ 5 w 11"/>
                      <a:gd name="T1" fmla="*/ 0 h 120"/>
                      <a:gd name="T2" fmla="*/ 8 w 11"/>
                      <a:gd name="T3" fmla="*/ 27 h 120"/>
                      <a:gd name="T4" fmla="*/ 11 w 11"/>
                      <a:gd name="T5" fmla="*/ 36 h 120"/>
                      <a:gd name="T6" fmla="*/ 2 w 11"/>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0">
                        <a:moveTo>
                          <a:pt x="5" y="0"/>
                        </a:moveTo>
                        <a:cubicBezTo>
                          <a:pt x="0" y="15"/>
                          <a:pt x="1" y="6"/>
                          <a:pt x="8" y="27"/>
                        </a:cubicBezTo>
                        <a:cubicBezTo>
                          <a:pt x="9" y="30"/>
                          <a:pt x="11" y="36"/>
                          <a:pt x="11" y="36"/>
                        </a:cubicBezTo>
                        <a:cubicBezTo>
                          <a:pt x="7" y="68"/>
                          <a:pt x="2" y="87"/>
                          <a:pt x="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4" name="Freeform 1040"/>
                  <p:cNvSpPr>
                    <a:spLocks/>
                  </p:cNvSpPr>
                  <p:nvPr/>
                </p:nvSpPr>
                <p:spPr bwMode="auto">
                  <a:xfrm rot="10791167">
                    <a:off x="1582" y="466"/>
                    <a:ext cx="15" cy="120"/>
                  </a:xfrm>
                  <a:custGeom>
                    <a:avLst/>
                    <a:gdLst>
                      <a:gd name="T0" fmla="*/ 3 w 15"/>
                      <a:gd name="T1" fmla="*/ 0 h 120"/>
                      <a:gd name="T2" fmla="*/ 15 w 15"/>
                      <a:gd name="T3" fmla="*/ 27 h 120"/>
                      <a:gd name="T4" fmla="*/ 12 w 15"/>
                      <a:gd name="T5" fmla="*/ 48 h 120"/>
                      <a:gd name="T6" fmla="*/ 0 w 15"/>
                      <a:gd name="T7" fmla="*/ 66 h 120"/>
                      <a:gd name="T8" fmla="*/ 12 w 15"/>
                      <a:gd name="T9" fmla="*/ 12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20">
                        <a:moveTo>
                          <a:pt x="3" y="0"/>
                        </a:moveTo>
                        <a:cubicBezTo>
                          <a:pt x="6" y="10"/>
                          <a:pt x="12" y="17"/>
                          <a:pt x="15" y="27"/>
                        </a:cubicBezTo>
                        <a:cubicBezTo>
                          <a:pt x="14" y="34"/>
                          <a:pt x="15" y="41"/>
                          <a:pt x="12" y="48"/>
                        </a:cubicBezTo>
                        <a:cubicBezTo>
                          <a:pt x="9" y="55"/>
                          <a:pt x="0" y="66"/>
                          <a:pt x="0" y="66"/>
                        </a:cubicBezTo>
                        <a:cubicBezTo>
                          <a:pt x="2" y="86"/>
                          <a:pt x="3" y="102"/>
                          <a:pt x="12" y="1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128" name="Rectangle 1041"/>
              <p:cNvSpPr>
                <a:spLocks noChangeArrowheads="1"/>
              </p:cNvSpPr>
              <p:nvPr/>
            </p:nvSpPr>
            <p:spPr bwMode="auto">
              <a:xfrm rot="16200000">
                <a:off x="7959725" y="1184275"/>
                <a:ext cx="311150" cy="533400"/>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2129" name="Rectangle 1042"/>
              <p:cNvSpPr>
                <a:spLocks noChangeArrowheads="1"/>
              </p:cNvSpPr>
              <p:nvPr/>
            </p:nvSpPr>
            <p:spPr bwMode="auto">
              <a:xfrm rot="16200000">
                <a:off x="7110413" y="1263650"/>
                <a:ext cx="263525" cy="407988"/>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130" name="Rectangle 1043"/>
              <p:cNvSpPr>
                <a:spLocks noChangeArrowheads="1"/>
              </p:cNvSpPr>
              <p:nvPr/>
            </p:nvSpPr>
            <p:spPr bwMode="auto">
              <a:xfrm rot="16200000">
                <a:off x="6538913" y="1330325"/>
                <a:ext cx="263525" cy="274638"/>
              </a:xfrm>
              <a:prstGeom prst="rect">
                <a:avLst/>
              </a:prstGeom>
              <a:gradFill rotWithShape="0">
                <a:gsLst>
                  <a:gs pos="0">
                    <a:srgbClr val="000047"/>
                  </a:gs>
                  <a:gs pos="50000">
                    <a:srgbClr val="000099"/>
                  </a:gs>
                  <a:gs pos="100000">
                    <a:srgbClr val="000047"/>
                  </a:gs>
                </a:gsLst>
                <a:lin ang="0" scaled="1"/>
              </a:gradFill>
              <a:ln w="9525">
                <a:solidFill>
                  <a:srgbClr val="000099"/>
                </a:solidFill>
                <a:miter lim="800000"/>
                <a:headEnd/>
                <a:tailEnd/>
              </a:ln>
            </p:spPr>
            <p:txBody>
              <a:bodyPr wrap="none" anchor="ctr"/>
              <a:lstStyle/>
              <a:p>
                <a:endParaRPr lang="en-US"/>
              </a:p>
            </p:txBody>
          </p:sp>
          <p:sp>
            <p:nvSpPr>
              <p:cNvPr id="2131" name="Rectangle 1044"/>
              <p:cNvSpPr>
                <a:spLocks noChangeArrowheads="1"/>
              </p:cNvSpPr>
              <p:nvPr/>
            </p:nvSpPr>
            <p:spPr bwMode="auto">
              <a:xfrm rot="16200000">
                <a:off x="6675438" y="1339850"/>
                <a:ext cx="263525" cy="2555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132" name="Oval 1045"/>
              <p:cNvSpPr>
                <a:spLocks noChangeArrowheads="1"/>
              </p:cNvSpPr>
              <p:nvPr/>
            </p:nvSpPr>
            <p:spPr bwMode="auto">
              <a:xfrm rot="16200000">
                <a:off x="5435600" y="889000"/>
                <a:ext cx="1143000" cy="1193800"/>
              </a:xfrm>
              <a:prstGeom prst="ellipse">
                <a:avLst/>
              </a:prstGeom>
              <a:gradFill rotWithShape="0">
                <a:gsLst>
                  <a:gs pos="0">
                    <a:srgbClr val="3366CC"/>
                  </a:gs>
                  <a:gs pos="100000">
                    <a:srgbClr val="182F5E"/>
                  </a:gs>
                </a:gsLst>
                <a:path path="shape">
                  <a:fillToRect l="50000" t="50000" r="50000" b="50000"/>
                </a:path>
              </a:gradFill>
              <a:ln w="9525">
                <a:solidFill>
                  <a:srgbClr val="000099"/>
                </a:solidFill>
                <a:round/>
                <a:headEnd/>
                <a:tailEnd/>
              </a:ln>
            </p:spPr>
            <p:txBody>
              <a:bodyPr wrap="none" anchor="ctr"/>
              <a:lstStyle/>
              <a:p>
                <a:endParaRPr lang="en-US"/>
              </a:p>
            </p:txBody>
          </p:sp>
          <p:sp>
            <p:nvSpPr>
              <p:cNvPr id="2133" name="Rectangle 1046"/>
              <p:cNvSpPr>
                <a:spLocks noChangeArrowheads="1"/>
              </p:cNvSpPr>
              <p:nvPr/>
            </p:nvSpPr>
            <p:spPr bwMode="auto">
              <a:xfrm rot="16200000">
                <a:off x="6778625" y="1339850"/>
                <a:ext cx="263525" cy="255588"/>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endParaRPr lang="en-US"/>
              </a:p>
            </p:txBody>
          </p:sp>
          <p:sp>
            <p:nvSpPr>
              <p:cNvPr id="2134" name="Text Box 1048"/>
              <p:cNvSpPr txBox="1">
                <a:spLocks noChangeArrowheads="1"/>
              </p:cNvSpPr>
              <p:nvPr/>
            </p:nvSpPr>
            <p:spPr bwMode="auto">
              <a:xfrm>
                <a:off x="6858000" y="762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b="1" dirty="0"/>
                  <a:t>A</a:t>
                </a:r>
                <a:r>
                  <a:rPr lang="el-GR" b="1" dirty="0"/>
                  <a:t>β</a:t>
                </a:r>
              </a:p>
            </p:txBody>
          </p:sp>
        </p:grpSp>
        <p:grpSp>
          <p:nvGrpSpPr>
            <p:cNvPr id="5" name="Group 4"/>
            <p:cNvGrpSpPr/>
            <p:nvPr/>
          </p:nvGrpSpPr>
          <p:grpSpPr>
            <a:xfrm>
              <a:off x="6985094" y="1786291"/>
              <a:ext cx="3606706" cy="2416536"/>
              <a:chOff x="6050826" y="3251200"/>
              <a:chExt cx="3606706" cy="2416536"/>
            </a:xfrm>
          </p:grpSpPr>
          <p:sp>
            <p:nvSpPr>
              <p:cNvPr id="2125" name="Line 861"/>
              <p:cNvSpPr>
                <a:spLocks noChangeShapeType="1"/>
              </p:cNvSpPr>
              <p:nvPr/>
            </p:nvSpPr>
            <p:spPr bwMode="auto">
              <a:xfrm flipV="1">
                <a:off x="8441933" y="3251200"/>
                <a:ext cx="0" cy="457200"/>
              </a:xfrm>
              <a:prstGeom prst="line">
                <a:avLst/>
              </a:prstGeom>
              <a:noFill/>
              <a:ln w="952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0" name="Text Box 1070"/>
              <p:cNvSpPr txBox="1">
                <a:spLocks noChangeArrowheads="1"/>
              </p:cNvSpPr>
              <p:nvPr/>
            </p:nvSpPr>
            <p:spPr bwMode="auto">
              <a:xfrm>
                <a:off x="7981132" y="3634668"/>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l-GR" dirty="0">
                    <a:solidFill>
                      <a:srgbClr val="0000CC"/>
                    </a:solidFill>
                  </a:rPr>
                  <a:t>γ</a:t>
                </a:r>
                <a:r>
                  <a:rPr lang="en-US" dirty="0">
                    <a:solidFill>
                      <a:srgbClr val="0000CC"/>
                    </a:solidFill>
                    <a:cs typeface="Times New Roman" pitchFamily="18" charset="0"/>
                  </a:rPr>
                  <a:t>-</a:t>
                </a:r>
                <a:r>
                  <a:rPr lang="en-US" dirty="0" err="1">
                    <a:solidFill>
                      <a:srgbClr val="0000CC"/>
                    </a:solidFill>
                  </a:rPr>
                  <a:t>secretase</a:t>
                </a:r>
                <a:endParaRPr lang="en-US" dirty="0">
                  <a:solidFill>
                    <a:srgbClr val="0000CC"/>
                  </a:solidFill>
                </a:endParaRPr>
              </a:p>
              <a:p>
                <a:pPr algn="ctr" eaLnBrk="1" hangingPunct="1"/>
                <a:r>
                  <a:rPr lang="en-US" dirty="0">
                    <a:solidFill>
                      <a:srgbClr val="0000CC"/>
                    </a:solidFill>
                  </a:rPr>
                  <a:t>PSEN1/2</a:t>
                </a:r>
              </a:p>
            </p:txBody>
          </p:sp>
          <p:sp>
            <p:nvSpPr>
              <p:cNvPr id="305" name="Text Box 1070"/>
              <p:cNvSpPr txBox="1">
                <a:spLocks noChangeArrowheads="1"/>
              </p:cNvSpPr>
              <p:nvPr/>
            </p:nvSpPr>
            <p:spPr bwMode="auto">
              <a:xfrm>
                <a:off x="6050826" y="4568916"/>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l-GR" dirty="0">
                    <a:solidFill>
                      <a:srgbClr val="0000CC"/>
                    </a:solidFill>
                  </a:rPr>
                  <a:t>γ</a:t>
                </a:r>
                <a:r>
                  <a:rPr lang="en-US" dirty="0">
                    <a:solidFill>
                      <a:srgbClr val="0000CC"/>
                    </a:solidFill>
                    <a:cs typeface="Times New Roman" pitchFamily="18" charset="0"/>
                  </a:rPr>
                  <a:t>-</a:t>
                </a:r>
                <a:r>
                  <a:rPr lang="en-US" dirty="0" err="1">
                    <a:solidFill>
                      <a:srgbClr val="0000CC"/>
                    </a:solidFill>
                  </a:rPr>
                  <a:t>secretase</a:t>
                </a:r>
                <a:endParaRPr lang="en-US" dirty="0">
                  <a:solidFill>
                    <a:srgbClr val="0000CC"/>
                  </a:solidFill>
                </a:endParaRPr>
              </a:p>
              <a:p>
                <a:pPr algn="ctr" eaLnBrk="1" hangingPunct="1"/>
                <a:r>
                  <a:rPr lang="en-US" dirty="0">
                    <a:solidFill>
                      <a:srgbClr val="0000CC"/>
                    </a:solidFill>
                  </a:rPr>
                  <a:t>PSEN1/2</a:t>
                </a:r>
              </a:p>
            </p:txBody>
          </p:sp>
          <p:sp>
            <p:nvSpPr>
              <p:cNvPr id="306" name="Line 861"/>
              <p:cNvSpPr>
                <a:spLocks noChangeShapeType="1"/>
              </p:cNvSpPr>
              <p:nvPr/>
            </p:nvSpPr>
            <p:spPr bwMode="auto">
              <a:xfrm>
                <a:off x="6798191" y="5189899"/>
                <a:ext cx="0" cy="477837"/>
              </a:xfrm>
              <a:prstGeom prst="line">
                <a:avLst/>
              </a:prstGeom>
              <a:noFill/>
              <a:ln w="952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8" name="Rectangle 7"/>
          <p:cNvSpPr/>
          <p:nvPr/>
        </p:nvSpPr>
        <p:spPr>
          <a:xfrm>
            <a:off x="1757126" y="656038"/>
            <a:ext cx="2663269" cy="169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ext Box 1048"/>
          <p:cNvSpPr txBox="1">
            <a:spLocks noChangeArrowheads="1"/>
          </p:cNvSpPr>
          <p:nvPr/>
        </p:nvSpPr>
        <p:spPr bwMode="auto">
          <a:xfrm>
            <a:off x="4724400" y="5043488"/>
            <a:ext cx="10009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3600" b="1" dirty="0"/>
              <a:t>A</a:t>
            </a:r>
            <a:r>
              <a:rPr lang="el-GR" sz="3600" b="1" dirty="0"/>
              <a:t>β</a:t>
            </a:r>
          </a:p>
        </p:txBody>
      </p:sp>
      <p:cxnSp>
        <p:nvCxnSpPr>
          <p:cNvPr id="310" name="Straight Connector 309"/>
          <p:cNvCxnSpPr/>
          <p:nvPr/>
        </p:nvCxnSpPr>
        <p:spPr>
          <a:xfrm>
            <a:off x="2605314" y="4767943"/>
            <a:ext cx="0"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605315" y="5058228"/>
            <a:ext cx="4773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1" name="Group 310"/>
          <p:cNvGrpSpPr/>
          <p:nvPr/>
        </p:nvGrpSpPr>
        <p:grpSpPr>
          <a:xfrm>
            <a:off x="1524000" y="6129676"/>
            <a:ext cx="10334172" cy="685800"/>
            <a:chOff x="0" y="6129676"/>
            <a:chExt cx="10334172" cy="685800"/>
          </a:xfrm>
        </p:grpSpPr>
        <p:grpSp>
          <p:nvGrpSpPr>
            <p:cNvPr id="312" name="Group 311"/>
            <p:cNvGrpSpPr/>
            <p:nvPr/>
          </p:nvGrpSpPr>
          <p:grpSpPr>
            <a:xfrm>
              <a:off x="0" y="6129676"/>
              <a:ext cx="10334172" cy="685800"/>
              <a:chOff x="0" y="6129676"/>
              <a:chExt cx="10334172" cy="685800"/>
            </a:xfrm>
          </p:grpSpPr>
          <p:grpSp>
            <p:nvGrpSpPr>
              <p:cNvPr id="314" name="Group 313"/>
              <p:cNvGrpSpPr/>
              <p:nvPr/>
            </p:nvGrpSpPr>
            <p:grpSpPr>
              <a:xfrm>
                <a:off x="0" y="6275167"/>
                <a:ext cx="10210800" cy="506633"/>
                <a:chOff x="0" y="6275167"/>
                <a:chExt cx="10210800" cy="506633"/>
              </a:xfrm>
            </p:grpSpPr>
            <p:sp>
              <p:nvSpPr>
                <p:cNvPr id="316" name="Rectangle 315"/>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pic>
              <p:nvPicPr>
                <p:cNvPr id="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4653" y="6275167"/>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15" name="Rectangle 314"/>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3" name="Rectangle 312"/>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Connector 13"/>
          <p:cNvCxnSpPr/>
          <p:nvPr/>
        </p:nvCxnSpPr>
        <p:spPr>
          <a:xfrm>
            <a:off x="7393319" y="4757059"/>
            <a:ext cx="0"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1" name="Rectangle 5"/>
          <p:cNvSpPr>
            <a:spLocks noChangeArrowheads="1"/>
          </p:cNvSpPr>
          <p:nvPr/>
        </p:nvSpPr>
        <p:spPr bwMode="auto">
          <a:xfrm rot="-5400000">
            <a:off x="7626104" y="4157663"/>
            <a:ext cx="263525" cy="827087"/>
          </a:xfrm>
          <a:prstGeom prst="rect">
            <a:avLst/>
          </a:prstGeom>
          <a:gradFill rotWithShape="0">
            <a:gsLst>
              <a:gs pos="0">
                <a:srgbClr val="767600"/>
              </a:gs>
              <a:gs pos="50000">
                <a:srgbClr val="FFFF00"/>
              </a:gs>
              <a:gs pos="100000">
                <a:srgbClr val="767600"/>
              </a:gs>
            </a:gsLst>
            <a:lin ang="5400000" scaled="1"/>
          </a:gradFill>
          <a:ln w="9525">
            <a:solidFill>
              <a:schemeClr val="tx1"/>
            </a:solidFill>
            <a:miter lim="800000"/>
            <a:headEnd/>
            <a:tailEnd/>
          </a:ln>
        </p:spPr>
        <p:txBody>
          <a:bodyPr wrap="none" anchor="ctr"/>
          <a:lstStyle/>
          <a:p>
            <a:endParaRPr lang="en-US"/>
          </a:p>
        </p:txBody>
      </p:sp>
      <p:sp>
        <p:nvSpPr>
          <p:cNvPr id="322" name="Rectangle 4"/>
          <p:cNvSpPr>
            <a:spLocks noChangeArrowheads="1"/>
          </p:cNvSpPr>
          <p:nvPr/>
        </p:nvSpPr>
        <p:spPr bwMode="auto">
          <a:xfrm rot="-5400000">
            <a:off x="2127211" y="4218798"/>
            <a:ext cx="263525" cy="707941"/>
          </a:xfrm>
          <a:prstGeom prst="rect">
            <a:avLst/>
          </a:prstGeom>
          <a:gradFill rotWithShape="0">
            <a:gsLst>
              <a:gs pos="0">
                <a:srgbClr val="000047"/>
              </a:gs>
              <a:gs pos="50000">
                <a:srgbClr val="000099"/>
              </a:gs>
              <a:gs pos="100000">
                <a:srgbClr val="000047"/>
              </a:gs>
            </a:gsLst>
            <a:lin ang="0" scaled="1"/>
          </a:gradFill>
          <a:ln w="9525">
            <a:solidFill>
              <a:srgbClr val="000099"/>
            </a:solidFill>
            <a:miter lim="800000"/>
            <a:headEnd/>
            <a:tailEnd/>
          </a:ln>
        </p:spPr>
        <p:txBody>
          <a:bodyPr wrap="none" anchor="ctr"/>
          <a:lstStyle/>
          <a:p>
            <a:endParaRPr lang="en-US"/>
          </a:p>
        </p:txBody>
      </p:sp>
    </p:spTree>
    <p:extLst>
      <p:ext uri="{BB962C8B-B14F-4D97-AF65-F5344CB8AC3E}">
        <p14:creationId xmlns:p14="http://schemas.microsoft.com/office/powerpoint/2010/main" val="291407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117"/>
          <p:cNvGrpSpPr/>
          <p:nvPr/>
        </p:nvGrpSpPr>
        <p:grpSpPr>
          <a:xfrm>
            <a:off x="1524000" y="6129676"/>
            <a:ext cx="10334172" cy="685800"/>
            <a:chOff x="0" y="6129676"/>
            <a:chExt cx="10334172" cy="685800"/>
          </a:xfrm>
        </p:grpSpPr>
        <p:grpSp>
          <p:nvGrpSpPr>
            <p:cNvPr id="120" name="Group 119"/>
            <p:cNvGrpSpPr/>
            <p:nvPr/>
          </p:nvGrpSpPr>
          <p:grpSpPr>
            <a:xfrm>
              <a:off x="0" y="6129676"/>
              <a:ext cx="10334172" cy="685800"/>
              <a:chOff x="0" y="6129676"/>
              <a:chExt cx="10334172" cy="685800"/>
            </a:xfrm>
          </p:grpSpPr>
          <p:grpSp>
            <p:nvGrpSpPr>
              <p:cNvPr id="122" name="Group 121"/>
              <p:cNvGrpSpPr/>
              <p:nvPr/>
            </p:nvGrpSpPr>
            <p:grpSpPr>
              <a:xfrm>
                <a:off x="0" y="6275167"/>
                <a:ext cx="10210800" cy="506633"/>
                <a:chOff x="0" y="6275167"/>
                <a:chExt cx="10210800" cy="506633"/>
              </a:xfrm>
            </p:grpSpPr>
            <p:sp>
              <p:nvSpPr>
                <p:cNvPr id="124" name="Rectangle 123"/>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pic>
              <p:nvPicPr>
                <p:cNvPr id="1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4653" y="6275167"/>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3" name="Rectangle 122"/>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Rectangle 120"/>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2285422" y="5200166"/>
            <a:ext cx="610178" cy="276999"/>
          </a:xfrm>
          <a:prstGeom prst="rect">
            <a:avLst/>
          </a:prstGeom>
          <a:noFill/>
        </p:spPr>
        <p:txBody>
          <a:bodyPr wrap="square" rtlCol="0">
            <a:spAutoFit/>
          </a:bodyPr>
          <a:lstStyle/>
          <a:p>
            <a:pPr algn="ctr"/>
            <a:r>
              <a:rPr lang="en-US" sz="1200" dirty="0"/>
              <a:t>1990</a:t>
            </a:r>
          </a:p>
        </p:txBody>
      </p:sp>
      <p:sp>
        <p:nvSpPr>
          <p:cNvPr id="24" name="TextBox 23"/>
          <p:cNvSpPr txBox="1"/>
          <p:nvPr/>
        </p:nvSpPr>
        <p:spPr>
          <a:xfrm>
            <a:off x="5321716" y="5210482"/>
            <a:ext cx="610178" cy="276999"/>
          </a:xfrm>
          <a:prstGeom prst="rect">
            <a:avLst/>
          </a:prstGeom>
          <a:noFill/>
        </p:spPr>
        <p:txBody>
          <a:bodyPr wrap="square" rtlCol="0">
            <a:spAutoFit/>
          </a:bodyPr>
          <a:lstStyle/>
          <a:p>
            <a:pPr algn="ctr"/>
            <a:r>
              <a:rPr lang="en-US" sz="1200" dirty="0"/>
              <a:t>2000</a:t>
            </a:r>
          </a:p>
        </p:txBody>
      </p:sp>
      <p:sp>
        <p:nvSpPr>
          <p:cNvPr id="25" name="TextBox 24"/>
          <p:cNvSpPr txBox="1"/>
          <p:nvPr/>
        </p:nvSpPr>
        <p:spPr>
          <a:xfrm>
            <a:off x="8434786" y="5200165"/>
            <a:ext cx="610178" cy="276999"/>
          </a:xfrm>
          <a:prstGeom prst="rect">
            <a:avLst/>
          </a:prstGeom>
          <a:noFill/>
        </p:spPr>
        <p:txBody>
          <a:bodyPr wrap="square" rtlCol="0">
            <a:spAutoFit/>
          </a:bodyPr>
          <a:lstStyle/>
          <a:p>
            <a:pPr algn="ctr"/>
            <a:r>
              <a:rPr lang="en-US" sz="1200" dirty="0"/>
              <a:t>2010</a:t>
            </a:r>
          </a:p>
        </p:txBody>
      </p:sp>
      <p:grpSp>
        <p:nvGrpSpPr>
          <p:cNvPr id="4" name="Group 3"/>
          <p:cNvGrpSpPr/>
          <p:nvPr/>
        </p:nvGrpSpPr>
        <p:grpSpPr>
          <a:xfrm>
            <a:off x="3200400" y="2020670"/>
            <a:ext cx="1410856" cy="2475133"/>
            <a:chOff x="1981200" y="801469"/>
            <a:chExt cx="1410856" cy="2475133"/>
          </a:xfrm>
        </p:grpSpPr>
        <p:cxnSp>
          <p:nvCxnSpPr>
            <p:cNvPr id="67" name="Straight Connector 66"/>
            <p:cNvCxnSpPr/>
            <p:nvPr/>
          </p:nvCxnSpPr>
          <p:spPr>
            <a:xfrm flipV="1">
              <a:off x="1981200" y="1143000"/>
              <a:ext cx="0" cy="2133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2380672" y="801469"/>
              <a:ext cx="1011384" cy="2475133"/>
              <a:chOff x="2380672" y="801469"/>
              <a:chExt cx="1011384" cy="2475133"/>
            </a:xfrm>
          </p:grpSpPr>
          <p:cxnSp>
            <p:nvCxnSpPr>
              <p:cNvPr id="72" name="Straight Connector 71"/>
              <p:cNvCxnSpPr/>
              <p:nvPr/>
            </p:nvCxnSpPr>
            <p:spPr>
              <a:xfrm flipV="1">
                <a:off x="2880360" y="1066800"/>
                <a:ext cx="0" cy="220980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380672" y="2325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cloned</a:t>
                </a:r>
              </a:p>
            </p:txBody>
          </p:sp>
          <p:sp>
            <p:nvSpPr>
              <p:cNvPr id="68" name="TextBox 67"/>
              <p:cNvSpPr txBox="1"/>
              <p:nvPr/>
            </p:nvSpPr>
            <p:spPr>
              <a:xfrm>
                <a:off x="2380672" y="1563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mapped</a:t>
                </a:r>
              </a:p>
            </p:txBody>
          </p:sp>
          <p:sp>
            <p:nvSpPr>
              <p:cNvPr id="70" name="TextBox 69"/>
              <p:cNvSpPr txBox="1"/>
              <p:nvPr/>
            </p:nvSpPr>
            <p:spPr>
              <a:xfrm>
                <a:off x="2388880" y="801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cloned</a:t>
                </a:r>
              </a:p>
            </p:txBody>
          </p:sp>
        </p:grpSp>
      </p:grpSp>
      <p:grpSp>
        <p:nvGrpSpPr>
          <p:cNvPr id="85" name="Group 84"/>
          <p:cNvGrpSpPr/>
          <p:nvPr/>
        </p:nvGrpSpPr>
        <p:grpSpPr>
          <a:xfrm>
            <a:off x="3575562" y="3142984"/>
            <a:ext cx="5164314" cy="1962416"/>
            <a:chOff x="5803542" y="1055906"/>
            <a:chExt cx="6101839" cy="1962416"/>
          </a:xfrm>
        </p:grpSpPr>
        <p:grpSp>
          <p:nvGrpSpPr>
            <p:cNvPr id="81" name="Group 80"/>
            <p:cNvGrpSpPr/>
            <p:nvPr/>
          </p:nvGrpSpPr>
          <p:grpSpPr>
            <a:xfrm rot="120000">
              <a:off x="5803542" y="1055906"/>
              <a:ext cx="6101839" cy="1962416"/>
              <a:chOff x="5396409" y="4177563"/>
              <a:chExt cx="5053308" cy="1962416"/>
            </a:xfrm>
          </p:grpSpPr>
          <p:sp>
            <p:nvSpPr>
              <p:cNvPr id="77" name="Right Triangle 76"/>
              <p:cNvSpPr/>
              <p:nvPr/>
            </p:nvSpPr>
            <p:spPr>
              <a:xfrm rot="9900000">
                <a:off x="5396409" y="5002586"/>
                <a:ext cx="4932601" cy="1137393"/>
              </a:xfrm>
              <a:prstGeom prst="rtTriangle">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20760000">
                <a:off x="7420266" y="4467471"/>
                <a:ext cx="2466790" cy="26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1480000">
                <a:off x="9992517" y="4177563"/>
                <a:ext cx="457200" cy="143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622709" y="2039392"/>
              <a:ext cx="2289048" cy="369332"/>
            </a:xfrm>
            <a:prstGeom prst="rect">
              <a:avLst/>
            </a:prstGeom>
            <a:noFill/>
          </p:spPr>
          <p:txBody>
            <a:bodyPr wrap="square" rtlCol="0">
              <a:spAutoFit/>
            </a:bodyPr>
            <a:lstStyle/>
            <a:p>
              <a:r>
                <a:rPr lang="en-US" dirty="0"/>
                <a:t>Candidate genes</a:t>
              </a:r>
            </a:p>
          </p:txBody>
        </p:sp>
      </p:grpSp>
      <p:grpSp>
        <p:nvGrpSpPr>
          <p:cNvPr id="60" name="Group 59"/>
          <p:cNvGrpSpPr/>
          <p:nvPr/>
        </p:nvGrpSpPr>
        <p:grpSpPr>
          <a:xfrm>
            <a:off x="1447800" y="4572000"/>
            <a:ext cx="8686800" cy="609600"/>
            <a:chOff x="-228600" y="3352800"/>
            <a:chExt cx="8686800" cy="609600"/>
          </a:xfrm>
        </p:grpSpPr>
        <p:cxnSp>
          <p:nvCxnSpPr>
            <p:cNvPr id="3" name="Straight Connector 2"/>
            <p:cNvCxnSpPr/>
            <p:nvPr/>
          </p:nvCxnSpPr>
          <p:spPr>
            <a:xfrm>
              <a:off x="-228600" y="3352800"/>
              <a:ext cx="86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59352"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13448"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23160"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68112"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70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2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76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81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94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96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400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05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18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20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24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432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449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49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54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22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524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28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33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1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6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703372" y="3048000"/>
            <a:ext cx="1344628" cy="1447800"/>
            <a:chOff x="454152" y="1828800"/>
            <a:chExt cx="1344628" cy="1447800"/>
          </a:xfrm>
        </p:grpSpPr>
        <p:cxnSp>
          <p:nvCxnSpPr>
            <p:cNvPr id="11" name="Straight Connector 10"/>
            <p:cNvCxnSpPr/>
            <p:nvPr/>
          </p:nvCxnSpPr>
          <p:spPr>
            <a:xfrm flipH="1">
              <a:off x="1638300" y="1828800"/>
              <a:ext cx="3048" cy="1447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0312" y="1828800"/>
              <a:ext cx="1328468"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mutations</a:t>
              </a:r>
            </a:p>
          </p:txBody>
        </p:sp>
        <p:cxnSp>
          <p:nvCxnSpPr>
            <p:cNvPr id="62" name="Straight Connector 61"/>
            <p:cNvCxnSpPr/>
            <p:nvPr/>
          </p:nvCxnSpPr>
          <p:spPr>
            <a:xfrm flipV="1">
              <a:off x="454152" y="2971800"/>
              <a:ext cx="0" cy="304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4152" y="2554069"/>
              <a:ext cx="838200"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cloned</a:t>
              </a:r>
            </a:p>
          </p:txBody>
        </p:sp>
      </p:grpSp>
      <p:grpSp>
        <p:nvGrpSpPr>
          <p:cNvPr id="90" name="Group 89"/>
          <p:cNvGrpSpPr/>
          <p:nvPr/>
        </p:nvGrpSpPr>
        <p:grpSpPr>
          <a:xfrm>
            <a:off x="6769224" y="3593068"/>
            <a:ext cx="1003176" cy="902732"/>
            <a:chOff x="5550024" y="2373868"/>
            <a:chExt cx="1003176" cy="902732"/>
          </a:xfrm>
        </p:grpSpPr>
        <p:cxnSp>
          <p:nvCxnSpPr>
            <p:cNvPr id="88" name="Straight Connector 87"/>
            <p:cNvCxnSpPr/>
            <p:nvPr/>
          </p:nvCxnSpPr>
          <p:spPr>
            <a:xfrm flipV="1">
              <a:off x="6553200" y="2379238"/>
              <a:ext cx="0" cy="897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550024" y="2373868"/>
              <a:ext cx="1003176" cy="369332"/>
            </a:xfrm>
            <a:prstGeom prst="rect">
              <a:avLst/>
            </a:prstGeom>
            <a:solidFill>
              <a:schemeClr val="bg1">
                <a:lumMod val="95000"/>
              </a:schemeClr>
            </a:solidFill>
            <a:ln>
              <a:solidFill>
                <a:srgbClr val="C00000"/>
              </a:solidFill>
            </a:ln>
          </p:spPr>
          <p:txBody>
            <a:bodyPr wrap="square" rtlCol="0">
              <a:spAutoFit/>
            </a:bodyPr>
            <a:lstStyle/>
            <a:p>
              <a:pPr algn="ctr"/>
              <a:r>
                <a:rPr lang="en-US" i="1" dirty="0"/>
                <a:t>SORL1</a:t>
              </a:r>
              <a:endParaRPr lang="en-US" dirty="0"/>
            </a:p>
          </p:txBody>
        </p:sp>
      </p:grpSp>
      <p:grpSp>
        <p:nvGrpSpPr>
          <p:cNvPr id="104" name="Group 103"/>
          <p:cNvGrpSpPr/>
          <p:nvPr/>
        </p:nvGrpSpPr>
        <p:grpSpPr>
          <a:xfrm>
            <a:off x="7543800" y="3105834"/>
            <a:ext cx="838200" cy="1389966"/>
            <a:chOff x="8763000" y="1886634"/>
            <a:chExt cx="838200" cy="1389966"/>
          </a:xfrm>
        </p:grpSpPr>
        <p:cxnSp>
          <p:nvCxnSpPr>
            <p:cNvPr id="99" name="Straight Connector 98"/>
            <p:cNvCxnSpPr/>
            <p:nvPr/>
          </p:nvCxnSpPr>
          <p:spPr>
            <a:xfrm flipV="1">
              <a:off x="9601200" y="2151965"/>
              <a:ext cx="0" cy="1124635"/>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763000" y="1886634"/>
              <a:ext cx="838200" cy="369332"/>
            </a:xfrm>
            <a:prstGeom prst="rect">
              <a:avLst/>
            </a:prstGeom>
            <a:solidFill>
              <a:srgbClr val="FFFF99"/>
            </a:solidFill>
            <a:ln>
              <a:solidFill>
                <a:srgbClr val="0000CC"/>
              </a:solidFill>
            </a:ln>
          </p:spPr>
          <p:txBody>
            <a:bodyPr wrap="square" rtlCol="0">
              <a:spAutoFit/>
            </a:bodyPr>
            <a:lstStyle/>
            <a:p>
              <a:pPr algn="ctr"/>
              <a:r>
                <a:rPr lang="en-US" dirty="0">
                  <a:solidFill>
                    <a:srgbClr val="0000CC"/>
                  </a:solidFill>
                </a:rPr>
                <a:t>3 loci</a:t>
              </a:r>
            </a:p>
          </p:txBody>
        </p:sp>
      </p:grpSp>
      <p:grpSp>
        <p:nvGrpSpPr>
          <p:cNvPr id="105" name="Group 104"/>
          <p:cNvGrpSpPr/>
          <p:nvPr/>
        </p:nvGrpSpPr>
        <p:grpSpPr>
          <a:xfrm>
            <a:off x="7857837" y="2598004"/>
            <a:ext cx="838199" cy="1897797"/>
            <a:chOff x="6638636" y="1378803"/>
            <a:chExt cx="838199" cy="1897797"/>
          </a:xfrm>
        </p:grpSpPr>
        <p:cxnSp>
          <p:nvCxnSpPr>
            <p:cNvPr id="103" name="Straight Connector 102"/>
            <p:cNvCxnSpPr/>
            <p:nvPr/>
          </p:nvCxnSpPr>
          <p:spPr>
            <a:xfrm flipV="1">
              <a:off x="7466838" y="1447800"/>
              <a:ext cx="0" cy="182880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6638636" y="1378803"/>
              <a:ext cx="838199" cy="369332"/>
            </a:xfrm>
            <a:prstGeom prst="rect">
              <a:avLst/>
            </a:prstGeom>
            <a:solidFill>
              <a:srgbClr val="FFFF99"/>
            </a:solidFill>
            <a:ln>
              <a:solidFill>
                <a:srgbClr val="0000CC"/>
              </a:solidFill>
            </a:ln>
          </p:spPr>
          <p:txBody>
            <a:bodyPr wrap="square" rtlCol="0">
              <a:spAutoFit/>
            </a:bodyPr>
            <a:lstStyle/>
            <a:p>
              <a:pPr algn="ctr"/>
              <a:r>
                <a:rPr lang="en-US" dirty="0">
                  <a:solidFill>
                    <a:srgbClr val="0000CC"/>
                  </a:solidFill>
                </a:rPr>
                <a:t>1 locus</a:t>
              </a:r>
            </a:p>
          </p:txBody>
        </p:sp>
      </p:grpSp>
      <p:grpSp>
        <p:nvGrpSpPr>
          <p:cNvPr id="106" name="Group 105"/>
          <p:cNvGrpSpPr/>
          <p:nvPr/>
        </p:nvGrpSpPr>
        <p:grpSpPr>
          <a:xfrm>
            <a:off x="8153400" y="2124943"/>
            <a:ext cx="838200" cy="2370753"/>
            <a:chOff x="8763000" y="887376"/>
            <a:chExt cx="838200" cy="2370753"/>
          </a:xfrm>
        </p:grpSpPr>
        <p:cxnSp>
          <p:nvCxnSpPr>
            <p:cNvPr id="107" name="Straight Connector 106"/>
            <p:cNvCxnSpPr/>
            <p:nvPr/>
          </p:nvCxnSpPr>
          <p:spPr>
            <a:xfrm flipV="1">
              <a:off x="9601200" y="1246894"/>
              <a:ext cx="0" cy="2011235"/>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8763000" y="887376"/>
              <a:ext cx="838200" cy="369332"/>
            </a:xfrm>
            <a:prstGeom prst="rect">
              <a:avLst/>
            </a:prstGeom>
            <a:solidFill>
              <a:srgbClr val="FFFF99"/>
            </a:solidFill>
            <a:ln>
              <a:solidFill>
                <a:srgbClr val="0000CC"/>
              </a:solidFill>
            </a:ln>
          </p:spPr>
          <p:txBody>
            <a:bodyPr wrap="square" rtlCol="0">
              <a:spAutoFit/>
            </a:bodyPr>
            <a:lstStyle/>
            <a:p>
              <a:pPr algn="ctr"/>
              <a:r>
                <a:rPr lang="en-US" dirty="0">
                  <a:solidFill>
                    <a:srgbClr val="0000CC"/>
                  </a:solidFill>
                </a:rPr>
                <a:t>5 loci</a:t>
              </a:r>
            </a:p>
          </p:txBody>
        </p:sp>
      </p:grpSp>
      <p:grpSp>
        <p:nvGrpSpPr>
          <p:cNvPr id="110" name="Group 109"/>
          <p:cNvGrpSpPr/>
          <p:nvPr/>
        </p:nvGrpSpPr>
        <p:grpSpPr>
          <a:xfrm>
            <a:off x="8763000" y="1600201"/>
            <a:ext cx="838200" cy="2907269"/>
            <a:chOff x="8763000" y="228600"/>
            <a:chExt cx="838200" cy="2907269"/>
          </a:xfrm>
        </p:grpSpPr>
        <p:cxnSp>
          <p:nvCxnSpPr>
            <p:cNvPr id="111" name="Straight Connector 110"/>
            <p:cNvCxnSpPr/>
            <p:nvPr/>
          </p:nvCxnSpPr>
          <p:spPr>
            <a:xfrm flipV="1">
              <a:off x="9601200" y="457200"/>
              <a:ext cx="0" cy="2678669"/>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8763000" y="228600"/>
              <a:ext cx="838200" cy="369332"/>
            </a:xfrm>
            <a:prstGeom prst="rect">
              <a:avLst/>
            </a:prstGeom>
            <a:solidFill>
              <a:srgbClr val="FFFF99"/>
            </a:solidFill>
            <a:ln>
              <a:solidFill>
                <a:srgbClr val="0000CC"/>
              </a:solidFill>
            </a:ln>
          </p:spPr>
          <p:txBody>
            <a:bodyPr wrap="square" rtlCol="0">
              <a:spAutoFit/>
            </a:bodyPr>
            <a:lstStyle/>
            <a:p>
              <a:pPr algn="ctr"/>
              <a:r>
                <a:rPr lang="en-US" dirty="0">
                  <a:solidFill>
                    <a:srgbClr val="0000CC"/>
                  </a:solidFill>
                </a:rPr>
                <a:t>13 loci</a:t>
              </a:r>
            </a:p>
          </p:txBody>
        </p:sp>
      </p:grpSp>
      <p:cxnSp>
        <p:nvCxnSpPr>
          <p:cNvPr id="73" name="Straight Connector 72"/>
          <p:cNvCxnSpPr/>
          <p:nvPr/>
        </p:nvCxnSpPr>
        <p:spPr>
          <a:xfrm>
            <a:off x="3505200" y="1981200"/>
            <a:ext cx="0" cy="2514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470649" y="321930"/>
            <a:ext cx="2663951" cy="1049671"/>
            <a:chOff x="6858000" y="4441193"/>
            <a:chExt cx="2057399" cy="1049671"/>
          </a:xfrm>
        </p:grpSpPr>
        <p:sp>
          <p:nvSpPr>
            <p:cNvPr id="6" name="Right Arrow 5"/>
            <p:cNvSpPr/>
            <p:nvPr/>
          </p:nvSpPr>
          <p:spPr>
            <a:xfrm>
              <a:off x="6858000" y="4441193"/>
              <a:ext cx="2057399" cy="1049671"/>
            </a:xfrm>
            <a:prstGeom prst="rightArrow">
              <a:avLst/>
            </a:prstGeom>
            <a:gradFill flip="none" rotWithShape="1">
              <a:gsLst>
                <a:gs pos="0">
                  <a:srgbClr val="5E9EFF"/>
                </a:gs>
                <a:gs pos="39999">
                  <a:srgbClr val="85C2FF"/>
                </a:gs>
                <a:gs pos="70000">
                  <a:srgbClr val="C4D6EB"/>
                </a:gs>
                <a:gs pos="100000">
                  <a:srgbClr val="FFEBFA"/>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02718" y="4724400"/>
              <a:ext cx="1331682" cy="523220"/>
            </a:xfrm>
            <a:prstGeom prst="rect">
              <a:avLst/>
            </a:prstGeom>
            <a:noFill/>
          </p:spPr>
          <p:txBody>
            <a:bodyPr wrap="square" rtlCol="0">
              <a:spAutoFit/>
            </a:bodyPr>
            <a:lstStyle/>
            <a:p>
              <a:r>
                <a:rPr lang="en-US" sz="2800" dirty="0"/>
                <a:t>GWAS</a:t>
              </a:r>
            </a:p>
          </p:txBody>
        </p:sp>
      </p:grpSp>
      <p:grpSp>
        <p:nvGrpSpPr>
          <p:cNvPr id="93" name="Group 92"/>
          <p:cNvGrpSpPr/>
          <p:nvPr/>
        </p:nvGrpSpPr>
        <p:grpSpPr>
          <a:xfrm>
            <a:off x="8839200" y="4800600"/>
            <a:ext cx="914400" cy="1371600"/>
            <a:chOff x="7315200" y="4495800"/>
            <a:chExt cx="914400" cy="1371600"/>
          </a:xfrm>
        </p:grpSpPr>
        <p:sp>
          <p:nvSpPr>
            <p:cNvPr id="74" name="TextBox 73"/>
            <p:cNvSpPr txBox="1"/>
            <p:nvPr/>
          </p:nvSpPr>
          <p:spPr>
            <a:xfrm>
              <a:off x="7315200" y="5498068"/>
              <a:ext cx="914400" cy="369332"/>
            </a:xfrm>
            <a:prstGeom prst="rect">
              <a:avLst/>
            </a:prstGeom>
            <a:solidFill>
              <a:srgbClr val="C00000"/>
            </a:solidFill>
          </p:spPr>
          <p:txBody>
            <a:bodyPr wrap="square" rtlCol="0">
              <a:spAutoFit/>
            </a:bodyPr>
            <a:lstStyle/>
            <a:p>
              <a:pPr algn="ctr"/>
              <a:r>
                <a:rPr lang="en-US" b="1" i="1" dirty="0">
                  <a:solidFill>
                    <a:schemeClr val="bg1"/>
                  </a:solidFill>
                </a:rPr>
                <a:t>TREM2</a:t>
              </a:r>
            </a:p>
          </p:txBody>
        </p:sp>
        <p:cxnSp>
          <p:nvCxnSpPr>
            <p:cNvPr id="92" name="Straight Connector 91"/>
            <p:cNvCxnSpPr/>
            <p:nvPr/>
          </p:nvCxnSpPr>
          <p:spPr>
            <a:xfrm>
              <a:off x="7772400" y="4495800"/>
              <a:ext cx="0" cy="10170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1333500" y="4096434"/>
            <a:ext cx="228600" cy="932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3400426" y="4876919"/>
            <a:ext cx="1959391" cy="646331"/>
            <a:chOff x="1857375" y="1219318"/>
            <a:chExt cx="1959391" cy="646331"/>
          </a:xfrm>
        </p:grpSpPr>
        <p:cxnSp>
          <p:nvCxnSpPr>
            <p:cNvPr id="94" name="Straight Connector 93"/>
            <p:cNvCxnSpPr/>
            <p:nvPr/>
          </p:nvCxnSpPr>
          <p:spPr>
            <a:xfrm rot="60000">
              <a:off x="3797716" y="1219318"/>
              <a:ext cx="19050" cy="64633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857375" y="1485900"/>
              <a:ext cx="1948132" cy="369332"/>
            </a:xfrm>
            <a:prstGeom prst="rect">
              <a:avLst/>
            </a:prstGeom>
            <a:solidFill>
              <a:schemeClr val="bg2"/>
            </a:solidFill>
            <a:ln>
              <a:solidFill>
                <a:srgbClr val="0000CC"/>
              </a:solidFill>
            </a:ln>
          </p:spPr>
          <p:txBody>
            <a:bodyPr wrap="square" rtlCol="0">
              <a:spAutoFit/>
            </a:bodyPr>
            <a:lstStyle/>
            <a:p>
              <a:pPr algn="ctr"/>
              <a:r>
                <a:rPr lang="en-US" i="1" dirty="0"/>
                <a:t>BACE1</a:t>
              </a:r>
              <a:r>
                <a:rPr lang="en-US" dirty="0"/>
                <a:t> cloned</a:t>
              </a:r>
            </a:p>
          </p:txBody>
        </p:sp>
      </p:grpSp>
      <p:grpSp>
        <p:nvGrpSpPr>
          <p:cNvPr id="16" name="Group 15"/>
          <p:cNvGrpSpPr/>
          <p:nvPr/>
        </p:nvGrpSpPr>
        <p:grpSpPr>
          <a:xfrm>
            <a:off x="9361257" y="4813173"/>
            <a:ext cx="687618" cy="930402"/>
            <a:chOff x="7837257" y="4403598"/>
            <a:chExt cx="687618" cy="930402"/>
          </a:xfrm>
        </p:grpSpPr>
        <p:cxnSp>
          <p:nvCxnSpPr>
            <p:cNvPr id="13" name="Straight Connector 12"/>
            <p:cNvCxnSpPr/>
            <p:nvPr/>
          </p:nvCxnSpPr>
          <p:spPr>
            <a:xfrm>
              <a:off x="8077200" y="4403598"/>
              <a:ext cx="0" cy="6061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837257" y="4964668"/>
              <a:ext cx="687618" cy="369332"/>
            </a:xfrm>
            <a:prstGeom prst="rect">
              <a:avLst/>
            </a:prstGeom>
            <a:solidFill>
              <a:srgbClr val="C00000"/>
            </a:solidFill>
          </p:spPr>
          <p:txBody>
            <a:bodyPr wrap="square" rtlCol="0">
              <a:spAutoFit/>
            </a:bodyPr>
            <a:lstStyle/>
            <a:p>
              <a:pPr algn="ctr"/>
              <a:r>
                <a:rPr lang="en-US" b="1" i="1" dirty="0">
                  <a:solidFill>
                    <a:schemeClr val="bg1"/>
                  </a:solidFill>
                </a:rPr>
                <a:t>PLD2</a:t>
              </a:r>
            </a:p>
          </p:txBody>
        </p:sp>
      </p:grpSp>
      <p:sp>
        <p:nvSpPr>
          <p:cNvPr id="97" name="TextBox 96"/>
          <p:cNvSpPr txBox="1"/>
          <p:nvPr/>
        </p:nvSpPr>
        <p:spPr>
          <a:xfrm>
            <a:off x="1872342" y="2344057"/>
            <a:ext cx="1328468"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mapped</a:t>
            </a:r>
          </a:p>
        </p:txBody>
      </p:sp>
      <p:sp>
        <p:nvSpPr>
          <p:cNvPr id="102" name="TextBox 101"/>
          <p:cNvSpPr txBox="1"/>
          <p:nvPr/>
        </p:nvSpPr>
        <p:spPr>
          <a:xfrm>
            <a:off x="2757715" y="1752600"/>
            <a:ext cx="761999" cy="369332"/>
          </a:xfrm>
          <a:prstGeom prst="rect">
            <a:avLst/>
          </a:prstGeom>
          <a:solidFill>
            <a:schemeClr val="accent6">
              <a:lumMod val="60000"/>
              <a:lumOff val="40000"/>
            </a:schemeClr>
          </a:solidFill>
          <a:ln>
            <a:solidFill>
              <a:srgbClr val="C00000"/>
            </a:solidFill>
          </a:ln>
        </p:spPr>
        <p:txBody>
          <a:bodyPr wrap="square" rtlCol="0">
            <a:spAutoFit/>
          </a:bodyPr>
          <a:lstStyle/>
          <a:p>
            <a:pPr algn="ctr"/>
            <a:r>
              <a:rPr lang="en-US" i="1" dirty="0"/>
              <a:t>APOE</a:t>
            </a:r>
          </a:p>
        </p:txBody>
      </p:sp>
      <p:cxnSp>
        <p:nvCxnSpPr>
          <p:cNvPr id="109" name="Straight Connector 108"/>
          <p:cNvCxnSpPr/>
          <p:nvPr/>
        </p:nvCxnSpPr>
        <p:spPr>
          <a:xfrm>
            <a:off x="9906000" y="45720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696451" y="4800601"/>
            <a:ext cx="876617" cy="512413"/>
            <a:chOff x="8172450" y="4800600"/>
            <a:chExt cx="876617" cy="512413"/>
          </a:xfrm>
        </p:grpSpPr>
        <p:sp>
          <p:nvSpPr>
            <p:cNvPr id="2" name="TextBox 1"/>
            <p:cNvSpPr txBox="1"/>
            <p:nvPr/>
          </p:nvSpPr>
          <p:spPr>
            <a:xfrm>
              <a:off x="8172450" y="4943681"/>
              <a:ext cx="876617" cy="369332"/>
            </a:xfrm>
            <a:prstGeom prst="rect">
              <a:avLst/>
            </a:prstGeom>
            <a:solidFill>
              <a:srgbClr val="C00000"/>
            </a:solidFill>
            <a:ln>
              <a:solidFill>
                <a:srgbClr val="C00000"/>
              </a:solidFill>
            </a:ln>
          </p:spPr>
          <p:txBody>
            <a:bodyPr wrap="square" rtlCol="0">
              <a:spAutoFit/>
            </a:bodyPr>
            <a:lstStyle/>
            <a:p>
              <a:pPr algn="ctr"/>
              <a:r>
                <a:rPr lang="en-US" b="1" i="1" dirty="0">
                  <a:solidFill>
                    <a:schemeClr val="bg1"/>
                  </a:solidFill>
                </a:rPr>
                <a:t>UNC5C</a:t>
              </a:r>
              <a:endParaRPr lang="en-US" b="1" dirty="0">
                <a:solidFill>
                  <a:schemeClr val="bg1"/>
                </a:solidFill>
              </a:endParaRPr>
            </a:p>
          </p:txBody>
        </p:sp>
        <p:cxnSp>
          <p:nvCxnSpPr>
            <p:cNvPr id="115" name="Straight Connector 114"/>
            <p:cNvCxnSpPr/>
            <p:nvPr/>
          </p:nvCxnSpPr>
          <p:spPr>
            <a:xfrm>
              <a:off x="8382000" y="4800600"/>
              <a:ext cx="0" cy="2281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7" name="Rectangle 116"/>
          <p:cNvSpPr>
            <a:spLocks noChangeArrowheads="1"/>
          </p:cNvSpPr>
          <p:nvPr/>
        </p:nvSpPr>
        <p:spPr bwMode="auto">
          <a:xfrm rot="10800000">
            <a:off x="1524000" y="762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17" name="Group 16"/>
          <p:cNvGrpSpPr/>
          <p:nvPr/>
        </p:nvGrpSpPr>
        <p:grpSpPr>
          <a:xfrm>
            <a:off x="4114800" y="6144280"/>
            <a:ext cx="6322110" cy="561320"/>
            <a:chOff x="1858956" y="7848600"/>
            <a:chExt cx="6322110" cy="561320"/>
          </a:xfrm>
        </p:grpSpPr>
        <p:sp>
          <p:nvSpPr>
            <p:cNvPr id="14" name="Rectangle 13"/>
            <p:cNvSpPr/>
            <p:nvPr/>
          </p:nvSpPr>
          <p:spPr>
            <a:xfrm>
              <a:off x="7141488" y="7919710"/>
              <a:ext cx="1039578" cy="490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858956" y="7848600"/>
              <a:ext cx="5985979" cy="523220"/>
              <a:chOff x="3004712" y="5953780"/>
              <a:chExt cx="5985979" cy="523220"/>
            </a:xfrm>
          </p:grpSpPr>
          <p:sp>
            <p:nvSpPr>
              <p:cNvPr id="116" name="TextBox 115"/>
              <p:cNvSpPr txBox="1"/>
              <p:nvPr/>
            </p:nvSpPr>
            <p:spPr>
              <a:xfrm>
                <a:off x="3004712" y="5953780"/>
                <a:ext cx="4920088" cy="523220"/>
              </a:xfrm>
              <a:prstGeom prst="rect">
                <a:avLst/>
              </a:prstGeom>
              <a:noFill/>
            </p:spPr>
            <p:txBody>
              <a:bodyPr wrap="square" rtlCol="0">
                <a:spAutoFit/>
              </a:bodyPr>
              <a:lstStyle/>
              <a:p>
                <a:pPr algn="ctr"/>
                <a:r>
                  <a:rPr lang="en-US" sz="2800" dirty="0" err="1"/>
                  <a:t>NextGen</a:t>
                </a:r>
                <a:r>
                  <a:rPr lang="en-US" sz="2800" dirty="0"/>
                  <a:t> DNA Sequencing</a:t>
                </a:r>
              </a:p>
            </p:txBody>
          </p:sp>
          <p:sp>
            <p:nvSpPr>
              <p:cNvPr id="113" name="Right Arrow 112"/>
              <p:cNvSpPr/>
              <p:nvPr/>
            </p:nvSpPr>
            <p:spPr>
              <a:xfrm>
                <a:off x="7467600" y="5986790"/>
                <a:ext cx="1523091" cy="490210"/>
              </a:xfrm>
              <a:prstGeom prst="rightArrow">
                <a:avLst/>
              </a:prstGeom>
              <a:gradFill flip="none" rotWithShape="1">
                <a:gsLst>
                  <a:gs pos="0">
                    <a:srgbClr val="D6B19C"/>
                  </a:gs>
                  <a:gs pos="30000">
                    <a:srgbClr val="D49E6C"/>
                  </a:gs>
                  <a:gs pos="70000">
                    <a:srgbClr val="A65528"/>
                  </a:gs>
                  <a:gs pos="100000">
                    <a:srgbClr val="66301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grpSp>
        <p:nvGrpSpPr>
          <p:cNvPr id="119" name="Group 118"/>
          <p:cNvGrpSpPr/>
          <p:nvPr/>
        </p:nvGrpSpPr>
        <p:grpSpPr>
          <a:xfrm>
            <a:off x="1676400" y="6282076"/>
            <a:ext cx="10334172" cy="685800"/>
            <a:chOff x="0" y="6129676"/>
            <a:chExt cx="10334172" cy="685800"/>
          </a:xfrm>
        </p:grpSpPr>
        <p:grpSp>
          <p:nvGrpSpPr>
            <p:cNvPr id="126" name="Group 125"/>
            <p:cNvGrpSpPr/>
            <p:nvPr/>
          </p:nvGrpSpPr>
          <p:grpSpPr>
            <a:xfrm>
              <a:off x="0" y="6129676"/>
              <a:ext cx="10334172" cy="685800"/>
              <a:chOff x="0" y="6129676"/>
              <a:chExt cx="10334172" cy="685800"/>
            </a:xfrm>
          </p:grpSpPr>
          <p:grpSp>
            <p:nvGrpSpPr>
              <p:cNvPr id="128" name="Group 127"/>
              <p:cNvGrpSpPr/>
              <p:nvPr/>
            </p:nvGrpSpPr>
            <p:grpSpPr>
              <a:xfrm>
                <a:off x="0" y="6275167"/>
                <a:ext cx="10210800" cy="506633"/>
                <a:chOff x="0" y="6275167"/>
                <a:chExt cx="10210800" cy="506633"/>
              </a:xfrm>
            </p:grpSpPr>
            <p:sp>
              <p:nvSpPr>
                <p:cNvPr id="130" name="Rectangle 129"/>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pic>
              <p:nvPicPr>
                <p:cNvPr id="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4653" y="6275167"/>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9" name="Rectangle 128"/>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Rectangle 126"/>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58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5"/>
                                        </p:tgtEl>
                                      </p:cBhvr>
                                    </p:animEffect>
                                    <p:set>
                                      <p:cBhvr>
                                        <p:cTn id="7" dur="1" fill="hold">
                                          <p:stCondLst>
                                            <p:cond delay="499"/>
                                          </p:stCondLst>
                                        </p:cTn>
                                        <p:tgtEl>
                                          <p:spTgt spid="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285422" y="5200166"/>
            <a:ext cx="610178" cy="276999"/>
          </a:xfrm>
          <a:prstGeom prst="rect">
            <a:avLst/>
          </a:prstGeom>
          <a:noFill/>
        </p:spPr>
        <p:txBody>
          <a:bodyPr wrap="square" rtlCol="0">
            <a:spAutoFit/>
          </a:bodyPr>
          <a:lstStyle/>
          <a:p>
            <a:pPr algn="ctr"/>
            <a:r>
              <a:rPr lang="en-US" sz="1200" dirty="0"/>
              <a:t>1990</a:t>
            </a:r>
          </a:p>
        </p:txBody>
      </p:sp>
      <p:sp>
        <p:nvSpPr>
          <p:cNvPr id="24" name="TextBox 23"/>
          <p:cNvSpPr txBox="1"/>
          <p:nvPr/>
        </p:nvSpPr>
        <p:spPr>
          <a:xfrm>
            <a:off x="5321716" y="5210482"/>
            <a:ext cx="610178" cy="276999"/>
          </a:xfrm>
          <a:prstGeom prst="rect">
            <a:avLst/>
          </a:prstGeom>
          <a:noFill/>
        </p:spPr>
        <p:txBody>
          <a:bodyPr wrap="square" rtlCol="0">
            <a:spAutoFit/>
          </a:bodyPr>
          <a:lstStyle/>
          <a:p>
            <a:pPr algn="ctr"/>
            <a:r>
              <a:rPr lang="en-US" sz="1200" dirty="0"/>
              <a:t>2000</a:t>
            </a:r>
          </a:p>
        </p:txBody>
      </p:sp>
      <p:sp>
        <p:nvSpPr>
          <p:cNvPr id="25" name="TextBox 24"/>
          <p:cNvSpPr txBox="1"/>
          <p:nvPr/>
        </p:nvSpPr>
        <p:spPr>
          <a:xfrm>
            <a:off x="8434786" y="5200165"/>
            <a:ext cx="610178" cy="276999"/>
          </a:xfrm>
          <a:prstGeom prst="rect">
            <a:avLst/>
          </a:prstGeom>
          <a:noFill/>
        </p:spPr>
        <p:txBody>
          <a:bodyPr wrap="square" rtlCol="0">
            <a:spAutoFit/>
          </a:bodyPr>
          <a:lstStyle/>
          <a:p>
            <a:pPr algn="ctr"/>
            <a:r>
              <a:rPr lang="en-US" sz="1200" dirty="0"/>
              <a:t>2010</a:t>
            </a:r>
          </a:p>
        </p:txBody>
      </p:sp>
      <p:cxnSp>
        <p:nvCxnSpPr>
          <p:cNvPr id="67" name="Straight Connector 66"/>
          <p:cNvCxnSpPr/>
          <p:nvPr/>
        </p:nvCxnSpPr>
        <p:spPr>
          <a:xfrm flipV="1">
            <a:off x="3200400" y="2362200"/>
            <a:ext cx="0" cy="2133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3599872" y="2020670"/>
            <a:ext cx="1011384" cy="2475133"/>
            <a:chOff x="2380672" y="801469"/>
            <a:chExt cx="1011384" cy="2475133"/>
          </a:xfrm>
        </p:grpSpPr>
        <p:cxnSp>
          <p:nvCxnSpPr>
            <p:cNvPr id="72" name="Straight Connector 71"/>
            <p:cNvCxnSpPr/>
            <p:nvPr/>
          </p:nvCxnSpPr>
          <p:spPr>
            <a:xfrm flipV="1">
              <a:off x="2880360" y="1066800"/>
              <a:ext cx="0" cy="220980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380672" y="2325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cloned</a:t>
              </a:r>
            </a:p>
          </p:txBody>
        </p:sp>
        <p:sp>
          <p:nvSpPr>
            <p:cNvPr id="68" name="TextBox 67"/>
            <p:cNvSpPr txBox="1"/>
            <p:nvPr/>
          </p:nvSpPr>
          <p:spPr>
            <a:xfrm>
              <a:off x="2380672" y="1563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mapped</a:t>
              </a:r>
            </a:p>
          </p:txBody>
        </p:sp>
        <p:sp>
          <p:nvSpPr>
            <p:cNvPr id="70" name="TextBox 69"/>
            <p:cNvSpPr txBox="1"/>
            <p:nvPr/>
          </p:nvSpPr>
          <p:spPr>
            <a:xfrm>
              <a:off x="2388880" y="801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cloned</a:t>
              </a:r>
            </a:p>
          </p:txBody>
        </p:sp>
      </p:grpSp>
      <p:grpSp>
        <p:nvGrpSpPr>
          <p:cNvPr id="85" name="Group 84"/>
          <p:cNvGrpSpPr/>
          <p:nvPr/>
        </p:nvGrpSpPr>
        <p:grpSpPr>
          <a:xfrm>
            <a:off x="3575561" y="3142984"/>
            <a:ext cx="5164314" cy="1962416"/>
            <a:chOff x="5803542" y="1055906"/>
            <a:chExt cx="6101839" cy="1962416"/>
          </a:xfrm>
        </p:grpSpPr>
        <p:grpSp>
          <p:nvGrpSpPr>
            <p:cNvPr id="81" name="Group 80"/>
            <p:cNvGrpSpPr/>
            <p:nvPr/>
          </p:nvGrpSpPr>
          <p:grpSpPr>
            <a:xfrm rot="120000">
              <a:off x="5803542" y="1055906"/>
              <a:ext cx="6101839" cy="1962416"/>
              <a:chOff x="5396409" y="4177563"/>
              <a:chExt cx="5053308" cy="1962416"/>
            </a:xfrm>
          </p:grpSpPr>
          <p:sp>
            <p:nvSpPr>
              <p:cNvPr id="77" name="Right Triangle 76"/>
              <p:cNvSpPr/>
              <p:nvPr/>
            </p:nvSpPr>
            <p:spPr>
              <a:xfrm rot="9900000">
                <a:off x="5396409" y="5002586"/>
                <a:ext cx="4932601" cy="1137393"/>
              </a:xfrm>
              <a:prstGeom prst="rtTriangle">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20820000">
                <a:off x="7533789" y="4366315"/>
                <a:ext cx="2466790" cy="26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1480000">
                <a:off x="9992517" y="4177563"/>
                <a:ext cx="457200" cy="1434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622709" y="2039392"/>
              <a:ext cx="2289048" cy="369332"/>
            </a:xfrm>
            <a:prstGeom prst="rect">
              <a:avLst/>
            </a:prstGeom>
            <a:noFill/>
          </p:spPr>
          <p:txBody>
            <a:bodyPr wrap="square" rtlCol="0">
              <a:spAutoFit/>
            </a:bodyPr>
            <a:lstStyle/>
            <a:p>
              <a:r>
                <a:rPr lang="en-US" dirty="0"/>
                <a:t>Candidate genes</a:t>
              </a:r>
            </a:p>
          </p:txBody>
        </p:sp>
      </p:grpSp>
      <p:grpSp>
        <p:nvGrpSpPr>
          <p:cNvPr id="60" name="Group 59"/>
          <p:cNvGrpSpPr/>
          <p:nvPr/>
        </p:nvGrpSpPr>
        <p:grpSpPr>
          <a:xfrm>
            <a:off x="1447800" y="4572000"/>
            <a:ext cx="8686800" cy="609600"/>
            <a:chOff x="-228600" y="3352800"/>
            <a:chExt cx="8686800" cy="609600"/>
          </a:xfrm>
        </p:grpSpPr>
        <p:cxnSp>
          <p:nvCxnSpPr>
            <p:cNvPr id="3" name="Straight Connector 2"/>
            <p:cNvCxnSpPr/>
            <p:nvPr/>
          </p:nvCxnSpPr>
          <p:spPr>
            <a:xfrm>
              <a:off x="-228600" y="3352800"/>
              <a:ext cx="86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59352"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13448"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23160"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68112"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70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2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76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81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94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96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400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05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18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20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24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432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449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49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54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22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524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28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33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1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6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703372" y="3048000"/>
            <a:ext cx="1344628" cy="1447800"/>
            <a:chOff x="454152" y="1828800"/>
            <a:chExt cx="1344628" cy="1447800"/>
          </a:xfrm>
        </p:grpSpPr>
        <p:cxnSp>
          <p:nvCxnSpPr>
            <p:cNvPr id="11" name="Straight Connector 10"/>
            <p:cNvCxnSpPr/>
            <p:nvPr/>
          </p:nvCxnSpPr>
          <p:spPr>
            <a:xfrm flipH="1">
              <a:off x="1638300" y="1828800"/>
              <a:ext cx="3048" cy="1447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0312" y="1828800"/>
              <a:ext cx="1328468"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mutations</a:t>
              </a:r>
            </a:p>
          </p:txBody>
        </p:sp>
        <p:cxnSp>
          <p:nvCxnSpPr>
            <p:cNvPr id="62" name="Straight Connector 61"/>
            <p:cNvCxnSpPr/>
            <p:nvPr/>
          </p:nvCxnSpPr>
          <p:spPr>
            <a:xfrm flipV="1">
              <a:off x="454152" y="2971800"/>
              <a:ext cx="0" cy="304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4152" y="2554069"/>
              <a:ext cx="838200"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cloned</a:t>
              </a:r>
            </a:p>
          </p:txBody>
        </p:sp>
      </p:grpSp>
      <p:grpSp>
        <p:nvGrpSpPr>
          <p:cNvPr id="90" name="Group 89"/>
          <p:cNvGrpSpPr/>
          <p:nvPr/>
        </p:nvGrpSpPr>
        <p:grpSpPr>
          <a:xfrm>
            <a:off x="6769224" y="3593068"/>
            <a:ext cx="1003176" cy="902732"/>
            <a:chOff x="5550024" y="2373868"/>
            <a:chExt cx="1003176" cy="902732"/>
          </a:xfrm>
        </p:grpSpPr>
        <p:cxnSp>
          <p:nvCxnSpPr>
            <p:cNvPr id="88" name="Straight Connector 87"/>
            <p:cNvCxnSpPr/>
            <p:nvPr/>
          </p:nvCxnSpPr>
          <p:spPr>
            <a:xfrm flipV="1">
              <a:off x="6553200" y="2379238"/>
              <a:ext cx="0" cy="897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550024" y="2373868"/>
              <a:ext cx="1003176" cy="369332"/>
            </a:xfrm>
            <a:prstGeom prst="rect">
              <a:avLst/>
            </a:prstGeom>
            <a:solidFill>
              <a:schemeClr val="bg1">
                <a:lumMod val="95000"/>
              </a:schemeClr>
            </a:solidFill>
            <a:ln>
              <a:solidFill>
                <a:srgbClr val="C00000"/>
              </a:solidFill>
            </a:ln>
          </p:spPr>
          <p:txBody>
            <a:bodyPr wrap="square" rtlCol="0">
              <a:spAutoFit/>
            </a:bodyPr>
            <a:lstStyle/>
            <a:p>
              <a:pPr algn="ctr"/>
              <a:r>
                <a:rPr lang="en-US" i="1" dirty="0"/>
                <a:t>SORL1</a:t>
              </a:r>
              <a:endParaRPr lang="en-US" dirty="0"/>
            </a:p>
          </p:txBody>
        </p:sp>
      </p:grpSp>
      <p:cxnSp>
        <p:nvCxnSpPr>
          <p:cNvPr id="73" name="Straight Connector 72"/>
          <p:cNvCxnSpPr/>
          <p:nvPr/>
        </p:nvCxnSpPr>
        <p:spPr>
          <a:xfrm>
            <a:off x="3505200" y="1981200"/>
            <a:ext cx="0" cy="2514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333500" y="4096434"/>
            <a:ext cx="228600" cy="932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3400426" y="4876919"/>
            <a:ext cx="1959391" cy="646331"/>
            <a:chOff x="1857375" y="1219318"/>
            <a:chExt cx="1959391" cy="646331"/>
          </a:xfrm>
        </p:grpSpPr>
        <p:cxnSp>
          <p:nvCxnSpPr>
            <p:cNvPr id="71" name="Straight Connector 70"/>
            <p:cNvCxnSpPr/>
            <p:nvPr/>
          </p:nvCxnSpPr>
          <p:spPr>
            <a:xfrm rot="60000">
              <a:off x="3797716" y="1219318"/>
              <a:ext cx="19050" cy="64633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857375" y="1485900"/>
              <a:ext cx="1948132" cy="369332"/>
            </a:xfrm>
            <a:prstGeom prst="rect">
              <a:avLst/>
            </a:prstGeom>
            <a:solidFill>
              <a:schemeClr val="bg2"/>
            </a:solidFill>
            <a:ln>
              <a:solidFill>
                <a:srgbClr val="0000CC"/>
              </a:solidFill>
            </a:ln>
          </p:spPr>
          <p:txBody>
            <a:bodyPr wrap="square" rtlCol="0">
              <a:spAutoFit/>
            </a:bodyPr>
            <a:lstStyle/>
            <a:p>
              <a:pPr algn="ctr"/>
              <a:r>
                <a:rPr lang="en-US" i="1" dirty="0"/>
                <a:t>BACE1</a:t>
              </a:r>
              <a:r>
                <a:rPr lang="en-US" dirty="0"/>
                <a:t> cloned</a:t>
              </a:r>
            </a:p>
          </p:txBody>
        </p:sp>
      </p:grpSp>
      <p:sp>
        <p:nvSpPr>
          <p:cNvPr id="75" name="TextBox 74"/>
          <p:cNvSpPr txBox="1"/>
          <p:nvPr/>
        </p:nvSpPr>
        <p:spPr>
          <a:xfrm>
            <a:off x="1872342" y="2344057"/>
            <a:ext cx="1328468"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mapped</a:t>
            </a:r>
          </a:p>
        </p:txBody>
      </p:sp>
      <p:sp>
        <p:nvSpPr>
          <p:cNvPr id="78" name="TextBox 77"/>
          <p:cNvSpPr txBox="1"/>
          <p:nvPr/>
        </p:nvSpPr>
        <p:spPr>
          <a:xfrm>
            <a:off x="2757715" y="1752600"/>
            <a:ext cx="761999" cy="369332"/>
          </a:xfrm>
          <a:prstGeom prst="rect">
            <a:avLst/>
          </a:prstGeom>
          <a:solidFill>
            <a:schemeClr val="accent6">
              <a:lumMod val="60000"/>
              <a:lumOff val="40000"/>
            </a:schemeClr>
          </a:solidFill>
          <a:ln>
            <a:solidFill>
              <a:srgbClr val="C00000"/>
            </a:solidFill>
          </a:ln>
        </p:spPr>
        <p:txBody>
          <a:bodyPr wrap="square" rtlCol="0">
            <a:spAutoFit/>
          </a:bodyPr>
          <a:lstStyle/>
          <a:p>
            <a:pPr algn="ctr"/>
            <a:r>
              <a:rPr lang="en-US" i="1" dirty="0"/>
              <a:t>APOE</a:t>
            </a:r>
          </a:p>
        </p:txBody>
      </p:sp>
      <p:grpSp>
        <p:nvGrpSpPr>
          <p:cNvPr id="92" name="Group 91"/>
          <p:cNvGrpSpPr/>
          <p:nvPr/>
        </p:nvGrpSpPr>
        <p:grpSpPr>
          <a:xfrm>
            <a:off x="5032768" y="3226520"/>
            <a:ext cx="594476" cy="897362"/>
            <a:chOff x="5965497" y="2379238"/>
            <a:chExt cx="594476" cy="897362"/>
          </a:xfrm>
        </p:grpSpPr>
        <p:cxnSp>
          <p:nvCxnSpPr>
            <p:cNvPr id="93" name="Straight Connector 92"/>
            <p:cNvCxnSpPr/>
            <p:nvPr/>
          </p:nvCxnSpPr>
          <p:spPr>
            <a:xfrm flipV="1">
              <a:off x="6553200" y="2379238"/>
              <a:ext cx="0" cy="897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965497" y="2379238"/>
              <a:ext cx="594476" cy="369332"/>
            </a:xfrm>
            <a:prstGeom prst="rect">
              <a:avLst/>
            </a:prstGeom>
            <a:solidFill>
              <a:schemeClr val="bg1">
                <a:lumMod val="95000"/>
              </a:schemeClr>
            </a:solidFill>
            <a:ln>
              <a:solidFill>
                <a:srgbClr val="C00000"/>
              </a:solidFill>
            </a:ln>
          </p:spPr>
          <p:txBody>
            <a:bodyPr wrap="square" rtlCol="0">
              <a:spAutoFit/>
            </a:bodyPr>
            <a:lstStyle/>
            <a:p>
              <a:pPr algn="ctr"/>
              <a:r>
                <a:rPr lang="en-US" i="1" dirty="0" smtClean="0"/>
                <a:t>ACE</a:t>
              </a:r>
              <a:endParaRPr lang="en-US" dirty="0"/>
            </a:p>
          </p:txBody>
        </p:sp>
      </p:grpSp>
      <p:grpSp>
        <p:nvGrpSpPr>
          <p:cNvPr id="65" name="Group 64"/>
          <p:cNvGrpSpPr/>
          <p:nvPr/>
        </p:nvGrpSpPr>
        <p:grpSpPr>
          <a:xfrm>
            <a:off x="76200" y="6085769"/>
            <a:ext cx="13448581" cy="772231"/>
            <a:chOff x="48771" y="6085769"/>
            <a:chExt cx="13448581" cy="772231"/>
          </a:xfrm>
        </p:grpSpPr>
        <p:grpSp>
          <p:nvGrpSpPr>
            <p:cNvPr id="76" name="Group 75"/>
            <p:cNvGrpSpPr/>
            <p:nvPr/>
          </p:nvGrpSpPr>
          <p:grpSpPr>
            <a:xfrm>
              <a:off x="48771" y="6130268"/>
              <a:ext cx="13448581" cy="685800"/>
              <a:chOff x="0" y="6129676"/>
              <a:chExt cx="10334172" cy="685800"/>
            </a:xfrm>
          </p:grpSpPr>
          <p:grpSp>
            <p:nvGrpSpPr>
              <p:cNvPr id="87" name="Group 86"/>
              <p:cNvGrpSpPr/>
              <p:nvPr/>
            </p:nvGrpSpPr>
            <p:grpSpPr>
              <a:xfrm>
                <a:off x="0" y="6129676"/>
                <a:ext cx="10334172" cy="685800"/>
                <a:chOff x="0" y="6129676"/>
                <a:chExt cx="10334172" cy="685800"/>
              </a:xfrm>
            </p:grpSpPr>
            <p:sp>
              <p:nvSpPr>
                <p:cNvPr id="95" name="Rectangle 94"/>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96" name="Rectangle 95"/>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Rectangle 82"/>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Tree>
    <p:extLst>
      <p:ext uri="{BB962C8B-B14F-4D97-AF65-F5344CB8AC3E}">
        <p14:creationId xmlns:p14="http://schemas.microsoft.com/office/powerpoint/2010/main" val="319068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786758" y="2209801"/>
            <a:ext cx="1424042" cy="2266265"/>
            <a:chOff x="10691758" y="2193979"/>
            <a:chExt cx="1424042" cy="2266265"/>
          </a:xfrm>
        </p:grpSpPr>
        <p:cxnSp>
          <p:nvCxnSpPr>
            <p:cNvPr id="74" name="Straight Connector 73"/>
            <p:cNvCxnSpPr/>
            <p:nvPr/>
          </p:nvCxnSpPr>
          <p:spPr>
            <a:xfrm flipH="1">
              <a:off x="11499005" y="2667000"/>
              <a:ext cx="7195" cy="1793244"/>
            </a:xfrm>
            <a:prstGeom prst="line">
              <a:avLst/>
            </a:prstGeom>
            <a:ln>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430000" y="3428315"/>
              <a:ext cx="152400" cy="819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0691758" y="2193979"/>
              <a:ext cx="1424042" cy="369332"/>
            </a:xfrm>
            <a:prstGeom prst="rect">
              <a:avLst/>
            </a:prstGeom>
            <a:solidFill>
              <a:schemeClr val="accent6">
                <a:lumMod val="60000"/>
                <a:lumOff val="40000"/>
              </a:schemeClr>
            </a:solidFill>
            <a:ln>
              <a:solidFill>
                <a:srgbClr val="0000CC"/>
              </a:solidFill>
            </a:ln>
          </p:spPr>
          <p:txBody>
            <a:bodyPr wrap="square" rtlCol="0">
              <a:spAutoFit/>
            </a:bodyPr>
            <a:lstStyle/>
            <a:p>
              <a:pPr algn="ctr"/>
              <a:r>
                <a:rPr lang="en-US" i="1" dirty="0"/>
                <a:t>APOE</a:t>
              </a:r>
              <a:r>
                <a:rPr lang="en-US" dirty="0"/>
                <a:t> agonist</a:t>
              </a:r>
            </a:p>
          </p:txBody>
        </p:sp>
      </p:grpSp>
      <p:sp>
        <p:nvSpPr>
          <p:cNvPr id="23" name="TextBox 22"/>
          <p:cNvSpPr txBox="1"/>
          <p:nvPr/>
        </p:nvSpPr>
        <p:spPr>
          <a:xfrm>
            <a:off x="2285422" y="5200166"/>
            <a:ext cx="610178" cy="276999"/>
          </a:xfrm>
          <a:prstGeom prst="rect">
            <a:avLst/>
          </a:prstGeom>
          <a:noFill/>
        </p:spPr>
        <p:txBody>
          <a:bodyPr wrap="square" rtlCol="0">
            <a:spAutoFit/>
          </a:bodyPr>
          <a:lstStyle/>
          <a:p>
            <a:pPr algn="ctr"/>
            <a:r>
              <a:rPr lang="en-US" sz="1200" dirty="0"/>
              <a:t>1990</a:t>
            </a:r>
          </a:p>
        </p:txBody>
      </p:sp>
      <p:sp>
        <p:nvSpPr>
          <p:cNvPr id="24" name="TextBox 23"/>
          <p:cNvSpPr txBox="1"/>
          <p:nvPr/>
        </p:nvSpPr>
        <p:spPr>
          <a:xfrm>
            <a:off x="5321716" y="5210482"/>
            <a:ext cx="610178" cy="276999"/>
          </a:xfrm>
          <a:prstGeom prst="rect">
            <a:avLst/>
          </a:prstGeom>
          <a:noFill/>
        </p:spPr>
        <p:txBody>
          <a:bodyPr wrap="square" rtlCol="0">
            <a:spAutoFit/>
          </a:bodyPr>
          <a:lstStyle/>
          <a:p>
            <a:pPr algn="ctr"/>
            <a:r>
              <a:rPr lang="en-US" sz="1200" dirty="0"/>
              <a:t>2000</a:t>
            </a:r>
          </a:p>
        </p:txBody>
      </p:sp>
      <p:sp>
        <p:nvSpPr>
          <p:cNvPr id="25" name="TextBox 24"/>
          <p:cNvSpPr txBox="1"/>
          <p:nvPr/>
        </p:nvSpPr>
        <p:spPr>
          <a:xfrm>
            <a:off x="8434786" y="5200165"/>
            <a:ext cx="610178" cy="276999"/>
          </a:xfrm>
          <a:prstGeom prst="rect">
            <a:avLst/>
          </a:prstGeom>
          <a:noFill/>
        </p:spPr>
        <p:txBody>
          <a:bodyPr wrap="square" rtlCol="0">
            <a:spAutoFit/>
          </a:bodyPr>
          <a:lstStyle/>
          <a:p>
            <a:pPr algn="ctr"/>
            <a:r>
              <a:rPr lang="en-US" sz="1200" dirty="0"/>
              <a:t>2010</a:t>
            </a:r>
          </a:p>
        </p:txBody>
      </p:sp>
      <p:grpSp>
        <p:nvGrpSpPr>
          <p:cNvPr id="4" name="Group 3"/>
          <p:cNvGrpSpPr/>
          <p:nvPr/>
        </p:nvGrpSpPr>
        <p:grpSpPr>
          <a:xfrm>
            <a:off x="3200400" y="2020670"/>
            <a:ext cx="1410856" cy="2475133"/>
            <a:chOff x="1981200" y="801469"/>
            <a:chExt cx="1410856" cy="2475133"/>
          </a:xfrm>
        </p:grpSpPr>
        <p:cxnSp>
          <p:nvCxnSpPr>
            <p:cNvPr id="67" name="Straight Connector 66"/>
            <p:cNvCxnSpPr/>
            <p:nvPr/>
          </p:nvCxnSpPr>
          <p:spPr>
            <a:xfrm flipV="1">
              <a:off x="1981200" y="1143000"/>
              <a:ext cx="0" cy="2133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2380672" y="801469"/>
              <a:ext cx="1011384" cy="2475133"/>
              <a:chOff x="2380672" y="801469"/>
              <a:chExt cx="1011384" cy="2475133"/>
            </a:xfrm>
          </p:grpSpPr>
          <p:cxnSp>
            <p:nvCxnSpPr>
              <p:cNvPr id="72" name="Straight Connector 71"/>
              <p:cNvCxnSpPr/>
              <p:nvPr/>
            </p:nvCxnSpPr>
            <p:spPr>
              <a:xfrm flipV="1">
                <a:off x="2880360" y="1066800"/>
                <a:ext cx="0" cy="220980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380672" y="2325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cloned</a:t>
                </a:r>
              </a:p>
            </p:txBody>
          </p:sp>
          <p:sp>
            <p:nvSpPr>
              <p:cNvPr id="68" name="TextBox 67"/>
              <p:cNvSpPr txBox="1"/>
              <p:nvPr/>
            </p:nvSpPr>
            <p:spPr>
              <a:xfrm>
                <a:off x="2380672" y="1563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mapped</a:t>
                </a:r>
              </a:p>
            </p:txBody>
          </p:sp>
          <p:sp>
            <p:nvSpPr>
              <p:cNvPr id="70" name="TextBox 69"/>
              <p:cNvSpPr txBox="1"/>
              <p:nvPr/>
            </p:nvSpPr>
            <p:spPr>
              <a:xfrm>
                <a:off x="2388880" y="801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cloned</a:t>
                </a:r>
              </a:p>
            </p:txBody>
          </p:sp>
        </p:grpSp>
      </p:grpSp>
      <p:grpSp>
        <p:nvGrpSpPr>
          <p:cNvPr id="60" name="Group 59"/>
          <p:cNvGrpSpPr/>
          <p:nvPr/>
        </p:nvGrpSpPr>
        <p:grpSpPr>
          <a:xfrm>
            <a:off x="1447800" y="4572000"/>
            <a:ext cx="8686800" cy="609600"/>
            <a:chOff x="-228600" y="3352800"/>
            <a:chExt cx="8686800" cy="609600"/>
          </a:xfrm>
        </p:grpSpPr>
        <p:cxnSp>
          <p:nvCxnSpPr>
            <p:cNvPr id="3" name="Straight Connector 2"/>
            <p:cNvCxnSpPr/>
            <p:nvPr/>
          </p:nvCxnSpPr>
          <p:spPr>
            <a:xfrm>
              <a:off x="-228600" y="3352800"/>
              <a:ext cx="86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59352"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13448"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23160"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68112"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70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2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76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81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94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96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400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05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18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20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24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432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449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49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54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22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524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28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33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1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6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703372" y="3048000"/>
            <a:ext cx="1344628" cy="1447800"/>
            <a:chOff x="454152" y="1828800"/>
            <a:chExt cx="1344628" cy="1447800"/>
          </a:xfrm>
        </p:grpSpPr>
        <p:cxnSp>
          <p:nvCxnSpPr>
            <p:cNvPr id="11" name="Straight Connector 10"/>
            <p:cNvCxnSpPr/>
            <p:nvPr/>
          </p:nvCxnSpPr>
          <p:spPr>
            <a:xfrm flipH="1">
              <a:off x="1638300" y="1828800"/>
              <a:ext cx="3048" cy="1447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0312" y="1828800"/>
              <a:ext cx="1328468"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mutations</a:t>
              </a:r>
            </a:p>
          </p:txBody>
        </p:sp>
        <p:cxnSp>
          <p:nvCxnSpPr>
            <p:cNvPr id="62" name="Straight Connector 61"/>
            <p:cNvCxnSpPr/>
            <p:nvPr/>
          </p:nvCxnSpPr>
          <p:spPr>
            <a:xfrm flipV="1">
              <a:off x="454152" y="2971800"/>
              <a:ext cx="0" cy="304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4152" y="2554069"/>
              <a:ext cx="838200"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cloned</a:t>
              </a:r>
            </a:p>
          </p:txBody>
        </p:sp>
      </p:grpSp>
      <p:cxnSp>
        <p:nvCxnSpPr>
          <p:cNvPr id="73" name="Straight Connector 72"/>
          <p:cNvCxnSpPr/>
          <p:nvPr/>
        </p:nvCxnSpPr>
        <p:spPr>
          <a:xfrm>
            <a:off x="3505200" y="1981200"/>
            <a:ext cx="0" cy="2514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855073" y="4800601"/>
            <a:ext cx="1421863" cy="1090253"/>
            <a:chOff x="5635872" y="4548547"/>
            <a:chExt cx="1421863" cy="1090253"/>
          </a:xfrm>
        </p:grpSpPr>
        <p:cxnSp>
          <p:nvCxnSpPr>
            <p:cNvPr id="10" name="Straight Arrow Connector 9"/>
            <p:cNvCxnSpPr/>
            <p:nvPr/>
          </p:nvCxnSpPr>
          <p:spPr>
            <a:xfrm>
              <a:off x="5638800" y="4548547"/>
              <a:ext cx="0" cy="1090253"/>
            </a:xfrm>
            <a:prstGeom prst="straightConnector1">
              <a:avLst/>
            </a:prstGeom>
            <a:ln>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5635872" y="4992469"/>
              <a:ext cx="1421863" cy="646331"/>
            </a:xfrm>
            <a:prstGeom prst="rect">
              <a:avLst/>
            </a:prstGeom>
            <a:solidFill>
              <a:schemeClr val="bg1">
                <a:lumMod val="95000"/>
              </a:schemeClr>
            </a:solidFill>
            <a:ln>
              <a:solidFill>
                <a:srgbClr val="0000CC"/>
              </a:solidFill>
            </a:ln>
          </p:spPr>
          <p:txBody>
            <a:bodyPr wrap="square" rtlCol="0">
              <a:spAutoFit/>
            </a:bodyPr>
            <a:lstStyle/>
            <a:p>
              <a:pPr algn="ctr"/>
              <a:r>
                <a:rPr lang="el-GR" dirty="0">
                  <a:latin typeface="Times New Roman" pitchFamily="18" charset="0"/>
                  <a:cs typeface="Times New Roman" pitchFamily="18" charset="0"/>
                </a:rPr>
                <a:t>γ</a:t>
              </a:r>
              <a:r>
                <a:rPr lang="en-US" dirty="0"/>
                <a:t>-</a:t>
              </a:r>
              <a:r>
                <a:rPr lang="en-US" dirty="0" err="1"/>
                <a:t>secretase</a:t>
              </a:r>
              <a:r>
                <a:rPr lang="en-US" dirty="0"/>
                <a:t>  inhibitor</a:t>
              </a:r>
            </a:p>
          </p:txBody>
        </p:sp>
      </p:grpSp>
      <p:sp>
        <p:nvSpPr>
          <p:cNvPr id="120" name="Rectangle 119"/>
          <p:cNvSpPr/>
          <p:nvPr/>
        </p:nvSpPr>
        <p:spPr>
          <a:xfrm>
            <a:off x="1333500" y="4096434"/>
            <a:ext cx="228600" cy="932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8491268" y="4876802"/>
            <a:ext cx="1948132" cy="978931"/>
            <a:chOff x="7253018" y="6751766"/>
            <a:chExt cx="1948132" cy="978931"/>
          </a:xfrm>
        </p:grpSpPr>
        <p:cxnSp>
          <p:nvCxnSpPr>
            <p:cNvPr id="102" name="Straight Connector 101"/>
            <p:cNvCxnSpPr/>
            <p:nvPr/>
          </p:nvCxnSpPr>
          <p:spPr>
            <a:xfrm flipV="1">
              <a:off x="7756398" y="6751766"/>
              <a:ext cx="0" cy="914399"/>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7253018" y="7361365"/>
              <a:ext cx="1948132" cy="369332"/>
            </a:xfrm>
            <a:prstGeom prst="rect">
              <a:avLst/>
            </a:prstGeom>
            <a:solidFill>
              <a:schemeClr val="bg2"/>
            </a:solidFill>
            <a:ln>
              <a:solidFill>
                <a:srgbClr val="0000CC"/>
              </a:solidFill>
            </a:ln>
          </p:spPr>
          <p:txBody>
            <a:bodyPr wrap="square" rtlCol="0">
              <a:spAutoFit/>
            </a:bodyPr>
            <a:lstStyle/>
            <a:p>
              <a:pPr algn="ctr"/>
              <a:r>
                <a:rPr lang="en-US" dirty="0"/>
                <a:t>BACE1 inhibitor</a:t>
              </a:r>
            </a:p>
          </p:txBody>
        </p:sp>
      </p:grpSp>
      <p:grpSp>
        <p:nvGrpSpPr>
          <p:cNvPr id="121" name="Group 120"/>
          <p:cNvGrpSpPr/>
          <p:nvPr/>
        </p:nvGrpSpPr>
        <p:grpSpPr>
          <a:xfrm>
            <a:off x="3400426" y="4876919"/>
            <a:ext cx="1959391" cy="646331"/>
            <a:chOff x="1857375" y="1219318"/>
            <a:chExt cx="1959391" cy="646331"/>
          </a:xfrm>
        </p:grpSpPr>
        <p:cxnSp>
          <p:nvCxnSpPr>
            <p:cNvPr id="98" name="Straight Connector 97"/>
            <p:cNvCxnSpPr/>
            <p:nvPr/>
          </p:nvCxnSpPr>
          <p:spPr>
            <a:xfrm rot="60000">
              <a:off x="3797716" y="1219318"/>
              <a:ext cx="19050" cy="64633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857375" y="1485900"/>
              <a:ext cx="1948132" cy="369332"/>
            </a:xfrm>
            <a:prstGeom prst="rect">
              <a:avLst/>
            </a:prstGeom>
            <a:solidFill>
              <a:schemeClr val="bg2"/>
            </a:solidFill>
            <a:ln>
              <a:solidFill>
                <a:srgbClr val="0000CC"/>
              </a:solidFill>
            </a:ln>
          </p:spPr>
          <p:txBody>
            <a:bodyPr wrap="square" rtlCol="0">
              <a:spAutoFit/>
            </a:bodyPr>
            <a:lstStyle/>
            <a:p>
              <a:pPr algn="ctr"/>
              <a:r>
                <a:rPr lang="en-US" i="1" dirty="0"/>
                <a:t>BACE1</a:t>
              </a:r>
              <a:r>
                <a:rPr lang="en-US" dirty="0"/>
                <a:t> cloned</a:t>
              </a:r>
            </a:p>
          </p:txBody>
        </p:sp>
      </p:grpSp>
      <p:grpSp>
        <p:nvGrpSpPr>
          <p:cNvPr id="7" name="Group 6"/>
          <p:cNvGrpSpPr/>
          <p:nvPr/>
        </p:nvGrpSpPr>
        <p:grpSpPr>
          <a:xfrm>
            <a:off x="5328968" y="2590801"/>
            <a:ext cx="5110432" cy="1885265"/>
            <a:chOff x="3804968" y="2590800"/>
            <a:chExt cx="4805632" cy="1885265"/>
          </a:xfrm>
        </p:grpSpPr>
        <p:sp>
          <p:nvSpPr>
            <p:cNvPr id="6" name="Right Arrow 5"/>
            <p:cNvSpPr/>
            <p:nvPr/>
          </p:nvSpPr>
          <p:spPr>
            <a:xfrm>
              <a:off x="4419600" y="3180665"/>
              <a:ext cx="4191000" cy="1295400"/>
            </a:xfrm>
            <a:prstGeom prst="rightArrow">
              <a:avLst/>
            </a:prstGeom>
            <a:solidFill>
              <a:schemeClr val="accent2">
                <a:lumMod val="20000"/>
                <a:lumOff val="80000"/>
              </a:schemeClr>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3804968" y="2590800"/>
              <a:ext cx="2562764" cy="1828800"/>
              <a:chOff x="3804968" y="2590800"/>
              <a:chExt cx="2562764" cy="1828800"/>
            </a:xfrm>
          </p:grpSpPr>
          <p:grpSp>
            <p:nvGrpSpPr>
              <p:cNvPr id="29" name="Group 28"/>
              <p:cNvGrpSpPr/>
              <p:nvPr/>
            </p:nvGrpSpPr>
            <p:grpSpPr>
              <a:xfrm>
                <a:off x="3804968" y="2590800"/>
                <a:ext cx="1948132" cy="1828800"/>
                <a:chOff x="4109768" y="5943600"/>
                <a:chExt cx="1948132" cy="1828800"/>
              </a:xfrm>
            </p:grpSpPr>
            <p:cxnSp>
              <p:nvCxnSpPr>
                <p:cNvPr id="14" name="Straight Connector 13"/>
                <p:cNvCxnSpPr/>
                <p:nvPr/>
              </p:nvCxnSpPr>
              <p:spPr>
                <a:xfrm flipH="1">
                  <a:off x="4114800" y="5979156"/>
                  <a:ext cx="6766" cy="1793244"/>
                </a:xfrm>
                <a:prstGeom prst="line">
                  <a:avLst/>
                </a:prstGeom>
                <a:ln>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109768" y="5943600"/>
                  <a:ext cx="1948132" cy="646331"/>
                </a:xfrm>
                <a:prstGeom prst="rect">
                  <a:avLst/>
                </a:prstGeom>
                <a:solidFill>
                  <a:schemeClr val="accent2">
                    <a:lumMod val="20000"/>
                    <a:lumOff val="80000"/>
                  </a:schemeClr>
                </a:solidFill>
                <a:ln>
                  <a:solidFill>
                    <a:srgbClr val="0000CC"/>
                  </a:solidFill>
                </a:ln>
              </p:spPr>
              <p:txBody>
                <a:bodyPr wrap="square" rtlCol="0">
                  <a:spAutoFit/>
                </a:bodyPr>
                <a:lstStyle/>
                <a:p>
                  <a:pPr algn="ctr"/>
                  <a:r>
                    <a:rPr lang="en-US" dirty="0"/>
                    <a:t>A</a:t>
                  </a:r>
                  <a:r>
                    <a:rPr lang="el-GR" dirty="0"/>
                    <a:t>β</a:t>
                  </a:r>
                  <a:r>
                    <a:rPr lang="en-US" dirty="0"/>
                    <a:t> immunization</a:t>
                  </a:r>
                </a:p>
                <a:p>
                  <a:pPr algn="ctr"/>
                  <a:r>
                    <a:rPr lang="en-US" dirty="0"/>
                    <a:t>mice</a:t>
                  </a:r>
                </a:p>
              </p:txBody>
            </p:sp>
          </p:grpSp>
          <p:grpSp>
            <p:nvGrpSpPr>
              <p:cNvPr id="124" name="Group 123"/>
              <p:cNvGrpSpPr/>
              <p:nvPr/>
            </p:nvGrpSpPr>
            <p:grpSpPr>
              <a:xfrm>
                <a:off x="4419600" y="3505200"/>
                <a:ext cx="1948132" cy="914400"/>
                <a:chOff x="4419600" y="3505200"/>
                <a:chExt cx="1948132" cy="914400"/>
              </a:xfrm>
            </p:grpSpPr>
            <p:sp>
              <p:nvSpPr>
                <p:cNvPr id="82" name="TextBox 81"/>
                <p:cNvSpPr txBox="1"/>
                <p:nvPr/>
              </p:nvSpPr>
              <p:spPr>
                <a:xfrm>
                  <a:off x="4419600" y="3505200"/>
                  <a:ext cx="1948132" cy="646331"/>
                </a:xfrm>
                <a:prstGeom prst="rect">
                  <a:avLst/>
                </a:prstGeom>
                <a:noFill/>
                <a:ln>
                  <a:noFill/>
                </a:ln>
              </p:spPr>
              <p:txBody>
                <a:bodyPr wrap="square" rtlCol="0">
                  <a:spAutoFit/>
                </a:bodyPr>
                <a:lstStyle/>
                <a:p>
                  <a:pPr algn="ctr"/>
                  <a:r>
                    <a:rPr lang="en-US" dirty="0"/>
                    <a:t>A</a:t>
                  </a:r>
                  <a:r>
                    <a:rPr lang="el-GR" dirty="0"/>
                    <a:t>β</a:t>
                  </a:r>
                  <a:r>
                    <a:rPr lang="en-US" dirty="0"/>
                    <a:t> immunization</a:t>
                  </a:r>
                </a:p>
                <a:p>
                  <a:pPr algn="ctr"/>
                  <a:r>
                    <a:rPr lang="en-US" dirty="0"/>
                    <a:t>human</a:t>
                  </a:r>
                </a:p>
              </p:txBody>
            </p:sp>
            <p:cxnSp>
              <p:nvCxnSpPr>
                <p:cNvPr id="123" name="Straight Connector 122"/>
                <p:cNvCxnSpPr/>
                <p:nvPr/>
              </p:nvCxnSpPr>
              <p:spPr>
                <a:xfrm>
                  <a:off x="4419600" y="3904566"/>
                  <a:ext cx="7344" cy="515034"/>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grpSp>
        </p:grpSp>
      </p:grpSp>
      <p:sp>
        <p:nvSpPr>
          <p:cNvPr id="13" name="TextBox 12"/>
          <p:cNvSpPr txBox="1"/>
          <p:nvPr/>
        </p:nvSpPr>
        <p:spPr>
          <a:xfrm>
            <a:off x="3400426" y="698213"/>
            <a:ext cx="7162347" cy="584775"/>
          </a:xfrm>
          <a:prstGeom prst="rect">
            <a:avLst/>
          </a:prstGeom>
          <a:noFill/>
        </p:spPr>
        <p:txBody>
          <a:bodyPr wrap="square" rtlCol="0">
            <a:spAutoFit/>
          </a:bodyPr>
          <a:lstStyle/>
          <a:p>
            <a:r>
              <a:rPr lang="en-US" sz="3200" dirty="0"/>
              <a:t>Genetics-based drug development</a:t>
            </a:r>
          </a:p>
        </p:txBody>
      </p:sp>
      <p:sp>
        <p:nvSpPr>
          <p:cNvPr id="76" name="TextBox 75"/>
          <p:cNvSpPr txBox="1"/>
          <p:nvPr/>
        </p:nvSpPr>
        <p:spPr>
          <a:xfrm>
            <a:off x="2757715" y="1752600"/>
            <a:ext cx="761999" cy="369332"/>
          </a:xfrm>
          <a:prstGeom prst="rect">
            <a:avLst/>
          </a:prstGeom>
          <a:solidFill>
            <a:schemeClr val="accent6">
              <a:lumMod val="60000"/>
              <a:lumOff val="40000"/>
            </a:schemeClr>
          </a:solidFill>
          <a:ln>
            <a:solidFill>
              <a:srgbClr val="C00000"/>
            </a:solidFill>
          </a:ln>
        </p:spPr>
        <p:txBody>
          <a:bodyPr wrap="square" rtlCol="0">
            <a:spAutoFit/>
          </a:bodyPr>
          <a:lstStyle/>
          <a:p>
            <a:pPr algn="ctr"/>
            <a:r>
              <a:rPr lang="en-US" i="1" dirty="0"/>
              <a:t>APOE</a:t>
            </a:r>
          </a:p>
        </p:txBody>
      </p:sp>
      <p:sp>
        <p:nvSpPr>
          <p:cNvPr id="77" name="TextBox 76"/>
          <p:cNvSpPr txBox="1"/>
          <p:nvPr/>
        </p:nvSpPr>
        <p:spPr>
          <a:xfrm>
            <a:off x="1872342" y="2344057"/>
            <a:ext cx="1328468"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mapped</a:t>
            </a:r>
          </a:p>
        </p:txBody>
      </p:sp>
      <p:sp>
        <p:nvSpPr>
          <p:cNvPr id="79" name="Rectangle 78"/>
          <p:cNvSpPr>
            <a:spLocks noChangeArrowheads="1"/>
          </p:cNvSpPr>
          <p:nvPr/>
        </p:nvSpPr>
        <p:spPr bwMode="auto">
          <a:xfrm rot="10800000">
            <a:off x="1524000" y="762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80" name="Group 79"/>
          <p:cNvGrpSpPr/>
          <p:nvPr/>
        </p:nvGrpSpPr>
        <p:grpSpPr>
          <a:xfrm>
            <a:off x="1524000" y="6129676"/>
            <a:ext cx="10334172" cy="685800"/>
            <a:chOff x="0" y="6129676"/>
            <a:chExt cx="10334172" cy="685800"/>
          </a:xfrm>
        </p:grpSpPr>
        <p:grpSp>
          <p:nvGrpSpPr>
            <p:cNvPr id="81" name="Group 80"/>
            <p:cNvGrpSpPr/>
            <p:nvPr/>
          </p:nvGrpSpPr>
          <p:grpSpPr>
            <a:xfrm>
              <a:off x="0" y="6129676"/>
              <a:ext cx="10334172" cy="685800"/>
              <a:chOff x="0" y="6129676"/>
              <a:chExt cx="10334172" cy="685800"/>
            </a:xfrm>
          </p:grpSpPr>
          <p:grpSp>
            <p:nvGrpSpPr>
              <p:cNvPr id="85" name="Group 84"/>
              <p:cNvGrpSpPr/>
              <p:nvPr/>
            </p:nvGrpSpPr>
            <p:grpSpPr>
              <a:xfrm>
                <a:off x="0" y="6275167"/>
                <a:ext cx="10210800" cy="506633"/>
                <a:chOff x="0" y="6275167"/>
                <a:chExt cx="10210800" cy="506633"/>
              </a:xfrm>
            </p:grpSpPr>
            <p:sp>
              <p:nvSpPr>
                <p:cNvPr id="89" name="Rectangle 88"/>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pic>
              <p:nvPicPr>
                <p:cNvPr id="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4653" y="6275167"/>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8" name="Rectangle 87"/>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ectangle 83"/>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95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0" y="6129676"/>
            <a:ext cx="10334172" cy="685800"/>
            <a:chOff x="0" y="6129676"/>
            <a:chExt cx="10334172" cy="685800"/>
          </a:xfrm>
        </p:grpSpPr>
        <p:grpSp>
          <p:nvGrpSpPr>
            <p:cNvPr id="7" name="Group 6"/>
            <p:cNvGrpSpPr/>
            <p:nvPr/>
          </p:nvGrpSpPr>
          <p:grpSpPr>
            <a:xfrm>
              <a:off x="0" y="6129676"/>
              <a:ext cx="10334172" cy="685800"/>
              <a:chOff x="0" y="6129676"/>
              <a:chExt cx="10334172" cy="685800"/>
            </a:xfrm>
          </p:grpSpPr>
          <p:sp>
            <p:nvSpPr>
              <p:cNvPr id="9" name="Rectangle 8"/>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10" name="Rectangle 9"/>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a:spLocks noChangeArrowheads="1"/>
          </p:cNvSpPr>
          <p:nvPr/>
        </p:nvSpPr>
        <p:spPr bwMode="auto">
          <a:xfrm rot="10800000">
            <a:off x="1524000" y="762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2" name="Group 1"/>
          <p:cNvGrpSpPr/>
          <p:nvPr/>
        </p:nvGrpSpPr>
        <p:grpSpPr>
          <a:xfrm>
            <a:off x="1752600" y="228601"/>
            <a:ext cx="2743200" cy="2739211"/>
            <a:chOff x="535310" y="533400"/>
            <a:chExt cx="2743200" cy="2739211"/>
          </a:xfrm>
        </p:grpSpPr>
        <p:sp>
          <p:nvSpPr>
            <p:cNvPr id="3" name="TextBox 2"/>
            <p:cNvSpPr txBox="1"/>
            <p:nvPr/>
          </p:nvSpPr>
          <p:spPr>
            <a:xfrm>
              <a:off x="535310" y="533400"/>
              <a:ext cx="2743200" cy="2739211"/>
            </a:xfrm>
            <a:prstGeom prst="rect">
              <a:avLst/>
            </a:prstGeom>
            <a:noFill/>
          </p:spPr>
          <p:txBody>
            <a:bodyPr wrap="square" rtlCol="0">
              <a:spAutoFit/>
            </a:bodyPr>
            <a:lstStyle/>
            <a:p>
              <a:pPr>
                <a:spcAft>
                  <a:spcPts val="1200"/>
                </a:spcAft>
              </a:pPr>
              <a:r>
                <a:rPr lang="en-US" b="1" dirty="0"/>
                <a:t>Collaborative Network PIs</a:t>
              </a:r>
            </a:p>
            <a:p>
              <a:pPr marL="287338"/>
              <a:r>
                <a:rPr lang="en-US" dirty="0"/>
                <a:t>Lindsay Farrer</a:t>
              </a:r>
            </a:p>
            <a:p>
              <a:pPr marL="287338"/>
              <a:r>
                <a:rPr lang="en-US" dirty="0"/>
                <a:t>Jonathan Haines</a:t>
              </a:r>
            </a:p>
            <a:p>
              <a:pPr marL="287338"/>
              <a:r>
                <a:rPr lang="en-US" dirty="0"/>
                <a:t>Richard </a:t>
              </a:r>
              <a:r>
                <a:rPr lang="en-US" dirty="0" err="1"/>
                <a:t>Mayeux</a:t>
              </a:r>
              <a:endParaRPr lang="en-US" dirty="0"/>
            </a:p>
            <a:p>
              <a:pPr marL="287338"/>
              <a:r>
                <a:rPr lang="en-US" dirty="0"/>
                <a:t>Peggy </a:t>
              </a:r>
              <a:r>
                <a:rPr lang="en-US" dirty="0" err="1"/>
                <a:t>Pericak</a:t>
              </a:r>
              <a:r>
                <a:rPr lang="en-US" dirty="0"/>
                <a:t>-Vance</a:t>
              </a:r>
            </a:p>
            <a:p>
              <a:pPr marL="287338"/>
              <a:r>
                <a:rPr lang="en-US" dirty="0"/>
                <a:t>Gerard </a:t>
              </a:r>
              <a:r>
                <a:rPr lang="en-US" dirty="0" err="1"/>
                <a:t>Schellenberg</a:t>
              </a:r>
              <a:endParaRPr lang="en-US" dirty="0"/>
            </a:p>
            <a:p>
              <a:pPr marL="287338"/>
              <a:r>
                <a:rPr lang="en-US" dirty="0"/>
                <a:t>Li-San Wang</a:t>
              </a:r>
            </a:p>
            <a:p>
              <a:pPr marL="287338"/>
              <a:r>
                <a:rPr lang="en-US" dirty="0"/>
                <a:t>Tatiana </a:t>
              </a:r>
              <a:r>
                <a:rPr lang="en-US" dirty="0" err="1"/>
                <a:t>Foroud</a:t>
              </a:r>
              <a:endParaRPr lang="en-US" dirty="0"/>
            </a:p>
            <a:p>
              <a:pPr marL="287338"/>
              <a:r>
                <a:rPr lang="en-US" dirty="0"/>
                <a:t>Walter “Bud” </a:t>
              </a:r>
              <a:r>
                <a:rPr lang="en-US" dirty="0" err="1"/>
                <a:t>Kukull</a:t>
              </a:r>
              <a:endParaRPr lang="en-US" dirty="0"/>
            </a:p>
          </p:txBody>
        </p:sp>
        <p:cxnSp>
          <p:nvCxnSpPr>
            <p:cNvPr id="13" name="Straight Connector 12"/>
            <p:cNvCxnSpPr/>
            <p:nvPr/>
          </p:nvCxnSpPr>
          <p:spPr>
            <a:xfrm>
              <a:off x="685800" y="914400"/>
              <a:ext cx="2209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759800" y="3581400"/>
            <a:ext cx="3124200" cy="2339102"/>
            <a:chOff x="235800" y="3581400"/>
            <a:chExt cx="3124200" cy="2339102"/>
          </a:xfrm>
        </p:grpSpPr>
        <p:sp>
          <p:nvSpPr>
            <p:cNvPr id="15" name="TextBox 14"/>
            <p:cNvSpPr txBox="1"/>
            <p:nvPr/>
          </p:nvSpPr>
          <p:spPr>
            <a:xfrm>
              <a:off x="235800" y="3581400"/>
              <a:ext cx="3124200" cy="2339102"/>
            </a:xfrm>
            <a:prstGeom prst="rect">
              <a:avLst/>
            </a:prstGeom>
            <a:noFill/>
          </p:spPr>
          <p:txBody>
            <a:bodyPr wrap="square" rtlCol="0">
              <a:spAutoFit/>
            </a:bodyPr>
            <a:lstStyle/>
            <a:p>
              <a:pPr>
                <a:spcAft>
                  <a:spcPts val="1200"/>
                </a:spcAft>
              </a:pPr>
              <a:r>
                <a:rPr lang="en-US" b="1" dirty="0"/>
                <a:t>Columbia</a:t>
              </a:r>
            </a:p>
            <a:p>
              <a:r>
                <a:rPr lang="en-US" dirty="0"/>
                <a:t>	</a:t>
              </a:r>
              <a:r>
                <a:rPr lang="en-US" dirty="0">
                  <a:cs typeface="Arial" pitchFamily="34" charset="0"/>
                </a:rPr>
                <a:t>Christiane Reitz</a:t>
              </a:r>
            </a:p>
            <a:p>
              <a:r>
                <a:rPr lang="en-US" dirty="0"/>
                <a:t>	</a:t>
              </a:r>
              <a:r>
                <a:rPr lang="en-US" dirty="0" err="1"/>
                <a:t>Badri</a:t>
              </a:r>
              <a:r>
                <a:rPr lang="en-US" dirty="0"/>
                <a:t> </a:t>
              </a:r>
              <a:r>
                <a:rPr lang="en-US" dirty="0" err="1"/>
                <a:t>Vardarajan</a:t>
              </a:r>
              <a:endParaRPr lang="en-US" dirty="0"/>
            </a:p>
            <a:p>
              <a:r>
                <a:rPr lang="en-US" dirty="0"/>
                <a:t>	Jennifer Manly</a:t>
              </a:r>
            </a:p>
            <a:p>
              <a:endParaRPr lang="en-US" b="1" dirty="0"/>
            </a:p>
            <a:p>
              <a:pPr>
                <a:spcAft>
                  <a:spcPts val="1200"/>
                </a:spcAft>
              </a:pPr>
              <a:r>
                <a:rPr lang="en-US" b="1" dirty="0"/>
                <a:t>NIA</a:t>
              </a:r>
            </a:p>
            <a:p>
              <a:r>
                <a:rPr lang="en-US" b="1" dirty="0">
                  <a:solidFill>
                    <a:srgbClr val="C00000"/>
                  </a:solidFill>
                </a:rPr>
                <a:t>	</a:t>
              </a:r>
              <a:r>
                <a:rPr lang="en-US" dirty="0"/>
                <a:t>Marilyn Miller</a:t>
              </a:r>
            </a:p>
          </p:txBody>
        </p:sp>
        <p:cxnSp>
          <p:nvCxnSpPr>
            <p:cNvPr id="16" name="Straight Connector 15"/>
            <p:cNvCxnSpPr/>
            <p:nvPr/>
          </p:nvCxnSpPr>
          <p:spPr>
            <a:xfrm>
              <a:off x="379090" y="3962400"/>
              <a:ext cx="2209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 y="5486400"/>
              <a:ext cx="2209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495800" y="201326"/>
            <a:ext cx="3048000" cy="3477875"/>
            <a:chOff x="3200400" y="304800"/>
            <a:chExt cx="3048000" cy="3477875"/>
          </a:xfrm>
        </p:grpSpPr>
        <p:sp>
          <p:nvSpPr>
            <p:cNvPr id="12" name="TextBox 11"/>
            <p:cNvSpPr txBox="1"/>
            <p:nvPr/>
          </p:nvSpPr>
          <p:spPr>
            <a:xfrm>
              <a:off x="3200400" y="304800"/>
              <a:ext cx="3048000" cy="3477875"/>
            </a:xfrm>
            <a:prstGeom prst="rect">
              <a:avLst/>
            </a:prstGeom>
            <a:noFill/>
          </p:spPr>
          <p:txBody>
            <a:bodyPr wrap="square" rtlCol="0">
              <a:spAutoFit/>
            </a:bodyPr>
            <a:lstStyle/>
            <a:p>
              <a:pPr>
                <a:spcAft>
                  <a:spcPts val="1200"/>
                </a:spcAft>
              </a:pPr>
              <a:r>
                <a:rPr lang="en-US" b="1" dirty="0"/>
                <a:t>University of Pennsylvania</a:t>
              </a:r>
            </a:p>
            <a:p>
              <a:r>
                <a:rPr lang="en-US" b="1" dirty="0"/>
                <a:t>	</a:t>
              </a:r>
              <a:r>
                <a:rPr lang="en-US" dirty="0"/>
                <a:t>Amanda  </a:t>
              </a:r>
              <a:r>
                <a:rPr lang="en-US" dirty="0" err="1"/>
                <a:t>Kuzma</a:t>
              </a:r>
              <a:endParaRPr lang="en-US" dirty="0"/>
            </a:p>
            <a:p>
              <a:r>
                <a:rPr lang="en-US" dirty="0"/>
                <a:t>	Adam </a:t>
              </a:r>
              <a:r>
                <a:rPr lang="en-US" dirty="0" err="1"/>
                <a:t>Naj</a:t>
              </a:r>
              <a:endParaRPr lang="en-US" dirty="0"/>
            </a:p>
            <a:p>
              <a:r>
                <a:rPr lang="en-US" dirty="0"/>
                <a:t>	Laura Cantwell</a:t>
              </a:r>
            </a:p>
            <a:p>
              <a:r>
                <a:rPr lang="en-US" dirty="0"/>
                <a:t>	Beth </a:t>
              </a:r>
              <a:r>
                <a:rPr lang="en-US" dirty="0" err="1"/>
                <a:t>Dombroski</a:t>
              </a:r>
              <a:endParaRPr lang="en-US" dirty="0"/>
            </a:p>
            <a:p>
              <a:r>
                <a:rPr lang="en-US" dirty="0"/>
                <a:t>	Otto </a:t>
              </a:r>
              <a:r>
                <a:rPr lang="en-US" dirty="0" err="1"/>
                <a:t>Valladeras</a:t>
              </a:r>
              <a:endParaRPr lang="en-US" dirty="0"/>
            </a:p>
            <a:p>
              <a:r>
                <a:rPr lang="en-US" dirty="0"/>
                <a:t>	Sherry Beecher</a:t>
              </a:r>
            </a:p>
            <a:p>
              <a:pPr>
                <a:spcAft>
                  <a:spcPts val="1200"/>
                </a:spcAft>
              </a:pPr>
              <a:r>
                <a:rPr lang="en-US" dirty="0"/>
                <a:t>	Fanny Leong</a:t>
              </a:r>
            </a:p>
            <a:p>
              <a:pPr>
                <a:spcBef>
                  <a:spcPts val="1200"/>
                </a:spcBef>
                <a:spcAft>
                  <a:spcPts val="1200"/>
                </a:spcAft>
              </a:pPr>
              <a:r>
                <a:rPr lang="en-US" b="1" dirty="0"/>
                <a:t>Washington University</a:t>
              </a:r>
            </a:p>
            <a:p>
              <a:pPr>
                <a:spcAft>
                  <a:spcPts val="1200"/>
                </a:spcAft>
              </a:pPr>
              <a:r>
                <a:rPr lang="en-US" dirty="0"/>
                <a:t>Alison </a:t>
              </a:r>
              <a:r>
                <a:rPr lang="en-US" dirty="0" err="1"/>
                <a:t>Goate</a:t>
              </a:r>
              <a:endParaRPr lang="en-US" dirty="0"/>
            </a:p>
          </p:txBody>
        </p:sp>
        <p:cxnSp>
          <p:nvCxnSpPr>
            <p:cNvPr id="18" name="Straight Connector 17"/>
            <p:cNvCxnSpPr/>
            <p:nvPr/>
          </p:nvCxnSpPr>
          <p:spPr>
            <a:xfrm>
              <a:off x="3429000" y="714600"/>
              <a:ext cx="2209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52800" y="3352800"/>
              <a:ext cx="2209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4686300" y="5358872"/>
            <a:ext cx="2400300" cy="646331"/>
          </a:xfrm>
          <a:prstGeom prst="rect">
            <a:avLst/>
          </a:prstGeom>
          <a:solidFill>
            <a:schemeClr val="bg1">
              <a:lumMod val="95000"/>
            </a:schemeClr>
          </a:solidFill>
          <a:ln>
            <a:solidFill>
              <a:srgbClr val="000099"/>
            </a:solidFill>
          </a:ln>
        </p:spPr>
        <p:txBody>
          <a:bodyPr wrap="square">
            <a:spAutoFit/>
          </a:bodyPr>
          <a:lstStyle/>
          <a:p>
            <a:pPr>
              <a:defRPr/>
            </a:pPr>
            <a:r>
              <a:rPr lang="en-US" dirty="0"/>
              <a:t>NIA/</a:t>
            </a:r>
            <a:r>
              <a:rPr lang="en-US" dirty="0">
                <a:cs typeface="Arial" charset="0"/>
              </a:rPr>
              <a:t>NIH, Alzheimer’s Association</a:t>
            </a:r>
          </a:p>
        </p:txBody>
      </p:sp>
      <p:grpSp>
        <p:nvGrpSpPr>
          <p:cNvPr id="29" name="Group 28"/>
          <p:cNvGrpSpPr/>
          <p:nvPr/>
        </p:nvGrpSpPr>
        <p:grpSpPr>
          <a:xfrm>
            <a:off x="7543800" y="228600"/>
            <a:ext cx="3124200" cy="5355312"/>
            <a:chOff x="6096000" y="326725"/>
            <a:chExt cx="3124200" cy="5355312"/>
          </a:xfrm>
        </p:grpSpPr>
        <p:sp>
          <p:nvSpPr>
            <p:cNvPr id="14" name="TextBox 13"/>
            <p:cNvSpPr txBox="1"/>
            <p:nvPr/>
          </p:nvSpPr>
          <p:spPr>
            <a:xfrm>
              <a:off x="6096000" y="326725"/>
              <a:ext cx="3124200" cy="5355312"/>
            </a:xfrm>
            <a:prstGeom prst="rect">
              <a:avLst/>
            </a:prstGeom>
            <a:noFill/>
          </p:spPr>
          <p:txBody>
            <a:bodyPr wrap="square" rtlCol="0">
              <a:spAutoFit/>
            </a:bodyPr>
            <a:lstStyle/>
            <a:p>
              <a:pPr>
                <a:spcAft>
                  <a:spcPts val="1200"/>
                </a:spcAft>
              </a:pPr>
              <a:r>
                <a:rPr lang="en-US" b="1" dirty="0"/>
                <a:t>NACC</a:t>
              </a:r>
            </a:p>
            <a:p>
              <a:pPr>
                <a:spcAft>
                  <a:spcPts val="1200"/>
                </a:spcAft>
              </a:pPr>
              <a:r>
                <a:rPr lang="en-US" dirty="0"/>
                <a:t>	Duane </a:t>
              </a:r>
              <a:r>
                <a:rPr lang="en-US" dirty="0" err="1"/>
                <a:t>Beekly</a:t>
              </a:r>
              <a:endParaRPr lang="en-US" dirty="0"/>
            </a:p>
            <a:p>
              <a:pPr>
                <a:spcAft>
                  <a:spcPts val="1200"/>
                </a:spcAft>
              </a:pPr>
              <a:r>
                <a:rPr lang="en-US" b="1" dirty="0"/>
                <a:t>NCRAD</a:t>
              </a:r>
            </a:p>
            <a:p>
              <a:pPr>
                <a:spcAft>
                  <a:spcPts val="1200"/>
                </a:spcAft>
              </a:pPr>
              <a:r>
                <a:rPr lang="en-US" dirty="0"/>
                <a:t>	Kelly Michelle Faber</a:t>
              </a:r>
            </a:p>
            <a:p>
              <a:pPr>
                <a:spcAft>
                  <a:spcPts val="1200"/>
                </a:spcAft>
              </a:pPr>
              <a:r>
                <a:rPr lang="en-US" b="1" dirty="0"/>
                <a:t>University of Miami</a:t>
              </a:r>
            </a:p>
            <a:p>
              <a:r>
                <a:rPr lang="en-US" dirty="0"/>
                <a:t>	Gary Beecher</a:t>
              </a:r>
            </a:p>
            <a:p>
              <a:r>
                <a:rPr lang="en-US" dirty="0"/>
                <a:t>	Eden Martin</a:t>
              </a:r>
            </a:p>
            <a:p>
              <a:r>
                <a:rPr lang="en-US" dirty="0"/>
                <a:t>	Kara Hamilton</a:t>
              </a:r>
            </a:p>
            <a:p>
              <a:pPr>
                <a:spcAft>
                  <a:spcPts val="1200"/>
                </a:spcAft>
              </a:pPr>
              <a:r>
                <a:rPr lang="en-US" dirty="0"/>
                <a:t>	Brian </a:t>
              </a:r>
              <a:r>
                <a:rPr lang="en-US" dirty="0" err="1"/>
                <a:t>Kunkle</a:t>
              </a:r>
              <a:endParaRPr lang="en-US" dirty="0"/>
            </a:p>
            <a:p>
              <a:pPr>
                <a:spcAft>
                  <a:spcPts val="1200"/>
                </a:spcAft>
              </a:pPr>
              <a:r>
                <a:rPr lang="en-US" b="1" dirty="0"/>
                <a:t>Boston University</a:t>
              </a:r>
            </a:p>
            <a:p>
              <a:r>
                <a:rPr lang="en-US" dirty="0"/>
                <a:t>	Kathryn </a:t>
              </a:r>
              <a:r>
                <a:rPr lang="en-US" dirty="0" err="1"/>
                <a:t>Lunett</a:t>
              </a:r>
              <a:endParaRPr lang="en-US" dirty="0"/>
            </a:p>
            <a:p>
              <a:pPr>
                <a:spcAft>
                  <a:spcPts val="1200"/>
                </a:spcAft>
              </a:pPr>
              <a:r>
                <a:rPr lang="en-US" dirty="0"/>
                <a:t>	</a:t>
              </a:r>
              <a:r>
                <a:rPr lang="en-US" dirty="0" err="1"/>
                <a:t>Jaeyoon</a:t>
              </a:r>
              <a:r>
                <a:rPr lang="en-US" dirty="0"/>
                <a:t> Chung</a:t>
              </a:r>
            </a:p>
            <a:p>
              <a:pPr>
                <a:spcAft>
                  <a:spcPts val="1200"/>
                </a:spcAft>
              </a:pPr>
              <a:r>
                <a:rPr lang="en-US" b="1" dirty="0"/>
                <a:t>Case Western</a:t>
              </a:r>
            </a:p>
            <a:p>
              <a:r>
                <a:rPr lang="en-US" dirty="0"/>
                <a:t>	Will Bush</a:t>
              </a:r>
            </a:p>
          </p:txBody>
        </p:sp>
        <p:cxnSp>
          <p:nvCxnSpPr>
            <p:cNvPr id="22" name="Straight Connector 21"/>
            <p:cNvCxnSpPr/>
            <p:nvPr/>
          </p:nvCxnSpPr>
          <p:spPr>
            <a:xfrm>
              <a:off x="6328800" y="5257800"/>
              <a:ext cx="2209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24600" y="4114800"/>
              <a:ext cx="2209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24600" y="718800"/>
              <a:ext cx="2209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324600" y="1600200"/>
              <a:ext cx="2209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324600" y="2438400"/>
              <a:ext cx="2209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2328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786758" y="2209801"/>
            <a:ext cx="1424042" cy="2266265"/>
            <a:chOff x="10691758" y="2193979"/>
            <a:chExt cx="1424042" cy="2266265"/>
          </a:xfrm>
        </p:grpSpPr>
        <p:cxnSp>
          <p:nvCxnSpPr>
            <p:cNvPr id="74" name="Straight Connector 73"/>
            <p:cNvCxnSpPr/>
            <p:nvPr/>
          </p:nvCxnSpPr>
          <p:spPr>
            <a:xfrm flipH="1">
              <a:off x="11499005" y="2667000"/>
              <a:ext cx="7195" cy="1793244"/>
            </a:xfrm>
            <a:prstGeom prst="line">
              <a:avLst/>
            </a:prstGeom>
            <a:ln>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430000" y="3428315"/>
              <a:ext cx="152400" cy="819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0691758" y="2193979"/>
              <a:ext cx="1424042" cy="369332"/>
            </a:xfrm>
            <a:prstGeom prst="rect">
              <a:avLst/>
            </a:prstGeom>
            <a:solidFill>
              <a:schemeClr val="accent6">
                <a:lumMod val="60000"/>
                <a:lumOff val="40000"/>
              </a:schemeClr>
            </a:solidFill>
            <a:ln>
              <a:solidFill>
                <a:srgbClr val="0000CC"/>
              </a:solidFill>
            </a:ln>
          </p:spPr>
          <p:txBody>
            <a:bodyPr wrap="square" rtlCol="0">
              <a:spAutoFit/>
            </a:bodyPr>
            <a:lstStyle/>
            <a:p>
              <a:pPr algn="ctr"/>
              <a:r>
                <a:rPr lang="en-US" i="1" dirty="0"/>
                <a:t>APOE</a:t>
              </a:r>
              <a:r>
                <a:rPr lang="en-US" dirty="0"/>
                <a:t> agonist</a:t>
              </a:r>
            </a:p>
          </p:txBody>
        </p:sp>
      </p:grpSp>
      <p:sp>
        <p:nvSpPr>
          <p:cNvPr id="23" name="TextBox 22"/>
          <p:cNvSpPr txBox="1"/>
          <p:nvPr/>
        </p:nvSpPr>
        <p:spPr>
          <a:xfrm>
            <a:off x="2285422" y="5200166"/>
            <a:ext cx="610178" cy="276999"/>
          </a:xfrm>
          <a:prstGeom prst="rect">
            <a:avLst/>
          </a:prstGeom>
          <a:noFill/>
        </p:spPr>
        <p:txBody>
          <a:bodyPr wrap="square" rtlCol="0">
            <a:spAutoFit/>
          </a:bodyPr>
          <a:lstStyle/>
          <a:p>
            <a:pPr algn="ctr"/>
            <a:r>
              <a:rPr lang="en-US" sz="1200" dirty="0"/>
              <a:t>1990</a:t>
            </a:r>
          </a:p>
        </p:txBody>
      </p:sp>
      <p:sp>
        <p:nvSpPr>
          <p:cNvPr id="24" name="TextBox 23"/>
          <p:cNvSpPr txBox="1"/>
          <p:nvPr/>
        </p:nvSpPr>
        <p:spPr>
          <a:xfrm>
            <a:off x="5321716" y="5210482"/>
            <a:ext cx="610178" cy="276999"/>
          </a:xfrm>
          <a:prstGeom prst="rect">
            <a:avLst/>
          </a:prstGeom>
          <a:noFill/>
        </p:spPr>
        <p:txBody>
          <a:bodyPr wrap="square" rtlCol="0">
            <a:spAutoFit/>
          </a:bodyPr>
          <a:lstStyle/>
          <a:p>
            <a:pPr algn="ctr"/>
            <a:r>
              <a:rPr lang="en-US" sz="1200" dirty="0"/>
              <a:t>2000</a:t>
            </a:r>
          </a:p>
        </p:txBody>
      </p:sp>
      <p:sp>
        <p:nvSpPr>
          <p:cNvPr id="25" name="TextBox 24"/>
          <p:cNvSpPr txBox="1"/>
          <p:nvPr/>
        </p:nvSpPr>
        <p:spPr>
          <a:xfrm>
            <a:off x="8434786" y="5200165"/>
            <a:ext cx="610178" cy="276999"/>
          </a:xfrm>
          <a:prstGeom prst="rect">
            <a:avLst/>
          </a:prstGeom>
          <a:noFill/>
        </p:spPr>
        <p:txBody>
          <a:bodyPr wrap="square" rtlCol="0">
            <a:spAutoFit/>
          </a:bodyPr>
          <a:lstStyle/>
          <a:p>
            <a:pPr algn="ctr"/>
            <a:r>
              <a:rPr lang="en-US" sz="1200" dirty="0"/>
              <a:t>2010</a:t>
            </a:r>
          </a:p>
        </p:txBody>
      </p:sp>
      <p:grpSp>
        <p:nvGrpSpPr>
          <p:cNvPr id="60" name="Group 59"/>
          <p:cNvGrpSpPr/>
          <p:nvPr/>
        </p:nvGrpSpPr>
        <p:grpSpPr>
          <a:xfrm>
            <a:off x="1447800" y="4572000"/>
            <a:ext cx="8686800" cy="609600"/>
            <a:chOff x="-228600" y="3352800"/>
            <a:chExt cx="8686800" cy="609600"/>
          </a:xfrm>
        </p:grpSpPr>
        <p:cxnSp>
          <p:nvCxnSpPr>
            <p:cNvPr id="3" name="Straight Connector 2"/>
            <p:cNvCxnSpPr/>
            <p:nvPr/>
          </p:nvCxnSpPr>
          <p:spPr>
            <a:xfrm>
              <a:off x="-228600" y="3352800"/>
              <a:ext cx="86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14400"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59352"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13448" y="3352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23160"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68112" y="3352800"/>
              <a:ext cx="0" cy="2746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70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572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76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81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94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96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400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705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18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20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24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432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449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49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54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222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5240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288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133600"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017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6552" y="3352800"/>
              <a:ext cx="0" cy="155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703372" y="3048000"/>
            <a:ext cx="1344628" cy="1447800"/>
            <a:chOff x="454152" y="1828800"/>
            <a:chExt cx="1344628" cy="1447800"/>
          </a:xfrm>
        </p:grpSpPr>
        <p:cxnSp>
          <p:nvCxnSpPr>
            <p:cNvPr id="11" name="Straight Connector 10"/>
            <p:cNvCxnSpPr/>
            <p:nvPr/>
          </p:nvCxnSpPr>
          <p:spPr>
            <a:xfrm flipH="1">
              <a:off x="1638300" y="1828800"/>
              <a:ext cx="3048" cy="1447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0312" y="1828800"/>
              <a:ext cx="1328468"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mutations</a:t>
              </a:r>
            </a:p>
          </p:txBody>
        </p:sp>
        <p:cxnSp>
          <p:nvCxnSpPr>
            <p:cNvPr id="62" name="Straight Connector 61"/>
            <p:cNvCxnSpPr/>
            <p:nvPr/>
          </p:nvCxnSpPr>
          <p:spPr>
            <a:xfrm flipV="1">
              <a:off x="454152" y="2971800"/>
              <a:ext cx="0" cy="3048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4152" y="2554069"/>
              <a:ext cx="838200" cy="646331"/>
            </a:xfrm>
            <a:prstGeom prst="rect">
              <a:avLst/>
            </a:prstGeom>
            <a:solidFill>
              <a:schemeClr val="accent1">
                <a:lumMod val="20000"/>
                <a:lumOff val="80000"/>
              </a:schemeClr>
            </a:solidFill>
            <a:ln>
              <a:solidFill>
                <a:srgbClr val="C00000"/>
              </a:solidFill>
            </a:ln>
          </p:spPr>
          <p:txBody>
            <a:bodyPr wrap="square" rtlCol="0">
              <a:spAutoFit/>
            </a:bodyPr>
            <a:lstStyle/>
            <a:p>
              <a:pPr algn="ctr"/>
              <a:r>
                <a:rPr lang="en-US" i="1" dirty="0"/>
                <a:t>APP</a:t>
              </a:r>
              <a:r>
                <a:rPr lang="en-US" dirty="0"/>
                <a:t> cloned</a:t>
              </a:r>
            </a:p>
          </p:txBody>
        </p:sp>
      </p:grpSp>
      <p:cxnSp>
        <p:nvCxnSpPr>
          <p:cNvPr id="73" name="Straight Connector 72"/>
          <p:cNvCxnSpPr/>
          <p:nvPr/>
        </p:nvCxnSpPr>
        <p:spPr>
          <a:xfrm>
            <a:off x="3505200" y="1981200"/>
            <a:ext cx="0" cy="2514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855073" y="4800600"/>
            <a:ext cx="1421863" cy="1367252"/>
            <a:chOff x="5635872" y="4548547"/>
            <a:chExt cx="1421863" cy="1367252"/>
          </a:xfrm>
        </p:grpSpPr>
        <p:cxnSp>
          <p:nvCxnSpPr>
            <p:cNvPr id="10" name="Straight Arrow Connector 9"/>
            <p:cNvCxnSpPr/>
            <p:nvPr/>
          </p:nvCxnSpPr>
          <p:spPr>
            <a:xfrm>
              <a:off x="5638800" y="4548547"/>
              <a:ext cx="0" cy="1090253"/>
            </a:xfrm>
            <a:prstGeom prst="straightConnector1">
              <a:avLst/>
            </a:prstGeom>
            <a:ln>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5635872" y="4992469"/>
              <a:ext cx="1421863" cy="923330"/>
            </a:xfrm>
            <a:prstGeom prst="rect">
              <a:avLst/>
            </a:prstGeom>
            <a:solidFill>
              <a:schemeClr val="bg1">
                <a:lumMod val="95000"/>
              </a:schemeClr>
            </a:solidFill>
            <a:ln>
              <a:solidFill>
                <a:srgbClr val="0000CC"/>
              </a:solidFill>
            </a:ln>
          </p:spPr>
          <p:txBody>
            <a:bodyPr wrap="square" rtlCol="0">
              <a:spAutoFit/>
            </a:bodyPr>
            <a:lstStyle/>
            <a:p>
              <a:pPr algn="ctr"/>
              <a:r>
                <a:rPr lang="el-GR" dirty="0">
                  <a:latin typeface="Times New Roman" pitchFamily="18" charset="0"/>
                  <a:cs typeface="Times New Roman" pitchFamily="18" charset="0"/>
                </a:rPr>
                <a:t>γ</a:t>
              </a:r>
              <a:r>
                <a:rPr lang="en-US" dirty="0"/>
                <a:t>-secretase (PSEN1)  inhibitor</a:t>
              </a:r>
            </a:p>
          </p:txBody>
        </p:sp>
      </p:grpSp>
      <p:sp>
        <p:nvSpPr>
          <p:cNvPr id="120" name="Rectangle 119"/>
          <p:cNvSpPr/>
          <p:nvPr/>
        </p:nvSpPr>
        <p:spPr>
          <a:xfrm>
            <a:off x="1333500" y="4096434"/>
            <a:ext cx="228600" cy="932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8491268" y="4876802"/>
            <a:ext cx="1948132" cy="1532929"/>
            <a:chOff x="7253018" y="6751766"/>
            <a:chExt cx="1948132" cy="1532929"/>
          </a:xfrm>
        </p:grpSpPr>
        <p:cxnSp>
          <p:nvCxnSpPr>
            <p:cNvPr id="102" name="Straight Connector 101"/>
            <p:cNvCxnSpPr/>
            <p:nvPr/>
          </p:nvCxnSpPr>
          <p:spPr>
            <a:xfrm flipV="1">
              <a:off x="7756398" y="6751766"/>
              <a:ext cx="0" cy="914399"/>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7253018" y="7361365"/>
              <a:ext cx="1948132" cy="923330"/>
            </a:xfrm>
            <a:prstGeom prst="rect">
              <a:avLst/>
            </a:prstGeom>
            <a:solidFill>
              <a:schemeClr val="bg2"/>
            </a:solidFill>
            <a:ln>
              <a:solidFill>
                <a:srgbClr val="0000CC"/>
              </a:solidFill>
            </a:ln>
          </p:spPr>
          <p:txBody>
            <a:bodyPr wrap="square" rtlCol="0">
              <a:spAutoFit/>
            </a:bodyPr>
            <a:lstStyle/>
            <a:p>
              <a:pPr algn="ctr"/>
              <a:r>
                <a:rPr lang="en-US" dirty="0"/>
                <a:t>BACE 1                  (β</a:t>
              </a:r>
              <a:r>
                <a:rPr lang="en-US" dirty="0">
                  <a:cs typeface="Times New Roman" pitchFamily="18" charset="0"/>
                </a:rPr>
                <a:t>-</a:t>
              </a:r>
              <a:r>
                <a:rPr lang="en-US" dirty="0"/>
                <a:t>secretase)</a:t>
              </a:r>
            </a:p>
            <a:p>
              <a:pPr algn="ctr"/>
              <a:r>
                <a:rPr lang="en-US" dirty="0"/>
                <a:t> inhibitor</a:t>
              </a:r>
            </a:p>
          </p:txBody>
        </p:sp>
      </p:grpSp>
      <p:grpSp>
        <p:nvGrpSpPr>
          <p:cNvPr id="121" name="Group 120"/>
          <p:cNvGrpSpPr/>
          <p:nvPr/>
        </p:nvGrpSpPr>
        <p:grpSpPr>
          <a:xfrm>
            <a:off x="3400426" y="4876918"/>
            <a:ext cx="1953041" cy="1189912"/>
            <a:chOff x="1857375" y="1219318"/>
            <a:chExt cx="1953041" cy="1189912"/>
          </a:xfrm>
        </p:grpSpPr>
        <p:cxnSp>
          <p:nvCxnSpPr>
            <p:cNvPr id="98" name="Straight Connector 97"/>
            <p:cNvCxnSpPr/>
            <p:nvPr/>
          </p:nvCxnSpPr>
          <p:spPr>
            <a:xfrm rot="60000">
              <a:off x="3791366" y="1219318"/>
              <a:ext cx="19050" cy="646331"/>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857375" y="1485900"/>
              <a:ext cx="1948132" cy="923330"/>
            </a:xfrm>
            <a:prstGeom prst="rect">
              <a:avLst/>
            </a:prstGeom>
            <a:solidFill>
              <a:schemeClr val="bg2"/>
            </a:solidFill>
            <a:ln>
              <a:solidFill>
                <a:srgbClr val="0000CC"/>
              </a:solidFill>
            </a:ln>
          </p:spPr>
          <p:txBody>
            <a:bodyPr wrap="square" rtlCol="0">
              <a:spAutoFit/>
            </a:bodyPr>
            <a:lstStyle/>
            <a:p>
              <a:pPr algn="ctr"/>
              <a:r>
                <a:rPr lang="en-US" dirty="0"/>
                <a:t>BACE 1                  (β</a:t>
              </a:r>
              <a:r>
                <a:rPr lang="en-US" dirty="0">
                  <a:cs typeface="Times New Roman" pitchFamily="18" charset="0"/>
                </a:rPr>
                <a:t>-</a:t>
              </a:r>
              <a:r>
                <a:rPr lang="en-US" dirty="0"/>
                <a:t>secretase)</a:t>
              </a:r>
            </a:p>
            <a:p>
              <a:pPr algn="ctr"/>
              <a:r>
                <a:rPr lang="en-US" dirty="0"/>
                <a:t> cloned</a:t>
              </a:r>
            </a:p>
          </p:txBody>
        </p:sp>
      </p:grpSp>
      <p:grpSp>
        <p:nvGrpSpPr>
          <p:cNvPr id="7" name="Group 6"/>
          <p:cNvGrpSpPr/>
          <p:nvPr/>
        </p:nvGrpSpPr>
        <p:grpSpPr>
          <a:xfrm>
            <a:off x="5328968" y="2590801"/>
            <a:ext cx="5110432" cy="1885265"/>
            <a:chOff x="3804968" y="2590800"/>
            <a:chExt cx="4805632" cy="1885265"/>
          </a:xfrm>
        </p:grpSpPr>
        <p:sp>
          <p:nvSpPr>
            <p:cNvPr id="6" name="Right Arrow 5"/>
            <p:cNvSpPr/>
            <p:nvPr/>
          </p:nvSpPr>
          <p:spPr>
            <a:xfrm>
              <a:off x="4419600" y="3180665"/>
              <a:ext cx="4191000" cy="1295400"/>
            </a:xfrm>
            <a:prstGeom prst="rightArrow">
              <a:avLst/>
            </a:prstGeom>
            <a:solidFill>
              <a:schemeClr val="accent2">
                <a:lumMod val="20000"/>
                <a:lumOff val="80000"/>
              </a:schemeClr>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3804968" y="2590800"/>
              <a:ext cx="2562764" cy="1828800"/>
              <a:chOff x="3804968" y="2590800"/>
              <a:chExt cx="2562764" cy="1828800"/>
            </a:xfrm>
          </p:grpSpPr>
          <p:grpSp>
            <p:nvGrpSpPr>
              <p:cNvPr id="29" name="Group 28"/>
              <p:cNvGrpSpPr/>
              <p:nvPr/>
            </p:nvGrpSpPr>
            <p:grpSpPr>
              <a:xfrm>
                <a:off x="3804968" y="2590800"/>
                <a:ext cx="1948132" cy="1828800"/>
                <a:chOff x="4109768" y="5943600"/>
                <a:chExt cx="1948132" cy="1828800"/>
              </a:xfrm>
            </p:grpSpPr>
            <p:cxnSp>
              <p:nvCxnSpPr>
                <p:cNvPr id="14" name="Straight Connector 13"/>
                <p:cNvCxnSpPr/>
                <p:nvPr/>
              </p:nvCxnSpPr>
              <p:spPr>
                <a:xfrm flipH="1">
                  <a:off x="4114800" y="5979156"/>
                  <a:ext cx="6766" cy="1793244"/>
                </a:xfrm>
                <a:prstGeom prst="line">
                  <a:avLst/>
                </a:prstGeom>
                <a:ln>
                  <a:solidFill>
                    <a:srgbClr val="0000C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109768" y="5943600"/>
                  <a:ext cx="1948132" cy="646331"/>
                </a:xfrm>
                <a:prstGeom prst="rect">
                  <a:avLst/>
                </a:prstGeom>
                <a:solidFill>
                  <a:schemeClr val="accent2">
                    <a:lumMod val="20000"/>
                    <a:lumOff val="80000"/>
                  </a:schemeClr>
                </a:solidFill>
                <a:ln>
                  <a:solidFill>
                    <a:srgbClr val="0000CC"/>
                  </a:solidFill>
                </a:ln>
              </p:spPr>
              <p:txBody>
                <a:bodyPr wrap="square" rtlCol="0">
                  <a:spAutoFit/>
                </a:bodyPr>
                <a:lstStyle/>
                <a:p>
                  <a:pPr algn="ctr"/>
                  <a:r>
                    <a:rPr lang="en-US" dirty="0"/>
                    <a:t>A</a:t>
                  </a:r>
                  <a:r>
                    <a:rPr lang="el-GR" dirty="0"/>
                    <a:t>β</a:t>
                  </a:r>
                  <a:r>
                    <a:rPr lang="en-US" dirty="0"/>
                    <a:t> immunization</a:t>
                  </a:r>
                </a:p>
                <a:p>
                  <a:pPr algn="ctr"/>
                  <a:r>
                    <a:rPr lang="en-US" dirty="0"/>
                    <a:t>mice</a:t>
                  </a:r>
                </a:p>
              </p:txBody>
            </p:sp>
          </p:grpSp>
          <p:grpSp>
            <p:nvGrpSpPr>
              <p:cNvPr id="124" name="Group 123"/>
              <p:cNvGrpSpPr/>
              <p:nvPr/>
            </p:nvGrpSpPr>
            <p:grpSpPr>
              <a:xfrm>
                <a:off x="4419600" y="3505200"/>
                <a:ext cx="1948132" cy="914400"/>
                <a:chOff x="4419600" y="3505200"/>
                <a:chExt cx="1948132" cy="914400"/>
              </a:xfrm>
            </p:grpSpPr>
            <p:sp>
              <p:nvSpPr>
                <p:cNvPr id="82" name="TextBox 81"/>
                <p:cNvSpPr txBox="1"/>
                <p:nvPr/>
              </p:nvSpPr>
              <p:spPr>
                <a:xfrm>
                  <a:off x="4419600" y="3505200"/>
                  <a:ext cx="1948132" cy="646331"/>
                </a:xfrm>
                <a:prstGeom prst="rect">
                  <a:avLst/>
                </a:prstGeom>
                <a:noFill/>
                <a:ln>
                  <a:noFill/>
                </a:ln>
              </p:spPr>
              <p:txBody>
                <a:bodyPr wrap="square" rtlCol="0">
                  <a:spAutoFit/>
                </a:bodyPr>
                <a:lstStyle/>
                <a:p>
                  <a:pPr algn="ctr"/>
                  <a:r>
                    <a:rPr lang="en-US" dirty="0"/>
                    <a:t>A</a:t>
                  </a:r>
                  <a:r>
                    <a:rPr lang="el-GR" dirty="0"/>
                    <a:t>β</a:t>
                  </a:r>
                  <a:r>
                    <a:rPr lang="en-US" dirty="0"/>
                    <a:t> immunization</a:t>
                  </a:r>
                </a:p>
                <a:p>
                  <a:pPr algn="ctr"/>
                  <a:r>
                    <a:rPr lang="en-US" dirty="0"/>
                    <a:t>human</a:t>
                  </a:r>
                </a:p>
              </p:txBody>
            </p:sp>
            <p:cxnSp>
              <p:nvCxnSpPr>
                <p:cNvPr id="123" name="Straight Connector 122"/>
                <p:cNvCxnSpPr/>
                <p:nvPr/>
              </p:nvCxnSpPr>
              <p:spPr>
                <a:xfrm>
                  <a:off x="4419600" y="3904566"/>
                  <a:ext cx="7344" cy="515034"/>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grpSp>
        </p:grpSp>
      </p:grpSp>
      <p:sp>
        <p:nvSpPr>
          <p:cNvPr id="13" name="TextBox 12"/>
          <p:cNvSpPr txBox="1"/>
          <p:nvPr/>
        </p:nvSpPr>
        <p:spPr>
          <a:xfrm>
            <a:off x="3400426" y="698213"/>
            <a:ext cx="7162347" cy="584775"/>
          </a:xfrm>
          <a:prstGeom prst="rect">
            <a:avLst/>
          </a:prstGeom>
          <a:noFill/>
        </p:spPr>
        <p:txBody>
          <a:bodyPr wrap="square" rtlCol="0">
            <a:spAutoFit/>
          </a:bodyPr>
          <a:lstStyle/>
          <a:p>
            <a:r>
              <a:rPr lang="en-US" sz="3200" dirty="0"/>
              <a:t>Genetics-based drug development</a:t>
            </a:r>
          </a:p>
        </p:txBody>
      </p:sp>
      <p:sp>
        <p:nvSpPr>
          <p:cNvPr id="76" name="TextBox 75"/>
          <p:cNvSpPr txBox="1"/>
          <p:nvPr/>
        </p:nvSpPr>
        <p:spPr>
          <a:xfrm>
            <a:off x="2757715" y="1752600"/>
            <a:ext cx="761999" cy="369332"/>
          </a:xfrm>
          <a:prstGeom prst="rect">
            <a:avLst/>
          </a:prstGeom>
          <a:solidFill>
            <a:schemeClr val="accent6">
              <a:lumMod val="60000"/>
              <a:lumOff val="40000"/>
            </a:schemeClr>
          </a:solidFill>
          <a:ln>
            <a:solidFill>
              <a:srgbClr val="C00000"/>
            </a:solidFill>
          </a:ln>
        </p:spPr>
        <p:txBody>
          <a:bodyPr wrap="square" rtlCol="0">
            <a:spAutoFit/>
          </a:bodyPr>
          <a:lstStyle/>
          <a:p>
            <a:pPr algn="ctr"/>
            <a:r>
              <a:rPr lang="en-US" i="1" dirty="0"/>
              <a:t>APOE</a:t>
            </a:r>
          </a:p>
        </p:txBody>
      </p:sp>
      <p:sp>
        <p:nvSpPr>
          <p:cNvPr id="77" name="TextBox 76"/>
          <p:cNvSpPr txBox="1"/>
          <p:nvPr/>
        </p:nvSpPr>
        <p:spPr>
          <a:xfrm>
            <a:off x="1872342" y="2344057"/>
            <a:ext cx="1328468"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mapped</a:t>
            </a:r>
          </a:p>
        </p:txBody>
      </p:sp>
      <p:sp>
        <p:nvSpPr>
          <p:cNvPr id="79" name="Rectangle 78"/>
          <p:cNvSpPr>
            <a:spLocks noChangeArrowheads="1"/>
          </p:cNvSpPr>
          <p:nvPr/>
        </p:nvSpPr>
        <p:spPr bwMode="auto">
          <a:xfrm rot="10800000">
            <a:off x="1524000" y="762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81" name="Group 80"/>
          <p:cNvGrpSpPr/>
          <p:nvPr/>
        </p:nvGrpSpPr>
        <p:grpSpPr>
          <a:xfrm>
            <a:off x="1524000" y="6129676"/>
            <a:ext cx="10334172" cy="685800"/>
            <a:chOff x="0" y="6129676"/>
            <a:chExt cx="10334172" cy="685800"/>
          </a:xfrm>
        </p:grpSpPr>
        <p:sp>
          <p:nvSpPr>
            <p:cNvPr id="89" name="Rectangle 88"/>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88" name="Rectangle 87"/>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3599872" y="2020670"/>
            <a:ext cx="1276928" cy="2475133"/>
            <a:chOff x="2380672" y="801469"/>
            <a:chExt cx="1276928" cy="2475133"/>
          </a:xfrm>
        </p:grpSpPr>
        <p:cxnSp>
          <p:nvCxnSpPr>
            <p:cNvPr id="92" name="Straight Connector 91"/>
            <p:cNvCxnSpPr/>
            <p:nvPr/>
          </p:nvCxnSpPr>
          <p:spPr>
            <a:xfrm flipV="1">
              <a:off x="2880360" y="1066800"/>
              <a:ext cx="0" cy="220980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380672" y="2325469"/>
              <a:ext cx="1276928"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mutations</a:t>
              </a:r>
            </a:p>
          </p:txBody>
        </p:sp>
        <p:sp>
          <p:nvSpPr>
            <p:cNvPr id="95" name="TextBox 94"/>
            <p:cNvSpPr txBox="1"/>
            <p:nvPr/>
          </p:nvSpPr>
          <p:spPr>
            <a:xfrm>
              <a:off x="2380672" y="1563469"/>
              <a:ext cx="1003176"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PSEN2 </a:t>
              </a:r>
              <a:r>
                <a:rPr lang="en-US" dirty="0"/>
                <a:t>mapped</a:t>
              </a:r>
            </a:p>
          </p:txBody>
        </p:sp>
        <p:sp>
          <p:nvSpPr>
            <p:cNvPr id="96" name="TextBox 95"/>
            <p:cNvSpPr txBox="1"/>
            <p:nvPr/>
          </p:nvSpPr>
          <p:spPr>
            <a:xfrm>
              <a:off x="2388880" y="801469"/>
              <a:ext cx="1192520" cy="646331"/>
            </a:xfrm>
            <a:prstGeom prst="rect">
              <a:avLst/>
            </a:prstGeom>
            <a:solidFill>
              <a:schemeClr val="accent3">
                <a:lumMod val="20000"/>
                <a:lumOff val="80000"/>
              </a:schemeClr>
            </a:solidFill>
            <a:ln>
              <a:solidFill>
                <a:srgbClr val="C00000"/>
              </a:solidFill>
            </a:ln>
          </p:spPr>
          <p:txBody>
            <a:bodyPr wrap="square" rtlCol="0">
              <a:spAutoFit/>
            </a:bodyPr>
            <a:lstStyle/>
            <a:p>
              <a:pPr algn="ctr"/>
              <a:r>
                <a:rPr lang="en-US" i="1" dirty="0"/>
                <a:t>PSEN1 </a:t>
              </a:r>
              <a:r>
                <a:rPr lang="en-US" dirty="0"/>
                <a:t>mutations</a:t>
              </a:r>
            </a:p>
          </p:txBody>
        </p:sp>
      </p:grpSp>
    </p:spTree>
    <p:extLst>
      <p:ext uri="{BB962C8B-B14F-4D97-AF65-F5344CB8AC3E}">
        <p14:creationId xmlns:p14="http://schemas.microsoft.com/office/powerpoint/2010/main" val="56445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1456" y="467330"/>
            <a:ext cx="6096000" cy="2662268"/>
            <a:chOff x="781456" y="478332"/>
            <a:chExt cx="6096000" cy="2662268"/>
          </a:xfrm>
        </p:grpSpPr>
        <p:sp>
          <p:nvSpPr>
            <p:cNvPr id="2" name="Rectangle 1"/>
            <p:cNvSpPr/>
            <p:nvPr/>
          </p:nvSpPr>
          <p:spPr>
            <a:xfrm>
              <a:off x="781456" y="478332"/>
              <a:ext cx="6096000" cy="2354491"/>
            </a:xfrm>
            <a:prstGeom prst="rect">
              <a:avLst/>
            </a:prstGeom>
          </p:spPr>
          <p:txBody>
            <a:bodyPr>
              <a:spAutoFit/>
            </a:bodyPr>
            <a:lstStyle/>
            <a:p>
              <a:r>
                <a:rPr lang="en-US" sz="2200" b="0" i="0" u="none" strike="noStrike" baseline="0" dirty="0" smtClean="0">
                  <a:solidFill>
                    <a:srgbClr val="292526"/>
                  </a:solidFill>
                  <a:latin typeface="AdvTT6738fb66"/>
                </a:rPr>
                <a:t>A Genome-Wide Association Study of</a:t>
              </a:r>
            </a:p>
            <a:p>
              <a:r>
                <a:rPr lang="en-US" sz="2200" b="0" i="0" u="none" strike="noStrike" baseline="0" dirty="0" smtClean="0">
                  <a:solidFill>
                    <a:srgbClr val="292526"/>
                  </a:solidFill>
                  <a:latin typeface="AdvTT6738fb66"/>
                </a:rPr>
                <a:t>Type 2 Diabetes in Finns Detects</a:t>
              </a:r>
            </a:p>
            <a:p>
              <a:r>
                <a:rPr lang="en-US" sz="2200" b="0" i="0" u="none" strike="noStrike" baseline="0" dirty="0" smtClean="0">
                  <a:solidFill>
                    <a:srgbClr val="292526"/>
                  </a:solidFill>
                  <a:latin typeface="AdvTT6738fb66"/>
                </a:rPr>
                <a:t>Multiple Susceptibility Variants</a:t>
              </a:r>
            </a:p>
            <a:p>
              <a:r>
                <a:rPr lang="en-US" sz="900" b="0" i="0" u="none" strike="noStrike" baseline="0" dirty="0" smtClean="0">
                  <a:solidFill>
                    <a:srgbClr val="292526"/>
                  </a:solidFill>
                  <a:latin typeface="AdvTT41b192b8"/>
                </a:rPr>
                <a:t>Laura J. Scott,</a:t>
              </a:r>
              <a:r>
                <a:rPr lang="en-US" sz="600" b="0" i="0" u="none" strike="noStrike" baseline="0" dirty="0" smtClean="0">
                  <a:solidFill>
                    <a:srgbClr val="292526"/>
                  </a:solidFill>
                  <a:latin typeface="AdvTT41b192b8"/>
                </a:rPr>
                <a:t>1 </a:t>
              </a:r>
              <a:r>
                <a:rPr lang="en-US" sz="900" b="0" i="0" u="none" strike="noStrike" baseline="0" dirty="0" smtClean="0">
                  <a:solidFill>
                    <a:srgbClr val="292526"/>
                  </a:solidFill>
                  <a:latin typeface="AdvTT41b192b8"/>
                </a:rPr>
                <a:t>Karen L. Mohlke,</a:t>
              </a:r>
              <a:r>
                <a:rPr lang="en-US" sz="600" b="0" i="0" u="none" strike="noStrike" baseline="0" dirty="0" smtClean="0">
                  <a:solidFill>
                    <a:srgbClr val="292526"/>
                  </a:solidFill>
                  <a:latin typeface="AdvTT41b192b8"/>
                </a:rPr>
                <a:t>2 </a:t>
              </a:r>
              <a:r>
                <a:rPr lang="en-US" sz="900" b="0" i="0" u="none" strike="noStrike" baseline="0" dirty="0" smtClean="0">
                  <a:solidFill>
                    <a:srgbClr val="292526"/>
                  </a:solidFill>
                  <a:latin typeface="AdvTT41b192b8"/>
                </a:rPr>
                <a:t>Lori L. Bonnycastle,</a:t>
              </a:r>
              <a:r>
                <a:rPr lang="en-US" sz="600" b="0" i="0" u="none" strike="noStrike" baseline="0" dirty="0" smtClean="0">
                  <a:solidFill>
                    <a:srgbClr val="292526"/>
                  </a:solidFill>
                  <a:latin typeface="AdvTT41b192b8"/>
                </a:rPr>
                <a:t>3 </a:t>
              </a:r>
              <a:r>
                <a:rPr lang="en-US" sz="900" b="0" i="0" u="none" strike="noStrike" baseline="0" dirty="0" err="1" smtClean="0">
                  <a:solidFill>
                    <a:srgbClr val="292526"/>
                  </a:solidFill>
                  <a:latin typeface="AdvTT41b192b8"/>
                </a:rPr>
                <a:t>Cristen</a:t>
              </a:r>
              <a:r>
                <a:rPr lang="en-US" sz="900" b="0" i="0" u="none" strike="noStrike" baseline="0" dirty="0" smtClean="0">
                  <a:solidFill>
                    <a:srgbClr val="292526"/>
                  </a:solidFill>
                  <a:latin typeface="AdvTT41b192b8"/>
                </a:rPr>
                <a:t> J. Willer,</a:t>
              </a:r>
              <a:r>
                <a:rPr lang="en-US" sz="600" b="0" i="0" u="none" strike="noStrike" baseline="0" dirty="0" smtClean="0">
                  <a:solidFill>
                    <a:srgbClr val="292526"/>
                  </a:solidFill>
                  <a:latin typeface="AdvTT41b192b8"/>
                </a:rPr>
                <a:t>1 </a:t>
              </a:r>
              <a:r>
                <a:rPr lang="en-US" sz="900" b="0" i="0" u="none" strike="noStrike" baseline="0" dirty="0" smtClean="0">
                  <a:solidFill>
                    <a:srgbClr val="292526"/>
                  </a:solidFill>
                  <a:latin typeface="AdvTT41b192b8"/>
                </a:rPr>
                <a:t>Yun Li,</a:t>
              </a:r>
              <a:r>
                <a:rPr lang="en-US" sz="600" b="0" i="0" u="none" strike="noStrike" baseline="0" dirty="0" smtClean="0">
                  <a:solidFill>
                    <a:srgbClr val="292526"/>
                  </a:solidFill>
                  <a:latin typeface="AdvTT41b192b8"/>
                </a:rPr>
                <a:t>1</a:t>
              </a:r>
            </a:p>
            <a:p>
              <a:r>
                <a:rPr lang="en-US" sz="900" b="0" i="0" u="none" strike="noStrike" baseline="0" dirty="0" smtClean="0">
                  <a:solidFill>
                    <a:srgbClr val="292526"/>
                  </a:solidFill>
                  <a:latin typeface="AdvTT41b192b8"/>
                </a:rPr>
                <a:t>William L. Duren,</a:t>
              </a:r>
              <a:r>
                <a:rPr lang="en-US" sz="600" b="0" i="0" u="none" strike="noStrike" baseline="0" dirty="0" smtClean="0">
                  <a:solidFill>
                    <a:srgbClr val="292526"/>
                  </a:solidFill>
                  <a:latin typeface="AdvTT41b192b8"/>
                </a:rPr>
                <a:t>1 </a:t>
              </a:r>
              <a:r>
                <a:rPr lang="en-US" sz="900" b="0" i="0" u="none" strike="noStrike" baseline="0" dirty="0" smtClean="0">
                  <a:solidFill>
                    <a:srgbClr val="292526"/>
                  </a:solidFill>
                  <a:latin typeface="AdvTT41b192b8"/>
                </a:rPr>
                <a:t>Michael R. Erdos,</a:t>
              </a:r>
              <a:r>
                <a:rPr lang="en-US" sz="600" b="0" i="0" u="none" strike="noStrike" baseline="0" dirty="0" smtClean="0">
                  <a:solidFill>
                    <a:srgbClr val="292526"/>
                  </a:solidFill>
                  <a:latin typeface="AdvTT41b192b8"/>
                </a:rPr>
                <a:t>3 </a:t>
              </a:r>
              <a:r>
                <a:rPr lang="en-US" sz="900" b="0" i="0" u="none" strike="noStrike" baseline="0" dirty="0" smtClean="0">
                  <a:solidFill>
                    <a:srgbClr val="292526"/>
                  </a:solidFill>
                  <a:latin typeface="AdvTT41b192b8"/>
                </a:rPr>
                <a:t>Heather M. Stringham,</a:t>
              </a:r>
              <a:r>
                <a:rPr lang="en-US" sz="600" b="0" i="0" u="none" strike="noStrike" baseline="0" dirty="0" smtClean="0">
                  <a:solidFill>
                    <a:srgbClr val="292526"/>
                  </a:solidFill>
                  <a:latin typeface="AdvTT41b192b8"/>
                </a:rPr>
                <a:t>1 </a:t>
              </a:r>
              <a:r>
                <a:rPr lang="en-US" sz="900" b="0" i="0" u="none" strike="noStrike" baseline="0" dirty="0" smtClean="0">
                  <a:solidFill>
                    <a:srgbClr val="292526"/>
                  </a:solidFill>
                  <a:latin typeface="AdvTT41b192b8"/>
                </a:rPr>
                <a:t>Peter S. Chines,</a:t>
              </a:r>
              <a:r>
                <a:rPr lang="en-US" sz="600" b="0" i="0" u="none" strike="noStrike" baseline="0" dirty="0" smtClean="0">
                  <a:solidFill>
                    <a:srgbClr val="292526"/>
                  </a:solidFill>
                  <a:latin typeface="AdvTT41b192b8"/>
                </a:rPr>
                <a:t>3</a:t>
              </a:r>
            </a:p>
            <a:p>
              <a:r>
                <a:rPr lang="en-US" sz="900" b="0" i="0" u="none" strike="noStrike" baseline="0" dirty="0" smtClean="0">
                  <a:solidFill>
                    <a:srgbClr val="292526"/>
                  </a:solidFill>
                  <a:latin typeface="AdvTT41b192b8"/>
                </a:rPr>
                <a:t>Anne U. Jackson,</a:t>
              </a:r>
              <a:r>
                <a:rPr lang="en-US" sz="600" b="0" i="0" u="none" strike="noStrike" baseline="0" dirty="0" smtClean="0">
                  <a:solidFill>
                    <a:srgbClr val="292526"/>
                  </a:solidFill>
                  <a:latin typeface="AdvTT41b192b8"/>
                </a:rPr>
                <a:t>1 </a:t>
              </a:r>
              <a:r>
                <a:rPr lang="en-US" sz="900" b="0" i="0" u="none" strike="noStrike" baseline="0" dirty="0" err="1" smtClean="0">
                  <a:solidFill>
                    <a:srgbClr val="292526"/>
                  </a:solidFill>
                  <a:latin typeface="AdvTT41b192b8"/>
                </a:rPr>
                <a:t>Ludmila</a:t>
              </a:r>
              <a:r>
                <a:rPr lang="en-US" sz="900" b="0" i="0" u="none" strike="noStrike" baseline="0" dirty="0" smtClean="0">
                  <a:solidFill>
                    <a:srgbClr val="292526"/>
                  </a:solidFill>
                  <a:latin typeface="AdvTT41b192b8"/>
                </a:rPr>
                <a:t> Prokunina-Olsson,</a:t>
              </a:r>
              <a:r>
                <a:rPr lang="en-US" sz="600" b="0" i="0" u="none" strike="noStrike" baseline="0" dirty="0" smtClean="0">
                  <a:solidFill>
                    <a:srgbClr val="292526"/>
                  </a:solidFill>
                  <a:latin typeface="AdvTT41b192b8"/>
                </a:rPr>
                <a:t>3 </a:t>
              </a:r>
              <a:r>
                <a:rPr lang="en-US" sz="900" b="0" i="0" u="none" strike="noStrike" baseline="0" dirty="0" smtClean="0">
                  <a:solidFill>
                    <a:srgbClr val="292526"/>
                  </a:solidFill>
                  <a:latin typeface="AdvTT41b192b8"/>
                </a:rPr>
                <a:t>Chia-Jen Ding,</a:t>
              </a:r>
              <a:r>
                <a:rPr lang="en-US" sz="600" b="0" i="0" u="none" strike="noStrike" baseline="0" dirty="0" smtClean="0">
                  <a:solidFill>
                    <a:srgbClr val="292526"/>
                  </a:solidFill>
                  <a:latin typeface="AdvTT41b192b8"/>
                </a:rPr>
                <a:t>1 </a:t>
              </a:r>
              <a:r>
                <a:rPr lang="en-US" sz="900" b="0" i="0" u="none" strike="noStrike" baseline="0" dirty="0" smtClean="0">
                  <a:solidFill>
                    <a:srgbClr val="292526"/>
                  </a:solidFill>
                  <a:latin typeface="AdvTT41b192b8"/>
                </a:rPr>
                <a:t>Amy J. Swift,</a:t>
              </a:r>
              <a:r>
                <a:rPr lang="en-US" sz="600" b="0" i="0" u="none" strike="noStrike" baseline="0" dirty="0" smtClean="0">
                  <a:solidFill>
                    <a:srgbClr val="292526"/>
                  </a:solidFill>
                  <a:latin typeface="AdvTT41b192b8"/>
                </a:rPr>
                <a:t>3 </a:t>
              </a:r>
              <a:r>
                <a:rPr lang="en-US" sz="900" b="0" i="0" u="none" strike="noStrike" baseline="0" dirty="0" err="1" smtClean="0">
                  <a:solidFill>
                    <a:srgbClr val="292526"/>
                  </a:solidFill>
                  <a:latin typeface="AdvTT41b192b8"/>
                </a:rPr>
                <a:t>Narisu</a:t>
              </a:r>
              <a:r>
                <a:rPr lang="en-US" sz="900" b="0" i="0" u="none" strike="noStrike" baseline="0" dirty="0" smtClean="0">
                  <a:solidFill>
                    <a:srgbClr val="292526"/>
                  </a:solidFill>
                  <a:latin typeface="AdvTT41b192b8"/>
                </a:rPr>
                <a:t> Narisu,</a:t>
              </a:r>
              <a:r>
                <a:rPr lang="en-US" sz="600" b="0" i="0" u="none" strike="noStrike" baseline="0" dirty="0" smtClean="0">
                  <a:solidFill>
                    <a:srgbClr val="292526"/>
                  </a:solidFill>
                  <a:latin typeface="AdvTT41b192b8"/>
                </a:rPr>
                <a:t>3</a:t>
              </a:r>
            </a:p>
            <a:p>
              <a:r>
                <a:rPr lang="en-US" sz="900" b="0" i="0" u="none" strike="noStrike" baseline="0" dirty="0" err="1" smtClean="0">
                  <a:solidFill>
                    <a:srgbClr val="292526"/>
                  </a:solidFill>
                  <a:latin typeface="AdvTT41b192b8"/>
                </a:rPr>
                <a:t>Tianle</a:t>
              </a:r>
              <a:r>
                <a:rPr lang="en-US" sz="900" b="0" i="0" u="none" strike="noStrike" baseline="0" dirty="0" smtClean="0">
                  <a:solidFill>
                    <a:srgbClr val="292526"/>
                  </a:solidFill>
                  <a:latin typeface="AdvTT41b192b8"/>
                </a:rPr>
                <a:t> Hu,</a:t>
              </a:r>
              <a:r>
                <a:rPr lang="en-US" sz="600" b="0" i="0" u="none" strike="noStrike" baseline="0" dirty="0" smtClean="0">
                  <a:solidFill>
                    <a:srgbClr val="292526"/>
                  </a:solidFill>
                  <a:latin typeface="AdvTT41b192b8"/>
                </a:rPr>
                <a:t>1 </a:t>
              </a:r>
              <a:r>
                <a:rPr lang="en-US" sz="900" b="0" i="0" u="none" strike="noStrike" baseline="0" dirty="0" smtClean="0">
                  <a:solidFill>
                    <a:srgbClr val="292526"/>
                  </a:solidFill>
                  <a:latin typeface="AdvTT41b192b8"/>
                </a:rPr>
                <a:t>Randall Pruim,</a:t>
              </a:r>
              <a:r>
                <a:rPr lang="en-US" sz="600" b="0" i="0" u="none" strike="noStrike" baseline="0" dirty="0" smtClean="0">
                  <a:solidFill>
                    <a:srgbClr val="292526"/>
                  </a:solidFill>
                  <a:latin typeface="AdvTT41b192b8"/>
                </a:rPr>
                <a:t>4 </a:t>
              </a:r>
              <a:r>
                <a:rPr lang="en-US" sz="900" b="0" i="0" u="none" strike="noStrike" baseline="0" dirty="0" err="1" smtClean="0">
                  <a:solidFill>
                    <a:srgbClr val="292526"/>
                  </a:solidFill>
                  <a:latin typeface="AdvTT41b192b8"/>
                </a:rPr>
                <a:t>Rui</a:t>
              </a:r>
              <a:r>
                <a:rPr lang="en-US" sz="900" b="0" i="0" u="none" strike="noStrike" baseline="0" dirty="0" smtClean="0">
                  <a:solidFill>
                    <a:srgbClr val="292526"/>
                  </a:solidFill>
                  <a:latin typeface="AdvTT41b192b8"/>
                </a:rPr>
                <a:t> Xiao,</a:t>
              </a:r>
              <a:r>
                <a:rPr lang="en-US" sz="600" b="0" i="0" u="none" strike="noStrike" baseline="0" dirty="0" smtClean="0">
                  <a:solidFill>
                    <a:srgbClr val="292526"/>
                  </a:solidFill>
                  <a:latin typeface="AdvTT41b192b8"/>
                </a:rPr>
                <a:t>1 </a:t>
              </a:r>
              <a:r>
                <a:rPr lang="en-US" sz="900" b="0" i="0" u="none" strike="noStrike" baseline="0" dirty="0" smtClean="0">
                  <a:solidFill>
                    <a:srgbClr val="292526"/>
                  </a:solidFill>
                  <a:latin typeface="AdvTT41b192b8"/>
                </a:rPr>
                <a:t>Xiao-Yi Li,</a:t>
              </a:r>
              <a:r>
                <a:rPr lang="en-US" sz="600" b="0" i="0" u="none" strike="noStrike" baseline="0" dirty="0" smtClean="0">
                  <a:solidFill>
                    <a:srgbClr val="292526"/>
                  </a:solidFill>
                  <a:latin typeface="AdvTT41b192b8"/>
                </a:rPr>
                <a:t>1 </a:t>
              </a:r>
              <a:r>
                <a:rPr lang="en-US" sz="900" b="0" i="0" u="none" strike="noStrike" baseline="0" dirty="0" smtClean="0">
                  <a:solidFill>
                    <a:srgbClr val="292526"/>
                  </a:solidFill>
                  <a:latin typeface="AdvTT41b192b8"/>
                </a:rPr>
                <a:t>Karen N. Conneely,</a:t>
              </a:r>
              <a:r>
                <a:rPr lang="en-US" sz="600" b="0" i="0" u="none" strike="noStrike" baseline="0" dirty="0" smtClean="0">
                  <a:solidFill>
                    <a:srgbClr val="292526"/>
                  </a:solidFill>
                  <a:latin typeface="AdvTT41b192b8"/>
                </a:rPr>
                <a:t>1 </a:t>
              </a:r>
              <a:r>
                <a:rPr lang="en-US" sz="900" b="0" i="0" u="none" strike="noStrike" baseline="0" dirty="0" smtClean="0">
                  <a:solidFill>
                    <a:srgbClr val="292526"/>
                  </a:solidFill>
                  <a:latin typeface="AdvTT41b192b8"/>
                </a:rPr>
                <a:t>Nancy L. Riebow,</a:t>
              </a:r>
              <a:r>
                <a:rPr lang="en-US" sz="600" b="0" i="0" u="none" strike="noStrike" baseline="0" dirty="0" smtClean="0">
                  <a:solidFill>
                    <a:srgbClr val="292526"/>
                  </a:solidFill>
                  <a:latin typeface="AdvTT41b192b8"/>
                </a:rPr>
                <a:t>3</a:t>
              </a:r>
            </a:p>
            <a:p>
              <a:r>
                <a:rPr lang="en-US" sz="900" b="0" i="0" u="none" strike="noStrike" baseline="0" dirty="0" smtClean="0">
                  <a:solidFill>
                    <a:srgbClr val="292526"/>
                  </a:solidFill>
                  <a:latin typeface="AdvTT41b192b8"/>
                </a:rPr>
                <a:t>Andrew G. Sprau,</a:t>
              </a:r>
              <a:r>
                <a:rPr lang="en-US" sz="600" b="0" i="0" u="none" strike="noStrike" baseline="0" dirty="0" smtClean="0">
                  <a:solidFill>
                    <a:srgbClr val="292526"/>
                  </a:solidFill>
                  <a:latin typeface="AdvTT41b192b8"/>
                </a:rPr>
                <a:t>3 </a:t>
              </a:r>
              <a:r>
                <a:rPr lang="en-US" sz="900" b="0" i="0" u="none" strike="noStrike" baseline="0" dirty="0" smtClean="0">
                  <a:solidFill>
                    <a:srgbClr val="292526"/>
                  </a:solidFill>
                  <a:latin typeface="AdvTT41b192b8"/>
                </a:rPr>
                <a:t>Maurine Tong,</a:t>
              </a:r>
              <a:r>
                <a:rPr lang="en-US" sz="600" b="0" i="0" u="none" strike="noStrike" baseline="0" dirty="0" smtClean="0">
                  <a:solidFill>
                    <a:srgbClr val="292526"/>
                  </a:solidFill>
                  <a:latin typeface="AdvTT41b192b8"/>
                </a:rPr>
                <a:t>3 </a:t>
              </a:r>
              <a:r>
                <a:rPr lang="en-US" sz="900" b="0" i="0" u="none" strike="noStrike" baseline="0" dirty="0" smtClean="0">
                  <a:solidFill>
                    <a:srgbClr val="292526"/>
                  </a:solidFill>
                  <a:latin typeface="AdvTT41b192b8"/>
                </a:rPr>
                <a:t>Peggy P. White,</a:t>
              </a:r>
              <a:r>
                <a:rPr lang="en-US" sz="600" b="0" i="0" u="none" strike="noStrike" baseline="0" dirty="0" smtClean="0">
                  <a:solidFill>
                    <a:srgbClr val="292526"/>
                  </a:solidFill>
                  <a:latin typeface="AdvTT41b192b8"/>
                </a:rPr>
                <a:t>1 </a:t>
              </a:r>
              <a:r>
                <a:rPr lang="en-US" sz="900" b="0" i="0" u="none" strike="noStrike" baseline="0" dirty="0" smtClean="0">
                  <a:solidFill>
                    <a:srgbClr val="292526"/>
                  </a:solidFill>
                  <a:latin typeface="AdvTT41b192b8"/>
                </a:rPr>
                <a:t>Kurt N. Hetrick,</a:t>
              </a:r>
              <a:r>
                <a:rPr lang="en-US" sz="600" b="0" i="0" u="none" strike="noStrike" baseline="0" dirty="0" smtClean="0">
                  <a:solidFill>
                    <a:srgbClr val="292526"/>
                  </a:solidFill>
                  <a:latin typeface="AdvTT41b192b8"/>
                </a:rPr>
                <a:t>5 </a:t>
              </a:r>
              <a:r>
                <a:rPr lang="en-US" sz="900" b="0" i="0" u="none" strike="noStrike" baseline="0" dirty="0" smtClean="0">
                  <a:solidFill>
                    <a:srgbClr val="292526"/>
                  </a:solidFill>
                  <a:latin typeface="AdvTT41b192b8"/>
                </a:rPr>
                <a:t>Michael W. Barnhart,</a:t>
              </a:r>
              <a:r>
                <a:rPr lang="en-US" sz="600" b="0" i="0" u="none" strike="noStrike" baseline="0" dirty="0" smtClean="0">
                  <a:solidFill>
                    <a:srgbClr val="292526"/>
                  </a:solidFill>
                  <a:latin typeface="AdvTT41b192b8"/>
                </a:rPr>
                <a:t>5</a:t>
              </a:r>
            </a:p>
            <a:p>
              <a:r>
                <a:rPr lang="en-US" sz="900" b="0" i="0" u="none" strike="noStrike" baseline="0" dirty="0" smtClean="0">
                  <a:solidFill>
                    <a:srgbClr val="292526"/>
                  </a:solidFill>
                  <a:latin typeface="AdvTT41b192b8"/>
                </a:rPr>
                <a:t>Craig W. Bark,</a:t>
              </a:r>
              <a:r>
                <a:rPr lang="en-US" sz="600" b="0" i="0" u="none" strike="noStrike" baseline="0" dirty="0" smtClean="0">
                  <a:solidFill>
                    <a:srgbClr val="292526"/>
                  </a:solidFill>
                  <a:latin typeface="AdvTT41b192b8"/>
                </a:rPr>
                <a:t>5 </a:t>
              </a:r>
              <a:r>
                <a:rPr lang="en-US" sz="900" b="0" i="0" u="none" strike="noStrike" baseline="0" dirty="0" smtClean="0">
                  <a:solidFill>
                    <a:srgbClr val="292526"/>
                  </a:solidFill>
                  <a:latin typeface="AdvTT41b192b8"/>
                </a:rPr>
                <a:t>Janet L. Goldstein,</a:t>
              </a:r>
              <a:r>
                <a:rPr lang="en-US" sz="600" b="0" i="0" u="none" strike="noStrike" baseline="0" dirty="0" smtClean="0">
                  <a:solidFill>
                    <a:srgbClr val="292526"/>
                  </a:solidFill>
                  <a:latin typeface="AdvTT41b192b8"/>
                </a:rPr>
                <a:t>5 </a:t>
              </a:r>
              <a:r>
                <a:rPr lang="en-US" sz="900" b="0" i="0" u="none" strike="noStrike" baseline="0" dirty="0" smtClean="0">
                  <a:solidFill>
                    <a:srgbClr val="292526"/>
                  </a:solidFill>
                  <a:latin typeface="AdvTT41b192b8"/>
                </a:rPr>
                <a:t>Lee Watkins,</a:t>
              </a:r>
              <a:r>
                <a:rPr lang="en-US" sz="600" b="0" i="0" u="none" strike="noStrike" baseline="0" dirty="0" smtClean="0">
                  <a:solidFill>
                    <a:srgbClr val="292526"/>
                  </a:solidFill>
                  <a:latin typeface="AdvTT41b192b8"/>
                </a:rPr>
                <a:t>5 </a:t>
              </a:r>
              <a:r>
                <a:rPr lang="en-US" sz="900" b="0" i="0" u="none" strike="noStrike" baseline="0" dirty="0" smtClean="0">
                  <a:solidFill>
                    <a:srgbClr val="292526"/>
                  </a:solidFill>
                  <a:latin typeface="AdvTT41b192b8"/>
                </a:rPr>
                <a:t>Fang Xiang,</a:t>
              </a:r>
              <a:r>
                <a:rPr lang="en-US" sz="600" b="0" i="0" u="none" strike="noStrike" baseline="0" dirty="0" smtClean="0">
                  <a:solidFill>
                    <a:srgbClr val="292526"/>
                  </a:solidFill>
                  <a:latin typeface="AdvTT41b192b8"/>
                </a:rPr>
                <a:t>1 </a:t>
              </a:r>
              <a:r>
                <a:rPr lang="en-US" sz="900" b="0" i="0" u="none" strike="noStrike" baseline="0" dirty="0" err="1" smtClean="0">
                  <a:solidFill>
                    <a:srgbClr val="292526"/>
                  </a:solidFill>
                  <a:latin typeface="AdvTT41b192b8"/>
                </a:rPr>
                <a:t>Jouko</a:t>
              </a:r>
              <a:r>
                <a:rPr lang="en-US" sz="900" b="0" i="0" u="none" strike="noStrike" baseline="0" dirty="0" smtClean="0">
                  <a:solidFill>
                    <a:srgbClr val="292526"/>
                  </a:solidFill>
                  <a:latin typeface="AdvTT41b192b8"/>
                </a:rPr>
                <a:t> Saramies,</a:t>
              </a:r>
              <a:r>
                <a:rPr lang="en-US" sz="600" b="0" i="0" u="none" strike="noStrike" baseline="0" dirty="0" smtClean="0">
                  <a:solidFill>
                    <a:srgbClr val="292526"/>
                  </a:solidFill>
                  <a:latin typeface="AdvTT41b192b8"/>
                </a:rPr>
                <a:t>6</a:t>
              </a:r>
            </a:p>
            <a:p>
              <a:r>
                <a:rPr lang="fi-FI" sz="900" b="0" i="0" u="none" strike="noStrike" baseline="0" dirty="0" smtClean="0">
                  <a:solidFill>
                    <a:srgbClr val="292526"/>
                  </a:solidFill>
                  <a:latin typeface="AdvTT41b192b8"/>
                </a:rPr>
                <a:t>Thomas A. Buchanan,</a:t>
              </a:r>
              <a:r>
                <a:rPr lang="fi-FI" sz="600" b="0" i="0" u="none" strike="noStrike" baseline="0" dirty="0" smtClean="0">
                  <a:solidFill>
                    <a:srgbClr val="292526"/>
                  </a:solidFill>
                  <a:latin typeface="AdvTT41b192b8"/>
                </a:rPr>
                <a:t>7 </a:t>
              </a:r>
              <a:r>
                <a:rPr lang="fi-FI" sz="900" b="0" i="0" u="none" strike="noStrike" baseline="0" dirty="0" smtClean="0">
                  <a:solidFill>
                    <a:srgbClr val="292526"/>
                  </a:solidFill>
                  <a:latin typeface="AdvTT41b192b8"/>
                </a:rPr>
                <a:t>Richard M. Watanabe,</a:t>
              </a:r>
              <a:r>
                <a:rPr lang="fi-FI" sz="600" b="0" i="0" u="none" strike="noStrike" baseline="0" dirty="0" smtClean="0">
                  <a:solidFill>
                    <a:srgbClr val="292526"/>
                  </a:solidFill>
                  <a:latin typeface="AdvTT41b192b8"/>
                </a:rPr>
                <a:t>8,9 </a:t>
              </a:r>
              <a:r>
                <a:rPr lang="fi-FI" sz="900" b="0" i="0" u="none" strike="noStrike" baseline="0" dirty="0" smtClean="0">
                  <a:solidFill>
                    <a:srgbClr val="292526"/>
                  </a:solidFill>
                  <a:latin typeface="AdvTT41b192b8"/>
                </a:rPr>
                <a:t>Timo T. Valle,</a:t>
              </a:r>
              <a:r>
                <a:rPr lang="fi-FI" sz="600" b="0" i="0" u="none" strike="noStrike" baseline="0" dirty="0" smtClean="0">
                  <a:solidFill>
                    <a:srgbClr val="292526"/>
                  </a:solidFill>
                  <a:latin typeface="AdvTT41b192b8"/>
                </a:rPr>
                <a:t>10 </a:t>
              </a:r>
              <a:r>
                <a:rPr lang="fi-FI" sz="900" b="0" i="0" u="none" strike="noStrike" baseline="0" dirty="0" smtClean="0">
                  <a:solidFill>
                    <a:srgbClr val="292526"/>
                  </a:solidFill>
                  <a:latin typeface="AdvTT41b192b8"/>
                </a:rPr>
                <a:t>Leena Kinnunen,</a:t>
              </a:r>
              <a:r>
                <a:rPr lang="fi-FI" sz="600" b="0" i="0" u="none" strike="noStrike" baseline="0" dirty="0" smtClean="0">
                  <a:solidFill>
                    <a:srgbClr val="292526"/>
                  </a:solidFill>
                  <a:latin typeface="AdvTT41b192b8"/>
                </a:rPr>
                <a:t>10,11</a:t>
              </a:r>
            </a:p>
            <a:p>
              <a:r>
                <a:rPr lang="en-US" sz="900" b="0" i="0" u="none" strike="noStrike" baseline="0" dirty="0" err="1" smtClean="0">
                  <a:solidFill>
                    <a:srgbClr val="292526"/>
                  </a:solidFill>
                  <a:latin typeface="AdvTT41b192b8"/>
                </a:rPr>
                <a:t>Gonçalo</a:t>
              </a:r>
              <a:r>
                <a:rPr lang="en-US" sz="900" b="0" i="0" u="none" strike="noStrike" baseline="0" dirty="0" smtClean="0">
                  <a:solidFill>
                    <a:srgbClr val="292526"/>
                  </a:solidFill>
                  <a:latin typeface="AdvTT41b192b8"/>
                </a:rPr>
                <a:t> R. Abecasis,</a:t>
              </a:r>
              <a:r>
                <a:rPr lang="en-US" sz="600" b="0" i="0" u="none" strike="noStrike" baseline="0" dirty="0" smtClean="0">
                  <a:solidFill>
                    <a:srgbClr val="292526"/>
                  </a:solidFill>
                  <a:latin typeface="AdvTT41b192b8"/>
                </a:rPr>
                <a:t>1 </a:t>
              </a:r>
              <a:r>
                <a:rPr lang="en-US" sz="900" b="0" i="0" u="none" strike="noStrike" baseline="0" dirty="0" smtClean="0">
                  <a:solidFill>
                    <a:srgbClr val="292526"/>
                  </a:solidFill>
                  <a:latin typeface="AdvTT41b192b8"/>
                </a:rPr>
                <a:t>Elizabeth W. Pugh,</a:t>
              </a:r>
              <a:r>
                <a:rPr lang="en-US" sz="600" b="0" i="0" u="none" strike="noStrike" baseline="0" dirty="0" smtClean="0">
                  <a:solidFill>
                    <a:srgbClr val="292526"/>
                  </a:solidFill>
                  <a:latin typeface="AdvTT41b192b8"/>
                </a:rPr>
                <a:t>5 </a:t>
              </a:r>
              <a:r>
                <a:rPr lang="en-US" sz="900" b="0" i="0" u="none" strike="noStrike" baseline="0" dirty="0" smtClean="0">
                  <a:solidFill>
                    <a:srgbClr val="292526"/>
                  </a:solidFill>
                  <a:latin typeface="AdvTT41b192b8"/>
                </a:rPr>
                <a:t>Kimberly F. Doheny,</a:t>
              </a:r>
              <a:r>
                <a:rPr lang="en-US" sz="600" b="0" i="0" u="none" strike="noStrike" baseline="0" dirty="0" smtClean="0">
                  <a:solidFill>
                    <a:srgbClr val="292526"/>
                  </a:solidFill>
                  <a:latin typeface="AdvTT41b192b8"/>
                </a:rPr>
                <a:t>5 </a:t>
              </a:r>
              <a:r>
                <a:rPr lang="en-US" sz="900" b="0" i="0" u="none" strike="noStrike" baseline="0" dirty="0" smtClean="0">
                  <a:solidFill>
                    <a:srgbClr val="292526"/>
                  </a:solidFill>
                  <a:latin typeface="AdvTT41b192b8"/>
                </a:rPr>
                <a:t>Richard N. Bergman,</a:t>
              </a:r>
              <a:r>
                <a:rPr lang="en-US" sz="600" b="0" i="0" u="none" strike="noStrike" baseline="0" dirty="0" smtClean="0">
                  <a:solidFill>
                    <a:srgbClr val="292526"/>
                  </a:solidFill>
                  <a:latin typeface="AdvTT41b192b8"/>
                </a:rPr>
                <a:t>9</a:t>
              </a:r>
            </a:p>
            <a:p>
              <a:r>
                <a:rPr lang="en-US" sz="900" b="0" i="0" u="none" strike="noStrike" baseline="0" dirty="0" smtClean="0">
                  <a:solidFill>
                    <a:srgbClr val="292526"/>
                  </a:solidFill>
                  <a:latin typeface="AdvTT41b192b8"/>
                </a:rPr>
                <a:t>Jaakko Tuomilehto,</a:t>
              </a:r>
              <a:r>
                <a:rPr lang="en-US" sz="600" b="0" i="0" u="none" strike="noStrike" baseline="0" dirty="0" smtClean="0">
                  <a:solidFill>
                    <a:srgbClr val="292526"/>
                  </a:solidFill>
                  <a:latin typeface="AdvTT41b192b8"/>
                </a:rPr>
                <a:t>10,11,12 </a:t>
              </a:r>
              <a:r>
                <a:rPr lang="en-US" sz="900" b="0" i="0" u="none" strike="noStrike" baseline="0" dirty="0" smtClean="0">
                  <a:solidFill>
                    <a:srgbClr val="292526"/>
                  </a:solidFill>
                  <a:latin typeface="AdvTT41b192b8"/>
                </a:rPr>
                <a:t>Francis S. Collins,</a:t>
              </a:r>
              <a:r>
                <a:rPr lang="en-US" sz="600" b="0" i="0" u="none" strike="noStrike" baseline="0" dirty="0" smtClean="0">
                  <a:solidFill>
                    <a:srgbClr val="292526"/>
                  </a:solidFill>
                  <a:latin typeface="AdvTT41b192b8"/>
                </a:rPr>
                <a:t>3</a:t>
              </a:r>
              <a:r>
                <a:rPr lang="en-US" sz="900" b="0" i="0" u="none" strike="noStrike" baseline="0" dirty="0" smtClean="0">
                  <a:solidFill>
                    <a:srgbClr val="292526"/>
                  </a:solidFill>
                  <a:latin typeface="AdvTT41b192b8"/>
                </a:rPr>
                <a:t>* Michael Boehnke</a:t>
              </a:r>
              <a:r>
                <a:rPr lang="en-US" sz="600" b="0" i="0" u="none" strike="noStrike" baseline="0" dirty="0" smtClean="0">
                  <a:solidFill>
                    <a:srgbClr val="292526"/>
                  </a:solidFill>
                  <a:latin typeface="AdvTT41b192b8"/>
                </a:rPr>
                <a:t>1</a:t>
              </a:r>
              <a:r>
                <a:rPr lang="en-US" sz="900" b="0" i="0" u="none" strike="noStrike" baseline="0" dirty="0" smtClean="0">
                  <a:solidFill>
                    <a:srgbClr val="292526"/>
                  </a:solidFill>
                  <a:latin typeface="AdvTT41b192b8"/>
                </a:rPr>
                <a:t>*</a:t>
              </a:r>
            </a:p>
          </p:txBody>
        </p:sp>
        <p:sp>
          <p:nvSpPr>
            <p:cNvPr id="3" name="Rectangle 2"/>
            <p:cNvSpPr/>
            <p:nvPr/>
          </p:nvSpPr>
          <p:spPr>
            <a:xfrm>
              <a:off x="781456" y="2832823"/>
              <a:ext cx="4452026" cy="307777"/>
            </a:xfrm>
            <a:prstGeom prst="rect">
              <a:avLst/>
            </a:prstGeom>
          </p:spPr>
          <p:txBody>
            <a:bodyPr wrap="square">
              <a:spAutoFit/>
            </a:bodyPr>
            <a:lstStyle/>
            <a:p>
              <a:r>
                <a:rPr lang="fr-FR" sz="1400" dirty="0" smtClean="0">
                  <a:solidFill>
                    <a:srgbClr val="292526"/>
                  </a:solidFill>
                  <a:latin typeface="AdvTT804566b9"/>
                </a:rPr>
                <a:t>SCIENCE </a:t>
              </a:r>
              <a:r>
                <a:rPr lang="fr-FR" sz="1400" dirty="0">
                  <a:solidFill>
                    <a:srgbClr val="292526"/>
                  </a:solidFill>
                  <a:latin typeface="AdvTT591f3fe0"/>
                </a:rPr>
                <a:t>VOL 316 1 JUNE 2007 </a:t>
              </a:r>
              <a:r>
                <a:rPr lang="fr-FR" sz="1400" b="0" i="0" u="none" strike="noStrike" baseline="0" dirty="0" smtClean="0">
                  <a:solidFill>
                    <a:srgbClr val="292526"/>
                  </a:solidFill>
                  <a:latin typeface="AdvTT804566b9"/>
                </a:rPr>
                <a:t>1341</a:t>
              </a:r>
              <a:endParaRPr lang="en-US" sz="1400" dirty="0"/>
            </a:p>
          </p:txBody>
        </p:sp>
      </p:grpSp>
      <p:grpSp>
        <p:nvGrpSpPr>
          <p:cNvPr id="7" name="Group 6"/>
          <p:cNvGrpSpPr/>
          <p:nvPr/>
        </p:nvGrpSpPr>
        <p:grpSpPr>
          <a:xfrm>
            <a:off x="859276" y="3758227"/>
            <a:ext cx="6096000" cy="2375381"/>
            <a:chOff x="3446834" y="3427487"/>
            <a:chExt cx="6096000" cy="2375381"/>
          </a:xfrm>
        </p:grpSpPr>
        <p:sp>
          <p:nvSpPr>
            <p:cNvPr id="4" name="Rectangle 3"/>
            <p:cNvSpPr/>
            <p:nvPr/>
          </p:nvSpPr>
          <p:spPr>
            <a:xfrm>
              <a:off x="3446834" y="3427487"/>
              <a:ext cx="6096000" cy="2077492"/>
            </a:xfrm>
            <a:prstGeom prst="rect">
              <a:avLst/>
            </a:prstGeom>
          </p:spPr>
          <p:txBody>
            <a:bodyPr>
              <a:spAutoFit/>
            </a:bodyPr>
            <a:lstStyle/>
            <a:p>
              <a:r>
                <a:rPr lang="en-US" sz="2200" b="0" i="0" u="none" strike="noStrike" baseline="0" dirty="0" smtClean="0">
                  <a:solidFill>
                    <a:srgbClr val="292526"/>
                  </a:solidFill>
                  <a:latin typeface="AdvTT6738fb66"/>
                </a:rPr>
                <a:t>Replication of Genome-Wide</a:t>
              </a:r>
            </a:p>
            <a:p>
              <a:r>
                <a:rPr lang="en-US" sz="2200" b="0" i="0" u="none" strike="noStrike" baseline="0" dirty="0" smtClean="0">
                  <a:solidFill>
                    <a:srgbClr val="292526"/>
                  </a:solidFill>
                  <a:latin typeface="AdvTT6738fb66"/>
                </a:rPr>
                <a:t>Association Signals in UK Samples</a:t>
              </a:r>
            </a:p>
            <a:p>
              <a:r>
                <a:rPr lang="en-US" sz="2200" b="0" i="0" u="none" strike="noStrike" baseline="0" dirty="0" smtClean="0">
                  <a:solidFill>
                    <a:srgbClr val="292526"/>
                  </a:solidFill>
                  <a:latin typeface="AdvTT6738fb66"/>
                </a:rPr>
                <a:t>Reveals Risk Loci for Type 2 Diabetes</a:t>
              </a:r>
            </a:p>
            <a:p>
              <a:r>
                <a:rPr lang="en-US" sz="900" b="0" i="0" u="none" strike="noStrike" baseline="0" dirty="0" err="1" smtClean="0">
                  <a:solidFill>
                    <a:srgbClr val="292526"/>
                  </a:solidFill>
                  <a:latin typeface="AdvTT41b192b8"/>
                </a:rPr>
                <a:t>Eleftheria</a:t>
              </a:r>
              <a:r>
                <a:rPr lang="en-US" sz="900" b="0" i="0" u="none" strike="noStrike" baseline="0" dirty="0" smtClean="0">
                  <a:solidFill>
                    <a:srgbClr val="292526"/>
                  </a:solidFill>
                  <a:latin typeface="AdvTT41b192b8"/>
                </a:rPr>
                <a:t> Zeggini,</a:t>
              </a:r>
              <a:r>
                <a:rPr lang="en-US" sz="600" b="0" i="0" u="none" strike="noStrike" baseline="0" dirty="0" smtClean="0">
                  <a:solidFill>
                    <a:srgbClr val="292526"/>
                  </a:solidFill>
                  <a:latin typeface="AdvTT41b192b8"/>
                </a:rPr>
                <a:t>1,2</a:t>
              </a:r>
              <a:r>
                <a:rPr lang="en-US" sz="900" b="0" i="0" u="none" strike="noStrike" baseline="0" dirty="0" smtClean="0">
                  <a:solidFill>
                    <a:srgbClr val="292526"/>
                  </a:solidFill>
                  <a:latin typeface="AdvTT41b192b8"/>
                </a:rPr>
                <a:t>* Michael N. Weedon,</a:t>
              </a:r>
              <a:r>
                <a:rPr lang="en-US" sz="600" b="0" i="0" u="none" strike="noStrike" baseline="0" dirty="0" smtClean="0">
                  <a:solidFill>
                    <a:srgbClr val="292526"/>
                  </a:solidFill>
                  <a:latin typeface="AdvTT41b192b8"/>
                </a:rPr>
                <a:t>3,4</a:t>
              </a:r>
              <a:r>
                <a:rPr lang="en-US" sz="900" b="0" i="0" u="none" strike="noStrike" baseline="0" dirty="0" smtClean="0">
                  <a:solidFill>
                    <a:srgbClr val="292526"/>
                  </a:solidFill>
                  <a:latin typeface="AdvTT41b192b8"/>
                </a:rPr>
                <a:t>* Cecilia M. Lindgren,</a:t>
              </a:r>
              <a:r>
                <a:rPr lang="en-US" sz="600" b="0" i="0" u="none" strike="noStrike" baseline="0" dirty="0" smtClean="0">
                  <a:solidFill>
                    <a:srgbClr val="292526"/>
                  </a:solidFill>
                  <a:latin typeface="AdvTT41b192b8"/>
                </a:rPr>
                <a:t>1,2</a:t>
              </a:r>
              <a:r>
                <a:rPr lang="en-US" sz="900" b="0" i="0" u="none" strike="noStrike" baseline="0" dirty="0" smtClean="0">
                  <a:solidFill>
                    <a:srgbClr val="292526"/>
                  </a:solidFill>
                  <a:latin typeface="AdvTT41b192b8"/>
                </a:rPr>
                <a:t>* Timothy M. Frayling,</a:t>
              </a:r>
              <a:r>
                <a:rPr lang="en-US" sz="600" b="0" i="0" u="none" strike="noStrike" baseline="0" dirty="0" smtClean="0">
                  <a:solidFill>
                    <a:srgbClr val="292526"/>
                  </a:solidFill>
                  <a:latin typeface="AdvTT41b192b8"/>
                </a:rPr>
                <a:t>3,4</a:t>
              </a:r>
              <a:r>
                <a:rPr lang="en-US" sz="900" b="0" i="0" u="none" strike="noStrike" baseline="0" dirty="0" smtClean="0">
                  <a:solidFill>
                    <a:srgbClr val="292526"/>
                  </a:solidFill>
                  <a:latin typeface="AdvTT41b192b8"/>
                </a:rPr>
                <a:t>*</a:t>
              </a:r>
            </a:p>
            <a:p>
              <a:r>
                <a:rPr lang="en-US" sz="900" b="0" i="0" u="none" strike="noStrike" baseline="0" dirty="0" smtClean="0">
                  <a:solidFill>
                    <a:srgbClr val="292526"/>
                  </a:solidFill>
                  <a:latin typeface="AdvTT41b192b8"/>
                </a:rPr>
                <a:t>Katherine S. Elliott,</a:t>
              </a:r>
              <a:r>
                <a:rPr lang="en-US" sz="600" b="0" i="0" u="none" strike="noStrike" baseline="0" dirty="0" smtClean="0">
                  <a:solidFill>
                    <a:srgbClr val="292526"/>
                  </a:solidFill>
                  <a:latin typeface="AdvTT41b192b8"/>
                </a:rPr>
                <a:t>2 </a:t>
              </a:r>
              <a:r>
                <a:rPr lang="en-US" sz="900" b="0" i="0" u="none" strike="noStrike" baseline="0" dirty="0" smtClean="0">
                  <a:solidFill>
                    <a:srgbClr val="292526"/>
                  </a:solidFill>
                  <a:latin typeface="AdvTT41b192b8"/>
                </a:rPr>
                <a:t>Hana Lango,</a:t>
              </a:r>
              <a:r>
                <a:rPr lang="en-US" sz="600" b="0" i="0" u="none" strike="noStrike" baseline="0" dirty="0" smtClean="0">
                  <a:solidFill>
                    <a:srgbClr val="292526"/>
                  </a:solidFill>
                  <a:latin typeface="AdvTT41b192b8"/>
                </a:rPr>
                <a:t>3,4 </a:t>
              </a:r>
              <a:r>
                <a:rPr lang="en-US" sz="900" b="0" i="0" u="none" strike="noStrike" baseline="0" dirty="0" smtClean="0">
                  <a:solidFill>
                    <a:srgbClr val="292526"/>
                  </a:solidFill>
                  <a:latin typeface="AdvTT41b192b8"/>
                </a:rPr>
                <a:t>Nicholas J. Timpson,</a:t>
              </a:r>
              <a:r>
                <a:rPr lang="en-US" sz="600" b="0" i="0" u="none" strike="noStrike" baseline="0" dirty="0" smtClean="0">
                  <a:solidFill>
                    <a:srgbClr val="292526"/>
                  </a:solidFill>
                  <a:latin typeface="AdvTT41b192b8"/>
                </a:rPr>
                <a:t>2,5 </a:t>
              </a:r>
              <a:r>
                <a:rPr lang="en-US" sz="900" b="0" i="0" u="none" strike="noStrike" baseline="0" dirty="0" smtClean="0">
                  <a:solidFill>
                    <a:srgbClr val="292526"/>
                  </a:solidFill>
                  <a:latin typeface="AdvTT41b192b8"/>
                </a:rPr>
                <a:t>John R. B. Perry,</a:t>
              </a:r>
              <a:r>
                <a:rPr lang="en-US" sz="600" b="0" i="0" u="none" strike="noStrike" baseline="0" dirty="0" smtClean="0">
                  <a:solidFill>
                    <a:srgbClr val="292526"/>
                  </a:solidFill>
                  <a:latin typeface="AdvTT41b192b8"/>
                </a:rPr>
                <a:t>3,4</a:t>
              </a:r>
            </a:p>
            <a:p>
              <a:r>
                <a:rPr lang="en-US" sz="900" b="0" i="0" u="none" strike="noStrike" baseline="0" dirty="0" smtClean="0">
                  <a:solidFill>
                    <a:srgbClr val="292526"/>
                  </a:solidFill>
                  <a:latin typeface="AdvTT41b192b8"/>
                </a:rPr>
                <a:t>Nigel W. Rayner,</a:t>
              </a:r>
              <a:r>
                <a:rPr lang="en-US" sz="600" b="0" i="0" u="none" strike="noStrike" baseline="0" dirty="0" smtClean="0">
                  <a:solidFill>
                    <a:srgbClr val="292526"/>
                  </a:solidFill>
                  <a:latin typeface="AdvTT41b192b8"/>
                </a:rPr>
                <a:t>1,2 </a:t>
              </a:r>
              <a:r>
                <a:rPr lang="en-US" sz="900" b="0" i="0" u="none" strike="noStrike" baseline="0" dirty="0" smtClean="0">
                  <a:solidFill>
                    <a:srgbClr val="292526"/>
                  </a:solidFill>
                  <a:latin typeface="AdvTT41b192b8"/>
                </a:rPr>
                <a:t>Rachel M. Freathy,</a:t>
              </a:r>
              <a:r>
                <a:rPr lang="en-US" sz="600" b="0" i="0" u="none" strike="noStrike" baseline="0" dirty="0" smtClean="0">
                  <a:solidFill>
                    <a:srgbClr val="292526"/>
                  </a:solidFill>
                  <a:latin typeface="AdvTT41b192b8"/>
                </a:rPr>
                <a:t>3,4 </a:t>
              </a:r>
              <a:r>
                <a:rPr lang="en-US" sz="900" b="0" i="0" u="none" strike="noStrike" baseline="0" dirty="0" smtClean="0">
                  <a:solidFill>
                    <a:srgbClr val="292526"/>
                  </a:solidFill>
                  <a:latin typeface="AdvTT41b192b8"/>
                </a:rPr>
                <a:t>Jeffrey C. Barrett,</a:t>
              </a:r>
              <a:r>
                <a:rPr lang="en-US" sz="600" b="0" i="0" u="none" strike="noStrike" baseline="0" dirty="0" smtClean="0">
                  <a:solidFill>
                    <a:srgbClr val="292526"/>
                  </a:solidFill>
                  <a:latin typeface="AdvTT41b192b8"/>
                </a:rPr>
                <a:t>2 </a:t>
              </a:r>
              <a:r>
                <a:rPr lang="en-US" sz="900" b="0" i="0" u="none" strike="noStrike" baseline="0" dirty="0" smtClean="0">
                  <a:solidFill>
                    <a:srgbClr val="292526"/>
                  </a:solidFill>
                  <a:latin typeface="AdvTT41b192b8"/>
                </a:rPr>
                <a:t>Beverley Shields,</a:t>
              </a:r>
              <a:r>
                <a:rPr lang="en-US" sz="600" b="0" i="0" u="none" strike="noStrike" baseline="0" dirty="0" smtClean="0">
                  <a:solidFill>
                    <a:srgbClr val="292526"/>
                  </a:solidFill>
                  <a:latin typeface="AdvTT41b192b8"/>
                </a:rPr>
                <a:t>4</a:t>
              </a:r>
            </a:p>
            <a:p>
              <a:r>
                <a:rPr lang="en-US" sz="900" b="0" i="0" u="none" strike="noStrike" baseline="0" dirty="0" smtClean="0">
                  <a:solidFill>
                    <a:srgbClr val="292526"/>
                  </a:solidFill>
                  <a:latin typeface="AdvTT41b192b8"/>
                </a:rPr>
                <a:t>Andrew P. Morris,</a:t>
              </a:r>
              <a:r>
                <a:rPr lang="en-US" sz="600" b="0" i="0" u="none" strike="noStrike" baseline="0" dirty="0" smtClean="0">
                  <a:solidFill>
                    <a:srgbClr val="292526"/>
                  </a:solidFill>
                  <a:latin typeface="AdvTT41b192b8"/>
                </a:rPr>
                <a:t>2 </a:t>
              </a:r>
              <a:r>
                <a:rPr lang="en-US" sz="900" b="0" i="0" u="none" strike="noStrike" baseline="0" dirty="0" smtClean="0">
                  <a:solidFill>
                    <a:srgbClr val="292526"/>
                  </a:solidFill>
                  <a:latin typeface="AdvTT41b192b8"/>
                </a:rPr>
                <a:t>Sian Ellard,</a:t>
              </a:r>
              <a:r>
                <a:rPr lang="en-US" sz="600" b="0" i="0" u="none" strike="noStrike" baseline="0" dirty="0" smtClean="0">
                  <a:solidFill>
                    <a:srgbClr val="292526"/>
                  </a:solidFill>
                  <a:latin typeface="AdvTT41b192b8"/>
                </a:rPr>
                <a:t>4,6 </a:t>
              </a:r>
              <a:r>
                <a:rPr lang="en-US" sz="900" b="0" i="0" u="none" strike="noStrike" baseline="0" dirty="0" smtClean="0">
                  <a:solidFill>
                    <a:srgbClr val="292526"/>
                  </a:solidFill>
                  <a:latin typeface="AdvTT41b192b8"/>
                </a:rPr>
                <a:t>Christopher J. Groves,</a:t>
              </a:r>
              <a:r>
                <a:rPr lang="en-US" sz="600" b="0" i="0" u="none" strike="noStrike" baseline="0" dirty="0" smtClean="0">
                  <a:solidFill>
                    <a:srgbClr val="292526"/>
                  </a:solidFill>
                  <a:latin typeface="AdvTT41b192b8"/>
                </a:rPr>
                <a:t>1 </a:t>
              </a:r>
              <a:r>
                <a:rPr lang="en-US" sz="900" b="0" i="0" u="none" strike="noStrike" baseline="0" dirty="0" smtClean="0">
                  <a:solidFill>
                    <a:srgbClr val="292526"/>
                  </a:solidFill>
                  <a:latin typeface="AdvTT41b192b8"/>
                </a:rPr>
                <a:t>Lorna W. Harries,</a:t>
              </a:r>
              <a:r>
                <a:rPr lang="en-US" sz="600" b="0" i="0" u="none" strike="noStrike" baseline="0" dirty="0" smtClean="0">
                  <a:solidFill>
                    <a:srgbClr val="292526"/>
                  </a:solidFill>
                  <a:latin typeface="AdvTT41b192b8"/>
                </a:rPr>
                <a:t>4</a:t>
              </a:r>
            </a:p>
            <a:p>
              <a:r>
                <a:rPr lang="en-US" sz="900" b="0" i="0" u="none" strike="noStrike" baseline="0" dirty="0" smtClean="0">
                  <a:solidFill>
                    <a:srgbClr val="292526"/>
                  </a:solidFill>
                  <a:latin typeface="AdvTT41b192b8"/>
                </a:rPr>
                <a:t>Jonathan L. Marchini,</a:t>
              </a:r>
              <a:r>
                <a:rPr lang="en-US" sz="600" b="0" i="0" u="none" strike="noStrike" baseline="0" dirty="0" smtClean="0">
                  <a:solidFill>
                    <a:srgbClr val="292526"/>
                  </a:solidFill>
                  <a:latin typeface="AdvTT41b192b8"/>
                </a:rPr>
                <a:t>7 </a:t>
              </a:r>
              <a:r>
                <a:rPr lang="en-US" sz="900" b="0" i="0" u="none" strike="noStrike" baseline="0" dirty="0" smtClean="0">
                  <a:solidFill>
                    <a:srgbClr val="292526"/>
                  </a:solidFill>
                  <a:latin typeface="AdvTT41b192b8"/>
                </a:rPr>
                <a:t>Katharine R. Owen,</a:t>
              </a:r>
              <a:r>
                <a:rPr lang="en-US" sz="600" b="0" i="0" u="none" strike="noStrike" baseline="0" dirty="0" smtClean="0">
                  <a:solidFill>
                    <a:srgbClr val="292526"/>
                  </a:solidFill>
                  <a:latin typeface="AdvTT41b192b8"/>
                </a:rPr>
                <a:t>1 </a:t>
              </a:r>
              <a:r>
                <a:rPr lang="en-US" sz="900" b="0" i="0" u="none" strike="noStrike" baseline="0" dirty="0" smtClean="0">
                  <a:solidFill>
                    <a:srgbClr val="292526"/>
                  </a:solidFill>
                  <a:latin typeface="AdvTT41b192b8"/>
                </a:rPr>
                <a:t>Beatrice Knight,</a:t>
              </a:r>
              <a:r>
                <a:rPr lang="en-US" sz="600" b="0" i="0" u="none" strike="noStrike" baseline="0" dirty="0" smtClean="0">
                  <a:solidFill>
                    <a:srgbClr val="292526"/>
                  </a:solidFill>
                  <a:latin typeface="AdvTT41b192b8"/>
                </a:rPr>
                <a:t>4 </a:t>
              </a:r>
              <a:r>
                <a:rPr lang="en-US" sz="900" b="0" i="0" u="none" strike="noStrike" baseline="0" dirty="0" smtClean="0">
                  <a:solidFill>
                    <a:srgbClr val="292526"/>
                  </a:solidFill>
                  <a:latin typeface="AdvTT41b192b8"/>
                </a:rPr>
                <a:t>Lon R. Cardon,</a:t>
              </a:r>
              <a:r>
                <a:rPr lang="en-US" sz="600" b="0" i="0" u="none" strike="noStrike" baseline="0" dirty="0" smtClean="0">
                  <a:solidFill>
                    <a:srgbClr val="292526"/>
                  </a:solidFill>
                  <a:latin typeface="AdvTT41b192b8"/>
                </a:rPr>
                <a:t>2 </a:t>
              </a:r>
              <a:r>
                <a:rPr lang="en-US" sz="900" b="0" i="0" u="none" strike="noStrike" baseline="0" dirty="0" smtClean="0">
                  <a:solidFill>
                    <a:srgbClr val="292526"/>
                  </a:solidFill>
                  <a:latin typeface="AdvTT41b192b8"/>
                </a:rPr>
                <a:t>Mark Walker,</a:t>
              </a:r>
              <a:r>
                <a:rPr lang="en-US" sz="600" b="0" i="0" u="none" strike="noStrike" baseline="0" dirty="0" smtClean="0">
                  <a:solidFill>
                    <a:srgbClr val="292526"/>
                  </a:solidFill>
                  <a:latin typeface="AdvTT41b192b8"/>
                </a:rPr>
                <a:t>8</a:t>
              </a:r>
            </a:p>
            <a:p>
              <a:r>
                <a:rPr lang="en-US" sz="900" b="0" i="0" u="none" strike="noStrike" baseline="0" dirty="0" smtClean="0">
                  <a:solidFill>
                    <a:srgbClr val="292526"/>
                  </a:solidFill>
                  <a:latin typeface="AdvTT41b192b8"/>
                </a:rPr>
                <a:t>Graham A. Hitman,</a:t>
              </a:r>
              <a:r>
                <a:rPr lang="en-US" sz="600" b="0" i="0" u="none" strike="noStrike" baseline="0" dirty="0" smtClean="0">
                  <a:solidFill>
                    <a:srgbClr val="292526"/>
                  </a:solidFill>
                  <a:latin typeface="AdvTT41b192b8"/>
                </a:rPr>
                <a:t>9 </a:t>
              </a:r>
              <a:r>
                <a:rPr lang="en-US" sz="900" b="0" i="0" u="none" strike="noStrike" baseline="0" dirty="0" smtClean="0">
                  <a:solidFill>
                    <a:srgbClr val="292526"/>
                  </a:solidFill>
                  <a:latin typeface="AdvTT41b192b8"/>
                </a:rPr>
                <a:t>Andrew D. Morris,</a:t>
              </a:r>
              <a:r>
                <a:rPr lang="en-US" sz="600" b="0" i="0" u="none" strike="noStrike" baseline="0" dirty="0" smtClean="0">
                  <a:solidFill>
                    <a:srgbClr val="292526"/>
                  </a:solidFill>
                  <a:latin typeface="AdvTT41b192b8"/>
                </a:rPr>
                <a:t>10 </a:t>
              </a:r>
              <a:r>
                <a:rPr lang="en-US" sz="900" b="0" i="0" u="none" strike="noStrike" baseline="0" dirty="0" smtClean="0">
                  <a:solidFill>
                    <a:srgbClr val="292526"/>
                  </a:solidFill>
                  <a:latin typeface="AdvTT41b192b8"/>
                </a:rPr>
                <a:t>Alex S. F. Doney,</a:t>
              </a:r>
              <a:r>
                <a:rPr lang="en-US" sz="600" b="0" i="0" u="none" strike="noStrike" baseline="0" dirty="0" smtClean="0">
                  <a:solidFill>
                    <a:srgbClr val="292526"/>
                  </a:solidFill>
                  <a:latin typeface="AdvTT41b192b8"/>
                </a:rPr>
                <a:t>10 </a:t>
              </a:r>
              <a:r>
                <a:rPr lang="en-US" sz="900" b="0" i="0" u="none" strike="noStrike" baseline="0" dirty="0" smtClean="0">
                  <a:solidFill>
                    <a:srgbClr val="292526"/>
                  </a:solidFill>
                  <a:latin typeface="AdvTT41b192b8"/>
                </a:rPr>
                <a:t>The </a:t>
              </a:r>
              <a:r>
                <a:rPr lang="en-US" sz="900" b="0" i="0" u="none" strike="noStrike" baseline="0" dirty="0" err="1" smtClean="0">
                  <a:solidFill>
                    <a:srgbClr val="292526"/>
                  </a:solidFill>
                  <a:latin typeface="AdvTT41b192b8"/>
                </a:rPr>
                <a:t>Wellcome</a:t>
              </a:r>
              <a:r>
                <a:rPr lang="en-US" sz="900" b="0" i="0" u="none" strike="noStrike" baseline="0" dirty="0" smtClean="0">
                  <a:solidFill>
                    <a:srgbClr val="292526"/>
                  </a:solidFill>
                  <a:latin typeface="AdvTT41b192b8"/>
                </a:rPr>
                <a:t> Trust Case Control</a:t>
              </a:r>
            </a:p>
            <a:p>
              <a:r>
                <a:rPr lang="en-US" sz="900" b="0" i="0" u="none" strike="noStrike" baseline="0" dirty="0" smtClean="0">
                  <a:solidFill>
                    <a:srgbClr val="292526"/>
                  </a:solidFill>
                  <a:latin typeface="AdvTT41b192b8"/>
                </a:rPr>
                <a:t>Consortium (WTCCC),</a:t>
              </a:r>
              <a:r>
                <a:rPr lang="en-US" sz="900" b="0" i="0" u="none" strike="noStrike" baseline="0" dirty="0" smtClean="0">
                  <a:solidFill>
                    <a:srgbClr val="292526"/>
                  </a:solidFill>
                  <a:latin typeface="AdvTT279fc3c2+20"/>
                </a:rPr>
                <a:t>† </a:t>
              </a:r>
              <a:r>
                <a:rPr lang="en-US" sz="900" b="0" i="0" u="none" strike="noStrike" baseline="0" dirty="0" smtClean="0">
                  <a:solidFill>
                    <a:srgbClr val="292526"/>
                  </a:solidFill>
                  <a:latin typeface="AdvTT41b192b8"/>
                </a:rPr>
                <a:t>Mark I. McCarthy,</a:t>
              </a:r>
              <a:r>
                <a:rPr lang="en-US" sz="600" b="0" i="0" u="none" strike="noStrike" baseline="0" dirty="0" smtClean="0">
                  <a:solidFill>
                    <a:srgbClr val="292526"/>
                  </a:solidFill>
                  <a:latin typeface="AdvTT41b192b8"/>
                </a:rPr>
                <a:t>1,2</a:t>
              </a:r>
              <a:r>
                <a:rPr lang="en-US" sz="900" b="0" i="0" u="none" strike="noStrike" baseline="0" dirty="0" smtClean="0">
                  <a:solidFill>
                    <a:srgbClr val="292526"/>
                  </a:solidFill>
                  <a:latin typeface="AdvTT279fc3c2+20"/>
                </a:rPr>
                <a:t>‡</a:t>
              </a:r>
              <a:r>
                <a:rPr lang="en-US" sz="900" b="0" i="1" u="none" strike="noStrike" baseline="0" dirty="0" smtClean="0">
                  <a:solidFill>
                    <a:srgbClr val="292526"/>
                  </a:solidFill>
                  <a:latin typeface="AdvTT279fc3c2"/>
                </a:rPr>
                <a:t>§ </a:t>
              </a:r>
              <a:r>
                <a:rPr lang="en-US" sz="900" b="0" i="0" u="none" strike="noStrike" baseline="0" dirty="0" smtClean="0">
                  <a:solidFill>
                    <a:srgbClr val="292526"/>
                  </a:solidFill>
                  <a:latin typeface="AdvTT41b192b8"/>
                </a:rPr>
                <a:t>Andrew T. Hattersley</a:t>
              </a:r>
              <a:r>
                <a:rPr lang="en-US" sz="600" b="0" i="0" u="none" strike="noStrike" baseline="0" dirty="0" smtClean="0">
                  <a:solidFill>
                    <a:srgbClr val="292526"/>
                  </a:solidFill>
                  <a:latin typeface="AdvTT41b192b8"/>
                </a:rPr>
                <a:t>3,4</a:t>
              </a:r>
              <a:r>
                <a:rPr lang="en-US" sz="900" b="0" i="0" u="none" strike="noStrike" baseline="0" dirty="0" smtClean="0">
                  <a:solidFill>
                    <a:srgbClr val="292526"/>
                  </a:solidFill>
                  <a:latin typeface="AdvTT279fc3c2+20"/>
                </a:rPr>
                <a:t>‡</a:t>
              </a:r>
              <a:endParaRPr lang="en-US" dirty="0"/>
            </a:p>
          </p:txBody>
        </p:sp>
        <p:sp>
          <p:nvSpPr>
            <p:cNvPr id="5" name="Rectangle 4"/>
            <p:cNvSpPr/>
            <p:nvPr/>
          </p:nvSpPr>
          <p:spPr>
            <a:xfrm>
              <a:off x="3446834" y="5495091"/>
              <a:ext cx="4452026" cy="307777"/>
            </a:xfrm>
            <a:prstGeom prst="rect">
              <a:avLst/>
            </a:prstGeom>
          </p:spPr>
          <p:txBody>
            <a:bodyPr wrap="square">
              <a:spAutoFit/>
            </a:bodyPr>
            <a:lstStyle/>
            <a:p>
              <a:r>
                <a:rPr lang="fr-FR" sz="1400" dirty="0" smtClean="0">
                  <a:solidFill>
                    <a:srgbClr val="292526"/>
                  </a:solidFill>
                  <a:latin typeface="AdvTT804566b9"/>
                </a:rPr>
                <a:t>SCIENCE </a:t>
              </a:r>
              <a:r>
                <a:rPr lang="fr-FR" sz="1400" dirty="0">
                  <a:solidFill>
                    <a:srgbClr val="292526"/>
                  </a:solidFill>
                  <a:latin typeface="AdvTT591f3fe0"/>
                </a:rPr>
                <a:t>VOL 316 1 JUNE 2007 </a:t>
              </a:r>
              <a:r>
                <a:rPr lang="fr-FR" sz="1400" b="0" i="0" u="none" strike="noStrike" baseline="0" dirty="0" smtClean="0">
                  <a:solidFill>
                    <a:srgbClr val="292526"/>
                  </a:solidFill>
                  <a:latin typeface="AdvTT804566b9"/>
                </a:rPr>
                <a:t>1336</a:t>
              </a:r>
              <a:endParaRPr lang="en-US" sz="1400" dirty="0"/>
            </a:p>
          </p:txBody>
        </p:sp>
      </p:grpSp>
      <p:sp>
        <p:nvSpPr>
          <p:cNvPr id="8" name="Rectangle 7"/>
          <p:cNvSpPr/>
          <p:nvPr/>
        </p:nvSpPr>
        <p:spPr>
          <a:xfrm>
            <a:off x="6462409" y="674239"/>
            <a:ext cx="6096000" cy="1384995"/>
          </a:xfrm>
          <a:prstGeom prst="rect">
            <a:avLst/>
          </a:prstGeom>
        </p:spPr>
        <p:txBody>
          <a:bodyPr>
            <a:spAutoFit/>
          </a:bodyPr>
          <a:lstStyle/>
          <a:p>
            <a:r>
              <a:rPr lang="en-US" sz="2200" b="0" i="0" u="none" strike="noStrike" baseline="0" dirty="0" smtClean="0">
                <a:solidFill>
                  <a:srgbClr val="292526"/>
                </a:solidFill>
                <a:latin typeface="AdvTT6738fb66"/>
              </a:rPr>
              <a:t>Genome-Wide Association Analysis</a:t>
            </a:r>
          </a:p>
          <a:p>
            <a:r>
              <a:rPr lang="en-US" sz="2200" b="0" i="0" u="none" strike="noStrike" baseline="0" dirty="0" smtClean="0">
                <a:solidFill>
                  <a:srgbClr val="292526"/>
                </a:solidFill>
                <a:latin typeface="AdvTT6738fb66"/>
              </a:rPr>
              <a:t>Identifies Loci for Type 2 Diabetes</a:t>
            </a:r>
          </a:p>
          <a:p>
            <a:r>
              <a:rPr lang="en-US" sz="2200" b="0" i="0" u="none" strike="noStrike" baseline="0" dirty="0" smtClean="0">
                <a:solidFill>
                  <a:srgbClr val="292526"/>
                </a:solidFill>
                <a:latin typeface="AdvTT6738fb66"/>
              </a:rPr>
              <a:t>and Triglyceride Levels</a:t>
            </a:r>
          </a:p>
          <a:p>
            <a:r>
              <a:rPr lang="en-US" sz="900" b="0" i="0" u="none" strike="noStrike" baseline="0" dirty="0" smtClean="0">
                <a:solidFill>
                  <a:srgbClr val="292526"/>
                </a:solidFill>
                <a:latin typeface="AdvTT41b192b8"/>
              </a:rPr>
              <a:t>Diabetes Genetics Initiative of Broad Institute of Harvard and MIT, Lund University,</a:t>
            </a:r>
          </a:p>
          <a:p>
            <a:r>
              <a:rPr lang="en-US" sz="900" b="0" i="0" u="none" strike="noStrike" baseline="0" dirty="0" smtClean="0">
                <a:solidFill>
                  <a:srgbClr val="292526"/>
                </a:solidFill>
                <a:latin typeface="AdvTT41b192b8"/>
              </a:rPr>
              <a:t>and Novartis Institutes for </a:t>
            </a:r>
            <a:r>
              <a:rPr lang="en-US" sz="900" b="0" i="0" u="none" strike="noStrike" baseline="0" dirty="0" err="1" smtClean="0">
                <a:solidFill>
                  <a:srgbClr val="292526"/>
                </a:solidFill>
                <a:latin typeface="AdvTT41b192b8"/>
              </a:rPr>
              <a:t>BioMedical</a:t>
            </a:r>
            <a:r>
              <a:rPr lang="en-US" sz="900" b="0" i="0" u="none" strike="noStrike" baseline="0" dirty="0" smtClean="0">
                <a:solidFill>
                  <a:srgbClr val="292526"/>
                </a:solidFill>
                <a:latin typeface="AdvTT41b192b8"/>
              </a:rPr>
              <a:t> Research*</a:t>
            </a:r>
            <a:r>
              <a:rPr lang="en-US" sz="900" b="0" i="0" u="none" strike="noStrike" baseline="0" dirty="0" smtClean="0">
                <a:solidFill>
                  <a:srgbClr val="292526"/>
                </a:solidFill>
                <a:latin typeface="AdvTT279fc3c2+20"/>
              </a:rPr>
              <a:t>†</a:t>
            </a:r>
            <a:endParaRPr lang="en-US" dirty="0"/>
          </a:p>
        </p:txBody>
      </p:sp>
      <p:sp>
        <p:nvSpPr>
          <p:cNvPr id="9" name="Rectangle 8"/>
          <p:cNvSpPr/>
          <p:nvPr/>
        </p:nvSpPr>
        <p:spPr>
          <a:xfrm>
            <a:off x="6462409" y="2132750"/>
            <a:ext cx="4452026" cy="307777"/>
          </a:xfrm>
          <a:prstGeom prst="rect">
            <a:avLst/>
          </a:prstGeom>
        </p:spPr>
        <p:txBody>
          <a:bodyPr wrap="square">
            <a:spAutoFit/>
          </a:bodyPr>
          <a:lstStyle/>
          <a:p>
            <a:r>
              <a:rPr lang="fr-FR" sz="1400" dirty="0" smtClean="0">
                <a:solidFill>
                  <a:srgbClr val="292526"/>
                </a:solidFill>
                <a:latin typeface="AdvTT804566b9"/>
              </a:rPr>
              <a:t>SCIENCE </a:t>
            </a:r>
            <a:r>
              <a:rPr lang="fr-FR" sz="1400" dirty="0">
                <a:solidFill>
                  <a:srgbClr val="292526"/>
                </a:solidFill>
                <a:latin typeface="AdvTT591f3fe0"/>
              </a:rPr>
              <a:t>VOL 316 1 JUNE 2007 </a:t>
            </a:r>
            <a:r>
              <a:rPr lang="fr-FR" sz="1400" b="0" i="0" u="none" strike="noStrike" baseline="0" dirty="0" smtClean="0">
                <a:solidFill>
                  <a:srgbClr val="292526"/>
                </a:solidFill>
                <a:latin typeface="AdvTT804566b9"/>
              </a:rPr>
              <a:t>1331</a:t>
            </a:r>
            <a:endParaRPr lang="en-US" sz="1400" dirty="0"/>
          </a:p>
        </p:txBody>
      </p:sp>
      <p:grpSp>
        <p:nvGrpSpPr>
          <p:cNvPr id="16" name="Group 15"/>
          <p:cNvGrpSpPr/>
          <p:nvPr/>
        </p:nvGrpSpPr>
        <p:grpSpPr>
          <a:xfrm>
            <a:off x="76200" y="6085769"/>
            <a:ext cx="13448581" cy="772231"/>
            <a:chOff x="48771" y="6085769"/>
            <a:chExt cx="13448581" cy="772231"/>
          </a:xfrm>
        </p:grpSpPr>
        <p:grpSp>
          <p:nvGrpSpPr>
            <p:cNvPr id="17" name="Group 16"/>
            <p:cNvGrpSpPr/>
            <p:nvPr/>
          </p:nvGrpSpPr>
          <p:grpSpPr>
            <a:xfrm>
              <a:off x="48771" y="6130268"/>
              <a:ext cx="13448581" cy="685800"/>
              <a:chOff x="0" y="6129676"/>
              <a:chExt cx="10334172" cy="685800"/>
            </a:xfrm>
          </p:grpSpPr>
          <p:grpSp>
            <p:nvGrpSpPr>
              <p:cNvPr id="20" name="Group 19"/>
              <p:cNvGrpSpPr/>
              <p:nvPr/>
            </p:nvGrpSpPr>
            <p:grpSpPr>
              <a:xfrm>
                <a:off x="0" y="6129676"/>
                <a:ext cx="10334172" cy="685800"/>
                <a:chOff x="0" y="6129676"/>
                <a:chExt cx="10334172" cy="685800"/>
              </a:xfrm>
            </p:grpSpPr>
            <p:sp>
              <p:nvSpPr>
                <p:cNvPr id="22" name="Rectangle 21"/>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23" name="Rectangle 22"/>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grpSp>
        <p:nvGrpSpPr>
          <p:cNvPr id="25" name="Group 24"/>
          <p:cNvGrpSpPr/>
          <p:nvPr/>
        </p:nvGrpSpPr>
        <p:grpSpPr>
          <a:xfrm>
            <a:off x="6133289" y="3731942"/>
            <a:ext cx="5398851" cy="2322718"/>
            <a:chOff x="6556444" y="2569339"/>
            <a:chExt cx="5398851" cy="2322718"/>
          </a:xfrm>
        </p:grpSpPr>
        <p:sp>
          <p:nvSpPr>
            <p:cNvPr id="26" name="TextBox 25"/>
            <p:cNvSpPr txBox="1"/>
            <p:nvPr/>
          </p:nvSpPr>
          <p:spPr>
            <a:xfrm>
              <a:off x="6896910" y="2706843"/>
              <a:ext cx="4815192" cy="2185214"/>
            </a:xfrm>
            <a:prstGeom prst="rect">
              <a:avLst/>
            </a:prstGeom>
            <a:noFill/>
          </p:spPr>
          <p:txBody>
            <a:bodyPr wrap="square" rtlCol="0">
              <a:spAutoFit/>
            </a:bodyPr>
            <a:lstStyle/>
            <a:p>
              <a:pPr>
                <a:tabLst>
                  <a:tab pos="1828800" algn="l"/>
                </a:tabLst>
              </a:pPr>
              <a:r>
                <a:rPr lang="en-US" dirty="0" smtClean="0"/>
                <a:t>Fusion:	2,376 cases/2,432 controls</a:t>
              </a:r>
            </a:p>
            <a:p>
              <a:pPr>
                <a:tabLst>
                  <a:tab pos="1828800" algn="l"/>
                </a:tabLst>
              </a:pPr>
              <a:r>
                <a:rPr lang="en-US" dirty="0" smtClean="0"/>
                <a:t>DGI:	6,529 cases/7,525 controls</a:t>
              </a:r>
            </a:p>
            <a:p>
              <a:pPr>
                <a:tabLst>
                  <a:tab pos="1828800" algn="l"/>
                </a:tabLst>
              </a:pPr>
              <a:r>
                <a:rPr lang="en-US" dirty="0" smtClean="0"/>
                <a:t>WTCCC/UK2TD:	5,681 cases/8,284 controls</a:t>
              </a:r>
            </a:p>
            <a:p>
              <a:pPr>
                <a:tabLst>
                  <a:tab pos="1828800" algn="l"/>
                </a:tabLst>
              </a:pPr>
              <a:endParaRPr lang="en-US" dirty="0"/>
            </a:p>
            <a:p>
              <a:pPr>
                <a:tabLst>
                  <a:tab pos="1828800" algn="l"/>
                </a:tabLst>
              </a:pPr>
              <a:r>
                <a:rPr lang="en-US" dirty="0" smtClean="0"/>
                <a:t>Total:	14,586 cases/17,968 controls</a:t>
              </a:r>
            </a:p>
            <a:p>
              <a:r>
                <a:rPr lang="en-US" sz="2800" b="1" dirty="0" smtClean="0">
                  <a:solidFill>
                    <a:srgbClr val="C00000"/>
                  </a:solidFill>
                </a:rPr>
                <a:t>	Five novel loci</a:t>
              </a:r>
            </a:p>
            <a:p>
              <a:endParaRPr lang="en-US" dirty="0"/>
            </a:p>
          </p:txBody>
        </p:sp>
        <p:grpSp>
          <p:nvGrpSpPr>
            <p:cNvPr id="27" name="Group 26"/>
            <p:cNvGrpSpPr/>
            <p:nvPr/>
          </p:nvGrpSpPr>
          <p:grpSpPr>
            <a:xfrm>
              <a:off x="6556444" y="2569339"/>
              <a:ext cx="5398851" cy="2189960"/>
              <a:chOff x="6556444" y="2569339"/>
              <a:chExt cx="5398851" cy="2189960"/>
            </a:xfrm>
          </p:grpSpPr>
          <p:cxnSp>
            <p:nvCxnSpPr>
              <p:cNvPr id="28" name="Straight Connector 27"/>
              <p:cNvCxnSpPr/>
              <p:nvPr/>
            </p:nvCxnSpPr>
            <p:spPr>
              <a:xfrm>
                <a:off x="6877456" y="3729044"/>
                <a:ext cx="465954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556444" y="2569339"/>
                <a:ext cx="5398851" cy="21899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Rectangle 29"/>
          <p:cNvSpPr/>
          <p:nvPr/>
        </p:nvSpPr>
        <p:spPr>
          <a:xfrm>
            <a:off x="6342434" y="4756826"/>
            <a:ext cx="5068921" cy="1069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49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133289" y="3731942"/>
            <a:ext cx="5398851" cy="2322718"/>
            <a:chOff x="6556444" y="2569339"/>
            <a:chExt cx="5398851" cy="2322718"/>
          </a:xfrm>
        </p:grpSpPr>
        <p:sp>
          <p:nvSpPr>
            <p:cNvPr id="10" name="TextBox 9"/>
            <p:cNvSpPr txBox="1"/>
            <p:nvPr/>
          </p:nvSpPr>
          <p:spPr>
            <a:xfrm>
              <a:off x="6896910" y="2706843"/>
              <a:ext cx="4815192" cy="2185214"/>
            </a:xfrm>
            <a:prstGeom prst="rect">
              <a:avLst/>
            </a:prstGeom>
            <a:noFill/>
          </p:spPr>
          <p:txBody>
            <a:bodyPr wrap="square" rtlCol="0">
              <a:spAutoFit/>
            </a:bodyPr>
            <a:lstStyle/>
            <a:p>
              <a:pPr>
                <a:tabLst>
                  <a:tab pos="1828800" algn="l"/>
                </a:tabLst>
              </a:pPr>
              <a:r>
                <a:rPr lang="en-US" dirty="0" smtClean="0"/>
                <a:t>Fusion:	2,376 cases/2,432 controls</a:t>
              </a:r>
            </a:p>
            <a:p>
              <a:pPr>
                <a:tabLst>
                  <a:tab pos="1828800" algn="l"/>
                </a:tabLst>
              </a:pPr>
              <a:r>
                <a:rPr lang="en-US" dirty="0" smtClean="0"/>
                <a:t>DGI:	6,529 cases/7,525 controls</a:t>
              </a:r>
            </a:p>
            <a:p>
              <a:pPr>
                <a:tabLst>
                  <a:tab pos="1828800" algn="l"/>
                </a:tabLst>
              </a:pPr>
              <a:r>
                <a:rPr lang="en-US" dirty="0" smtClean="0"/>
                <a:t>WTCCC/UK2TD:	5,681 cases/8,284 controls</a:t>
              </a:r>
            </a:p>
            <a:p>
              <a:pPr>
                <a:tabLst>
                  <a:tab pos="1828800" algn="l"/>
                </a:tabLst>
              </a:pPr>
              <a:endParaRPr lang="en-US" dirty="0"/>
            </a:p>
            <a:p>
              <a:pPr>
                <a:tabLst>
                  <a:tab pos="1828800" algn="l"/>
                </a:tabLst>
              </a:pPr>
              <a:r>
                <a:rPr lang="en-US" dirty="0" smtClean="0"/>
                <a:t>Total:	14,586 cases/17,968 controls</a:t>
              </a:r>
            </a:p>
            <a:p>
              <a:r>
                <a:rPr lang="en-US" sz="2800" b="1" dirty="0" smtClean="0">
                  <a:solidFill>
                    <a:srgbClr val="C00000"/>
                  </a:solidFill>
                </a:rPr>
                <a:t>	Five novel loci</a:t>
              </a:r>
            </a:p>
            <a:p>
              <a:endParaRPr lang="en-US" dirty="0"/>
            </a:p>
          </p:txBody>
        </p:sp>
        <p:grpSp>
          <p:nvGrpSpPr>
            <p:cNvPr id="14" name="Group 13"/>
            <p:cNvGrpSpPr/>
            <p:nvPr/>
          </p:nvGrpSpPr>
          <p:grpSpPr>
            <a:xfrm>
              <a:off x="6556444" y="2569339"/>
              <a:ext cx="5398851" cy="2189960"/>
              <a:chOff x="6556444" y="2569339"/>
              <a:chExt cx="5398851" cy="2189960"/>
            </a:xfrm>
          </p:grpSpPr>
          <p:cxnSp>
            <p:nvCxnSpPr>
              <p:cNvPr id="12" name="Straight Connector 11"/>
              <p:cNvCxnSpPr/>
              <p:nvPr/>
            </p:nvCxnSpPr>
            <p:spPr>
              <a:xfrm>
                <a:off x="6877456" y="3729044"/>
                <a:ext cx="465954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556444" y="2569339"/>
                <a:ext cx="5398851" cy="21899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76200" y="6085769"/>
            <a:ext cx="13448581" cy="772231"/>
            <a:chOff x="48771" y="6085769"/>
            <a:chExt cx="13448581" cy="772231"/>
          </a:xfrm>
        </p:grpSpPr>
        <p:grpSp>
          <p:nvGrpSpPr>
            <p:cNvPr id="17" name="Group 16"/>
            <p:cNvGrpSpPr/>
            <p:nvPr/>
          </p:nvGrpSpPr>
          <p:grpSpPr>
            <a:xfrm>
              <a:off x="48771" y="6130268"/>
              <a:ext cx="13448581" cy="685800"/>
              <a:chOff x="0" y="6129676"/>
              <a:chExt cx="10334172" cy="685800"/>
            </a:xfrm>
          </p:grpSpPr>
          <p:grpSp>
            <p:nvGrpSpPr>
              <p:cNvPr id="20" name="Group 19"/>
              <p:cNvGrpSpPr/>
              <p:nvPr/>
            </p:nvGrpSpPr>
            <p:grpSpPr>
              <a:xfrm>
                <a:off x="0" y="6129676"/>
                <a:ext cx="10334172" cy="685800"/>
                <a:chOff x="0" y="6129676"/>
                <a:chExt cx="10334172" cy="685800"/>
              </a:xfrm>
            </p:grpSpPr>
            <p:sp>
              <p:nvSpPr>
                <p:cNvPr id="22" name="Rectangle 21"/>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23" name="Rectangle 22"/>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11" name="TextBox 10"/>
          <p:cNvSpPr txBox="1"/>
          <p:nvPr/>
        </p:nvSpPr>
        <p:spPr>
          <a:xfrm>
            <a:off x="437744" y="387643"/>
            <a:ext cx="8394970" cy="2769989"/>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3600" dirty="0" smtClean="0">
                <a:solidFill>
                  <a:srgbClr val="003399"/>
                </a:solidFill>
              </a:rPr>
              <a:t>Genome-wide association studies can identify disease loci for complex diseases</a:t>
            </a:r>
          </a:p>
          <a:p>
            <a:pPr marL="571500" indent="-571500">
              <a:spcAft>
                <a:spcPts val="1800"/>
              </a:spcAft>
              <a:buFont typeface="Arial" panose="020B0604020202020204" pitchFamily="34" charset="0"/>
              <a:buChar char="•"/>
            </a:pPr>
            <a:r>
              <a:rPr lang="en-US" sz="3600" dirty="0" smtClean="0">
                <a:solidFill>
                  <a:srgbClr val="003399"/>
                </a:solidFill>
              </a:rPr>
              <a:t>Large sample sizes are needed</a:t>
            </a:r>
          </a:p>
          <a:p>
            <a:pPr marL="571500" indent="-571500">
              <a:buFont typeface="Arial" panose="020B0604020202020204" pitchFamily="34" charset="0"/>
              <a:buChar char="•"/>
            </a:pPr>
            <a:r>
              <a:rPr lang="en-US" sz="3600" b="1" dirty="0" smtClean="0">
                <a:solidFill>
                  <a:srgbClr val="C00000"/>
                </a:solidFill>
              </a:rPr>
              <a:t>Collaborative meta-analyses required</a:t>
            </a:r>
            <a:endParaRPr lang="en-US" sz="3600" b="1" dirty="0">
              <a:solidFill>
                <a:srgbClr val="C00000"/>
              </a:solidFill>
            </a:endParaRPr>
          </a:p>
        </p:txBody>
      </p:sp>
    </p:spTree>
    <p:extLst>
      <p:ext uri="{BB962C8B-B14F-4D97-AF65-F5344CB8AC3E}">
        <p14:creationId xmlns:p14="http://schemas.microsoft.com/office/powerpoint/2010/main" val="255901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9033286">
            <a:off x="1931430" y="148335"/>
            <a:ext cx="2412107" cy="1393157"/>
            <a:chOff x="3401594" y="549299"/>
            <a:chExt cx="2412107" cy="1393157"/>
          </a:xfrm>
        </p:grpSpPr>
        <p:sp>
          <p:nvSpPr>
            <p:cNvPr id="2" name="TextBox 1"/>
            <p:cNvSpPr txBox="1"/>
            <p:nvPr/>
          </p:nvSpPr>
          <p:spPr>
            <a:xfrm rot="2566714">
              <a:off x="3538116" y="549299"/>
              <a:ext cx="2275585" cy="646331"/>
            </a:xfrm>
            <a:prstGeom prst="rect">
              <a:avLst/>
            </a:prstGeom>
            <a:noFill/>
          </p:spPr>
          <p:txBody>
            <a:bodyPr wrap="square" rtlCol="0">
              <a:spAutoFit/>
            </a:bodyPr>
            <a:lstStyle/>
            <a:p>
              <a:pPr algn="ctr"/>
              <a:r>
                <a:rPr lang="en-US" dirty="0"/>
                <a:t>30 Alzheimer Disease Centers (ADCs)</a:t>
              </a:r>
            </a:p>
          </p:txBody>
        </p:sp>
        <p:sp>
          <p:nvSpPr>
            <p:cNvPr id="3" name="Oval 2"/>
            <p:cNvSpPr/>
            <p:nvPr/>
          </p:nvSpPr>
          <p:spPr>
            <a:xfrm>
              <a:off x="4485805" y="1561456"/>
              <a:ext cx="381000" cy="381000"/>
            </a:xfrm>
            <a:prstGeom prst="ellipse">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055116" y="1234154"/>
              <a:ext cx="381000" cy="381000"/>
            </a:xfrm>
            <a:prstGeom prst="ellipse">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710837" y="725453"/>
              <a:ext cx="381000" cy="381000"/>
            </a:xfrm>
            <a:prstGeom prst="ellipse">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Bracket 20"/>
            <p:cNvSpPr/>
            <p:nvPr/>
          </p:nvSpPr>
          <p:spPr>
            <a:xfrm rot="-2760000">
              <a:off x="3936518" y="986392"/>
              <a:ext cx="73152" cy="11430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2" name="TextBox 51"/>
          <p:cNvSpPr txBox="1"/>
          <p:nvPr/>
        </p:nvSpPr>
        <p:spPr>
          <a:xfrm>
            <a:off x="4935634" y="518423"/>
            <a:ext cx="5627138" cy="923330"/>
          </a:xfrm>
          <a:prstGeom prst="rect">
            <a:avLst/>
          </a:prstGeom>
          <a:noFill/>
          <a:ln>
            <a:solidFill>
              <a:schemeClr val="tx1"/>
            </a:solidFill>
          </a:ln>
        </p:spPr>
        <p:txBody>
          <a:bodyPr wrap="square" rtlCol="0">
            <a:spAutoFit/>
          </a:bodyPr>
          <a:lstStyle/>
          <a:p>
            <a:r>
              <a:rPr lang="en-US" b="1" dirty="0">
                <a:solidFill>
                  <a:srgbClr val="C00000"/>
                </a:solidFill>
              </a:rPr>
              <a:t>Alzheimer’s Disease Centers</a:t>
            </a:r>
          </a:p>
          <a:p>
            <a:pPr marL="457200" indent="-228600">
              <a:buFont typeface="Arial" panose="020B0604020202020204" pitchFamily="34" charset="0"/>
              <a:buChar char="•"/>
            </a:pPr>
            <a:r>
              <a:rPr lang="en-US" dirty="0"/>
              <a:t>AD cases and controls</a:t>
            </a:r>
          </a:p>
          <a:p>
            <a:pPr marL="457200" indent="-228600">
              <a:spcAft>
                <a:spcPts val="1600"/>
              </a:spcAft>
              <a:buFont typeface="Arial" panose="020B0604020202020204" pitchFamily="34" charset="0"/>
              <a:buChar char="•"/>
            </a:pPr>
            <a:r>
              <a:rPr lang="en-US" dirty="0"/>
              <a:t>Standardized phenotype data and autopsy data</a:t>
            </a:r>
          </a:p>
        </p:txBody>
      </p:sp>
      <p:grpSp>
        <p:nvGrpSpPr>
          <p:cNvPr id="20" name="Group 19"/>
          <p:cNvGrpSpPr/>
          <p:nvPr/>
        </p:nvGrpSpPr>
        <p:grpSpPr>
          <a:xfrm>
            <a:off x="1939892" y="1737851"/>
            <a:ext cx="8622880" cy="1423083"/>
            <a:chOff x="415892" y="1737850"/>
            <a:chExt cx="8622880" cy="1423083"/>
          </a:xfrm>
        </p:grpSpPr>
        <p:grpSp>
          <p:nvGrpSpPr>
            <p:cNvPr id="19" name="Group 18"/>
            <p:cNvGrpSpPr/>
            <p:nvPr/>
          </p:nvGrpSpPr>
          <p:grpSpPr>
            <a:xfrm>
              <a:off x="415892" y="1737850"/>
              <a:ext cx="1219200" cy="1423083"/>
              <a:chOff x="415892" y="1737850"/>
              <a:chExt cx="1219200" cy="1423083"/>
            </a:xfrm>
          </p:grpSpPr>
          <p:grpSp>
            <p:nvGrpSpPr>
              <p:cNvPr id="12" name="Group 11"/>
              <p:cNvGrpSpPr/>
              <p:nvPr/>
            </p:nvGrpSpPr>
            <p:grpSpPr>
              <a:xfrm rot="19341812">
                <a:off x="485456" y="1737850"/>
                <a:ext cx="762000" cy="762000"/>
                <a:chOff x="2133600" y="1208573"/>
                <a:chExt cx="762000" cy="762000"/>
              </a:xfrm>
            </p:grpSpPr>
            <p:sp>
              <p:nvSpPr>
                <p:cNvPr id="9" name="TextBox 8"/>
                <p:cNvSpPr txBox="1"/>
                <p:nvPr/>
              </p:nvSpPr>
              <p:spPr>
                <a:xfrm rot="2258188">
                  <a:off x="2133600" y="1212874"/>
                  <a:ext cx="762000" cy="338554"/>
                </a:xfrm>
                <a:prstGeom prst="rect">
                  <a:avLst/>
                </a:prstGeom>
                <a:noFill/>
              </p:spPr>
              <p:txBody>
                <a:bodyPr wrap="square" rtlCol="0">
                  <a:spAutoFit/>
                </a:bodyPr>
                <a:lstStyle/>
                <a:p>
                  <a:r>
                    <a:rPr lang="en-US" sz="1600" dirty="0"/>
                    <a:t>data</a:t>
                  </a:r>
                </a:p>
              </p:txBody>
            </p:sp>
            <p:sp>
              <p:nvSpPr>
                <p:cNvPr id="13" name="Right Arrow 12"/>
                <p:cNvSpPr/>
                <p:nvPr/>
              </p:nvSpPr>
              <p:spPr>
                <a:xfrm rot="7671727">
                  <a:off x="2234932" y="1534596"/>
                  <a:ext cx="762000" cy="109954"/>
                </a:xfrm>
                <a:prstGeom prst="rightArrow">
                  <a:avLst/>
                </a:prstGeom>
                <a:gradFill>
                  <a:gsLst>
                    <a:gs pos="0">
                      <a:schemeClr val="bg1">
                        <a:lumMod val="75000"/>
                      </a:schemeClr>
                    </a:gs>
                    <a:gs pos="53000">
                      <a:srgbClr val="D4DEFF"/>
                    </a:gs>
                    <a:gs pos="83000">
                      <a:srgbClr val="D4DEFF"/>
                    </a:gs>
                    <a:gs pos="100000">
                      <a:srgbClr val="96AB94"/>
                    </a:gs>
                  </a:gsLst>
                  <a:lin ang="108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9"/>
              <p:cNvGrpSpPr/>
              <p:nvPr/>
            </p:nvGrpSpPr>
            <p:grpSpPr>
              <a:xfrm>
                <a:off x="415892" y="2503245"/>
                <a:ext cx="1219200" cy="657688"/>
                <a:chOff x="3886200" y="1143000"/>
                <a:chExt cx="1219200" cy="328844"/>
              </a:xfrm>
            </p:grpSpPr>
            <p:sp>
              <p:nvSpPr>
                <p:cNvPr id="56" name="Rectangle 55"/>
                <p:cNvSpPr/>
                <p:nvPr/>
              </p:nvSpPr>
              <p:spPr>
                <a:xfrm>
                  <a:off x="3886200" y="1143000"/>
                  <a:ext cx="1219200" cy="304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922776" y="1148678"/>
                  <a:ext cx="1143000" cy="323166"/>
                </a:xfrm>
                <a:prstGeom prst="rect">
                  <a:avLst/>
                </a:prstGeom>
                <a:noFill/>
                <a:ln>
                  <a:noFill/>
                </a:ln>
              </p:spPr>
              <p:txBody>
                <a:bodyPr wrap="square" rtlCol="0">
                  <a:spAutoFit/>
                </a:bodyPr>
                <a:lstStyle/>
                <a:p>
                  <a:pPr algn="ctr"/>
                  <a:r>
                    <a:rPr lang="en-US" dirty="0"/>
                    <a:t>NACC</a:t>
                  </a:r>
                </a:p>
                <a:p>
                  <a:pPr algn="ctr"/>
                  <a:r>
                    <a:rPr lang="en-US" dirty="0" err="1"/>
                    <a:t>Kukull</a:t>
                  </a:r>
                  <a:endParaRPr lang="en-US" dirty="0"/>
                </a:p>
              </p:txBody>
            </p:sp>
          </p:grpSp>
        </p:grpSp>
        <p:sp>
          <p:nvSpPr>
            <p:cNvPr id="50" name="TextBox 49"/>
            <p:cNvSpPr txBox="1"/>
            <p:nvPr/>
          </p:nvSpPr>
          <p:spPr>
            <a:xfrm>
              <a:off x="3411634" y="2063547"/>
              <a:ext cx="5627138" cy="923330"/>
            </a:xfrm>
            <a:prstGeom prst="rect">
              <a:avLst/>
            </a:prstGeom>
            <a:noFill/>
            <a:ln>
              <a:solidFill>
                <a:schemeClr val="tx1"/>
              </a:solidFill>
            </a:ln>
          </p:spPr>
          <p:txBody>
            <a:bodyPr wrap="square" rtlCol="0">
              <a:spAutoFit/>
            </a:bodyPr>
            <a:lstStyle/>
            <a:p>
              <a:r>
                <a:rPr lang="en-US" b="1" dirty="0">
                  <a:solidFill>
                    <a:srgbClr val="C00000"/>
                  </a:solidFill>
                </a:rPr>
                <a:t>National Alzheimer Coordinating Center</a:t>
              </a:r>
            </a:p>
            <a:p>
              <a:pPr marL="457200" indent="-228600">
                <a:buFont typeface="Arial" panose="020B0604020202020204" pitchFamily="34" charset="0"/>
                <a:buChar char="•"/>
              </a:pPr>
              <a:r>
                <a:rPr lang="en-US" dirty="0"/>
                <a:t>Collect/distribute all ADC data</a:t>
              </a:r>
            </a:p>
            <a:p>
              <a:pPr marL="457200" indent="-228600">
                <a:spcAft>
                  <a:spcPts val="1600"/>
                </a:spcAft>
                <a:buFont typeface="Arial" panose="020B0604020202020204" pitchFamily="34" charset="0"/>
                <a:buChar char="•"/>
              </a:pPr>
              <a:r>
                <a:rPr lang="en-US" dirty="0"/>
                <a:t>Manage phenotype definitions</a:t>
              </a:r>
            </a:p>
          </p:txBody>
        </p:sp>
        <p:sp>
          <p:nvSpPr>
            <p:cNvPr id="11" name="TextBox 10"/>
            <p:cNvSpPr txBox="1"/>
            <p:nvPr/>
          </p:nvSpPr>
          <p:spPr>
            <a:xfrm rot="16200000">
              <a:off x="8389611" y="2340955"/>
              <a:ext cx="923544" cy="369332"/>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b="1" dirty="0">
                  <a:solidFill>
                    <a:srgbClr val="C00000"/>
                  </a:solidFill>
                </a:rPr>
                <a:t>NACC</a:t>
              </a:r>
            </a:p>
          </p:txBody>
        </p:sp>
      </p:grpSp>
      <p:grpSp>
        <p:nvGrpSpPr>
          <p:cNvPr id="22" name="Group 21"/>
          <p:cNvGrpSpPr/>
          <p:nvPr/>
        </p:nvGrpSpPr>
        <p:grpSpPr>
          <a:xfrm>
            <a:off x="3272468" y="1524000"/>
            <a:ext cx="7293934" cy="2470898"/>
            <a:chOff x="1742116" y="1601811"/>
            <a:chExt cx="7293934" cy="2470898"/>
          </a:xfrm>
        </p:grpSpPr>
        <p:grpSp>
          <p:nvGrpSpPr>
            <p:cNvPr id="23" name="Group 22"/>
            <p:cNvGrpSpPr/>
            <p:nvPr/>
          </p:nvGrpSpPr>
          <p:grpSpPr>
            <a:xfrm>
              <a:off x="1742116" y="1601811"/>
              <a:ext cx="1223332" cy="1618566"/>
              <a:chOff x="-3820561" y="679726"/>
              <a:chExt cx="1223332" cy="1618566"/>
            </a:xfrm>
          </p:grpSpPr>
          <p:grpSp>
            <p:nvGrpSpPr>
              <p:cNvPr id="37" name="Group 57"/>
              <p:cNvGrpSpPr/>
              <p:nvPr/>
            </p:nvGrpSpPr>
            <p:grpSpPr>
              <a:xfrm>
                <a:off x="-3820561" y="1640605"/>
                <a:ext cx="1056652" cy="657687"/>
                <a:chOff x="-7554284" y="3110421"/>
                <a:chExt cx="1056652" cy="657687"/>
              </a:xfrm>
            </p:grpSpPr>
            <p:sp>
              <p:nvSpPr>
                <p:cNvPr id="39" name="Rectangle 38"/>
                <p:cNvSpPr/>
                <p:nvPr/>
              </p:nvSpPr>
              <p:spPr>
                <a:xfrm>
                  <a:off x="-7552337" y="3140142"/>
                  <a:ext cx="1017027" cy="627966"/>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554284" y="3110421"/>
                  <a:ext cx="1056652" cy="646331"/>
                </a:xfrm>
                <a:prstGeom prst="rect">
                  <a:avLst/>
                </a:prstGeom>
                <a:noFill/>
                <a:ln>
                  <a:noFill/>
                </a:ln>
              </p:spPr>
              <p:txBody>
                <a:bodyPr wrap="square" rtlCol="0">
                  <a:spAutoFit/>
                </a:bodyPr>
                <a:lstStyle/>
                <a:p>
                  <a:pPr algn="ctr"/>
                  <a:r>
                    <a:rPr lang="en-US" dirty="0"/>
                    <a:t>NCRAD</a:t>
                  </a:r>
                </a:p>
                <a:p>
                  <a:pPr algn="ctr"/>
                  <a:r>
                    <a:rPr lang="en-US" dirty="0" err="1"/>
                    <a:t>Foroud</a:t>
                  </a:r>
                  <a:endParaRPr lang="en-US" dirty="0"/>
                </a:p>
              </p:txBody>
            </p:sp>
          </p:grpSp>
          <p:sp>
            <p:nvSpPr>
              <p:cNvPr id="44" name="TextBox 43"/>
              <p:cNvSpPr txBox="1"/>
              <p:nvPr/>
            </p:nvSpPr>
            <p:spPr>
              <a:xfrm>
                <a:off x="-3740229" y="679726"/>
                <a:ext cx="1143000" cy="830997"/>
              </a:xfrm>
              <a:prstGeom prst="rect">
                <a:avLst/>
              </a:prstGeom>
              <a:noFill/>
            </p:spPr>
            <p:txBody>
              <a:bodyPr wrap="square" rtlCol="0">
                <a:spAutoFit/>
              </a:bodyPr>
              <a:lstStyle/>
              <a:p>
                <a:pPr algn="ctr"/>
                <a:r>
                  <a:rPr lang="en-US" sz="1600" dirty="0"/>
                  <a:t>blood</a:t>
                </a:r>
              </a:p>
              <a:p>
                <a:pPr algn="ctr"/>
                <a:r>
                  <a:rPr lang="en-US" sz="1600" dirty="0"/>
                  <a:t>DNA</a:t>
                </a:r>
              </a:p>
              <a:p>
                <a:pPr algn="ctr"/>
                <a:r>
                  <a:rPr lang="en-US" sz="1600" dirty="0"/>
                  <a:t>tissue</a:t>
                </a:r>
              </a:p>
            </p:txBody>
          </p:sp>
          <p:sp>
            <p:nvSpPr>
              <p:cNvPr id="45" name="Right Arrow 44"/>
              <p:cNvSpPr/>
              <p:nvPr/>
            </p:nvSpPr>
            <p:spPr>
              <a:xfrm rot="3311159">
                <a:off x="-4135451" y="1120699"/>
                <a:ext cx="762000" cy="109954"/>
              </a:xfrm>
              <a:prstGeom prst="rightArrow">
                <a:avLst/>
              </a:prstGeom>
              <a:gradFill>
                <a:gsLst>
                  <a:gs pos="0">
                    <a:schemeClr val="bg1">
                      <a:lumMod val="75000"/>
                    </a:schemeClr>
                  </a:gs>
                  <a:gs pos="53000">
                    <a:srgbClr val="D4DEFF"/>
                  </a:gs>
                  <a:gs pos="83000">
                    <a:srgbClr val="D4DEFF"/>
                  </a:gs>
                  <a:gs pos="100000">
                    <a:srgbClr val="96AB94"/>
                  </a:gs>
                </a:gsLst>
                <a:lin ang="108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3405282" y="3149379"/>
              <a:ext cx="5630767" cy="923330"/>
            </a:xfrm>
            <a:prstGeom prst="rect">
              <a:avLst/>
            </a:prstGeom>
            <a:noFill/>
            <a:ln>
              <a:solidFill>
                <a:schemeClr val="tx1"/>
              </a:solidFill>
            </a:ln>
          </p:spPr>
          <p:txBody>
            <a:bodyPr wrap="square" rtlCol="0">
              <a:spAutoFit/>
            </a:bodyPr>
            <a:lstStyle/>
            <a:p>
              <a:r>
                <a:rPr lang="en-US" b="1" dirty="0">
                  <a:solidFill>
                    <a:srgbClr val="C00000"/>
                  </a:solidFill>
                </a:rPr>
                <a:t>National Cell Repository for Alzheimer disease</a:t>
              </a:r>
            </a:p>
            <a:p>
              <a:pPr marL="457200" indent="-228600">
                <a:buFont typeface="Arial" panose="020B0604020202020204" pitchFamily="34" charset="0"/>
                <a:buChar char="•"/>
              </a:pPr>
              <a:r>
                <a:rPr lang="en-US" dirty="0"/>
                <a:t>Collect tissue/DNA</a:t>
              </a:r>
            </a:p>
            <a:p>
              <a:pPr marL="457200" indent="-228600">
                <a:spcAft>
                  <a:spcPts val="1600"/>
                </a:spcAft>
                <a:buFont typeface="Arial" panose="020B0604020202020204" pitchFamily="34" charset="0"/>
                <a:buChar char="•"/>
              </a:pPr>
              <a:r>
                <a:rPr lang="en-US" dirty="0"/>
                <a:t>Distribute samples</a:t>
              </a:r>
            </a:p>
          </p:txBody>
        </p:sp>
        <p:sp>
          <p:nvSpPr>
            <p:cNvPr id="14" name="TextBox 13"/>
            <p:cNvSpPr txBox="1"/>
            <p:nvPr/>
          </p:nvSpPr>
          <p:spPr>
            <a:xfrm rot="16200000">
              <a:off x="8389719" y="3426378"/>
              <a:ext cx="923330" cy="369332"/>
            </a:xfrm>
            <a:prstGeom prst="rect">
              <a:avLst/>
            </a:prstGeom>
            <a:solidFill>
              <a:schemeClr val="bg2">
                <a:lumMod val="90000"/>
              </a:schemeClr>
            </a:solidFill>
            <a:ln>
              <a:solidFill>
                <a:schemeClr val="tx1"/>
              </a:solidFill>
            </a:ln>
          </p:spPr>
          <p:txBody>
            <a:bodyPr wrap="square" rtlCol="0">
              <a:spAutoFit/>
            </a:bodyPr>
            <a:lstStyle/>
            <a:p>
              <a:pPr algn="ctr"/>
              <a:r>
                <a:rPr lang="en-US" b="1" dirty="0">
                  <a:solidFill>
                    <a:srgbClr val="C00000"/>
                  </a:solidFill>
                </a:rPr>
                <a:t>NCRAD</a:t>
              </a:r>
            </a:p>
          </p:txBody>
        </p:sp>
      </p:grpSp>
      <p:sp>
        <p:nvSpPr>
          <p:cNvPr id="16" name="TextBox 15"/>
          <p:cNvSpPr txBox="1"/>
          <p:nvPr/>
        </p:nvSpPr>
        <p:spPr>
          <a:xfrm rot="16200000">
            <a:off x="9914548" y="797101"/>
            <a:ext cx="923544" cy="365760"/>
          </a:xfrm>
          <a:prstGeom prst="rect">
            <a:avLst/>
          </a:prstGeom>
          <a:solidFill>
            <a:schemeClr val="bg1">
              <a:lumMod val="85000"/>
            </a:schemeClr>
          </a:solidFill>
          <a:ln>
            <a:solidFill>
              <a:schemeClr val="tx1"/>
            </a:solidFill>
          </a:ln>
        </p:spPr>
        <p:txBody>
          <a:bodyPr wrap="square" rtlCol="0">
            <a:spAutoFit/>
          </a:bodyPr>
          <a:lstStyle/>
          <a:p>
            <a:pPr algn="ctr"/>
            <a:r>
              <a:rPr lang="en-US" b="1" dirty="0">
                <a:solidFill>
                  <a:srgbClr val="C00000"/>
                </a:solidFill>
              </a:rPr>
              <a:t>ADCs</a:t>
            </a:r>
          </a:p>
        </p:txBody>
      </p:sp>
      <p:grpSp>
        <p:nvGrpSpPr>
          <p:cNvPr id="28" name="Group 27"/>
          <p:cNvGrpSpPr/>
          <p:nvPr/>
        </p:nvGrpSpPr>
        <p:grpSpPr>
          <a:xfrm>
            <a:off x="2716228" y="3187146"/>
            <a:ext cx="7844759" cy="3279873"/>
            <a:chOff x="1192227" y="3187145"/>
            <a:chExt cx="7844759" cy="3279873"/>
          </a:xfrm>
        </p:grpSpPr>
        <p:grpSp>
          <p:nvGrpSpPr>
            <p:cNvPr id="26" name="Group 25"/>
            <p:cNvGrpSpPr/>
            <p:nvPr/>
          </p:nvGrpSpPr>
          <p:grpSpPr>
            <a:xfrm>
              <a:off x="1192227" y="3187145"/>
              <a:ext cx="1582524" cy="3279873"/>
              <a:chOff x="1192227" y="3187145"/>
              <a:chExt cx="1582524" cy="3279873"/>
            </a:xfrm>
          </p:grpSpPr>
          <p:grpSp>
            <p:nvGrpSpPr>
              <p:cNvPr id="25" name="Group 24"/>
              <p:cNvGrpSpPr/>
              <p:nvPr/>
            </p:nvGrpSpPr>
            <p:grpSpPr>
              <a:xfrm>
                <a:off x="1192227" y="3187145"/>
                <a:ext cx="1582524" cy="3279873"/>
                <a:chOff x="1593851" y="3204652"/>
                <a:chExt cx="1582524" cy="3279873"/>
              </a:xfrm>
            </p:grpSpPr>
            <p:sp>
              <p:nvSpPr>
                <p:cNvPr id="47" name="TextBox 46"/>
                <p:cNvSpPr txBox="1"/>
                <p:nvPr/>
              </p:nvSpPr>
              <p:spPr>
                <a:xfrm>
                  <a:off x="1829285" y="5899750"/>
                  <a:ext cx="1143000" cy="584775"/>
                </a:xfrm>
                <a:prstGeom prst="rect">
                  <a:avLst/>
                </a:prstGeom>
                <a:solidFill>
                  <a:srgbClr val="FFFFCC"/>
                </a:solidFill>
                <a:ln>
                  <a:solidFill>
                    <a:srgbClr val="C00000"/>
                  </a:solidFill>
                </a:ln>
              </p:spPr>
              <p:txBody>
                <a:bodyPr wrap="square" rtlCol="0">
                  <a:spAutoFit/>
                </a:bodyPr>
                <a:lstStyle/>
                <a:p>
                  <a:pPr algn="ctr"/>
                  <a:r>
                    <a:rPr lang="en-US" sz="1600" dirty="0">
                      <a:solidFill>
                        <a:srgbClr val="C00000"/>
                      </a:solidFill>
                    </a:rPr>
                    <a:t>GWAS</a:t>
                  </a:r>
                </a:p>
                <a:p>
                  <a:pPr algn="ctr"/>
                  <a:r>
                    <a:rPr lang="en-US" sz="1600" dirty="0">
                      <a:solidFill>
                        <a:srgbClr val="C00000"/>
                      </a:solidFill>
                    </a:rPr>
                    <a:t>sequencing</a:t>
                  </a:r>
                </a:p>
              </p:txBody>
            </p:sp>
            <p:grpSp>
              <p:nvGrpSpPr>
                <p:cNvPr id="53" name="Group 52"/>
                <p:cNvGrpSpPr/>
                <p:nvPr/>
              </p:nvGrpSpPr>
              <p:grpSpPr>
                <a:xfrm>
                  <a:off x="1652375" y="4570003"/>
                  <a:ext cx="1524000" cy="655947"/>
                  <a:chOff x="5364637" y="4497588"/>
                  <a:chExt cx="1524000" cy="818465"/>
                </a:xfrm>
              </p:grpSpPr>
              <p:sp>
                <p:nvSpPr>
                  <p:cNvPr id="58" name="Rectangle 57"/>
                  <p:cNvSpPr/>
                  <p:nvPr/>
                </p:nvSpPr>
                <p:spPr>
                  <a:xfrm>
                    <a:off x="5364637" y="4497588"/>
                    <a:ext cx="1524000" cy="818465"/>
                  </a:xfrm>
                  <a:prstGeom prst="rect">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31337" y="4722154"/>
                    <a:ext cx="990600" cy="460838"/>
                  </a:xfrm>
                  <a:prstGeom prst="rect">
                    <a:avLst/>
                  </a:prstGeom>
                  <a:noFill/>
                </p:spPr>
                <p:txBody>
                  <a:bodyPr wrap="square" rtlCol="0">
                    <a:spAutoFit/>
                  </a:bodyPr>
                  <a:lstStyle/>
                  <a:p>
                    <a:pPr algn="ctr"/>
                    <a:r>
                      <a:rPr lang="en-US" dirty="0"/>
                      <a:t>ADGC</a:t>
                    </a:r>
                  </a:p>
                </p:txBody>
              </p:sp>
            </p:grpSp>
            <p:sp>
              <p:nvSpPr>
                <p:cNvPr id="60" name="Right Arrow 59"/>
                <p:cNvSpPr/>
                <p:nvPr/>
              </p:nvSpPr>
              <p:spPr>
                <a:xfrm rot="5866037">
                  <a:off x="1978575" y="3805173"/>
                  <a:ext cx="1138619" cy="121538"/>
                </a:xfrm>
                <a:prstGeom prst="rightArrow">
                  <a:avLst/>
                </a:prstGeom>
                <a:gradFill>
                  <a:gsLst>
                    <a:gs pos="0">
                      <a:schemeClr val="bg1">
                        <a:lumMod val="75000"/>
                      </a:schemeClr>
                    </a:gs>
                    <a:gs pos="53000">
                      <a:srgbClr val="D4DEFF"/>
                    </a:gs>
                    <a:gs pos="83000">
                      <a:srgbClr val="D4DEFF"/>
                    </a:gs>
                    <a:gs pos="100000">
                      <a:srgbClr val="96AB94"/>
                    </a:gs>
                  </a:gsLst>
                  <a:lin ang="108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4830557">
                  <a:off x="1029103" y="3769400"/>
                  <a:ext cx="1227333" cy="97838"/>
                </a:xfrm>
                <a:prstGeom prst="rightArrow">
                  <a:avLst/>
                </a:prstGeom>
                <a:gradFill>
                  <a:gsLst>
                    <a:gs pos="0">
                      <a:schemeClr val="bg1">
                        <a:lumMod val="75000"/>
                      </a:schemeClr>
                    </a:gs>
                    <a:gs pos="53000">
                      <a:srgbClr val="D4DEFF"/>
                    </a:gs>
                    <a:gs pos="83000">
                      <a:srgbClr val="D4DEFF"/>
                    </a:gs>
                    <a:gs pos="100000">
                      <a:srgbClr val="96AB94"/>
                    </a:gs>
                  </a:gsLst>
                  <a:lin ang="108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ight Arrow 53"/>
              <p:cNvSpPr/>
              <p:nvPr/>
            </p:nvSpPr>
            <p:spPr>
              <a:xfrm rot="5400000">
                <a:off x="1763347" y="5514679"/>
                <a:ext cx="433377" cy="113872"/>
              </a:xfrm>
              <a:prstGeom prst="rightArrow">
                <a:avLst/>
              </a:prstGeom>
              <a:gradFill>
                <a:gsLst>
                  <a:gs pos="0">
                    <a:schemeClr val="bg1">
                      <a:lumMod val="75000"/>
                    </a:schemeClr>
                  </a:gs>
                  <a:gs pos="53000">
                    <a:srgbClr val="D4DEFF"/>
                  </a:gs>
                  <a:gs pos="83000">
                    <a:srgbClr val="D4DEFF"/>
                  </a:gs>
                  <a:gs pos="100000">
                    <a:srgbClr val="96AB94"/>
                  </a:gs>
                </a:gsLst>
                <a:lin ang="108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411634" y="4819471"/>
              <a:ext cx="5625352" cy="1200329"/>
              <a:chOff x="3411634" y="4819471"/>
              <a:chExt cx="5625352" cy="1200329"/>
            </a:xfrm>
          </p:grpSpPr>
          <p:sp>
            <p:nvSpPr>
              <p:cNvPr id="63" name="TextBox 62"/>
              <p:cNvSpPr txBox="1"/>
              <p:nvPr/>
            </p:nvSpPr>
            <p:spPr>
              <a:xfrm>
                <a:off x="3411634" y="4819471"/>
                <a:ext cx="5623566" cy="1200329"/>
              </a:xfrm>
              <a:prstGeom prst="rect">
                <a:avLst/>
              </a:prstGeom>
              <a:noFill/>
              <a:ln>
                <a:solidFill>
                  <a:schemeClr val="tx1"/>
                </a:solidFill>
              </a:ln>
            </p:spPr>
            <p:txBody>
              <a:bodyPr wrap="square" rtlCol="0">
                <a:spAutoFit/>
              </a:bodyPr>
              <a:lstStyle/>
              <a:p>
                <a:r>
                  <a:rPr lang="en-US" b="1" dirty="0">
                    <a:solidFill>
                      <a:srgbClr val="C00000"/>
                    </a:solidFill>
                  </a:rPr>
                  <a:t>Alzheimer’s Disease Genetics Consortium</a:t>
                </a:r>
              </a:p>
              <a:p>
                <a:pPr marL="573088" indent="-342900">
                  <a:buFont typeface="Arial" panose="020B0604020202020204" pitchFamily="34" charset="0"/>
                  <a:buChar char="•"/>
                </a:pPr>
                <a:r>
                  <a:rPr lang="en-US" dirty="0"/>
                  <a:t>Genetic association studies</a:t>
                </a:r>
              </a:p>
              <a:p>
                <a:pPr marL="573088" indent="-342900">
                  <a:buFont typeface="Arial" panose="020B0604020202020204" pitchFamily="34" charset="0"/>
                  <a:buChar char="•"/>
                </a:pPr>
                <a:r>
                  <a:rPr lang="en-US" dirty="0"/>
                  <a:t>Sequencing</a:t>
                </a:r>
              </a:p>
              <a:p>
                <a:pPr marL="573088" indent="-342900">
                  <a:spcAft>
                    <a:spcPts val="1600"/>
                  </a:spcAft>
                  <a:buFont typeface="Arial" panose="020B0604020202020204" pitchFamily="34" charset="0"/>
                  <a:buChar char="•"/>
                </a:pPr>
                <a:r>
                  <a:rPr lang="en-US" dirty="0"/>
                  <a:t>Common/rare variant discovery</a:t>
                </a:r>
              </a:p>
            </p:txBody>
          </p:sp>
          <p:sp>
            <p:nvSpPr>
              <p:cNvPr id="24" name="TextBox 23"/>
              <p:cNvSpPr txBox="1"/>
              <p:nvPr/>
            </p:nvSpPr>
            <p:spPr>
              <a:xfrm rot="16200000">
                <a:off x="8252155" y="5234970"/>
                <a:ext cx="1200329"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b="1" dirty="0">
                    <a:solidFill>
                      <a:srgbClr val="C00000"/>
                    </a:solidFill>
                  </a:rPr>
                  <a:t>ADGC</a:t>
                </a:r>
              </a:p>
            </p:txBody>
          </p:sp>
        </p:grpSp>
      </p:grpSp>
      <p:grpSp>
        <p:nvGrpSpPr>
          <p:cNvPr id="42" name="Group 41"/>
          <p:cNvGrpSpPr/>
          <p:nvPr/>
        </p:nvGrpSpPr>
        <p:grpSpPr>
          <a:xfrm>
            <a:off x="76200" y="6085769"/>
            <a:ext cx="13448581" cy="772231"/>
            <a:chOff x="48771" y="6085769"/>
            <a:chExt cx="13448581" cy="772231"/>
          </a:xfrm>
        </p:grpSpPr>
        <p:grpSp>
          <p:nvGrpSpPr>
            <p:cNvPr id="43" name="Group 42"/>
            <p:cNvGrpSpPr/>
            <p:nvPr/>
          </p:nvGrpSpPr>
          <p:grpSpPr>
            <a:xfrm>
              <a:off x="48771" y="6130268"/>
              <a:ext cx="13448581" cy="685800"/>
              <a:chOff x="0" y="6129676"/>
              <a:chExt cx="10334172" cy="685800"/>
            </a:xfrm>
          </p:grpSpPr>
          <p:grpSp>
            <p:nvGrpSpPr>
              <p:cNvPr id="49" name="Group 48"/>
              <p:cNvGrpSpPr/>
              <p:nvPr/>
            </p:nvGrpSpPr>
            <p:grpSpPr>
              <a:xfrm>
                <a:off x="0" y="6129676"/>
                <a:ext cx="10334172" cy="685800"/>
                <a:chOff x="0" y="6129676"/>
                <a:chExt cx="10334172" cy="685800"/>
              </a:xfrm>
            </p:grpSpPr>
            <p:sp>
              <p:nvSpPr>
                <p:cNvPr id="55" name="Rectangle 54"/>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64" name="Rectangle 63"/>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Rectangle 47"/>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Tree>
    <p:extLst>
      <p:ext uri="{BB962C8B-B14F-4D97-AF65-F5344CB8AC3E}">
        <p14:creationId xmlns:p14="http://schemas.microsoft.com/office/powerpoint/2010/main" val="33653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9033286">
            <a:off x="1931430" y="148335"/>
            <a:ext cx="2412107" cy="1393157"/>
            <a:chOff x="3401594" y="549299"/>
            <a:chExt cx="2412107" cy="1393157"/>
          </a:xfrm>
        </p:grpSpPr>
        <p:sp>
          <p:nvSpPr>
            <p:cNvPr id="2" name="TextBox 1"/>
            <p:cNvSpPr txBox="1"/>
            <p:nvPr/>
          </p:nvSpPr>
          <p:spPr>
            <a:xfrm rot="2566714">
              <a:off x="3538116" y="549299"/>
              <a:ext cx="2275585" cy="646331"/>
            </a:xfrm>
            <a:prstGeom prst="rect">
              <a:avLst/>
            </a:prstGeom>
            <a:noFill/>
          </p:spPr>
          <p:txBody>
            <a:bodyPr wrap="square" rtlCol="0">
              <a:spAutoFit/>
            </a:bodyPr>
            <a:lstStyle/>
            <a:p>
              <a:pPr algn="ctr"/>
              <a:r>
                <a:rPr lang="en-US" dirty="0"/>
                <a:t>30 Alzheimer Disease Centers (ADCs)</a:t>
              </a:r>
            </a:p>
          </p:txBody>
        </p:sp>
        <p:sp>
          <p:nvSpPr>
            <p:cNvPr id="3" name="Oval 2"/>
            <p:cNvSpPr/>
            <p:nvPr/>
          </p:nvSpPr>
          <p:spPr>
            <a:xfrm>
              <a:off x="4485805" y="1561456"/>
              <a:ext cx="381000" cy="381000"/>
            </a:xfrm>
            <a:prstGeom prst="ellipse">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055116" y="1234154"/>
              <a:ext cx="381000" cy="381000"/>
            </a:xfrm>
            <a:prstGeom prst="ellipse">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710837" y="725453"/>
              <a:ext cx="381000" cy="381000"/>
            </a:xfrm>
            <a:prstGeom prst="ellipse">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Bracket 20"/>
            <p:cNvSpPr/>
            <p:nvPr/>
          </p:nvSpPr>
          <p:spPr>
            <a:xfrm rot="-2760000">
              <a:off x="3936518" y="986392"/>
              <a:ext cx="73152" cy="11430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 name="TextBox 54"/>
          <p:cNvSpPr txBox="1"/>
          <p:nvPr/>
        </p:nvSpPr>
        <p:spPr>
          <a:xfrm>
            <a:off x="4572000" y="4929348"/>
            <a:ext cx="5990772" cy="1200329"/>
          </a:xfrm>
          <a:prstGeom prst="rect">
            <a:avLst/>
          </a:prstGeom>
          <a:noFill/>
          <a:ln>
            <a:solidFill>
              <a:schemeClr val="tx1"/>
            </a:solidFill>
          </a:ln>
        </p:spPr>
        <p:txBody>
          <a:bodyPr wrap="square" rtlCol="0">
            <a:spAutoFit/>
          </a:bodyPr>
          <a:lstStyle/>
          <a:p>
            <a:pPr marL="228600" indent="-228600"/>
            <a:r>
              <a:rPr lang="en-US" b="1" dirty="0">
                <a:solidFill>
                  <a:srgbClr val="C00000"/>
                </a:solidFill>
              </a:rPr>
              <a:t>NIA Genetics of Alzheimer’s Disease Storage site</a:t>
            </a:r>
          </a:p>
          <a:p>
            <a:pPr marL="457200" indent="-228600">
              <a:buFont typeface="Arial" panose="020B0604020202020204" pitchFamily="34" charset="0"/>
              <a:buChar char="•"/>
            </a:pPr>
            <a:r>
              <a:rPr lang="en-US" dirty="0"/>
              <a:t>Collect/distribute AD genetic and phenotype data</a:t>
            </a:r>
          </a:p>
          <a:p>
            <a:pPr marL="457200" indent="-228600">
              <a:buFont typeface="Arial" panose="020B0604020202020204" pitchFamily="34" charset="0"/>
              <a:buChar char="•"/>
            </a:pPr>
            <a:r>
              <a:rPr lang="en-US" dirty="0"/>
              <a:t>Manage data flow for the ADSP and GCAD</a:t>
            </a:r>
          </a:p>
          <a:p>
            <a:pPr marL="457200" indent="-228600">
              <a:buFont typeface="Arial" panose="020B0604020202020204" pitchFamily="34" charset="0"/>
              <a:buChar char="•"/>
            </a:pPr>
            <a:r>
              <a:rPr lang="en-US" dirty="0"/>
              <a:t>Genotype and Sequence data</a:t>
            </a:r>
          </a:p>
        </p:txBody>
      </p:sp>
      <p:grpSp>
        <p:nvGrpSpPr>
          <p:cNvPr id="19" name="Group 18"/>
          <p:cNvGrpSpPr/>
          <p:nvPr/>
        </p:nvGrpSpPr>
        <p:grpSpPr>
          <a:xfrm>
            <a:off x="1939892" y="1737851"/>
            <a:ext cx="1219200" cy="1423083"/>
            <a:chOff x="415892" y="1737850"/>
            <a:chExt cx="1219200" cy="1423083"/>
          </a:xfrm>
        </p:grpSpPr>
        <p:grpSp>
          <p:nvGrpSpPr>
            <p:cNvPr id="12" name="Group 11"/>
            <p:cNvGrpSpPr/>
            <p:nvPr/>
          </p:nvGrpSpPr>
          <p:grpSpPr>
            <a:xfrm rot="19341812">
              <a:off x="485456" y="1737850"/>
              <a:ext cx="762000" cy="762000"/>
              <a:chOff x="2133600" y="1208573"/>
              <a:chExt cx="762000" cy="762000"/>
            </a:xfrm>
          </p:grpSpPr>
          <p:sp>
            <p:nvSpPr>
              <p:cNvPr id="9" name="TextBox 8"/>
              <p:cNvSpPr txBox="1"/>
              <p:nvPr/>
            </p:nvSpPr>
            <p:spPr>
              <a:xfrm rot="2258188">
                <a:off x="2133600" y="1212874"/>
                <a:ext cx="762000" cy="338554"/>
              </a:xfrm>
              <a:prstGeom prst="rect">
                <a:avLst/>
              </a:prstGeom>
              <a:noFill/>
            </p:spPr>
            <p:txBody>
              <a:bodyPr wrap="square" rtlCol="0">
                <a:spAutoFit/>
              </a:bodyPr>
              <a:lstStyle/>
              <a:p>
                <a:r>
                  <a:rPr lang="en-US" sz="1600" dirty="0"/>
                  <a:t>data</a:t>
                </a:r>
              </a:p>
            </p:txBody>
          </p:sp>
          <p:sp>
            <p:nvSpPr>
              <p:cNvPr id="13" name="Right Arrow 12"/>
              <p:cNvSpPr/>
              <p:nvPr/>
            </p:nvSpPr>
            <p:spPr>
              <a:xfrm rot="7671727">
                <a:off x="2234932" y="1534596"/>
                <a:ext cx="762000" cy="109954"/>
              </a:xfrm>
              <a:prstGeom prst="rightArrow">
                <a:avLst/>
              </a:prstGeom>
              <a:gradFill>
                <a:gsLst>
                  <a:gs pos="0">
                    <a:schemeClr val="bg1">
                      <a:lumMod val="75000"/>
                    </a:schemeClr>
                  </a:gs>
                  <a:gs pos="53000">
                    <a:srgbClr val="D4DEFF"/>
                  </a:gs>
                  <a:gs pos="83000">
                    <a:srgbClr val="D4DEFF"/>
                  </a:gs>
                  <a:gs pos="100000">
                    <a:srgbClr val="96AB94"/>
                  </a:gs>
                </a:gsLst>
                <a:lin ang="108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9"/>
            <p:cNvGrpSpPr/>
            <p:nvPr/>
          </p:nvGrpSpPr>
          <p:grpSpPr>
            <a:xfrm>
              <a:off x="415892" y="2503245"/>
              <a:ext cx="1219200" cy="657688"/>
              <a:chOff x="3886200" y="1143000"/>
              <a:chExt cx="1219200" cy="328844"/>
            </a:xfrm>
          </p:grpSpPr>
          <p:sp>
            <p:nvSpPr>
              <p:cNvPr id="56" name="Rectangle 55"/>
              <p:cNvSpPr/>
              <p:nvPr/>
            </p:nvSpPr>
            <p:spPr>
              <a:xfrm>
                <a:off x="3886200" y="1143000"/>
                <a:ext cx="1219200" cy="304800"/>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922776" y="1148678"/>
                <a:ext cx="1143000" cy="323166"/>
              </a:xfrm>
              <a:prstGeom prst="rect">
                <a:avLst/>
              </a:prstGeom>
              <a:noFill/>
              <a:ln>
                <a:noFill/>
              </a:ln>
            </p:spPr>
            <p:txBody>
              <a:bodyPr wrap="square" rtlCol="0">
                <a:spAutoFit/>
              </a:bodyPr>
              <a:lstStyle/>
              <a:p>
                <a:pPr algn="ctr"/>
                <a:r>
                  <a:rPr lang="en-US" dirty="0"/>
                  <a:t>NACC</a:t>
                </a:r>
              </a:p>
              <a:p>
                <a:pPr algn="ctr"/>
                <a:r>
                  <a:rPr lang="en-US" dirty="0" err="1"/>
                  <a:t>Kukull</a:t>
                </a:r>
                <a:endParaRPr lang="en-US" dirty="0"/>
              </a:p>
            </p:txBody>
          </p:sp>
        </p:grpSp>
      </p:grpSp>
      <p:grpSp>
        <p:nvGrpSpPr>
          <p:cNvPr id="23" name="Group 22"/>
          <p:cNvGrpSpPr/>
          <p:nvPr/>
        </p:nvGrpSpPr>
        <p:grpSpPr>
          <a:xfrm>
            <a:off x="3272468" y="1524000"/>
            <a:ext cx="1223332" cy="1618566"/>
            <a:chOff x="-3820561" y="679726"/>
            <a:chExt cx="1223332" cy="1618566"/>
          </a:xfrm>
        </p:grpSpPr>
        <p:grpSp>
          <p:nvGrpSpPr>
            <p:cNvPr id="37" name="Group 57"/>
            <p:cNvGrpSpPr/>
            <p:nvPr/>
          </p:nvGrpSpPr>
          <p:grpSpPr>
            <a:xfrm>
              <a:off x="-3820561" y="1640605"/>
              <a:ext cx="1056652" cy="657687"/>
              <a:chOff x="-7554284" y="3110421"/>
              <a:chExt cx="1056652" cy="657687"/>
            </a:xfrm>
          </p:grpSpPr>
          <p:sp>
            <p:nvSpPr>
              <p:cNvPr id="39" name="Rectangle 38"/>
              <p:cNvSpPr/>
              <p:nvPr/>
            </p:nvSpPr>
            <p:spPr>
              <a:xfrm>
                <a:off x="-7552337" y="3140142"/>
                <a:ext cx="1017027" cy="627966"/>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554284" y="3110421"/>
                <a:ext cx="1056652" cy="646331"/>
              </a:xfrm>
              <a:prstGeom prst="rect">
                <a:avLst/>
              </a:prstGeom>
              <a:noFill/>
              <a:ln>
                <a:noFill/>
              </a:ln>
            </p:spPr>
            <p:txBody>
              <a:bodyPr wrap="square" rtlCol="0">
                <a:spAutoFit/>
              </a:bodyPr>
              <a:lstStyle/>
              <a:p>
                <a:pPr algn="ctr"/>
                <a:r>
                  <a:rPr lang="en-US" dirty="0"/>
                  <a:t>NCRAD</a:t>
                </a:r>
              </a:p>
              <a:p>
                <a:pPr algn="ctr"/>
                <a:r>
                  <a:rPr lang="en-US" dirty="0" err="1"/>
                  <a:t>Foroud</a:t>
                </a:r>
                <a:endParaRPr lang="en-US" dirty="0"/>
              </a:p>
            </p:txBody>
          </p:sp>
        </p:grpSp>
        <p:sp>
          <p:nvSpPr>
            <p:cNvPr id="44" name="TextBox 43"/>
            <p:cNvSpPr txBox="1"/>
            <p:nvPr/>
          </p:nvSpPr>
          <p:spPr>
            <a:xfrm>
              <a:off x="-3740229" y="679726"/>
              <a:ext cx="1143000" cy="830997"/>
            </a:xfrm>
            <a:prstGeom prst="rect">
              <a:avLst/>
            </a:prstGeom>
            <a:noFill/>
          </p:spPr>
          <p:txBody>
            <a:bodyPr wrap="square" rtlCol="0">
              <a:spAutoFit/>
            </a:bodyPr>
            <a:lstStyle/>
            <a:p>
              <a:pPr algn="ctr"/>
              <a:r>
                <a:rPr lang="en-US" sz="1600" dirty="0"/>
                <a:t>blood</a:t>
              </a:r>
            </a:p>
            <a:p>
              <a:pPr algn="ctr"/>
              <a:r>
                <a:rPr lang="en-US" sz="1600" dirty="0"/>
                <a:t>DNA</a:t>
              </a:r>
            </a:p>
            <a:p>
              <a:pPr algn="ctr"/>
              <a:r>
                <a:rPr lang="en-US" sz="1600" dirty="0"/>
                <a:t>tissue</a:t>
              </a:r>
            </a:p>
          </p:txBody>
        </p:sp>
        <p:sp>
          <p:nvSpPr>
            <p:cNvPr id="45" name="Right Arrow 44"/>
            <p:cNvSpPr/>
            <p:nvPr/>
          </p:nvSpPr>
          <p:spPr>
            <a:xfrm rot="3311159">
              <a:off x="-4135451" y="1120699"/>
              <a:ext cx="762000" cy="109954"/>
            </a:xfrm>
            <a:prstGeom prst="rightArrow">
              <a:avLst/>
            </a:prstGeom>
            <a:gradFill>
              <a:gsLst>
                <a:gs pos="0">
                  <a:schemeClr val="bg1">
                    <a:lumMod val="75000"/>
                  </a:schemeClr>
                </a:gs>
                <a:gs pos="53000">
                  <a:srgbClr val="D4DEFF"/>
                </a:gs>
                <a:gs pos="83000">
                  <a:srgbClr val="D4DEFF"/>
                </a:gs>
                <a:gs pos="100000">
                  <a:srgbClr val="96AB94"/>
                </a:gs>
              </a:gsLst>
              <a:lin ang="108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2716227" y="3187146"/>
            <a:ext cx="1582524" cy="3279873"/>
            <a:chOff x="1192227" y="3187145"/>
            <a:chExt cx="1582524" cy="3279873"/>
          </a:xfrm>
        </p:grpSpPr>
        <p:grpSp>
          <p:nvGrpSpPr>
            <p:cNvPr id="25" name="Group 24"/>
            <p:cNvGrpSpPr/>
            <p:nvPr/>
          </p:nvGrpSpPr>
          <p:grpSpPr>
            <a:xfrm>
              <a:off x="1192227" y="3187145"/>
              <a:ext cx="1582524" cy="3279873"/>
              <a:chOff x="1593851" y="3204652"/>
              <a:chExt cx="1582524" cy="3279873"/>
            </a:xfrm>
          </p:grpSpPr>
          <p:sp>
            <p:nvSpPr>
              <p:cNvPr id="47" name="TextBox 46"/>
              <p:cNvSpPr txBox="1"/>
              <p:nvPr/>
            </p:nvSpPr>
            <p:spPr>
              <a:xfrm>
                <a:off x="1829285" y="5899750"/>
                <a:ext cx="1143000" cy="584775"/>
              </a:xfrm>
              <a:prstGeom prst="rect">
                <a:avLst/>
              </a:prstGeom>
              <a:solidFill>
                <a:srgbClr val="FFFFCC"/>
              </a:solidFill>
              <a:ln>
                <a:solidFill>
                  <a:srgbClr val="C00000"/>
                </a:solidFill>
              </a:ln>
            </p:spPr>
            <p:txBody>
              <a:bodyPr wrap="square" rtlCol="0">
                <a:spAutoFit/>
              </a:bodyPr>
              <a:lstStyle/>
              <a:p>
                <a:pPr algn="ctr"/>
                <a:r>
                  <a:rPr lang="en-US" sz="1600" dirty="0">
                    <a:solidFill>
                      <a:srgbClr val="C00000"/>
                    </a:solidFill>
                  </a:rPr>
                  <a:t>GWAS</a:t>
                </a:r>
              </a:p>
              <a:p>
                <a:pPr algn="ctr"/>
                <a:r>
                  <a:rPr lang="en-US" sz="1600" dirty="0">
                    <a:solidFill>
                      <a:srgbClr val="C00000"/>
                    </a:solidFill>
                  </a:rPr>
                  <a:t>sequencing</a:t>
                </a:r>
              </a:p>
            </p:txBody>
          </p:sp>
          <p:grpSp>
            <p:nvGrpSpPr>
              <p:cNvPr id="53" name="Group 52"/>
              <p:cNvGrpSpPr/>
              <p:nvPr/>
            </p:nvGrpSpPr>
            <p:grpSpPr>
              <a:xfrm>
                <a:off x="1652375" y="4570003"/>
                <a:ext cx="1524000" cy="655947"/>
                <a:chOff x="5364637" y="4497588"/>
                <a:chExt cx="1524000" cy="818465"/>
              </a:xfrm>
            </p:grpSpPr>
            <p:sp>
              <p:nvSpPr>
                <p:cNvPr id="58" name="Rectangle 57"/>
                <p:cNvSpPr/>
                <p:nvPr/>
              </p:nvSpPr>
              <p:spPr>
                <a:xfrm>
                  <a:off x="5364637" y="4497588"/>
                  <a:ext cx="1524000" cy="818465"/>
                </a:xfrm>
                <a:prstGeom prst="rect">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31337" y="4722154"/>
                  <a:ext cx="990600" cy="460838"/>
                </a:xfrm>
                <a:prstGeom prst="rect">
                  <a:avLst/>
                </a:prstGeom>
                <a:noFill/>
              </p:spPr>
              <p:txBody>
                <a:bodyPr wrap="square" rtlCol="0">
                  <a:spAutoFit/>
                </a:bodyPr>
                <a:lstStyle/>
                <a:p>
                  <a:pPr algn="ctr"/>
                  <a:r>
                    <a:rPr lang="en-US" dirty="0"/>
                    <a:t>ADGC</a:t>
                  </a:r>
                </a:p>
              </p:txBody>
            </p:sp>
          </p:grpSp>
          <p:sp>
            <p:nvSpPr>
              <p:cNvPr id="60" name="Right Arrow 59"/>
              <p:cNvSpPr/>
              <p:nvPr/>
            </p:nvSpPr>
            <p:spPr>
              <a:xfrm rot="5866037">
                <a:off x="1978575" y="3805173"/>
                <a:ext cx="1138619" cy="121538"/>
              </a:xfrm>
              <a:prstGeom prst="rightArrow">
                <a:avLst/>
              </a:prstGeom>
              <a:gradFill>
                <a:gsLst>
                  <a:gs pos="0">
                    <a:schemeClr val="bg1">
                      <a:lumMod val="75000"/>
                    </a:schemeClr>
                  </a:gs>
                  <a:gs pos="53000">
                    <a:srgbClr val="D4DEFF"/>
                  </a:gs>
                  <a:gs pos="83000">
                    <a:srgbClr val="D4DEFF"/>
                  </a:gs>
                  <a:gs pos="100000">
                    <a:srgbClr val="96AB94"/>
                  </a:gs>
                </a:gsLst>
                <a:lin ang="108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4830557">
                <a:off x="1029103" y="3769400"/>
                <a:ext cx="1227333" cy="97838"/>
              </a:xfrm>
              <a:prstGeom prst="rightArrow">
                <a:avLst/>
              </a:prstGeom>
              <a:gradFill>
                <a:gsLst>
                  <a:gs pos="0">
                    <a:schemeClr val="bg1">
                      <a:lumMod val="75000"/>
                    </a:schemeClr>
                  </a:gs>
                  <a:gs pos="53000">
                    <a:srgbClr val="D4DEFF"/>
                  </a:gs>
                  <a:gs pos="83000">
                    <a:srgbClr val="D4DEFF"/>
                  </a:gs>
                  <a:gs pos="100000">
                    <a:srgbClr val="96AB94"/>
                  </a:gs>
                </a:gsLst>
                <a:lin ang="108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ight Arrow 53"/>
            <p:cNvSpPr/>
            <p:nvPr/>
          </p:nvSpPr>
          <p:spPr>
            <a:xfrm rot="5400000">
              <a:off x="1763347" y="5514679"/>
              <a:ext cx="433377" cy="113872"/>
            </a:xfrm>
            <a:prstGeom prst="rightArrow">
              <a:avLst/>
            </a:prstGeom>
            <a:gradFill>
              <a:gsLst>
                <a:gs pos="0">
                  <a:schemeClr val="bg1">
                    <a:lumMod val="75000"/>
                  </a:schemeClr>
                </a:gs>
                <a:gs pos="53000">
                  <a:srgbClr val="D4DEFF"/>
                </a:gs>
                <a:gs pos="83000">
                  <a:srgbClr val="D4DEFF"/>
                </a:gs>
                <a:gs pos="100000">
                  <a:srgbClr val="96AB94"/>
                </a:gs>
              </a:gsLst>
              <a:lin ang="108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4227899" y="2526269"/>
            <a:ext cx="6095321" cy="1269413"/>
            <a:chOff x="2703898" y="2526268"/>
            <a:chExt cx="6095321" cy="1269413"/>
          </a:xfrm>
        </p:grpSpPr>
        <p:sp>
          <p:nvSpPr>
            <p:cNvPr id="64" name="TextBox 63"/>
            <p:cNvSpPr txBox="1"/>
            <p:nvPr/>
          </p:nvSpPr>
          <p:spPr>
            <a:xfrm>
              <a:off x="7112824" y="2526268"/>
              <a:ext cx="1686395" cy="646331"/>
            </a:xfrm>
            <a:prstGeom prst="rect">
              <a:avLst/>
            </a:prstGeom>
            <a:solidFill>
              <a:schemeClr val="tx2">
                <a:lumMod val="20000"/>
                <a:lumOff val="80000"/>
              </a:schemeClr>
            </a:solidFill>
            <a:ln w="9525">
              <a:solidFill>
                <a:schemeClr val="tx1"/>
              </a:solidFill>
            </a:ln>
          </p:spPr>
          <p:txBody>
            <a:bodyPr wrap="square" rtlCol="0">
              <a:spAutoFit/>
            </a:bodyPr>
            <a:lstStyle/>
            <a:p>
              <a:pPr algn="ctr"/>
              <a:r>
                <a:rPr lang="en-US" dirty="0"/>
                <a:t>NIAGADS</a:t>
              </a:r>
            </a:p>
            <a:p>
              <a:pPr algn="ctr"/>
              <a:r>
                <a:rPr lang="en-US" dirty="0"/>
                <a:t>Wang</a:t>
              </a:r>
            </a:p>
          </p:txBody>
        </p:sp>
        <p:sp>
          <p:nvSpPr>
            <p:cNvPr id="65" name="Right Arrow 64"/>
            <p:cNvSpPr/>
            <p:nvPr/>
          </p:nvSpPr>
          <p:spPr>
            <a:xfrm rot="20196189" flipV="1">
              <a:off x="2703898" y="3698652"/>
              <a:ext cx="4524887" cy="97029"/>
            </a:xfrm>
            <a:prstGeom prst="right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ight Arrow 66"/>
          <p:cNvSpPr/>
          <p:nvPr/>
        </p:nvSpPr>
        <p:spPr>
          <a:xfrm rot="15667083">
            <a:off x="1974171" y="3764814"/>
            <a:ext cx="1227333" cy="97838"/>
          </a:xfrm>
          <a:prstGeom prst="right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053658" y="2272219"/>
            <a:ext cx="1742282" cy="584775"/>
          </a:xfrm>
          <a:prstGeom prst="rect">
            <a:avLst/>
          </a:prstGeom>
          <a:noFill/>
        </p:spPr>
        <p:txBody>
          <a:bodyPr wrap="square" rtlCol="0">
            <a:spAutoFit/>
          </a:bodyPr>
          <a:lstStyle/>
          <a:p>
            <a:r>
              <a:rPr lang="en-US" sz="1600" dirty="0"/>
              <a:t>Phenotype</a:t>
            </a:r>
          </a:p>
          <a:p>
            <a:r>
              <a:rPr lang="en-US" sz="1600" dirty="0"/>
              <a:t>genetic data</a:t>
            </a:r>
          </a:p>
        </p:txBody>
      </p:sp>
      <p:grpSp>
        <p:nvGrpSpPr>
          <p:cNvPr id="43" name="Group 42"/>
          <p:cNvGrpSpPr/>
          <p:nvPr/>
        </p:nvGrpSpPr>
        <p:grpSpPr>
          <a:xfrm>
            <a:off x="4720916" y="385921"/>
            <a:ext cx="2975284" cy="2374159"/>
            <a:chOff x="3196916" y="385920"/>
            <a:chExt cx="2975284" cy="2374159"/>
          </a:xfrm>
        </p:grpSpPr>
        <p:sp>
          <p:nvSpPr>
            <p:cNvPr id="46" name="TextBox 45"/>
            <p:cNvSpPr txBox="1"/>
            <p:nvPr/>
          </p:nvSpPr>
          <p:spPr>
            <a:xfrm>
              <a:off x="4495800" y="385920"/>
              <a:ext cx="1676400" cy="1477328"/>
            </a:xfrm>
            <a:prstGeom prst="rect">
              <a:avLst/>
            </a:prstGeom>
            <a:solidFill>
              <a:schemeClr val="accent4">
                <a:lumMod val="20000"/>
                <a:lumOff val="80000"/>
              </a:schemeClr>
            </a:solidFill>
            <a:ln>
              <a:solidFill>
                <a:schemeClr val="accent2">
                  <a:lumMod val="50000"/>
                </a:schemeClr>
              </a:solidFill>
            </a:ln>
          </p:spPr>
          <p:txBody>
            <a:bodyPr wrap="square" rtlCol="0">
              <a:spAutoFit/>
            </a:bodyPr>
            <a:lstStyle/>
            <a:p>
              <a:r>
                <a:rPr lang="en-US" dirty="0"/>
                <a:t>Cohorts</a:t>
              </a:r>
            </a:p>
            <a:p>
              <a:pPr marL="460375" indent="-233363">
                <a:buFont typeface="Arial" panose="020B0604020202020204" pitchFamily="34" charset="0"/>
                <a:buChar char="•"/>
              </a:pPr>
              <a:r>
                <a:rPr lang="en-US" dirty="0"/>
                <a:t>NIA-LOAD</a:t>
              </a:r>
            </a:p>
            <a:p>
              <a:pPr marL="460375" indent="-233363">
                <a:buFont typeface="Arial" panose="020B0604020202020204" pitchFamily="34" charset="0"/>
                <a:buChar char="•"/>
              </a:pPr>
              <a:r>
                <a:rPr lang="en-US" dirty="0"/>
                <a:t>WHICAP</a:t>
              </a:r>
            </a:p>
            <a:p>
              <a:pPr marL="460375" indent="-233363">
                <a:buFont typeface="Arial" panose="020B0604020202020204" pitchFamily="34" charset="0"/>
                <a:buChar char="•"/>
              </a:pPr>
              <a:r>
                <a:rPr lang="en-US" dirty="0"/>
                <a:t>ACT</a:t>
              </a:r>
            </a:p>
            <a:p>
              <a:pPr marL="460375" indent="-233363">
                <a:buFont typeface="Arial" panose="020B0604020202020204" pitchFamily="34" charset="0"/>
                <a:buChar char="•"/>
              </a:pPr>
              <a:r>
                <a:rPr lang="en-US" i="1" dirty="0" err="1"/>
                <a:t>etc</a:t>
              </a:r>
              <a:endParaRPr lang="en-US" i="1" dirty="0"/>
            </a:p>
          </p:txBody>
        </p:sp>
        <p:sp>
          <p:nvSpPr>
            <p:cNvPr id="48" name="Right Arrow 47"/>
            <p:cNvSpPr/>
            <p:nvPr/>
          </p:nvSpPr>
          <p:spPr>
            <a:xfrm rot="8805643" flipV="1">
              <a:off x="3196916" y="2207609"/>
              <a:ext cx="1267581" cy="118440"/>
            </a:xfrm>
            <a:prstGeom prst="rightArrow">
              <a:avLst/>
            </a:prstGeom>
            <a:gradFill>
              <a:gsLst>
                <a:gs pos="0">
                  <a:schemeClr val="bg1">
                    <a:lumMod val="75000"/>
                  </a:schemeClr>
                </a:gs>
                <a:gs pos="53000">
                  <a:srgbClr val="D4DEFF"/>
                </a:gs>
                <a:gs pos="83000">
                  <a:srgbClr val="D4DEFF"/>
                </a:gs>
                <a:gs pos="100000">
                  <a:srgbClr val="96AB94"/>
                </a:gs>
              </a:gsLst>
              <a:lin ang="108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657600" y="2175304"/>
              <a:ext cx="1143000" cy="584775"/>
            </a:xfrm>
            <a:prstGeom prst="rect">
              <a:avLst/>
            </a:prstGeom>
            <a:noFill/>
          </p:spPr>
          <p:txBody>
            <a:bodyPr wrap="square" rtlCol="0">
              <a:spAutoFit/>
            </a:bodyPr>
            <a:lstStyle/>
            <a:p>
              <a:pPr algn="ctr"/>
              <a:r>
                <a:rPr lang="en-US" sz="1600" dirty="0"/>
                <a:t>DNA</a:t>
              </a:r>
            </a:p>
            <a:p>
              <a:pPr algn="ctr"/>
              <a:r>
                <a:rPr lang="en-US" sz="1600" dirty="0"/>
                <a:t>data</a:t>
              </a:r>
            </a:p>
          </p:txBody>
        </p:sp>
      </p:grpSp>
      <p:sp>
        <p:nvSpPr>
          <p:cNvPr id="52" name="Right Arrow 51"/>
          <p:cNvSpPr/>
          <p:nvPr/>
        </p:nvSpPr>
        <p:spPr>
          <a:xfrm rot="2399033">
            <a:off x="7704206" y="2147275"/>
            <a:ext cx="762000" cy="109954"/>
          </a:xfrm>
          <a:prstGeom prst="rightArrow">
            <a:avLst/>
          </a:prstGeom>
          <a:gradFill>
            <a:gsLst>
              <a:gs pos="0">
                <a:schemeClr val="bg1">
                  <a:lumMod val="75000"/>
                </a:schemeClr>
              </a:gs>
              <a:gs pos="53000">
                <a:srgbClr val="D4DEFF"/>
              </a:gs>
              <a:gs pos="83000">
                <a:srgbClr val="D4DEFF"/>
              </a:gs>
              <a:gs pos="100000">
                <a:srgbClr val="96AB94"/>
              </a:gs>
            </a:gsLst>
            <a:lin ang="108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6200000">
            <a:off x="9780466" y="5344845"/>
            <a:ext cx="1200329" cy="369332"/>
          </a:xfrm>
          <a:prstGeom prst="rect">
            <a:avLst/>
          </a:prstGeom>
          <a:solidFill>
            <a:schemeClr val="tx2">
              <a:lumMod val="20000"/>
              <a:lumOff val="80000"/>
            </a:schemeClr>
          </a:solidFill>
          <a:ln>
            <a:solidFill>
              <a:schemeClr val="tx1"/>
            </a:solidFill>
          </a:ln>
        </p:spPr>
        <p:txBody>
          <a:bodyPr wrap="square" rtlCol="0">
            <a:spAutoFit/>
          </a:bodyPr>
          <a:lstStyle/>
          <a:p>
            <a:pPr algn="ctr"/>
            <a:r>
              <a:rPr lang="en-US" dirty="0"/>
              <a:t>NIAGADS</a:t>
            </a:r>
          </a:p>
        </p:txBody>
      </p:sp>
      <p:grpSp>
        <p:nvGrpSpPr>
          <p:cNvPr id="62" name="Group 61"/>
          <p:cNvGrpSpPr/>
          <p:nvPr/>
        </p:nvGrpSpPr>
        <p:grpSpPr>
          <a:xfrm>
            <a:off x="76200" y="6085769"/>
            <a:ext cx="13448581" cy="772231"/>
            <a:chOff x="48771" y="6085769"/>
            <a:chExt cx="13448581" cy="772231"/>
          </a:xfrm>
        </p:grpSpPr>
        <p:grpSp>
          <p:nvGrpSpPr>
            <p:cNvPr id="63" name="Group 62"/>
            <p:cNvGrpSpPr/>
            <p:nvPr/>
          </p:nvGrpSpPr>
          <p:grpSpPr>
            <a:xfrm>
              <a:off x="48771" y="6130268"/>
              <a:ext cx="13448581" cy="685800"/>
              <a:chOff x="0" y="6129676"/>
              <a:chExt cx="10334172" cy="685800"/>
            </a:xfrm>
          </p:grpSpPr>
          <p:grpSp>
            <p:nvGrpSpPr>
              <p:cNvPr id="69" name="Group 68"/>
              <p:cNvGrpSpPr/>
              <p:nvPr/>
            </p:nvGrpSpPr>
            <p:grpSpPr>
              <a:xfrm>
                <a:off x="0" y="6129676"/>
                <a:ext cx="10334172" cy="685800"/>
                <a:chOff x="0" y="6129676"/>
                <a:chExt cx="10334172" cy="685800"/>
              </a:xfrm>
            </p:grpSpPr>
            <p:sp>
              <p:nvSpPr>
                <p:cNvPr id="72" name="Rectangle 71"/>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
              <p:nvSpPr>
                <p:cNvPr id="73" name="Rectangle 72"/>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Rectangle 67"/>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15741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ChangeArrowheads="1"/>
          </p:cNvSpPr>
          <p:nvPr/>
        </p:nvSpPr>
        <p:spPr bwMode="auto">
          <a:xfrm rot="10800000">
            <a:off x="-606670" y="76200"/>
            <a:ext cx="12731261" cy="73269"/>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p:cNvGrpSpPr/>
          <p:nvPr/>
        </p:nvGrpSpPr>
        <p:grpSpPr>
          <a:xfrm>
            <a:off x="76200" y="6087751"/>
            <a:ext cx="13448581" cy="772231"/>
            <a:chOff x="48771" y="6085769"/>
            <a:chExt cx="13448581" cy="772231"/>
          </a:xfrm>
        </p:grpSpPr>
        <p:grpSp>
          <p:nvGrpSpPr>
            <p:cNvPr id="23" name="Group 22"/>
            <p:cNvGrpSpPr/>
            <p:nvPr/>
          </p:nvGrpSpPr>
          <p:grpSpPr>
            <a:xfrm>
              <a:off x="48771" y="6130268"/>
              <a:ext cx="13448581" cy="685800"/>
              <a:chOff x="0" y="6129676"/>
              <a:chExt cx="10334172" cy="685800"/>
            </a:xfrm>
          </p:grpSpPr>
          <p:grpSp>
            <p:nvGrpSpPr>
              <p:cNvPr id="26" name="Group 25"/>
              <p:cNvGrpSpPr/>
              <p:nvPr/>
            </p:nvGrpSpPr>
            <p:grpSpPr>
              <a:xfrm>
                <a:off x="0" y="6129676"/>
                <a:ext cx="10334172" cy="685800"/>
                <a:chOff x="0" y="6129676"/>
                <a:chExt cx="10334172" cy="685800"/>
              </a:xfrm>
            </p:grpSpPr>
            <p:sp>
              <p:nvSpPr>
                <p:cNvPr id="28" name="Rectangle 27"/>
                <p:cNvSpPr>
                  <a:spLocks noChangeArrowheads="1"/>
                </p:cNvSpPr>
                <p:nvPr/>
              </p:nvSpPr>
              <p:spPr bwMode="auto">
                <a:xfrm>
                  <a:off x="0" y="6705600"/>
                  <a:ext cx="9144000" cy="76200"/>
                </a:xfrm>
                <a:prstGeom prst="rect">
                  <a:avLst/>
                </a:prstGeom>
                <a:gradFill rotWithShape="1">
                  <a:gsLst>
                    <a:gs pos="0">
                      <a:srgbClr val="000099"/>
                    </a:gs>
                    <a:gs pos="100000">
                      <a:schemeClr val="bg1"/>
                    </a:gs>
                  </a:gsLst>
                  <a:lin ang="0" scaled="1"/>
                </a:gradFill>
                <a:ln w="12700">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28"/>
                <p:cNvSpPr/>
                <p:nvPr/>
              </p:nvSpPr>
              <p:spPr>
                <a:xfrm>
                  <a:off x="9038772" y="6129676"/>
                  <a:ext cx="1295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Rectangle 26"/>
              <p:cNvSpPr/>
              <p:nvPr/>
            </p:nvSpPr>
            <p:spPr>
              <a:xfrm>
                <a:off x="8443686" y="6129676"/>
                <a:ext cx="136453" cy="65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3926" y="6243185"/>
              <a:ext cx="1616147" cy="4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1811557" y="6085769"/>
              <a:ext cx="1253812" cy="77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TextBox 10"/>
          <p:cNvSpPr txBox="1"/>
          <p:nvPr/>
        </p:nvSpPr>
        <p:spPr>
          <a:xfrm>
            <a:off x="369742" y="209239"/>
            <a:ext cx="81031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ADGC Collaborative Network - </a:t>
            </a:r>
            <a:r>
              <a:rPr lang="en-US" sz="2800" dirty="0" smtClean="0">
                <a:solidFill>
                  <a:prstClr val="black"/>
                </a:solidFill>
                <a:latin typeface="Calibri" panose="020F0502020204030204"/>
              </a:rPr>
              <a:t>Analysis groups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22" name="TextBox 21"/>
          <p:cNvSpPr txBox="1"/>
          <p:nvPr/>
        </p:nvSpPr>
        <p:spPr>
          <a:xfrm>
            <a:off x="637253" y="853721"/>
            <a:ext cx="2699334" cy="1508105"/>
          </a:xfrm>
          <a:prstGeom prst="rect">
            <a:avLst/>
          </a:prstGeom>
          <a:solidFill>
            <a:schemeClr val="bg1"/>
          </a:solidFill>
          <a:ln>
            <a:solidFill>
              <a:schemeClr val="tx1"/>
            </a:solidFill>
          </a:ln>
        </p:spPr>
        <p:txBody>
          <a:bodyPr wrap="square" rtlCol="0">
            <a:spAutoFit/>
          </a:bodyPr>
          <a:lstStyle/>
          <a:p>
            <a:r>
              <a:rPr lang="en-US" sz="2000" b="1" dirty="0" smtClean="0">
                <a:solidFill>
                  <a:srgbClr val="003399"/>
                </a:solidFill>
              </a:rPr>
              <a:t>University of Miami</a:t>
            </a:r>
            <a:endParaRPr lang="en-US" sz="2000" b="1" dirty="0">
              <a:solidFill>
                <a:srgbClr val="003399"/>
              </a:solidFill>
            </a:endParaRPr>
          </a:p>
          <a:p>
            <a:pPr marL="457200" indent="-228600">
              <a:buFont typeface="Arial" panose="020B0604020202020204" pitchFamily="34" charset="0"/>
              <a:buChar char="•"/>
            </a:pPr>
            <a:r>
              <a:rPr lang="en-US" b="1" dirty="0" smtClean="0">
                <a:solidFill>
                  <a:srgbClr val="C00000"/>
                </a:solidFill>
              </a:rPr>
              <a:t>Peggy </a:t>
            </a:r>
            <a:r>
              <a:rPr lang="en-US" b="1" dirty="0" err="1" smtClean="0">
                <a:solidFill>
                  <a:srgbClr val="C00000"/>
                </a:solidFill>
              </a:rPr>
              <a:t>Pericak</a:t>
            </a:r>
            <a:r>
              <a:rPr lang="en-US" b="1" dirty="0" smtClean="0">
                <a:solidFill>
                  <a:srgbClr val="C00000"/>
                </a:solidFill>
              </a:rPr>
              <a:t>-Vance</a:t>
            </a:r>
          </a:p>
          <a:p>
            <a:pPr marL="457200" indent="-228600">
              <a:buFont typeface="Arial" panose="020B0604020202020204" pitchFamily="34" charset="0"/>
              <a:buChar char="•"/>
            </a:pPr>
            <a:r>
              <a:rPr lang="en-US" dirty="0" smtClean="0"/>
              <a:t>Eden Martin</a:t>
            </a:r>
          </a:p>
          <a:p>
            <a:pPr marL="457200" indent="-228600">
              <a:buFont typeface="Arial" panose="020B0604020202020204" pitchFamily="34" charset="0"/>
              <a:buChar char="•"/>
            </a:pPr>
            <a:r>
              <a:rPr lang="en-US" dirty="0" smtClean="0"/>
              <a:t>Gary Beecham</a:t>
            </a:r>
          </a:p>
          <a:p>
            <a:pPr marL="457200" indent="-228600">
              <a:buFont typeface="Arial" panose="020B0604020202020204" pitchFamily="34" charset="0"/>
              <a:buChar char="•"/>
            </a:pPr>
            <a:r>
              <a:rPr lang="en-US" dirty="0" smtClean="0"/>
              <a:t>Brian </a:t>
            </a:r>
            <a:r>
              <a:rPr lang="en-US" dirty="0" err="1" smtClean="0"/>
              <a:t>Kunkle</a:t>
            </a:r>
            <a:endParaRPr lang="en-US" dirty="0"/>
          </a:p>
        </p:txBody>
      </p:sp>
      <p:sp>
        <p:nvSpPr>
          <p:cNvPr id="19" name="TextBox 18"/>
          <p:cNvSpPr txBox="1"/>
          <p:nvPr/>
        </p:nvSpPr>
        <p:spPr>
          <a:xfrm>
            <a:off x="637253" y="2578404"/>
            <a:ext cx="2699334" cy="954107"/>
          </a:xfrm>
          <a:prstGeom prst="rect">
            <a:avLst/>
          </a:prstGeom>
          <a:noFill/>
          <a:ln>
            <a:solidFill>
              <a:schemeClr val="tx1"/>
            </a:solidFill>
          </a:ln>
        </p:spPr>
        <p:txBody>
          <a:bodyPr wrap="square" rtlCol="0">
            <a:spAutoFit/>
          </a:bodyPr>
          <a:lstStyle/>
          <a:p>
            <a:r>
              <a:rPr lang="en-US" sz="2000" b="1" dirty="0" smtClean="0">
                <a:solidFill>
                  <a:srgbClr val="003399"/>
                </a:solidFill>
              </a:rPr>
              <a:t>Case-Western</a:t>
            </a:r>
            <a:endParaRPr lang="en-US" sz="2000" b="1" dirty="0">
              <a:solidFill>
                <a:srgbClr val="003399"/>
              </a:solidFill>
            </a:endParaRPr>
          </a:p>
          <a:p>
            <a:pPr marL="457200" indent="-228600">
              <a:buFont typeface="Arial" panose="020B0604020202020204" pitchFamily="34" charset="0"/>
              <a:buChar char="•"/>
            </a:pPr>
            <a:r>
              <a:rPr lang="en-US" b="1" dirty="0" smtClean="0">
                <a:solidFill>
                  <a:srgbClr val="C00000"/>
                </a:solidFill>
              </a:rPr>
              <a:t>Jonathan Haines</a:t>
            </a:r>
          </a:p>
          <a:p>
            <a:pPr marL="457200" indent="-228600">
              <a:buFont typeface="Arial" panose="020B0604020202020204" pitchFamily="34" charset="0"/>
              <a:buChar char="•"/>
            </a:pPr>
            <a:r>
              <a:rPr lang="en-US" dirty="0" smtClean="0"/>
              <a:t>Will Bush</a:t>
            </a:r>
          </a:p>
        </p:txBody>
      </p:sp>
      <p:sp>
        <p:nvSpPr>
          <p:cNvPr id="21" name="TextBox 20"/>
          <p:cNvSpPr txBox="1"/>
          <p:nvPr/>
        </p:nvSpPr>
        <p:spPr>
          <a:xfrm>
            <a:off x="620136" y="3729635"/>
            <a:ext cx="2699334" cy="954107"/>
          </a:xfrm>
          <a:prstGeom prst="rect">
            <a:avLst/>
          </a:prstGeom>
          <a:noFill/>
          <a:ln>
            <a:solidFill>
              <a:schemeClr val="tx1"/>
            </a:solidFill>
          </a:ln>
        </p:spPr>
        <p:txBody>
          <a:bodyPr wrap="square" rtlCol="0">
            <a:spAutoFit/>
          </a:bodyPr>
          <a:lstStyle/>
          <a:p>
            <a:r>
              <a:rPr lang="en-US" sz="2000" b="1" dirty="0" smtClean="0">
                <a:solidFill>
                  <a:srgbClr val="003399"/>
                </a:solidFill>
              </a:rPr>
              <a:t>Boston University</a:t>
            </a:r>
            <a:endParaRPr lang="en-US" sz="2000" b="1" dirty="0">
              <a:solidFill>
                <a:srgbClr val="003399"/>
              </a:solidFill>
            </a:endParaRPr>
          </a:p>
          <a:p>
            <a:pPr marL="457200" indent="-228600">
              <a:buFont typeface="Arial" panose="020B0604020202020204" pitchFamily="34" charset="0"/>
              <a:buChar char="•"/>
            </a:pPr>
            <a:r>
              <a:rPr lang="en-US" b="1" dirty="0" smtClean="0">
                <a:solidFill>
                  <a:srgbClr val="C00000"/>
                </a:solidFill>
              </a:rPr>
              <a:t>Lindsay Farrer</a:t>
            </a:r>
          </a:p>
          <a:p>
            <a:pPr marL="457200" indent="-228600">
              <a:buFont typeface="Arial" panose="020B0604020202020204" pitchFamily="34" charset="0"/>
              <a:buChar char="•"/>
            </a:pPr>
            <a:r>
              <a:rPr lang="en-US" dirty="0" err="1" smtClean="0"/>
              <a:t>Gyungah</a:t>
            </a:r>
            <a:r>
              <a:rPr lang="en-US" dirty="0" smtClean="0"/>
              <a:t> Jun</a:t>
            </a:r>
          </a:p>
        </p:txBody>
      </p:sp>
      <p:sp>
        <p:nvSpPr>
          <p:cNvPr id="32" name="TextBox 31"/>
          <p:cNvSpPr txBox="1"/>
          <p:nvPr/>
        </p:nvSpPr>
        <p:spPr>
          <a:xfrm>
            <a:off x="8472883" y="2726276"/>
            <a:ext cx="3015484" cy="1231106"/>
          </a:xfrm>
          <a:prstGeom prst="rect">
            <a:avLst/>
          </a:prstGeom>
          <a:solidFill>
            <a:schemeClr val="bg1"/>
          </a:solidFill>
          <a:ln>
            <a:solidFill>
              <a:schemeClr val="tx1"/>
            </a:solidFill>
          </a:ln>
        </p:spPr>
        <p:txBody>
          <a:bodyPr wrap="square" rtlCol="0">
            <a:spAutoFit/>
          </a:bodyPr>
          <a:lstStyle/>
          <a:p>
            <a:r>
              <a:rPr lang="en-US" sz="2000" b="1" dirty="0" smtClean="0">
                <a:solidFill>
                  <a:srgbClr val="003399"/>
                </a:solidFill>
              </a:rPr>
              <a:t>Columbia University</a:t>
            </a:r>
            <a:endParaRPr lang="en-US" sz="2000" b="1" dirty="0">
              <a:solidFill>
                <a:srgbClr val="003399"/>
              </a:solidFill>
            </a:endParaRPr>
          </a:p>
          <a:p>
            <a:pPr marL="457200" indent="-228600">
              <a:buFont typeface="Arial" panose="020B0604020202020204" pitchFamily="34" charset="0"/>
              <a:buChar char="•"/>
            </a:pPr>
            <a:r>
              <a:rPr lang="en-US" b="1" dirty="0" smtClean="0">
                <a:solidFill>
                  <a:srgbClr val="C00000"/>
                </a:solidFill>
              </a:rPr>
              <a:t>Richard </a:t>
            </a:r>
            <a:r>
              <a:rPr lang="en-US" b="1" dirty="0" err="1" smtClean="0">
                <a:solidFill>
                  <a:srgbClr val="C00000"/>
                </a:solidFill>
              </a:rPr>
              <a:t>Mayeux</a:t>
            </a:r>
            <a:endParaRPr lang="en-US" b="1" dirty="0" smtClean="0">
              <a:solidFill>
                <a:srgbClr val="C00000"/>
              </a:solidFill>
            </a:endParaRPr>
          </a:p>
          <a:p>
            <a:pPr marL="457200" indent="-228600">
              <a:buFont typeface="Arial" panose="020B0604020202020204" pitchFamily="34" charset="0"/>
              <a:buChar char="•"/>
            </a:pPr>
            <a:r>
              <a:rPr lang="en-US" dirty="0" err="1" smtClean="0"/>
              <a:t>Badri</a:t>
            </a:r>
            <a:r>
              <a:rPr lang="en-US" dirty="0" smtClean="0"/>
              <a:t> </a:t>
            </a:r>
            <a:r>
              <a:rPr lang="en-US" dirty="0" err="1" smtClean="0"/>
              <a:t>Vardarajan</a:t>
            </a:r>
            <a:endParaRPr lang="en-US" dirty="0" smtClean="0"/>
          </a:p>
          <a:p>
            <a:pPr marL="457200" indent="-228600">
              <a:buFont typeface="Arial" panose="020B0604020202020204" pitchFamily="34" charset="0"/>
              <a:buChar char="•"/>
            </a:pPr>
            <a:r>
              <a:rPr lang="en-US" dirty="0" smtClean="0"/>
              <a:t>Christiane Reitz</a:t>
            </a:r>
          </a:p>
        </p:txBody>
      </p:sp>
      <p:sp>
        <p:nvSpPr>
          <p:cNvPr id="31" name="TextBox 30"/>
          <p:cNvSpPr txBox="1"/>
          <p:nvPr/>
        </p:nvSpPr>
        <p:spPr>
          <a:xfrm>
            <a:off x="8472883" y="941324"/>
            <a:ext cx="3015483" cy="1508105"/>
          </a:xfrm>
          <a:prstGeom prst="rect">
            <a:avLst/>
          </a:prstGeom>
          <a:solidFill>
            <a:schemeClr val="bg1"/>
          </a:solidFill>
          <a:ln>
            <a:solidFill>
              <a:schemeClr val="tx1"/>
            </a:solidFill>
          </a:ln>
        </p:spPr>
        <p:txBody>
          <a:bodyPr wrap="square" rtlCol="0">
            <a:spAutoFit/>
          </a:bodyPr>
          <a:lstStyle/>
          <a:p>
            <a:r>
              <a:rPr lang="en-US" sz="2000" b="1" dirty="0" smtClean="0">
                <a:solidFill>
                  <a:srgbClr val="003399"/>
                </a:solidFill>
              </a:rPr>
              <a:t>University of Pennsylvania</a:t>
            </a:r>
            <a:endParaRPr lang="en-US" sz="2000" b="1" dirty="0">
              <a:solidFill>
                <a:srgbClr val="003399"/>
              </a:solidFill>
            </a:endParaRPr>
          </a:p>
          <a:p>
            <a:pPr marL="457200" indent="-228600">
              <a:buFont typeface="Arial" panose="020B0604020202020204" pitchFamily="34" charset="0"/>
              <a:buChar char="•"/>
            </a:pPr>
            <a:r>
              <a:rPr lang="en-US" b="1" dirty="0" smtClean="0">
                <a:solidFill>
                  <a:srgbClr val="C00000"/>
                </a:solidFill>
              </a:rPr>
              <a:t>Gerard Schellenberg</a:t>
            </a:r>
          </a:p>
          <a:p>
            <a:pPr marL="457200" indent="-228600">
              <a:buFont typeface="Arial" panose="020B0604020202020204" pitchFamily="34" charset="0"/>
              <a:buChar char="•"/>
            </a:pPr>
            <a:r>
              <a:rPr lang="en-US" dirty="0" smtClean="0"/>
              <a:t>Li-San Wang</a:t>
            </a:r>
          </a:p>
          <a:p>
            <a:pPr marL="457200" indent="-228600">
              <a:buFont typeface="Arial" panose="020B0604020202020204" pitchFamily="34" charset="0"/>
              <a:buChar char="•"/>
            </a:pPr>
            <a:r>
              <a:rPr lang="en-US" dirty="0" smtClean="0"/>
              <a:t>Adam </a:t>
            </a:r>
            <a:r>
              <a:rPr lang="en-US" dirty="0" err="1" smtClean="0"/>
              <a:t>Naj</a:t>
            </a:r>
            <a:endParaRPr lang="en-US" dirty="0" smtClean="0"/>
          </a:p>
          <a:p>
            <a:pPr marL="457200" indent="-228600">
              <a:buFont typeface="Arial" panose="020B0604020202020204" pitchFamily="34" charset="0"/>
              <a:buChar char="•"/>
            </a:pPr>
            <a:r>
              <a:rPr lang="en-US" dirty="0" smtClean="0"/>
              <a:t>Fanny Leung</a:t>
            </a:r>
          </a:p>
        </p:txBody>
      </p:sp>
      <p:grpSp>
        <p:nvGrpSpPr>
          <p:cNvPr id="16" name="Group 15"/>
          <p:cNvGrpSpPr/>
          <p:nvPr/>
        </p:nvGrpSpPr>
        <p:grpSpPr>
          <a:xfrm>
            <a:off x="3319470" y="1285742"/>
            <a:ext cx="5386785" cy="4524315"/>
            <a:chOff x="3319470" y="1285742"/>
            <a:chExt cx="5386785" cy="4524315"/>
          </a:xfrm>
        </p:grpSpPr>
        <p:sp>
          <p:nvSpPr>
            <p:cNvPr id="2" name="TextBox 1"/>
            <p:cNvSpPr txBox="1"/>
            <p:nvPr/>
          </p:nvSpPr>
          <p:spPr>
            <a:xfrm>
              <a:off x="4221582" y="1285742"/>
              <a:ext cx="3492452" cy="4524315"/>
            </a:xfrm>
            <a:prstGeom prst="rect">
              <a:avLst/>
            </a:prstGeom>
            <a:noFill/>
            <a:ln>
              <a:solidFill>
                <a:srgbClr val="C00000"/>
              </a:solidFill>
            </a:ln>
          </p:spPr>
          <p:txBody>
            <a:bodyPr wrap="square" rtlCol="0">
              <a:spAutoFit/>
            </a:bodyPr>
            <a:lstStyle/>
            <a:p>
              <a:r>
                <a:rPr lang="en-US" dirty="0" smtClean="0"/>
                <a:t>LOAD families</a:t>
              </a:r>
            </a:p>
            <a:p>
              <a:r>
                <a:rPr lang="en-US" dirty="0" smtClean="0"/>
                <a:t>Hispanic/African American cohorts</a:t>
              </a:r>
            </a:p>
            <a:p>
              <a:r>
                <a:rPr lang="en-US" dirty="0" smtClean="0"/>
                <a:t>Follow-up Sequence cohorts</a:t>
              </a:r>
            </a:p>
            <a:p>
              <a:endParaRPr lang="en-US" dirty="0" smtClean="0"/>
            </a:p>
            <a:p>
              <a:r>
                <a:rPr lang="en-US" dirty="0" smtClean="0"/>
                <a:t>Genomic annotation</a:t>
              </a:r>
            </a:p>
            <a:p>
              <a:r>
                <a:rPr lang="en-US" dirty="0" smtClean="0"/>
                <a:t>Amish cohort</a:t>
              </a:r>
            </a:p>
            <a:p>
              <a:endParaRPr lang="en-US" dirty="0"/>
            </a:p>
            <a:p>
              <a:r>
                <a:rPr lang="en-US" dirty="0" smtClean="0"/>
                <a:t>Trans-ethnic analyses</a:t>
              </a:r>
            </a:p>
            <a:p>
              <a:r>
                <a:rPr lang="en-US" dirty="0" smtClean="0"/>
                <a:t>MIRAGE cohort</a:t>
              </a:r>
            </a:p>
            <a:p>
              <a:endParaRPr lang="en-US" dirty="0"/>
            </a:p>
            <a:p>
              <a:r>
                <a:rPr lang="en-US" dirty="0" smtClean="0"/>
                <a:t>ADC cohort</a:t>
              </a:r>
            </a:p>
            <a:p>
              <a:r>
                <a:rPr lang="en-US" dirty="0" smtClean="0"/>
                <a:t>Data management</a:t>
              </a:r>
            </a:p>
            <a:p>
              <a:r>
                <a:rPr lang="en-US" dirty="0" smtClean="0"/>
                <a:t>Bioinformatics support</a:t>
              </a:r>
            </a:p>
            <a:p>
              <a:endParaRPr lang="en-US" dirty="0"/>
            </a:p>
            <a:p>
              <a:r>
                <a:rPr lang="en-US" dirty="0" smtClean="0"/>
                <a:t>Caribbean Hispanic cohorts</a:t>
              </a:r>
            </a:p>
            <a:p>
              <a:r>
                <a:rPr lang="en-US" dirty="0" smtClean="0"/>
                <a:t>NIA-LOAD cohorts</a:t>
              </a:r>
              <a:endParaRPr lang="en-US" dirty="0"/>
            </a:p>
          </p:txBody>
        </p:sp>
        <p:cxnSp>
          <p:nvCxnSpPr>
            <p:cNvPr id="4" name="Straight Connector 3"/>
            <p:cNvCxnSpPr/>
            <p:nvPr/>
          </p:nvCxnSpPr>
          <p:spPr>
            <a:xfrm flipH="1">
              <a:off x="4124302" y="1420239"/>
              <a:ext cx="227" cy="661481"/>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121057" y="2341126"/>
              <a:ext cx="227" cy="661481"/>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127538" y="3232825"/>
              <a:ext cx="227" cy="661481"/>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814332" y="4107059"/>
              <a:ext cx="227" cy="661481"/>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814332" y="4988604"/>
              <a:ext cx="227" cy="661481"/>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814332" y="3957382"/>
              <a:ext cx="891923" cy="1451197"/>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807944" y="1892946"/>
              <a:ext cx="664939" cy="2628954"/>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22" idx="3"/>
            </p:cNvCxnSpPr>
            <p:nvPr/>
          </p:nvCxnSpPr>
          <p:spPr>
            <a:xfrm flipH="1" flipV="1">
              <a:off x="3336587" y="1607774"/>
              <a:ext cx="784470" cy="150405"/>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19" idx="3"/>
            </p:cNvCxnSpPr>
            <p:nvPr/>
          </p:nvCxnSpPr>
          <p:spPr>
            <a:xfrm flipH="1">
              <a:off x="3336587" y="2709356"/>
              <a:ext cx="771887" cy="346102"/>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21" idx="3"/>
            </p:cNvCxnSpPr>
            <p:nvPr/>
          </p:nvCxnSpPr>
          <p:spPr>
            <a:xfrm flipH="1">
              <a:off x="3319470" y="3555549"/>
              <a:ext cx="789004" cy="651140"/>
            </a:xfrm>
            <a:prstGeom prst="line">
              <a:avLst/>
            </a:prstGeom>
            <a:ln w="28575">
              <a:solidFill>
                <a:srgbClr val="0033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59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3245</Words>
  <Application>Microsoft Office PowerPoint</Application>
  <PresentationFormat>Widescreen</PresentationFormat>
  <Paragraphs>982</Paragraphs>
  <Slides>42</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42</vt:i4>
      </vt:variant>
    </vt:vector>
  </HeadingPairs>
  <TitlesOfParts>
    <vt:vector size="57" baseType="lpstr">
      <vt:lpstr>游ゴシック</vt:lpstr>
      <vt:lpstr>AdvTT279fc3c2</vt:lpstr>
      <vt:lpstr>AdvTT279fc3c2+20</vt:lpstr>
      <vt:lpstr>AdvTT41b192b8</vt:lpstr>
      <vt:lpstr>AdvTT591f3fe0</vt:lpstr>
      <vt:lpstr>AdvTT6738fb66</vt:lpstr>
      <vt:lpstr>AdvTT804566b9</vt:lpstr>
      <vt:lpstr>-apple-system</vt:lpstr>
      <vt:lpstr>Arial</vt:lpstr>
      <vt:lpstr>Calibri</vt:lpstr>
      <vt:lpstr>Calibri Light</vt:lpstr>
      <vt:lpstr>Freestyle Script</vt:lpstr>
      <vt:lpstr>Harding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gerard schellenberg</dc:creator>
  <cp:lastModifiedBy>gerard schellenberg</cp:lastModifiedBy>
  <cp:revision>36</cp:revision>
  <dcterms:created xsi:type="dcterms:W3CDTF">2019-11-10T14:55:36Z</dcterms:created>
  <dcterms:modified xsi:type="dcterms:W3CDTF">2019-11-11T16:34:27Z</dcterms:modified>
</cp:coreProperties>
</file>